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1"/>
  </p:notesMasterIdLst>
  <p:handoutMasterIdLst>
    <p:handoutMasterId r:id="rId42"/>
  </p:handoutMasterIdLst>
  <p:sldIdLst>
    <p:sldId id="269" r:id="rId2"/>
    <p:sldId id="257" r:id="rId3"/>
    <p:sldId id="267" r:id="rId4"/>
    <p:sldId id="301" r:id="rId5"/>
    <p:sldId id="299" r:id="rId6"/>
    <p:sldId id="298" r:id="rId7"/>
    <p:sldId id="260" r:id="rId8"/>
    <p:sldId id="261" r:id="rId9"/>
    <p:sldId id="262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65" r:id="rId21"/>
    <p:sldId id="264" r:id="rId22"/>
    <p:sldId id="280" r:id="rId23"/>
    <p:sldId id="281" r:id="rId24"/>
    <p:sldId id="282" r:id="rId25"/>
    <p:sldId id="283" r:id="rId26"/>
    <p:sldId id="284" r:id="rId27"/>
    <p:sldId id="263" r:id="rId28"/>
    <p:sldId id="294" r:id="rId29"/>
    <p:sldId id="295" r:id="rId30"/>
    <p:sldId id="285" r:id="rId31"/>
    <p:sldId id="266" r:id="rId32"/>
    <p:sldId id="287" r:id="rId33"/>
    <p:sldId id="286" r:id="rId34"/>
    <p:sldId id="296" r:id="rId35"/>
    <p:sldId id="289" r:id="rId36"/>
    <p:sldId id="288" r:id="rId37"/>
    <p:sldId id="290" r:id="rId38"/>
    <p:sldId id="291" r:id="rId39"/>
    <p:sldId id="258" r:id="rId40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69"/>
            <p14:sldId id="257"/>
            <p14:sldId id="267"/>
            <p14:sldId id="301"/>
            <p14:sldId id="299"/>
            <p14:sldId id="298"/>
            <p14:sldId id="260"/>
            <p14:sldId id="261"/>
            <p14:sldId id="262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65"/>
            <p14:sldId id="264"/>
            <p14:sldId id="280"/>
            <p14:sldId id="281"/>
            <p14:sldId id="282"/>
            <p14:sldId id="283"/>
            <p14:sldId id="284"/>
            <p14:sldId id="263"/>
            <p14:sldId id="294"/>
            <p14:sldId id="295"/>
            <p14:sldId id="285"/>
            <p14:sldId id="266"/>
            <p14:sldId id="287"/>
            <p14:sldId id="286"/>
            <p14:sldId id="296"/>
            <p14:sldId id="289"/>
            <p14:sldId id="288"/>
            <p14:sldId id="290"/>
            <p14:sldId id="291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15.5.2019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15.5.2019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22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6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15.5.2019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15.5.2019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b.muni.cz/kuk/animace/eiz/discover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adobe.com/digitalpublishing/supported-device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index.php?sekce=31&amp;podsekce=9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7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endnoteweb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yendnoteweb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9485" y="3050793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MVZ221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07393" y="4688468"/>
            <a:ext cx="5256584" cy="1800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Dana Mazancová,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436096" y="6128355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15. 5. 2019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2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Umožňuje </a:t>
            </a:r>
            <a:r>
              <a:rPr lang="cs-CZ" altLang="cs-CZ" dirty="0">
                <a:latin typeface="Calibri" panose="020F0502020204030204" pitchFamily="34" charset="0"/>
              </a:rPr>
              <a:t>prohledávání: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Souborného </a:t>
            </a:r>
            <a:r>
              <a:rPr lang="cs-CZ" altLang="cs-CZ" sz="3000" dirty="0">
                <a:latin typeface="Calibri" panose="020F0502020204030204" pitchFamily="34" charset="0"/>
              </a:rPr>
              <a:t>katalogu knihoven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Univerzitních </a:t>
            </a:r>
            <a:r>
              <a:rPr lang="cs-CZ" altLang="cs-CZ" sz="3000" dirty="0">
                <a:latin typeface="Calibri" panose="020F0502020204030204" pitchFamily="34" charset="0"/>
              </a:rPr>
              <a:t>databází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Databází </a:t>
            </a:r>
            <a:r>
              <a:rPr lang="cs-CZ" altLang="cs-CZ" sz="3000" dirty="0">
                <a:latin typeface="Calibri" panose="020F0502020204030204" pitchFamily="34" charset="0"/>
              </a:rPr>
              <a:t>elektronických 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Závěrečných </a:t>
            </a:r>
            <a:r>
              <a:rPr lang="cs-CZ" altLang="cs-CZ" sz="3000" dirty="0">
                <a:latin typeface="Calibri" panose="020F0502020204030204" pitchFamily="34" charset="0"/>
              </a:rPr>
              <a:t>prací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 Volně </a:t>
            </a:r>
            <a:r>
              <a:rPr lang="cs-CZ" altLang="cs-CZ" sz="3000" dirty="0">
                <a:latin typeface="Calibri" panose="020F0502020204030204" pitchFamily="34" charset="0"/>
              </a:rPr>
              <a:t>dostupných zdrojů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2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Více informací o EDS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Můžete </a:t>
            </a:r>
            <a:r>
              <a:rPr lang="cs-CZ" altLang="cs-CZ" dirty="0">
                <a:latin typeface="Calibri" panose="020F0502020204030204" pitchFamily="34" charset="0"/>
              </a:rPr>
              <a:t>využít např. tento </a:t>
            </a:r>
            <a:r>
              <a:rPr lang="cs-CZ" altLang="cs-CZ" dirty="0">
                <a:latin typeface="Calibri" panose="020F0502020204030204" pitchFamily="34" charset="0"/>
                <a:hlinkClick r:id="rId3"/>
              </a:rPr>
              <a:t>interaktivní tutoriál</a:t>
            </a:r>
            <a:endParaRPr lang="cs-CZ" alt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6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Full Text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Finder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Pokud </a:t>
            </a:r>
            <a:r>
              <a:rPr lang="cs-CZ" altLang="cs-CZ" sz="3000" dirty="0">
                <a:latin typeface="Calibri" panose="020F0502020204030204" pitchFamily="34" charset="0"/>
              </a:rPr>
              <a:t>v databázi není obsažen plný text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dokumentu</a:t>
            </a:r>
            <a:r>
              <a:rPr lang="cs-CZ" altLang="cs-CZ" sz="3000" dirty="0">
                <a:latin typeface="Calibri" panose="020F0502020204030204" pitchFamily="34" charset="0"/>
              </a:rPr>
              <a:t>, tak je prostřednictvím této 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služby </a:t>
            </a:r>
            <a:r>
              <a:rPr lang="cs-CZ" altLang="cs-CZ" sz="3000" dirty="0">
                <a:latin typeface="Calibri" panose="020F0502020204030204" pitchFamily="34" charset="0"/>
              </a:rPr>
              <a:t>nabídnuto jeho dohledání v jiném 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zdroji </a:t>
            </a:r>
            <a:r>
              <a:rPr lang="cs-CZ" altLang="cs-CZ" sz="3000" dirty="0">
                <a:latin typeface="Calibri" panose="020F0502020204030204" pitchFamily="34" charset="0"/>
              </a:rPr>
              <a:t>(databázi, katalogu, vyhledávači)</a:t>
            </a:r>
          </a:p>
          <a:p>
            <a:pPr marL="0" indent="0">
              <a:buNone/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9961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/>
              <a:t>Seznam dostupných časopisů a knih na MU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Umožňuje </a:t>
            </a:r>
            <a:r>
              <a:rPr lang="cs-CZ" altLang="cs-CZ" sz="3000" dirty="0">
                <a:latin typeface="Calibri" panose="020F0502020204030204" pitchFamily="34" charset="0"/>
              </a:rPr>
              <a:t>zjistit, zda má MU přístup k 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elektronické </a:t>
            </a:r>
            <a:r>
              <a:rPr lang="cs-CZ" altLang="cs-CZ" sz="3000" dirty="0">
                <a:latin typeface="Calibri" panose="020F0502020204030204" pitchFamily="34" charset="0"/>
              </a:rPr>
              <a:t>verzi zadaného časopisu nebo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knihy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altLang="cs-CZ" sz="3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000" dirty="0" smtClean="0">
                <a:latin typeface="Calibri" panose="020F0502020204030204" pitchFamily="34" charset="0"/>
              </a:rPr>
              <a:t> Je </a:t>
            </a:r>
            <a:r>
              <a:rPr lang="cs-CZ" altLang="cs-CZ" sz="3000" dirty="0">
                <a:latin typeface="Calibri" panose="020F0502020204030204" pitchFamily="34" charset="0"/>
              </a:rPr>
              <a:t>propojen s technologií A-to-Z Link </a:t>
            </a:r>
            <a:r>
              <a:rPr lang="cs-CZ" altLang="cs-CZ" sz="3000" dirty="0" err="1">
                <a:latin typeface="Calibri" panose="020F0502020204030204" pitchFamily="34" charset="0"/>
              </a:rPr>
              <a:t>Resolver</a:t>
            </a: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 smtClean="0">
                <a:latin typeface="Calibri" panose="020F0502020204030204" pitchFamily="34" charset="0"/>
              </a:rPr>
              <a:t>     (</a:t>
            </a:r>
            <a:r>
              <a:rPr lang="cs-CZ" altLang="cs-CZ" sz="3000" dirty="0">
                <a:latin typeface="Calibri" panose="020F0502020204030204" pitchFamily="34" charset="0"/>
              </a:rPr>
              <a:t>EBSCO Full Text </a:t>
            </a:r>
            <a:r>
              <a:rPr lang="cs-CZ" altLang="cs-CZ" sz="3000" dirty="0" err="1">
                <a:latin typeface="Calibri" panose="020F0502020204030204" pitchFamily="34" charset="0"/>
              </a:rPr>
              <a:t>Finder</a:t>
            </a:r>
            <a:r>
              <a:rPr lang="cs-CZ" altLang="cs-CZ" sz="3000" dirty="0">
                <a:latin typeface="Calibri" panose="020F0502020204030204" pitchFamily="34" charset="0"/>
              </a:rPr>
              <a:t>)</a:t>
            </a:r>
            <a:endParaRPr lang="en-US" altLang="cs-CZ" sz="3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9147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2966" y="-17140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  <a:endParaRPr lang="cs-CZ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6" y="764704"/>
            <a:ext cx="807524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6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93610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  <a:endParaRPr lang="cs-CZ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258508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80" y="764704"/>
            <a:ext cx="657225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980113"/>
            <a:ext cx="1547813" cy="877887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Seznam dostupných časopisů a knih na MU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4" name="Obrázek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0688"/>
            <a:ext cx="5760640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620689"/>
            <a:ext cx="3003823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96850" y="5949950"/>
            <a:ext cx="1347788" cy="363538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96850" y="6597352"/>
            <a:ext cx="1926878" cy="260647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Seznam dostupných časopisů a knih na MU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5" name="Obrázek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5" y="936104"/>
            <a:ext cx="48958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936105"/>
            <a:ext cx="4219575" cy="592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3500" y="1052735"/>
            <a:ext cx="2995613" cy="288703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4025188"/>
            <a:ext cx="4643085" cy="363670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565" y="-17140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Seznam dostupných časopisů a knih na MU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4" name="Obrázek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" y="620688"/>
            <a:ext cx="254813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61" y="620688"/>
            <a:ext cx="6572250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2029" y="5949280"/>
            <a:ext cx="1274066" cy="647700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0373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</a:rPr>
              <a:t>Seznam dostupných časopisů a knih na MU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4" name="Obrázek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8" y="913596"/>
            <a:ext cx="856858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2636838"/>
            <a:ext cx="4765675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67908" y="4005064"/>
            <a:ext cx="34560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700" dirty="0" err="1">
                <a:solidFill>
                  <a:srgbClr val="FF0000"/>
                </a:solidFill>
              </a:rPr>
              <a:t>Prolinkování</a:t>
            </a:r>
            <a:r>
              <a:rPr lang="cs-CZ" altLang="cs-CZ" sz="2700" dirty="0">
                <a:solidFill>
                  <a:srgbClr val="FF0000"/>
                </a:solidFill>
              </a:rPr>
              <a:t> k plnému textu do databáze EBSCO </a:t>
            </a:r>
            <a:r>
              <a:rPr lang="cs-CZ" altLang="cs-CZ" sz="2700" dirty="0" err="1">
                <a:solidFill>
                  <a:srgbClr val="FF0000"/>
                </a:solidFill>
              </a:rPr>
              <a:t>eBook</a:t>
            </a:r>
            <a:r>
              <a:rPr lang="cs-CZ" altLang="cs-CZ" sz="2700" dirty="0">
                <a:solidFill>
                  <a:srgbClr val="FF0000"/>
                </a:solidFill>
              </a:rPr>
              <a:t> </a:t>
            </a:r>
            <a:r>
              <a:rPr lang="cs-CZ" altLang="cs-CZ" sz="2700" dirty="0" err="1">
                <a:solidFill>
                  <a:srgbClr val="FF0000"/>
                </a:solidFill>
              </a:rPr>
              <a:t>Academic</a:t>
            </a:r>
            <a:r>
              <a:rPr lang="cs-CZ" altLang="cs-CZ" sz="2700" dirty="0">
                <a:solidFill>
                  <a:srgbClr val="FF0000"/>
                </a:solidFill>
              </a:rPr>
              <a:t> </a:t>
            </a:r>
            <a:r>
              <a:rPr lang="cs-CZ" altLang="cs-CZ" sz="2700" dirty="0" err="1">
                <a:solidFill>
                  <a:srgbClr val="FF0000"/>
                </a:solidFill>
              </a:rPr>
              <a:t>Collection</a:t>
            </a:r>
            <a:endParaRPr lang="cs-CZ" altLang="cs-CZ" sz="27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89026" y="2060576"/>
            <a:ext cx="4515022" cy="576262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cs-CZ" altLang="cs-CZ" sz="3600" b="1" dirty="0"/>
              <a:t>Osnova lekce</a:t>
            </a:r>
            <a:r>
              <a:rPr lang="cs-CZ" altLang="cs-CZ" sz="3600" b="1" dirty="0" smtClean="0"/>
              <a:t>: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Kontrola </a:t>
            </a:r>
            <a:r>
              <a:rPr lang="cs-CZ" altLang="cs-CZ" dirty="0">
                <a:latin typeface="Calibri" panose="020F0502020204030204" pitchFamily="34" charset="0"/>
              </a:rPr>
              <a:t>úkolu, diskuse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EBSCO </a:t>
            </a:r>
            <a:r>
              <a:rPr lang="cs-CZ" altLang="cs-CZ" dirty="0" err="1">
                <a:latin typeface="Calibri" panose="020F0502020204030204" pitchFamily="34" charset="0"/>
              </a:rPr>
              <a:t>Discovery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Service</a:t>
            </a:r>
            <a:endParaRPr lang="cs-CZ" altLang="cs-CZ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 Elektronické </a:t>
            </a:r>
            <a:r>
              <a:rPr lang="cs-CZ" altLang="cs-CZ" dirty="0">
                <a:latin typeface="Calibri" panose="020F0502020204030204" pitchFamily="34" charset="0"/>
              </a:rPr>
              <a:t>knihy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Elektronické knihy</a:t>
            </a:r>
            <a:endParaRPr lang="cs-CZ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eBook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Collection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2092197"/>
            <a:ext cx="8686800" cy="377728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Multioborová kolekce e-</a:t>
            </a:r>
            <a:r>
              <a:rPr lang="cs-CZ" altLang="cs-CZ" dirty="0" err="1" smtClean="0">
                <a:latin typeface="Calibri" panose="020F0502020204030204" pitchFamily="34" charset="0"/>
              </a:rPr>
              <a:t>books</a:t>
            </a:r>
            <a:r>
              <a:rPr lang="cs-CZ" altLang="cs-CZ" dirty="0" smtClean="0">
                <a:latin typeface="Calibri" panose="020F0502020204030204" pitchFamily="34" charset="0"/>
              </a:rPr>
              <a:t> pro MU na rok 2019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b="1" dirty="0" smtClean="0">
                <a:latin typeface="Calibri" panose="020F0502020204030204" pitchFamily="34" charset="0"/>
              </a:rPr>
              <a:t>Více než 160.000 e-knih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Ukládání do složky (pro trvalé uložení je zapotřebí si založit účet v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db</a:t>
            </a:r>
            <a:r>
              <a:rPr lang="cs-CZ" altLang="cs-CZ" sz="3000" dirty="0" smtClean="0">
                <a:latin typeface="Calibri" panose="020F0502020204030204" pitchFamily="34" charset="0"/>
              </a:rPr>
              <a:t> EBSCO)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err="1" smtClean="0">
                <a:latin typeface="Calibri" panose="020F0502020204030204" pitchFamily="34" charset="0"/>
              </a:rPr>
              <a:t>Offline</a:t>
            </a:r>
            <a:r>
              <a:rPr lang="cs-CZ" altLang="cs-CZ" sz="3000" dirty="0" smtClean="0">
                <a:latin typeface="Calibri" panose="020F0502020204030204" pitchFamily="34" charset="0"/>
              </a:rPr>
              <a:t> čtení přes Adobe Digital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Editions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Sdílení s dalšími uživateli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Import do Citace.com a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EndNote</a:t>
            </a:r>
            <a:r>
              <a:rPr lang="cs-CZ" altLang="cs-CZ" sz="3000" dirty="0" smtClean="0">
                <a:latin typeface="Calibri" panose="020F0502020204030204" pitchFamily="34" charset="0"/>
              </a:rPr>
              <a:t> Web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Výpůjčka e-knih - 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8399"/>
            <a:ext cx="8229600" cy="495296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Ke </a:t>
            </a:r>
            <a:r>
              <a:rPr lang="cs-CZ" altLang="cs-CZ" sz="3500" dirty="0">
                <a:latin typeface="Calibri" panose="020F0502020204030204" pitchFamily="34" charset="0"/>
              </a:rPr>
              <a:t>stažení (vypůjčení) e-knih je potřebné </a:t>
            </a:r>
            <a:endParaRPr lang="cs-CZ" altLang="cs-CZ" sz="3500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nainstalovat </a:t>
            </a:r>
            <a:r>
              <a:rPr lang="cs-CZ" altLang="cs-CZ" sz="3500" dirty="0">
                <a:latin typeface="Calibri" panose="020F0502020204030204" pitchFamily="34" charset="0"/>
              </a:rPr>
              <a:t>do počítače </a:t>
            </a:r>
            <a:r>
              <a:rPr lang="cs-CZ" altLang="cs-CZ" sz="3500" dirty="0" smtClean="0">
                <a:latin typeface="Calibri" panose="020F0502020204030204" pitchFamily="34" charset="0"/>
                <a:hlinkClick r:id="rId3"/>
              </a:rPr>
              <a:t>Adobe® Digital </a:t>
            </a:r>
            <a:r>
              <a:rPr lang="cs-CZ" altLang="cs-CZ" sz="3500" dirty="0" err="1" smtClean="0">
                <a:latin typeface="Calibri" panose="020F0502020204030204" pitchFamily="34" charset="0"/>
                <a:hlinkClick r:id="rId3"/>
              </a:rPr>
              <a:t>Editions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400050" lvl="1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a aktivovat </a:t>
            </a:r>
            <a:r>
              <a:rPr lang="cs-CZ" altLang="cs-CZ" sz="3500" dirty="0" err="1" smtClean="0">
                <a:latin typeface="Calibri" panose="020F0502020204030204" pitchFamily="34" charset="0"/>
              </a:rPr>
              <a:t>AdobeID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400050" lvl="1" indent="0">
              <a:buNone/>
            </a:pPr>
            <a:endParaRPr lang="cs-CZ" altLang="cs-CZ" sz="35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E-knihy </a:t>
            </a:r>
            <a:r>
              <a:rPr lang="cs-CZ" altLang="cs-CZ" sz="3500" dirty="0">
                <a:latin typeface="Calibri" panose="020F0502020204030204" pitchFamily="34" charset="0"/>
              </a:rPr>
              <a:t>lze stáhnout do kteréhokoliv </a:t>
            </a:r>
            <a:endParaRPr lang="cs-CZ" altLang="cs-CZ" sz="3500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cs-CZ" altLang="cs-CZ" sz="3500" dirty="0" smtClean="0">
                <a:latin typeface="Calibri" panose="020F0502020204030204" pitchFamily="34" charset="0"/>
                <a:hlinkClick r:id="rId4"/>
              </a:rPr>
              <a:t>zařízení</a:t>
            </a:r>
            <a:r>
              <a:rPr lang="cs-CZ" altLang="cs-CZ" sz="3500" dirty="0">
                <a:latin typeface="Calibri" panose="020F0502020204030204" pitchFamily="34" charset="0"/>
                <a:hlinkClick r:id="rId4"/>
              </a:rPr>
              <a:t>, </a:t>
            </a:r>
            <a:r>
              <a:rPr lang="cs-CZ" altLang="cs-CZ" sz="3500" dirty="0" smtClean="0">
                <a:latin typeface="Calibri" panose="020F0502020204030204" pitchFamily="34" charset="0"/>
                <a:hlinkClick r:id="rId4"/>
              </a:rPr>
              <a:t> které </a:t>
            </a:r>
            <a:r>
              <a:rPr lang="cs-CZ" altLang="cs-CZ" sz="3500" dirty="0">
                <a:latin typeface="Calibri" panose="020F0502020204030204" pitchFamily="34" charset="0"/>
                <a:hlinkClick r:id="rId4"/>
              </a:rPr>
              <a:t>podporuje Adobe® Digital </a:t>
            </a:r>
            <a:r>
              <a:rPr lang="cs-CZ" altLang="cs-CZ" sz="3500" dirty="0" err="1">
                <a:latin typeface="Calibri" panose="020F0502020204030204" pitchFamily="34" charset="0"/>
                <a:hlinkClick r:id="rId4"/>
              </a:rPr>
              <a:t>Editions</a:t>
            </a:r>
            <a:r>
              <a:rPr lang="cs-CZ" altLang="cs-CZ" sz="3500" b="1" dirty="0">
                <a:latin typeface="Calibri" panose="020F0502020204030204" pitchFamily="34" charset="0"/>
                <a:hlinkClick r:id="rId4"/>
              </a:rPr>
              <a:t> </a:t>
            </a:r>
            <a:endParaRPr lang="cs-CZ" altLang="cs-CZ" sz="3500" b="1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endParaRPr lang="cs-CZ" altLang="cs-CZ" sz="35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Možnost </a:t>
            </a:r>
            <a:r>
              <a:rPr lang="cs-CZ" altLang="cs-CZ" sz="3500" dirty="0">
                <a:latin typeface="Calibri" panose="020F0502020204030204" pitchFamily="34" charset="0"/>
              </a:rPr>
              <a:t>číst knihy na zařízení s OS Android 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    (Android </a:t>
            </a:r>
            <a:r>
              <a:rPr lang="cs-CZ" altLang="cs-CZ" sz="3500" dirty="0">
                <a:latin typeface="Calibri" panose="020F0502020204030204" pitchFamily="34" charset="0"/>
              </a:rPr>
              <a:t>market) a </a:t>
            </a:r>
            <a:r>
              <a:rPr lang="cs-CZ" altLang="cs-CZ" sz="3500" dirty="0" err="1">
                <a:latin typeface="Calibri" panose="020F0502020204030204" pitchFamily="34" charset="0"/>
              </a:rPr>
              <a:t>iPad</a:t>
            </a:r>
            <a:endParaRPr lang="cs-CZ" altLang="cs-CZ" sz="35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5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4" descr="ADE verze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8003232" cy="55892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1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otevřená kniha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4" descr="ADE verze 2 otevrena knih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936105"/>
            <a:ext cx="8215312" cy="592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Sage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1252" y="1713048"/>
            <a:ext cx="8617251" cy="488430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2600" dirty="0" smtClean="0">
                <a:latin typeface="Calibri" panose="020F0502020204030204" pitchFamily="34" charset="0"/>
              </a:rPr>
              <a:t>Více </a:t>
            </a:r>
            <a:r>
              <a:rPr lang="cs-CZ" altLang="cs-CZ" sz="2600" dirty="0">
                <a:latin typeface="Calibri" panose="020F0502020204030204" pitchFamily="34" charset="0"/>
              </a:rPr>
              <a:t>než </a:t>
            </a:r>
            <a:r>
              <a:rPr lang="cs-CZ" altLang="cs-CZ" sz="2600" dirty="0" smtClean="0">
                <a:latin typeface="Calibri" panose="020F0502020204030204" pitchFamily="34" charset="0"/>
              </a:rPr>
              <a:t>1700 </a:t>
            </a:r>
            <a:r>
              <a:rPr lang="cs-CZ" altLang="cs-CZ" sz="2600" dirty="0">
                <a:latin typeface="Calibri" panose="020F0502020204030204" pitchFamily="34" charset="0"/>
              </a:rPr>
              <a:t>e-knih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600" dirty="0">
                <a:latin typeface="Calibri" panose="020F0502020204030204" pitchFamily="34" charset="0"/>
              </a:rPr>
              <a:t>Vydavatelství </a:t>
            </a:r>
            <a:r>
              <a:rPr lang="cs-CZ" altLang="cs-CZ" sz="2600" dirty="0" err="1">
                <a:latin typeface="Calibri" panose="020F0502020204030204" pitchFamily="34" charset="0"/>
              </a:rPr>
              <a:t>Sage</a:t>
            </a:r>
            <a:r>
              <a:rPr lang="cs-CZ" altLang="cs-CZ" sz="2600" dirty="0">
                <a:latin typeface="Calibri" panose="020F0502020204030204" pitchFamily="34" charset="0"/>
              </a:rPr>
              <a:t> </a:t>
            </a:r>
            <a:r>
              <a:rPr lang="cs-CZ" altLang="cs-CZ" sz="2600" dirty="0" err="1">
                <a:latin typeface="Calibri" panose="020F0502020204030204" pitchFamily="34" charset="0"/>
              </a:rPr>
              <a:t>Publications</a:t>
            </a:r>
            <a:endParaRPr lang="cs-CZ" altLang="cs-CZ" sz="2600" dirty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cs-CZ" altLang="cs-CZ" sz="2600" dirty="0" smtClean="0">
                <a:latin typeface="Calibri" panose="020F0502020204030204" pitchFamily="34" charset="0"/>
              </a:rPr>
              <a:t> kolekce</a:t>
            </a:r>
            <a:r>
              <a:rPr lang="cs-CZ" altLang="cs-CZ" sz="2600" dirty="0">
                <a:latin typeface="Calibri" panose="020F0502020204030204" pitchFamily="34" charset="0"/>
              </a:rPr>
              <a:t>:</a:t>
            </a: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Counseling and Psychotherapy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i="1" dirty="0">
                <a:solidFill>
                  <a:srgbClr val="0070C0"/>
                </a:solidFill>
                <a:latin typeface="Calibri" panose="020F0502020204030204" pitchFamily="34" charset="0"/>
              </a:rPr>
              <a:t>- nově od 2018 </a:t>
            </a:r>
            <a:endParaRPr lang="en-US" altLang="cs-CZ" sz="2600" i="1" dirty="0" smtClean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altLang="cs-CZ" sz="2600" i="1" dirty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Geography, Earth &amp;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i="1" dirty="0" err="1" smtClean="0">
                <a:latin typeface="Calibri" panose="020F0502020204030204" pitchFamily="34" charset="0"/>
              </a:rPr>
              <a:t>Environmental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Science </a:t>
            </a:r>
            <a:r>
              <a:rPr lang="cs-CZ" altLang="cs-CZ" sz="2600" i="1" dirty="0">
                <a:solidFill>
                  <a:srgbClr val="0070C0"/>
                </a:solidFill>
                <a:latin typeface="Calibri" panose="020F0502020204030204" pitchFamily="34" charset="0"/>
              </a:rPr>
              <a:t>-</a:t>
            </a:r>
            <a:r>
              <a:rPr lang="cs-CZ" altLang="cs-CZ" sz="26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nově od 2018 </a:t>
            </a:r>
            <a:endParaRPr lang="en-US" altLang="cs-CZ" sz="2600" i="1" dirty="0" smtClean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altLang="cs-CZ" sz="2600" i="1" dirty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Health </a:t>
            </a:r>
            <a:r>
              <a:rPr lang="en-US" altLang="cs-CZ" sz="2600" i="1" dirty="0">
                <a:latin typeface="Calibri" panose="020F0502020204030204" pitchFamily="34" charset="0"/>
              </a:rPr>
              <a:t>and Social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Care</a:t>
            </a:r>
            <a:endParaRPr lang="cs-CZ" altLang="cs-CZ" sz="2600" i="1" dirty="0" smtClean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2600" i="1" dirty="0">
                <a:latin typeface="Calibri" panose="020F0502020204030204" pitchFamily="34" charset="0"/>
              </a:rPr>
              <a:t> 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Media, </a:t>
            </a:r>
            <a:r>
              <a:rPr lang="cs-CZ" altLang="cs-CZ" sz="2600" i="1" dirty="0" err="1" smtClean="0">
                <a:latin typeface="Calibri" panose="020F0502020204030204" pitchFamily="34" charset="0"/>
              </a:rPr>
              <a:t>Communication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&amp;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i="1" dirty="0" err="1" smtClean="0">
                <a:latin typeface="Calibri" panose="020F0502020204030204" pitchFamily="34" charset="0"/>
              </a:rPr>
              <a:t>Cultural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i="1" dirty="0" err="1" smtClean="0">
                <a:latin typeface="Calibri" panose="020F0502020204030204" pitchFamily="34" charset="0"/>
              </a:rPr>
              <a:t>Studies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i="1" dirty="0">
                <a:solidFill>
                  <a:srgbClr val="0070C0"/>
                </a:solidFill>
                <a:latin typeface="Calibri" panose="020F0502020204030204" pitchFamily="34" charset="0"/>
              </a:rPr>
              <a:t>- nově od 2018 </a:t>
            </a:r>
            <a:endParaRPr lang="cs-CZ" altLang="cs-CZ" sz="2600" i="1" dirty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2600" b="1" i="1" dirty="0" smtClean="0">
                <a:latin typeface="Calibri" panose="020F0502020204030204" pitchFamily="34" charset="0"/>
              </a:rPr>
              <a:t> </a:t>
            </a:r>
            <a:r>
              <a:rPr lang="en-US" altLang="cs-CZ" sz="2600" b="1" i="1" dirty="0" smtClean="0">
                <a:latin typeface="Calibri" panose="020F0502020204030204" pitchFamily="34" charset="0"/>
              </a:rPr>
              <a:t>Politics and International Relations</a:t>
            </a:r>
            <a:endParaRPr lang="cs-CZ" altLang="cs-CZ" sz="2600" b="1" i="1" dirty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Psychology</a:t>
            </a:r>
            <a:endParaRPr lang="cs-CZ" altLang="cs-CZ" sz="2600" i="1" dirty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Sociology</a:t>
            </a:r>
            <a:endParaRPr lang="cs-CZ" altLang="cs-CZ" sz="2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4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578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Taylor</a:t>
            </a:r>
            <a:r>
              <a:rPr lang="en-US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&amp;Francis 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977589"/>
            <a:ext cx="8424936" cy="48843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Máme zakoupeno cca 80 e-knih z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oblasti mediálních studií a žurnalistiky a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environmentálních studií</a:t>
            </a:r>
          </a:p>
          <a:p>
            <a:pPr marL="0" indent="0">
              <a:buNone/>
            </a:pPr>
            <a:endParaRPr lang="cs-CZ" altLang="cs-CZ" sz="30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l-PL" sz="3000" dirty="0" smtClean="0"/>
              <a:t> Do </a:t>
            </a:r>
            <a:r>
              <a:rPr lang="pl-PL" sz="3000" dirty="0"/>
              <a:t>konce </a:t>
            </a:r>
            <a:r>
              <a:rPr lang="pl-PL" sz="3000" b="1" dirty="0"/>
              <a:t>roku</a:t>
            </a:r>
            <a:r>
              <a:rPr lang="pl-PL" sz="3000" dirty="0"/>
              <a:t> </a:t>
            </a:r>
            <a:r>
              <a:rPr lang="pl-PL" sz="3000" b="1" dirty="0"/>
              <a:t>2018</a:t>
            </a:r>
            <a:r>
              <a:rPr lang="pl-PL" sz="3000" dirty="0"/>
              <a:t> je kolekce rozšířena o </a:t>
            </a:r>
            <a:r>
              <a:rPr lang="pl-PL" sz="3000" dirty="0" smtClean="0"/>
              <a:t>   </a:t>
            </a:r>
          </a:p>
          <a:p>
            <a:pPr marL="0" indent="0">
              <a:buNone/>
            </a:pPr>
            <a:r>
              <a:rPr lang="pl-PL" sz="3000" dirty="0"/>
              <a:t> </a:t>
            </a:r>
            <a:r>
              <a:rPr lang="pl-PL" sz="3000" dirty="0" smtClean="0"/>
              <a:t>    </a:t>
            </a:r>
            <a:r>
              <a:rPr lang="pl-PL" sz="3000" b="1" dirty="0" smtClean="0"/>
              <a:t>dalších </a:t>
            </a:r>
            <a:r>
              <a:rPr lang="pl-PL" sz="3000" b="1" dirty="0"/>
              <a:t>5400 e-knih </a:t>
            </a:r>
            <a:r>
              <a:rPr lang="pl-PL" sz="3000" dirty="0"/>
              <a:t>(z let 2011-2017).</a:t>
            </a:r>
            <a:endParaRPr lang="en-US" sz="3000" dirty="0"/>
          </a:p>
          <a:p>
            <a:pPr marL="0" indent="0">
              <a:lnSpc>
                <a:spcPct val="150000"/>
              </a:lnSpc>
              <a:buNone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7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340"/>
            <a:ext cx="9144000" cy="460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6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altLang="cs-CZ" sz="6600" b="1" dirty="0" smtClean="0">
                <a:solidFill>
                  <a:schemeClr val="bg1"/>
                </a:solidFill>
              </a:rPr>
              <a:t>Kontrola úkolu</a:t>
            </a:r>
            <a:r>
              <a:rPr lang="cs-CZ" altLang="cs-CZ" sz="6600" b="1" dirty="0">
                <a:solidFill>
                  <a:schemeClr val="bg1"/>
                </a:solidFill>
              </a:rPr>
              <a:t>, diskuse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eReading.cz – trvalá výpůjčka e-knih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České </a:t>
            </a:r>
            <a:r>
              <a:rPr lang="cs-CZ" altLang="cs-CZ" dirty="0">
                <a:latin typeface="Calibri" panose="020F0502020204030204" pitchFamily="34" charset="0"/>
              </a:rPr>
              <a:t>odborné e-knihy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Seznam dostupných českých </a:t>
            </a:r>
            <a:r>
              <a:rPr lang="cs-CZ" altLang="cs-CZ" sz="3000" dirty="0" err="1">
                <a:latin typeface="Calibri" panose="020F0502020204030204" pitchFamily="34" charset="0"/>
              </a:rPr>
              <a:t>eknih</a:t>
            </a:r>
            <a:r>
              <a:rPr lang="cs-CZ" altLang="cs-CZ" sz="3000" dirty="0">
                <a:latin typeface="Calibri" panose="020F0502020204030204" pitchFamily="34" charset="0"/>
              </a:rPr>
              <a:t> a návod na využití služby naleznete na stránkách </a:t>
            </a:r>
            <a:r>
              <a:rPr lang="cs-CZ" altLang="cs-CZ" sz="3000" dirty="0">
                <a:latin typeface="Calibri" panose="020F0502020204030204" pitchFamily="34" charset="0"/>
                <a:hlinkClick r:id="rId3"/>
              </a:rPr>
              <a:t>knihovny FSS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Podmínka pro využití je registrace čtenáře na portálu eReading.cz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Podporované formáty knih: </a:t>
            </a:r>
            <a:r>
              <a:rPr lang="cs-CZ" altLang="cs-CZ" sz="3000" dirty="0" err="1">
                <a:latin typeface="Calibri" panose="020F0502020204030204" pitchFamily="34" charset="0"/>
              </a:rPr>
              <a:t>pdf</a:t>
            </a:r>
            <a:r>
              <a:rPr lang="cs-CZ" altLang="cs-CZ" sz="3000" dirty="0">
                <a:latin typeface="Calibri" panose="020F0502020204030204" pitchFamily="34" charset="0"/>
              </a:rPr>
              <a:t>, </a:t>
            </a:r>
            <a:r>
              <a:rPr lang="cs-CZ" altLang="cs-CZ" sz="3000" dirty="0" err="1">
                <a:latin typeface="Calibri" panose="020F0502020204030204" pitchFamily="34" charset="0"/>
              </a:rPr>
              <a:t>kindle</a:t>
            </a:r>
            <a:r>
              <a:rPr lang="cs-CZ" altLang="cs-CZ" sz="3000" dirty="0">
                <a:latin typeface="Calibri" panose="020F0502020204030204" pitchFamily="34" charset="0"/>
              </a:rPr>
              <a:t>, </a:t>
            </a:r>
            <a:r>
              <a:rPr lang="cs-CZ" altLang="cs-CZ" sz="3000" dirty="0" err="1">
                <a:latin typeface="Calibri" panose="020F0502020204030204" pitchFamily="34" charset="0"/>
              </a:rPr>
              <a:t>epub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3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 descr="erea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/>
              <a:t>Gale </a:t>
            </a:r>
            <a:r>
              <a:rPr lang="cs-CZ" altLang="cs-CZ" sz="3200" b="1" dirty="0" err="1"/>
              <a:t>Virtual</a:t>
            </a:r>
            <a:r>
              <a:rPr lang="cs-CZ" altLang="cs-CZ" sz="3200" b="1" dirty="0"/>
              <a:t> Reference </a:t>
            </a:r>
            <a:r>
              <a:rPr lang="cs-CZ" altLang="cs-CZ" sz="3200" b="1" dirty="0" err="1"/>
              <a:t>Library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>
                <a:latin typeface="Calibri" panose="020F0502020204030204" pitchFamily="34" charset="0"/>
              </a:rPr>
              <a:t>Knihy převážně encyklopedického charakteru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Cca 40 e-knih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9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90"/>
            <a:ext cx="8625092" cy="68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625" y="90872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err="1"/>
              <a:t>Demand</a:t>
            </a:r>
            <a:r>
              <a:rPr lang="cs-CZ" sz="3200" b="1" dirty="0"/>
              <a:t> </a:t>
            </a:r>
            <a:r>
              <a:rPr lang="cs-CZ" sz="3200" b="1" dirty="0" err="1"/>
              <a:t>Driven</a:t>
            </a:r>
            <a:r>
              <a:rPr lang="cs-CZ" sz="3200" b="1" dirty="0"/>
              <a:t> </a:t>
            </a:r>
            <a:r>
              <a:rPr lang="cs-CZ" sz="3200" b="1" dirty="0" err="1" smtClean="0"/>
              <a:t>Acquisition</a:t>
            </a:r>
            <a:r>
              <a:rPr lang="cs-CZ" sz="3200" b="1" dirty="0" smtClean="0"/>
              <a:t> (DDA)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432048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kolekce </a:t>
            </a:r>
            <a:r>
              <a:rPr lang="cs-CZ" dirty="0"/>
              <a:t>knih (cca 200 000 titulů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uživatelé si vybírají na základě vlastních požadavků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po 5 minutách mohou poslat knihovníkům požadavek na nákup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výhodou je téměř okamžitá dostupnost knihy (pokud je daný požadavek schválen)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Více na webu knihovny v sekci </a:t>
            </a:r>
            <a:r>
              <a:rPr lang="cs-CZ" dirty="0" smtClean="0">
                <a:hlinkClick r:id="rId3"/>
              </a:rPr>
              <a:t>E-knihy na 1 kliknutí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4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  <a:endParaRPr lang="cs-CZ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/>
              <a:t>EBSCO </a:t>
            </a:r>
            <a:r>
              <a:rPr lang="cs-CZ" altLang="cs-CZ" sz="3600" b="1" dirty="0" err="1"/>
              <a:t>Discovery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Service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43823"/>
            <a:ext cx="8229600" cy="489654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Umožňuje </a:t>
            </a:r>
            <a:r>
              <a:rPr lang="cs-CZ" altLang="cs-CZ" dirty="0">
                <a:latin typeface="Calibri" panose="020F0502020204030204" pitchFamily="34" charset="0"/>
              </a:rPr>
              <a:t>vyhledávat ve více zdrojích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současně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cs-CZ" altLang="cs-CZ" sz="3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 Seznam </a:t>
            </a:r>
            <a:r>
              <a:rPr lang="cs-CZ" altLang="cs-CZ" b="1" dirty="0">
                <a:latin typeface="Calibri" panose="020F0502020204030204" pitchFamily="34" charset="0"/>
              </a:rPr>
              <a:t>dostupných časopisů a knih na MU </a:t>
            </a:r>
            <a:r>
              <a:rPr lang="cs-CZ" altLang="cs-CZ" dirty="0">
                <a:latin typeface="Calibri" panose="020F0502020204030204" pitchFamily="34" charset="0"/>
              </a:rPr>
              <a:t>- </a:t>
            </a:r>
            <a:r>
              <a:rPr lang="cs-CZ" altLang="cs-CZ" dirty="0" smtClean="0">
                <a:latin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ověření</a:t>
            </a:r>
            <a:r>
              <a:rPr lang="cs-CZ" altLang="cs-CZ" dirty="0">
                <a:latin typeface="Calibri" panose="020F0502020204030204" pitchFamily="34" charset="0"/>
              </a:rPr>
              <a:t>, zda MU má přístup k zadanému 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titulu </a:t>
            </a:r>
            <a:r>
              <a:rPr lang="cs-CZ" altLang="cs-CZ" dirty="0">
                <a:latin typeface="Calibri" panose="020F0502020204030204" pitchFamily="34" charset="0"/>
              </a:rPr>
              <a:t>časopisu nebo knihy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 EBSCO </a:t>
            </a:r>
            <a:r>
              <a:rPr lang="cs-CZ" altLang="cs-CZ" b="1" dirty="0">
                <a:latin typeface="Calibri" panose="020F0502020204030204" pitchFamily="34" charset="0"/>
              </a:rPr>
              <a:t>Full Text </a:t>
            </a:r>
            <a:r>
              <a:rPr lang="cs-CZ" altLang="cs-CZ" b="1" dirty="0" err="1">
                <a:latin typeface="Calibri" panose="020F0502020204030204" pitchFamily="34" charset="0"/>
              </a:rPr>
              <a:t>Finder</a:t>
            </a:r>
            <a:r>
              <a:rPr lang="cs-CZ" altLang="cs-CZ" b="1" dirty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- umožňuje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</a:t>
            </a:r>
            <a:r>
              <a:rPr lang="cs-CZ" altLang="cs-CZ" dirty="0" err="1" smtClean="0">
                <a:latin typeface="Calibri" panose="020F0502020204030204" pitchFamily="34" charset="0"/>
              </a:rPr>
              <a:t>prolinkování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k plnému textu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3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6886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>
                <a:latin typeface="Calibri" panose="020F0502020204030204" pitchFamily="34" charset="0"/>
              </a:rPr>
              <a:t>EBSCO </a:t>
            </a:r>
            <a:r>
              <a:rPr lang="cs-CZ" altLang="cs-CZ" sz="2600" b="1" dirty="0" err="1">
                <a:latin typeface="Calibri" panose="020F0502020204030204" pitchFamily="34" charset="0"/>
              </a:rPr>
              <a:t>eBook</a:t>
            </a:r>
            <a:r>
              <a:rPr lang="cs-CZ" altLang="cs-CZ" sz="2600" b="1" dirty="0">
                <a:latin typeface="Calibri" panose="020F0502020204030204" pitchFamily="34" charset="0"/>
              </a:rPr>
              <a:t> </a:t>
            </a:r>
            <a:r>
              <a:rPr lang="cs-CZ" altLang="cs-CZ" sz="2600" b="1" dirty="0" err="1">
                <a:latin typeface="Calibri" panose="020F0502020204030204" pitchFamily="34" charset="0"/>
              </a:rPr>
              <a:t>Academic</a:t>
            </a:r>
            <a:r>
              <a:rPr lang="cs-CZ" altLang="cs-CZ" sz="2600" b="1" dirty="0">
                <a:latin typeface="Calibri" panose="020F0502020204030204" pitchFamily="34" charset="0"/>
              </a:rPr>
              <a:t> </a:t>
            </a:r>
            <a:r>
              <a:rPr lang="cs-CZ" altLang="cs-CZ" sz="2600" b="1" dirty="0" err="1">
                <a:latin typeface="Calibri" panose="020F0502020204030204" pitchFamily="34" charset="0"/>
              </a:rPr>
              <a:t>Collection</a:t>
            </a:r>
            <a:endParaRPr lang="cs-CZ" altLang="cs-CZ" sz="2600" b="1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 Multioborová </a:t>
            </a:r>
            <a:r>
              <a:rPr lang="cs-CZ" altLang="cs-CZ" sz="2600" dirty="0">
                <a:latin typeface="Calibri" panose="020F0502020204030204" pitchFamily="34" charset="0"/>
              </a:rPr>
              <a:t>databáze, více jak </a:t>
            </a:r>
            <a:r>
              <a:rPr lang="cs-CZ" altLang="cs-CZ" sz="2600" dirty="0" smtClean="0">
                <a:latin typeface="Calibri" panose="020F0502020204030204" pitchFamily="34" charset="0"/>
              </a:rPr>
              <a:t>160.000 </a:t>
            </a:r>
            <a:r>
              <a:rPr lang="cs-CZ" altLang="cs-CZ" sz="2600" dirty="0">
                <a:latin typeface="Calibri" panose="020F0502020204030204" pitchFamily="34" charset="0"/>
              </a:rPr>
              <a:t>e-knih</a:t>
            </a:r>
          </a:p>
          <a:p>
            <a:pPr marL="709613" lvl="1" indent="0">
              <a:buFont typeface="Wingdings" panose="05000000000000000000" pitchFamily="2" charset="2"/>
              <a:buNone/>
              <a:defRPr/>
            </a:pPr>
            <a:endParaRPr lang="cs-CZ" altLang="cs-CZ" sz="26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 err="1">
                <a:latin typeface="Calibri" panose="020F0502020204030204" pitchFamily="34" charset="0"/>
              </a:rPr>
              <a:t>Sage</a:t>
            </a:r>
            <a:r>
              <a:rPr lang="cs-CZ" altLang="cs-CZ" sz="2600" b="1" dirty="0">
                <a:latin typeface="Calibri" panose="020F0502020204030204" pitchFamily="34" charset="0"/>
              </a:rPr>
              <a:t> </a:t>
            </a:r>
            <a:r>
              <a:rPr lang="cs-CZ" altLang="cs-CZ" sz="2600" b="1" dirty="0" err="1">
                <a:latin typeface="Calibri" panose="020F0502020204030204" pitchFamily="34" charset="0"/>
              </a:rPr>
              <a:t>Knowledge</a:t>
            </a:r>
            <a:endParaRPr lang="cs-CZ" altLang="cs-CZ" sz="2600" b="1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 Více </a:t>
            </a:r>
            <a:r>
              <a:rPr lang="cs-CZ" altLang="cs-CZ" sz="2600" dirty="0">
                <a:latin typeface="Calibri" panose="020F0502020204030204" pitchFamily="34" charset="0"/>
              </a:rPr>
              <a:t>než </a:t>
            </a:r>
            <a:r>
              <a:rPr lang="cs-CZ" altLang="cs-CZ" sz="2600" dirty="0" smtClean="0">
                <a:latin typeface="Calibri" panose="020F0502020204030204" pitchFamily="34" charset="0"/>
              </a:rPr>
              <a:t>1700 </a:t>
            </a:r>
            <a:r>
              <a:rPr lang="cs-CZ" altLang="cs-CZ" sz="2600" dirty="0">
                <a:latin typeface="Calibri" panose="020F0502020204030204" pitchFamily="34" charset="0"/>
              </a:rPr>
              <a:t>e-knih od vydavatele </a:t>
            </a:r>
            <a:r>
              <a:rPr lang="cs-CZ" altLang="cs-CZ" sz="2600" dirty="0" err="1">
                <a:latin typeface="Calibri" panose="020F0502020204030204" pitchFamily="34" charset="0"/>
              </a:rPr>
              <a:t>Sage</a:t>
            </a:r>
            <a:r>
              <a:rPr lang="cs-CZ" altLang="cs-CZ" sz="2600" dirty="0">
                <a:latin typeface="Calibri" panose="020F0502020204030204" pitchFamily="34" charset="0"/>
              </a:rPr>
              <a:t> </a:t>
            </a:r>
            <a:r>
              <a:rPr lang="cs-CZ" altLang="cs-CZ" sz="2600" dirty="0" err="1">
                <a:latin typeface="Calibri" panose="020F0502020204030204" pitchFamily="34" charset="0"/>
              </a:rPr>
              <a:t>Publications</a:t>
            </a:r>
            <a:endParaRPr lang="cs-CZ" altLang="cs-CZ" sz="2600" dirty="0">
              <a:latin typeface="Calibri" panose="020F0502020204030204" pitchFamily="34" charset="0"/>
            </a:endParaRPr>
          </a:p>
          <a:p>
            <a:pPr marL="709613" lvl="1" indent="0">
              <a:buFont typeface="Wingdings" panose="05000000000000000000" pitchFamily="2" charset="2"/>
              <a:buNone/>
              <a:defRPr/>
            </a:pPr>
            <a:endParaRPr lang="cs-CZ" altLang="cs-CZ" sz="26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>
                <a:latin typeface="Calibri" panose="020F0502020204030204" pitchFamily="34" charset="0"/>
              </a:rPr>
              <a:t>Gale </a:t>
            </a:r>
            <a:r>
              <a:rPr lang="cs-CZ" altLang="cs-CZ" sz="2600" b="1" dirty="0" err="1">
                <a:latin typeface="Calibri" panose="020F0502020204030204" pitchFamily="34" charset="0"/>
              </a:rPr>
              <a:t>Virtual</a:t>
            </a:r>
            <a:r>
              <a:rPr lang="cs-CZ" altLang="cs-CZ" sz="2600" b="1" dirty="0">
                <a:latin typeface="Calibri" panose="020F0502020204030204" pitchFamily="34" charset="0"/>
              </a:rPr>
              <a:t> Reference </a:t>
            </a:r>
            <a:r>
              <a:rPr lang="cs-CZ" altLang="cs-CZ" sz="2600" b="1" dirty="0" err="1">
                <a:latin typeface="Calibri" panose="020F0502020204030204" pitchFamily="34" charset="0"/>
              </a:rPr>
              <a:t>Library</a:t>
            </a:r>
            <a:endParaRPr lang="cs-CZ" altLang="cs-CZ" sz="2600" b="1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 Multioborová </a:t>
            </a:r>
            <a:r>
              <a:rPr lang="cs-CZ" altLang="cs-CZ" sz="2600" dirty="0">
                <a:latin typeface="Calibri" panose="020F0502020204030204" pitchFamily="34" charset="0"/>
              </a:rPr>
              <a:t>databáze, cca 40 e-knih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cs-CZ" altLang="cs-CZ" sz="26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600" b="1" dirty="0">
                <a:latin typeface="Calibri" panose="020F0502020204030204" pitchFamily="34" charset="0"/>
              </a:rPr>
              <a:t>eReading.cz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cs-CZ" altLang="cs-CZ" sz="2600" dirty="0" smtClean="0">
                <a:latin typeface="Calibri" panose="020F0502020204030204" pitchFamily="34" charset="0"/>
              </a:rPr>
              <a:t> e-knihy </a:t>
            </a:r>
            <a:r>
              <a:rPr lang="cs-CZ" altLang="cs-CZ" sz="2600" dirty="0">
                <a:latin typeface="Calibri" panose="020F0502020204030204" pitchFamily="34" charset="0"/>
              </a:rPr>
              <a:t>v češtině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3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848" y="1039355"/>
            <a:ext cx="8229600" cy="468052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cs-CZ" altLang="cs-CZ" sz="2800" dirty="0"/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dirty="0" smtClean="0"/>
              <a:t> Informace </a:t>
            </a:r>
            <a:r>
              <a:rPr lang="cs-CZ" altLang="cs-CZ" dirty="0"/>
              <a:t>z portálu ezdroje.muni.cz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05273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Vám za pozornost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cs-CZ" dirty="0"/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>
                <a:solidFill>
                  <a:schemeClr val="bg1"/>
                </a:solidFill>
              </a:rPr>
              <a:t>Mgr. Dana Mazancová, </a:t>
            </a:r>
            <a:r>
              <a:rPr lang="cs-CZ" altLang="cs-CZ" b="1" dirty="0" err="1">
                <a:solidFill>
                  <a:schemeClr val="bg1"/>
                </a:solidFill>
              </a:rPr>
              <a:t>DiS</a:t>
            </a:r>
            <a:r>
              <a:rPr lang="cs-CZ" altLang="cs-CZ" b="1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 err="1">
                <a:solidFill>
                  <a:schemeClr val="bg1"/>
                </a:solidFill>
              </a:rPr>
              <a:t>mazancov</a:t>
            </a:r>
            <a:r>
              <a:rPr lang="en-US" altLang="cs-CZ" b="1" dirty="0">
                <a:solidFill>
                  <a:schemeClr val="bg1"/>
                </a:solidFill>
              </a:rPr>
              <a:t>@fss.muni.cz</a:t>
            </a:r>
            <a:endParaRPr lang="cs-CZ" altLang="cs-CZ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4000" b="1" dirty="0" err="1">
                <a:solidFill>
                  <a:schemeClr val="bg1"/>
                </a:solidFill>
              </a:rPr>
              <a:t>infozdroje</a:t>
            </a:r>
            <a:r>
              <a:rPr lang="en-US" sz="4000" b="1" dirty="0">
                <a:solidFill>
                  <a:schemeClr val="bg1"/>
                </a:solidFill>
              </a:rPr>
              <a:t>@</a:t>
            </a:r>
            <a:r>
              <a:rPr lang="cs-CZ" sz="4000" b="1" dirty="0">
                <a:solidFill>
                  <a:schemeClr val="bg1"/>
                </a:solidFill>
              </a:rPr>
              <a:t>fss.muni.cz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49685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6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altLang="cs-CZ" sz="5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altLang="cs-CZ" sz="5400" b="1" dirty="0" smtClean="0">
                <a:solidFill>
                  <a:schemeClr val="bg1"/>
                </a:solidFill>
              </a:rPr>
              <a:t>Export záznamů ze </a:t>
            </a:r>
            <a:r>
              <a:rPr lang="cs-CZ" altLang="cs-CZ" sz="5400" b="1" dirty="0" err="1" smtClean="0">
                <a:solidFill>
                  <a:schemeClr val="bg1"/>
                </a:solidFill>
              </a:rPr>
              <a:t>Sage</a:t>
            </a:r>
            <a:r>
              <a:rPr lang="cs-CZ" altLang="cs-CZ" sz="5400" b="1" dirty="0" smtClean="0">
                <a:solidFill>
                  <a:schemeClr val="bg1"/>
                </a:solidFill>
              </a:rPr>
              <a:t> do </a:t>
            </a:r>
            <a:r>
              <a:rPr lang="cs-CZ" altLang="cs-CZ" sz="5400" b="1" dirty="0" err="1" smtClean="0">
                <a:solidFill>
                  <a:schemeClr val="bg1"/>
                </a:solidFill>
              </a:rPr>
              <a:t>EndNote</a:t>
            </a:r>
            <a:r>
              <a:rPr lang="cs-CZ" altLang="cs-CZ" sz="5400" b="1" dirty="0" smtClean="0">
                <a:solidFill>
                  <a:schemeClr val="bg1"/>
                </a:solidFill>
              </a:rPr>
              <a:t> </a:t>
            </a:r>
            <a:r>
              <a:rPr lang="cs-CZ" altLang="cs-CZ" sz="5400" b="1" dirty="0" smtClean="0">
                <a:solidFill>
                  <a:schemeClr val="bg1"/>
                </a:solidFill>
              </a:rPr>
              <a:t>Web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325492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34399"/>
            <a:ext cx="8928992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Export záznamů z databáze </a:t>
            </a:r>
            <a:r>
              <a:rPr lang="cs-CZ" sz="3200" b="1" dirty="0" err="1"/>
              <a:t>Sage</a:t>
            </a:r>
            <a:r>
              <a:rPr lang="cs-CZ" sz="3200" b="1" dirty="0"/>
              <a:t> do citačního software </a:t>
            </a:r>
            <a:r>
              <a:rPr lang="cs-CZ" sz="3200" b="1" dirty="0" err="1"/>
              <a:t>EndNote</a:t>
            </a:r>
            <a:r>
              <a:rPr lang="cs-CZ" sz="3200" b="1" dirty="0"/>
              <a:t> Web</a:t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0503"/>
            <a:ext cx="8229600" cy="51125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  <a:defRPr/>
            </a:pPr>
            <a:r>
              <a:rPr lang="cs-CZ" sz="2700" dirty="0"/>
              <a:t>Vytvoření účtu v </a:t>
            </a:r>
            <a:r>
              <a:rPr lang="cs-CZ" sz="2700" dirty="0" err="1">
                <a:hlinkClick r:id="rId3"/>
              </a:rPr>
              <a:t>EndNote</a:t>
            </a:r>
            <a:r>
              <a:rPr lang="cs-CZ" sz="2700" dirty="0">
                <a:hlinkClick r:id="rId3"/>
              </a:rPr>
              <a:t> </a:t>
            </a:r>
            <a:r>
              <a:rPr lang="cs-CZ" sz="2700" dirty="0" smtClean="0">
                <a:hlinkClick r:id="rId3"/>
              </a:rPr>
              <a:t>Web</a:t>
            </a:r>
            <a:r>
              <a:rPr lang="cs-CZ" sz="2700" dirty="0" smtClean="0"/>
              <a:t>.</a:t>
            </a: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cs-CZ" sz="2700" b="1" dirty="0"/>
              <a:t>Vyhledání záznamů </a:t>
            </a:r>
            <a:r>
              <a:rPr lang="cs-CZ" sz="2700" dirty="0"/>
              <a:t>v databázi </a:t>
            </a:r>
            <a:r>
              <a:rPr lang="cs-CZ" sz="2700" dirty="0" err="1"/>
              <a:t>Sage</a:t>
            </a:r>
            <a:r>
              <a:rPr lang="cs-CZ" sz="2700" dirty="0"/>
              <a:t> a jejich výběr </a:t>
            </a:r>
            <a:r>
              <a:rPr lang="cs-CZ" sz="2700" dirty="0" smtClean="0"/>
              <a:t>      </a:t>
            </a:r>
            <a:r>
              <a:rPr lang="cs-CZ" sz="2700" b="1" dirty="0" smtClean="0"/>
              <a:t>("</a:t>
            </a:r>
            <a:r>
              <a:rPr lang="cs-CZ" sz="2700" b="1" dirty="0" err="1" smtClean="0"/>
              <a:t>Download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selected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citations</a:t>
            </a:r>
            <a:r>
              <a:rPr lang="cs-CZ" sz="2700" b="1" dirty="0" smtClean="0"/>
              <a:t>" </a:t>
            </a:r>
            <a:r>
              <a:rPr lang="cs-CZ" sz="2700" dirty="0" smtClean="0"/>
              <a:t>nahoře </a:t>
            </a:r>
            <a:r>
              <a:rPr lang="cs-CZ" sz="2700" dirty="0"/>
              <a:t>pod záznamy</a:t>
            </a:r>
            <a:r>
              <a:rPr lang="cs-CZ" sz="2700" dirty="0" smtClean="0"/>
              <a:t>).</a:t>
            </a: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cs-CZ" sz="2700" dirty="0" smtClean="0"/>
              <a:t>Poté </a:t>
            </a:r>
            <a:r>
              <a:rPr lang="cs-CZ" sz="2700" dirty="0"/>
              <a:t>zvolit </a:t>
            </a:r>
            <a:r>
              <a:rPr lang="cs-CZ" sz="2700" b="1" dirty="0" smtClean="0"/>
              <a:t>"</a:t>
            </a:r>
            <a:r>
              <a:rPr lang="cs-CZ" sz="2700" b="1" dirty="0" err="1" smtClean="0"/>
              <a:t>Format</a:t>
            </a:r>
            <a:r>
              <a:rPr lang="cs-CZ" sz="2700" b="1" dirty="0" smtClean="0"/>
              <a:t>" - </a:t>
            </a:r>
            <a:r>
              <a:rPr lang="cs-CZ" sz="2700" b="1" dirty="0" err="1" smtClean="0"/>
              <a:t>EndNote</a:t>
            </a:r>
            <a:r>
              <a:rPr lang="cs-CZ" sz="2700" dirty="0" smtClean="0"/>
              <a:t> a </a:t>
            </a:r>
            <a:r>
              <a:rPr lang="cs-CZ" sz="2700" dirty="0"/>
              <a:t>kliknout na </a:t>
            </a:r>
            <a:r>
              <a:rPr lang="cs-CZ" sz="2700" b="1" dirty="0" smtClean="0"/>
              <a:t>"</a:t>
            </a:r>
            <a:r>
              <a:rPr lang="cs-CZ" sz="2700" b="1" dirty="0" err="1" smtClean="0"/>
              <a:t>Download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Citation</a:t>
            </a:r>
            <a:r>
              <a:rPr lang="cs-CZ" sz="2700" b="1" dirty="0" smtClean="0"/>
              <a:t>".</a:t>
            </a:r>
            <a:endParaRPr lang="cs-CZ" sz="2700" b="1" dirty="0"/>
          </a:p>
          <a:p>
            <a:pPr marL="457200" indent="-457200">
              <a:buFont typeface="+mj-lt"/>
              <a:buAutoNum type="arabicParenR"/>
              <a:defRPr/>
            </a:pP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cs-CZ" sz="2700" dirty="0" smtClean="0"/>
              <a:t>Objeví se další stránka </a:t>
            </a:r>
            <a:r>
              <a:rPr lang="cs-CZ" sz="2700" dirty="0"/>
              <a:t>s hláškou </a:t>
            </a:r>
            <a:r>
              <a:rPr lang="cs-CZ" sz="2700" b="1" dirty="0" smtClean="0"/>
              <a:t>"Otevíráte soubor"</a:t>
            </a:r>
            <a:r>
              <a:rPr lang="cs-CZ" sz="2700" dirty="0" smtClean="0"/>
              <a:t> – např. sage_dsna9.</a:t>
            </a:r>
            <a:r>
              <a:rPr lang="cs-CZ" sz="2700" b="1" dirty="0" smtClean="0"/>
              <a:t>enw</a:t>
            </a:r>
            <a:r>
              <a:rPr lang="cs-CZ" sz="2700" dirty="0" smtClean="0"/>
              <a:t>. Zvolte </a:t>
            </a:r>
            <a:r>
              <a:rPr lang="cs-CZ" sz="2700" b="1" dirty="0" smtClean="0"/>
              <a:t>"uložit".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936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920" y="1144446"/>
            <a:ext cx="8928992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Export záznamů z databáze </a:t>
            </a:r>
            <a:r>
              <a:rPr lang="cs-CZ" sz="3200" b="1" dirty="0" err="1"/>
              <a:t>Sage</a:t>
            </a:r>
            <a:r>
              <a:rPr lang="cs-CZ" sz="3200" b="1" dirty="0"/>
              <a:t> do citačního software </a:t>
            </a:r>
            <a:r>
              <a:rPr lang="cs-CZ" sz="3200" b="1" dirty="0" err="1"/>
              <a:t>EndNote</a:t>
            </a:r>
            <a:r>
              <a:rPr lang="cs-CZ" sz="3200" b="1" dirty="0"/>
              <a:t> </a:t>
            </a:r>
            <a:r>
              <a:rPr lang="cs-CZ" sz="3200" b="1" dirty="0" smtClean="0"/>
              <a:t>Web II.</a:t>
            </a:r>
            <a:r>
              <a:rPr lang="cs-CZ" sz="3200" b="1" dirty="0"/>
              <a:t/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080550"/>
            <a:ext cx="8712968" cy="510252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cs-CZ" sz="2500" dirty="0"/>
              <a:t>5) </a:t>
            </a:r>
            <a:r>
              <a:rPr lang="cs-CZ" sz="2500" b="1" dirty="0" smtClean="0"/>
              <a:t>Otevřete si </a:t>
            </a:r>
            <a:r>
              <a:rPr lang="cs-CZ" sz="2500" dirty="0" smtClean="0"/>
              <a:t>citační </a:t>
            </a:r>
            <a:r>
              <a:rPr lang="cs-CZ" sz="2500" dirty="0" err="1" smtClean="0"/>
              <a:t>manager</a:t>
            </a:r>
            <a:r>
              <a:rPr lang="cs-CZ" sz="2500" dirty="0" smtClean="0"/>
              <a:t> </a:t>
            </a:r>
            <a:r>
              <a:rPr lang="cs-CZ" sz="2500" dirty="0" err="1" smtClean="0">
                <a:hlinkClick r:id="rId4"/>
              </a:rPr>
              <a:t>EndNote</a:t>
            </a:r>
            <a:r>
              <a:rPr lang="cs-CZ" sz="2500" dirty="0" smtClean="0">
                <a:hlinkClick r:id="rId4"/>
              </a:rPr>
              <a:t> Web</a:t>
            </a:r>
            <a:r>
              <a:rPr lang="cs-CZ" sz="2500" dirty="0"/>
              <a:t> </a:t>
            </a:r>
            <a:r>
              <a:rPr lang="cs-CZ" sz="2500" dirty="0" smtClean="0"/>
              <a:t>a přihlaste se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2500" dirty="0"/>
              <a:t> </a:t>
            </a:r>
            <a:r>
              <a:rPr lang="cs-CZ" sz="2500" dirty="0" smtClean="0"/>
              <a:t>    pomocí zvolených přihlašovacích údajů.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cs-CZ" sz="2000" dirty="0"/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cs-CZ" sz="2500" dirty="0"/>
              <a:t>6) </a:t>
            </a:r>
            <a:r>
              <a:rPr lang="cs-CZ" sz="2500" dirty="0" smtClean="0"/>
              <a:t>V hlavním menu zvolte </a:t>
            </a:r>
            <a:r>
              <a:rPr lang="cs-CZ" sz="2400" b="1" dirty="0" smtClean="0"/>
              <a:t>"</a:t>
            </a:r>
            <a:r>
              <a:rPr lang="cs-CZ" sz="2500" b="1" dirty="0" err="1" smtClean="0"/>
              <a:t>Collect</a:t>
            </a:r>
            <a:r>
              <a:rPr lang="cs-CZ" sz="2500" b="1" dirty="0" smtClean="0"/>
              <a:t> – Import </a:t>
            </a:r>
            <a:r>
              <a:rPr lang="cs-CZ" sz="2500" b="1" dirty="0" err="1" smtClean="0"/>
              <a:t>References</a:t>
            </a:r>
            <a:r>
              <a:rPr lang="cs-CZ" sz="2400" b="1" dirty="0"/>
              <a:t> "</a:t>
            </a:r>
            <a:r>
              <a:rPr lang="cs-CZ" sz="2500" b="1" dirty="0" smtClean="0"/>
              <a:t>. </a:t>
            </a:r>
            <a:r>
              <a:rPr lang="cs-CZ" sz="2500" dirty="0" smtClean="0"/>
              <a:t>Vyberte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cs-CZ" sz="2500" dirty="0"/>
              <a:t> </a:t>
            </a:r>
            <a:r>
              <a:rPr lang="cs-CZ" sz="2500" dirty="0" smtClean="0"/>
              <a:t>   v polích: </a:t>
            </a:r>
            <a:r>
              <a:rPr lang="cs-CZ" sz="2400" b="1" dirty="0" smtClean="0"/>
              <a:t>"</a:t>
            </a:r>
            <a:r>
              <a:rPr lang="cs-CZ" sz="2500" b="1" dirty="0" err="1" smtClean="0"/>
              <a:t>File</a:t>
            </a:r>
            <a:r>
              <a:rPr lang="cs-CZ" sz="2400" b="1" dirty="0" smtClean="0"/>
              <a:t>"</a:t>
            </a:r>
            <a:r>
              <a:rPr lang="cs-CZ" sz="2500" b="1" dirty="0" smtClean="0"/>
              <a:t> </a:t>
            </a:r>
            <a:r>
              <a:rPr lang="cs-CZ" sz="2500" dirty="0" smtClean="0"/>
              <a:t>(např. </a:t>
            </a:r>
            <a:r>
              <a:rPr lang="cs-CZ" sz="2400" dirty="0" smtClean="0"/>
              <a:t>sage_dsna9.</a:t>
            </a:r>
            <a:r>
              <a:rPr lang="cs-CZ" sz="2400" u="sng" dirty="0" smtClean="0"/>
              <a:t>enw</a:t>
            </a:r>
            <a:r>
              <a:rPr lang="cs-CZ" sz="2400" dirty="0" smtClean="0"/>
              <a:t>), </a:t>
            </a:r>
            <a:r>
              <a:rPr lang="cs-CZ" sz="2400" b="1" dirty="0" smtClean="0"/>
              <a:t>"Import </a:t>
            </a:r>
            <a:r>
              <a:rPr lang="cs-CZ" sz="2400" b="1" dirty="0" err="1" smtClean="0"/>
              <a:t>Option</a:t>
            </a:r>
            <a:r>
              <a:rPr lang="cs-CZ" sz="2400" b="1" dirty="0" smtClean="0"/>
              <a:t> -  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cs-CZ" sz="2400" b="1" dirty="0"/>
              <a:t> </a:t>
            </a:r>
            <a:r>
              <a:rPr lang="cs-CZ" sz="2400" b="1" dirty="0" smtClean="0"/>
              <a:t>   </a:t>
            </a:r>
            <a:r>
              <a:rPr lang="cs-CZ" sz="2400" b="1" dirty="0" err="1" smtClean="0"/>
              <a:t>EndNote</a:t>
            </a:r>
            <a:r>
              <a:rPr lang="cs-CZ" sz="2400" b="1" dirty="0" smtClean="0"/>
              <a:t> </a:t>
            </a:r>
            <a:r>
              <a:rPr lang="cs-CZ" sz="2400" b="1" dirty="0"/>
              <a:t>Import ", </a:t>
            </a:r>
            <a:r>
              <a:rPr lang="en-US" sz="2400" dirty="0" smtClean="0"/>
              <a:t>"</a:t>
            </a:r>
            <a:r>
              <a:rPr lang="cs-CZ" sz="2400" b="1" dirty="0" smtClean="0"/>
              <a:t>To</a:t>
            </a:r>
            <a:r>
              <a:rPr lang="en-US" sz="2400" dirty="0" smtClean="0"/>
              <a:t>"</a:t>
            </a:r>
            <a:r>
              <a:rPr lang="cs-CZ" sz="2400" dirty="0" smtClean="0"/>
              <a:t> zvolte složku,</a:t>
            </a:r>
            <a:r>
              <a:rPr lang="cs-CZ" sz="2400" b="1" dirty="0" smtClean="0"/>
              <a:t> </a:t>
            </a:r>
            <a:r>
              <a:rPr lang="cs-CZ" sz="2400" dirty="0" smtClean="0"/>
              <a:t>do které chcete záznamy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přidat, případně si vytvořte novou </a:t>
            </a:r>
            <a:r>
              <a:rPr lang="cs-CZ" sz="2200" dirty="0" smtClean="0"/>
              <a:t>(</a:t>
            </a:r>
            <a:r>
              <a:rPr lang="cs-CZ" sz="2200" dirty="0" err="1" smtClean="0"/>
              <a:t>Organize</a:t>
            </a:r>
            <a:r>
              <a:rPr lang="cs-CZ" sz="2200" dirty="0" smtClean="0"/>
              <a:t> – </a:t>
            </a:r>
            <a:r>
              <a:rPr lang="cs-CZ" sz="2200" dirty="0" err="1" smtClean="0"/>
              <a:t>Manage</a:t>
            </a:r>
            <a:r>
              <a:rPr lang="cs-CZ" sz="2200" dirty="0" smtClean="0"/>
              <a:t> My Group).</a:t>
            </a:r>
            <a:endParaRPr lang="cs-CZ" sz="22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2500" dirty="0"/>
              <a:t>7) Objeví se hláška sdělující, kolik záznamů bylo naimportováno </a:t>
            </a:r>
            <a:endParaRPr lang="cs-CZ" sz="25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2500" dirty="0"/>
              <a:t> </a:t>
            </a:r>
            <a:r>
              <a:rPr lang="cs-CZ" sz="2500" dirty="0" smtClean="0"/>
              <a:t>   (</a:t>
            </a:r>
            <a:r>
              <a:rPr lang="cs-CZ" sz="2500" dirty="0"/>
              <a:t>např. </a:t>
            </a:r>
            <a:r>
              <a:rPr lang="cs-CZ" sz="2500" dirty="0" smtClean="0"/>
              <a:t>"</a:t>
            </a:r>
            <a:r>
              <a:rPr lang="en-US" sz="2500" dirty="0"/>
              <a:t> references were imported into </a:t>
            </a:r>
            <a:r>
              <a:rPr lang="en-US" sz="2500" dirty="0" smtClean="0"/>
              <a:t>"</a:t>
            </a:r>
            <a:r>
              <a:rPr lang="cs-CZ" sz="2500" dirty="0" err="1" smtClean="0"/>
              <a:t>Political</a:t>
            </a:r>
            <a:r>
              <a:rPr lang="cs-CZ" sz="2500" dirty="0" smtClean="0"/>
              <a:t> Science</a:t>
            </a:r>
            <a:r>
              <a:rPr lang="en-US" sz="2500" dirty="0" smtClean="0"/>
              <a:t>" </a:t>
            </a:r>
            <a:endParaRPr lang="cs-CZ" sz="25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2500" dirty="0"/>
              <a:t> </a:t>
            </a:r>
            <a:r>
              <a:rPr lang="cs-CZ" sz="2500" dirty="0" smtClean="0"/>
              <a:t>   </a:t>
            </a:r>
            <a:r>
              <a:rPr lang="en-US" sz="2500" dirty="0" smtClean="0"/>
              <a:t>group</a:t>
            </a:r>
            <a:r>
              <a:rPr lang="cs-CZ" sz="2500" dirty="0" smtClean="0"/>
              <a:t>).</a:t>
            </a:r>
            <a:endParaRPr lang="cs-CZ" sz="2500" dirty="0"/>
          </a:p>
          <a:p>
            <a:pPr>
              <a:buFontTx/>
              <a:buAutoNum type="arabicParenR" startAt="6"/>
              <a:defRPr/>
            </a:pPr>
            <a:endParaRPr lang="cs-CZ" sz="2500" dirty="0"/>
          </a:p>
          <a:p>
            <a:pPr marL="0" indent="0">
              <a:buNone/>
              <a:defRPr/>
            </a:pPr>
            <a:endParaRPr lang="cs-CZ" sz="25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6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 descr="E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038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126713" y="5157192"/>
            <a:ext cx="48967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5000" b="1" dirty="0">
                <a:solidFill>
                  <a:srgbClr val="0070C0"/>
                </a:solidFill>
                <a:latin typeface="Calibri" panose="020F0502020204030204" pitchFamily="34" charset="0"/>
              </a:rPr>
              <a:t>discovery.muni.cz</a:t>
            </a:r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324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Na </a:t>
            </a:r>
            <a:r>
              <a:rPr lang="cs-CZ" altLang="cs-CZ" dirty="0">
                <a:latin typeface="Calibri" panose="020F0502020204030204" pitchFamily="34" charset="0"/>
              </a:rPr>
              <a:t>základě jednoho vyhledávacího  dotazu 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umožňuje </a:t>
            </a:r>
            <a:r>
              <a:rPr lang="cs-CZ" altLang="cs-CZ" dirty="0">
                <a:latin typeface="Calibri" panose="020F0502020204030204" pitchFamily="34" charset="0"/>
              </a:rPr>
              <a:t>prohledávat více zdrojů současně v 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rámci </a:t>
            </a:r>
            <a:r>
              <a:rPr lang="cs-CZ" altLang="cs-CZ" dirty="0">
                <a:latin typeface="Calibri" panose="020F0502020204030204" pitchFamily="34" charset="0"/>
              </a:rPr>
              <a:t>jednoho rozhraní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Podpora </a:t>
            </a:r>
            <a:r>
              <a:rPr lang="cs-CZ" altLang="cs-CZ" dirty="0">
                <a:latin typeface="Calibri" panose="020F0502020204030204" pitchFamily="34" charset="0"/>
              </a:rPr>
              <a:t>vzdáleného přístupu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Producent </a:t>
            </a:r>
            <a:r>
              <a:rPr lang="cs-CZ" altLang="cs-CZ" dirty="0">
                <a:latin typeface="Calibri" panose="020F0502020204030204" pitchFamily="34" charset="0"/>
              </a:rPr>
              <a:t>fa EBSCO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25"/>
            <a:ext cx="9144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523</TotalTime>
  <Words>854</Words>
  <Application>Microsoft Office PowerPoint</Application>
  <PresentationFormat>Předvádění na obrazovce (4:3)</PresentationFormat>
  <Paragraphs>157</Paragraphs>
  <Slides>39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Tahoma</vt:lpstr>
      <vt:lpstr>Wingdings</vt:lpstr>
      <vt:lpstr>Motiv5</vt:lpstr>
      <vt:lpstr>Základy práce s informačními zdroji pro bc. studenty MVZ221</vt:lpstr>
      <vt:lpstr>Prezentace aplikace PowerPoint</vt:lpstr>
      <vt:lpstr>Prezentace aplikace PowerPoint</vt:lpstr>
      <vt:lpstr>Prezentace aplikace PowerPoint</vt:lpstr>
      <vt:lpstr>Export záznamů z databáze Sage do citačního software EndNote Web </vt:lpstr>
      <vt:lpstr>Export záznamů z databáze Sage do citačního software EndNote Web II. </vt:lpstr>
      <vt:lpstr>Prezentace aplikace PowerPoint</vt:lpstr>
      <vt:lpstr>EBSCO Discovery Service</vt:lpstr>
      <vt:lpstr>Prezentace aplikace PowerPoint</vt:lpstr>
      <vt:lpstr>EBSCO Discovery Service</vt:lpstr>
      <vt:lpstr>Více informací o EDS</vt:lpstr>
      <vt:lpstr>EBSCO Full Text Finder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Seznam dostupných časopisů a knih na MU</vt:lpstr>
      <vt:lpstr>Elektronické knihy</vt:lpstr>
      <vt:lpstr>EBSCO eBook Academic Collection </vt:lpstr>
      <vt:lpstr>Prezentace aplikace PowerPoint</vt:lpstr>
      <vt:lpstr>Výpůjčka e-knih - Adobe Digital Editions</vt:lpstr>
      <vt:lpstr>Adobe Digital Editions</vt:lpstr>
      <vt:lpstr>Adobe Digital Editions - otevřená kniha</vt:lpstr>
      <vt:lpstr>Sage Knowledge</vt:lpstr>
      <vt:lpstr>Prezentace aplikace PowerPoint</vt:lpstr>
      <vt:lpstr>Taylor&amp;Francis </vt:lpstr>
      <vt:lpstr>Prezentace aplikace PowerPoint</vt:lpstr>
      <vt:lpstr>eReading.cz – trvalá výpůjčka e-knih</vt:lpstr>
      <vt:lpstr>Prezentace aplikace PowerPoint</vt:lpstr>
      <vt:lpstr>Gale Virtual Reference Library</vt:lpstr>
      <vt:lpstr>Prezentace aplikace PowerPoint</vt:lpstr>
      <vt:lpstr>Demand Driven Acquisition (DDA)</vt:lpstr>
      <vt:lpstr>Shrnutí</vt:lpstr>
      <vt:lpstr>EBSCO Discovery Service 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Dana Mazancová</cp:lastModifiedBy>
  <cp:revision>50</cp:revision>
  <cp:lastPrinted>2019-05-15T06:33:09Z</cp:lastPrinted>
  <dcterms:created xsi:type="dcterms:W3CDTF">2017-08-02T08:11:17Z</dcterms:created>
  <dcterms:modified xsi:type="dcterms:W3CDTF">2019-05-15T11:09:44Z</dcterms:modified>
</cp:coreProperties>
</file>