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D1E0EB"/>
          </a:solidFill>
        </a:fill>
      </a:tcStyle>
    </a:wholeTbl>
    <a:band2H>
      <a:tcTxStyle b="def" i="def"/>
      <a:tcStyle>
        <a:tcBdr/>
        <a:fill>
          <a:solidFill>
            <a:srgbClr val="EAF0F5"/>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1"/>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1"/>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1"/>
          </a:solidFill>
        </a:fill>
      </a:tcStyle>
    </a:firstRow>
  </a:tblStyle>
  <a:tblStyle styleId="{C7B018BB-80A7-4F77-B60F-C8B233D01FF8}" styleName="">
    <a:tblBg/>
    <a:wholeTbl>
      <a:tcTxStyle b="on"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F3E8D2"/>
          </a:solidFill>
        </a:fill>
      </a:tcStyle>
    </a:wholeTbl>
    <a:band2H>
      <a:tcTxStyle b="def" i="def"/>
      <a:tcStyle>
        <a:tcBdr/>
        <a:fill>
          <a:solidFill>
            <a:srgbClr val="F9F4EA"/>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3"/>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3"/>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3"/>
          </a:solidFill>
        </a:fill>
      </a:tcStyle>
    </a:firstRow>
  </a:tblStyle>
  <a:tblStyle styleId="{EEE7283C-3CF3-47DC-8721-378D4A62B228}" styleName="">
    <a:tblBg/>
    <a:wholeTbl>
      <a:tcTxStyle b="on"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D9D3DE"/>
          </a:solidFill>
        </a:fill>
      </a:tcStyle>
    </a:wholeTbl>
    <a:band2H>
      <a:tcTxStyle b="def" i="def"/>
      <a:tcStyle>
        <a:tcBdr/>
        <a:fill>
          <a:solidFill>
            <a:srgbClr val="EDEAEF"/>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6"/>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6"/>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6"/>
          </a:solidFill>
        </a:fill>
      </a:tcStyle>
    </a:firstRow>
  </a:tblStyle>
  <a:tblStyle styleId="{CF821DB8-F4EB-4A41-A1BA-3FCAFE7338EE}" styleName="">
    <a:tblBg/>
    <a:wholeTbl>
      <a:tcTxStyle b="on" i="off">
        <a:font>
          <a:latin typeface="Hoefler Text"/>
          <a:ea typeface="Hoefler Text"/>
          <a:cs typeface="Hoefler Text"/>
        </a:font>
        <a:srgbClr val="073E8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D"/>
          </a:solidFill>
        </a:fill>
      </a:tcStyle>
    </a:wholeTbl>
    <a:band2H>
      <a:tcTxStyle b="def" i="def"/>
      <a:tcStyle>
        <a:tcBdr/>
        <a:fill>
          <a:solidFill>
            <a:srgbClr val="86837F"/>
          </a:solidFill>
        </a:fill>
      </a:tcStyle>
    </a:band2H>
    <a:firstCol>
      <a:tcTxStyle b="on" i="off">
        <a:font>
          <a:latin typeface="Hoefler Text"/>
          <a:ea typeface="Hoefler Text"/>
          <a:cs typeface="Hoefler Text"/>
        </a:font>
        <a:srgbClr val="86837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oefler Text"/>
          <a:ea typeface="Hoefler Text"/>
          <a:cs typeface="Hoefler Text"/>
        </a:font>
        <a:srgbClr val="073E86"/>
      </a:tcTxStyle>
      <a:tcStyle>
        <a:tcBdr>
          <a:left>
            <a:ln w="12700" cap="flat">
              <a:noFill/>
              <a:miter lim="400000"/>
            </a:ln>
          </a:left>
          <a:right>
            <a:ln w="12700" cap="flat">
              <a:noFill/>
              <a:miter lim="400000"/>
            </a:ln>
          </a:right>
          <a:top>
            <a:ln w="50800" cap="flat">
              <a:solidFill>
                <a:srgbClr val="073E86"/>
              </a:solidFill>
              <a:prstDash val="solid"/>
              <a:round/>
            </a:ln>
          </a:top>
          <a:bottom>
            <a:ln w="25400" cap="flat">
              <a:solidFill>
                <a:srgbClr val="073E86"/>
              </a:solidFill>
              <a:prstDash val="solid"/>
              <a:round/>
            </a:ln>
          </a:bottom>
          <a:insideH>
            <a:ln w="12700" cap="flat">
              <a:noFill/>
              <a:miter lim="400000"/>
            </a:ln>
          </a:insideH>
          <a:insideV>
            <a:ln w="12700" cap="flat">
              <a:noFill/>
              <a:miter lim="400000"/>
            </a:ln>
          </a:insideV>
        </a:tcBdr>
        <a:fill>
          <a:solidFill>
            <a:srgbClr val="86837F"/>
          </a:solidFill>
        </a:fill>
      </a:tcStyle>
    </a:lastRow>
    <a:firstRow>
      <a:tcTxStyle b="on" i="off">
        <a:font>
          <a:latin typeface="Hoefler Text"/>
          <a:ea typeface="Hoefler Text"/>
          <a:cs typeface="Hoefler Text"/>
        </a:font>
        <a:srgbClr val="86837F"/>
      </a:tcTxStyle>
      <a:tcStyle>
        <a:tcBdr>
          <a:left>
            <a:ln w="12700" cap="flat">
              <a:noFill/>
              <a:miter lim="400000"/>
            </a:ln>
          </a:left>
          <a:right>
            <a:ln w="12700" cap="flat">
              <a:noFill/>
              <a:miter lim="400000"/>
            </a:ln>
          </a:right>
          <a:top>
            <a:ln w="25400" cap="flat">
              <a:solidFill>
                <a:srgbClr val="073E86"/>
              </a:solidFill>
              <a:prstDash val="solid"/>
              <a:round/>
            </a:ln>
          </a:top>
          <a:bottom>
            <a:ln w="25400" cap="flat">
              <a:solidFill>
                <a:srgbClr val="073E8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CACDD8"/>
          </a:solidFill>
        </a:fill>
      </a:tcStyle>
    </a:wholeTbl>
    <a:band2H>
      <a:tcTxStyle b="def" i="def"/>
      <a:tcStyle>
        <a:tcBdr/>
        <a:fill>
          <a:solidFill>
            <a:srgbClr val="E6E8ED"/>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073E86"/>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073E86"/>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073E86"/>
          </a:solidFill>
        </a:fill>
      </a:tcStyle>
    </a:firstRow>
  </a:tblStyle>
  <a:tblStyle styleId="{2708684C-4D16-4618-839F-0558EEFCDFE6}" styleName="">
    <a:tblBg/>
    <a:wholeTb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86837F">
              <a:alpha val="20000"/>
            </a:srgbClr>
          </a:solidFill>
        </a:fill>
      </a:tcStyle>
    </a:wholeTbl>
    <a:band2H>
      <a:tcTxStyle b="def" i="def"/>
      <a:tcStyle>
        <a:tcBdr/>
        <a:fill>
          <a:solidFill>
            <a:srgbClr val="FFFFFF"/>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86837F">
              <a:alpha val="20000"/>
            </a:srgbClr>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508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no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254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Shape 12"/>
          <p:cNvSpPr/>
          <p:nvPr>
            <p:ph type="title"/>
          </p:nvPr>
        </p:nvSpPr>
        <p:spPr>
          <a:xfrm>
            <a:off x="1841500" y="2273300"/>
            <a:ext cx="9321800" cy="2819400"/>
          </a:xfrm>
          <a:prstGeom prst="rect">
            <a:avLst/>
          </a:prstGeom>
          <a:extLst>
            <a:ext uri="{C572A759-6A51-4108-AA02-DFA0A04FC94B}">
              <ma14:wrappingTextBoxFlag xmlns:ma14="http://schemas.microsoft.com/office/mac/drawingml/2011/main" val="1"/>
            </a:ext>
          </a:extLst>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3" name="Shape 13"/>
          <p:cNvSpPr/>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4" name="Shape 94"/>
          <p:cNvSpPr/>
          <p:nvPr>
            <p:ph type="body" sz="quarter" idx="1"/>
          </p:nvPr>
        </p:nvSpPr>
        <p:spPr>
          <a:xfrm>
            <a:off x="1270000" y="6362700"/>
            <a:ext cx="10464800" cy="469900"/>
          </a:xfrm>
          <a:prstGeom prst="rect">
            <a:avLst/>
          </a:prstGeom>
        </p:spPr>
        <p:txBody>
          <a:bodyPr anchor="t"/>
          <a:lstStyle>
            <a:lvl1pPr marL="0" indent="0" algn="ctr">
              <a:lnSpc>
                <a:spcPct val="100000"/>
              </a:lnSpc>
              <a:spcBef>
                <a:spcPts val="0"/>
              </a:spcBef>
              <a:buSzTx/>
              <a:buNone/>
              <a:defRPr sz="2400"/>
            </a:lvl1pPr>
          </a:lstStyle>
          <a:p>
            <a:pPr/>
            <a:r>
              <a:t>–Johnny Appleseed</a:t>
            </a:r>
          </a:p>
        </p:txBody>
      </p:sp>
      <p:sp>
        <p:nvSpPr>
          <p:cNvPr id="95" name="Shape 95"/>
          <p:cNvSpPr/>
          <p:nvPr>
            <p:ph type="body" sz="quarter" idx="13"/>
          </p:nvPr>
        </p:nvSpPr>
        <p:spPr>
          <a:xfrm>
            <a:off x="1270000" y="4241800"/>
            <a:ext cx="10464800" cy="736600"/>
          </a:xfrm>
          <a:prstGeom prst="rect">
            <a:avLst/>
          </a:prstGeom>
        </p:spPr>
        <p:txBody>
          <a:bodyPr/>
          <a:lstStyle/>
          <a:p>
            <a:pPr marL="0" indent="0" algn="ctr">
              <a:lnSpc>
                <a:spcPct val="100000"/>
              </a:lnSpc>
              <a:spcBef>
                <a:spcPts val="2400"/>
              </a:spcBef>
              <a:buSzTx/>
              <a:buNone/>
            </a:pP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3" name="Shape 103"/>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pic" sz="half" idx="13"/>
          </p:nvPr>
        </p:nvSpPr>
        <p:spPr>
          <a:xfrm>
            <a:off x="2374900" y="952500"/>
            <a:ext cx="8255000" cy="5511800"/>
          </a:xfrm>
          <a:prstGeom prst="rect">
            <a:avLst/>
          </a:prstGeom>
        </p:spPr>
        <p:txBody>
          <a:bodyPr lIns="91439" tIns="45719" rIns="91439" bIns="45719" anchor="t">
            <a:noAutofit/>
          </a:bodyPr>
          <a:lstStyle/>
          <a:p>
            <a:pPr/>
          </a:p>
        </p:txBody>
      </p:sp>
      <p:sp>
        <p:nvSpPr>
          <p:cNvPr id="22" name="Shape 22"/>
          <p:cNvSpPr/>
          <p:nvPr>
            <p:ph type="title"/>
          </p:nvPr>
        </p:nvSpPr>
        <p:spPr>
          <a:xfrm>
            <a:off x="1841500" y="6985000"/>
            <a:ext cx="9321800" cy="1231900"/>
          </a:xfrm>
          <a:prstGeom prst="rect">
            <a:avLst/>
          </a:prstGeom>
          <a:extLst>
            <a:ext uri="{C572A759-6A51-4108-AA02-DFA0A04FC94B}">
              <ma14:wrappingTextBoxFlag xmlns:ma14="http://schemas.microsoft.com/office/mac/drawingml/2011/main" val="1"/>
            </a:ext>
          </a:extLst>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23" name="Shape 23"/>
          <p:cNvSpPr/>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1270000" y="3771900"/>
            <a:ext cx="10464800" cy="2209800"/>
          </a:xfrm>
          <a:prstGeom prst="rect">
            <a:avLst/>
          </a:prstGeom>
          <a:extLst>
            <a:ext uri="{C572A759-6A51-4108-AA02-DFA0A04FC94B}">
              <ma14:wrappingTextBoxFlag xmlns:ma14="http://schemas.microsoft.com/office/mac/drawingml/2011/main" val="1"/>
            </a:ext>
          </a:extLst>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Shape 39"/>
          <p:cNvSpPr/>
          <p:nvPr>
            <p:ph type="pic" sz="half" idx="13"/>
          </p:nvPr>
        </p:nvSpPr>
        <p:spPr>
          <a:xfrm>
            <a:off x="7070725" y="1714500"/>
            <a:ext cx="4733925" cy="6311900"/>
          </a:xfrm>
          <a:prstGeom prst="rect">
            <a:avLst/>
          </a:prstGeom>
        </p:spPr>
        <p:txBody>
          <a:bodyPr lIns="91439" tIns="45719" rIns="91439" bIns="45719" anchor="t">
            <a:noAutofit/>
          </a:bodyPr>
          <a:lstStyle/>
          <a:p>
            <a:pPr/>
          </a:p>
        </p:txBody>
      </p:sp>
      <p:sp>
        <p:nvSpPr>
          <p:cNvPr id="40" name="Shape 40"/>
          <p:cNvSpPr/>
          <p:nvPr>
            <p:ph type="title"/>
          </p:nvPr>
        </p:nvSpPr>
        <p:spPr>
          <a:xfrm>
            <a:off x="774700" y="2717800"/>
            <a:ext cx="6045200" cy="2438400"/>
          </a:xfrm>
          <a:prstGeom prst="rect">
            <a:avLst/>
          </a:prstGeom>
          <a:extLst>
            <a:ext uri="{C572A759-6A51-4108-AA02-DFA0A04FC94B}">
              <ma14:wrappingTextBoxFlag xmlns:ma14="http://schemas.microsoft.com/office/mac/drawingml/2011/main" val="1"/>
            </a:ext>
          </a:extLst>
        </p:spPr>
        <p:txBody>
          <a:bodyPr anchor="b"/>
          <a:lstStyle/>
          <a:p>
            <a:pPr/>
            <a:r>
              <a:t>Title Text</a:t>
            </a:r>
          </a:p>
        </p:txBody>
      </p:sp>
      <p:sp>
        <p:nvSpPr>
          <p:cNvPr id="41" name="Shape 41"/>
          <p:cNvSpPr/>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Shape 49"/>
          <p:cNvSpPr/>
          <p:nvPr>
            <p:ph type="title"/>
          </p:nvPr>
        </p:nvSpPr>
        <p:spPr>
          <a:xfrm>
            <a:off x="1270000" y="749300"/>
            <a:ext cx="10464800" cy="1651000"/>
          </a:xfrm>
          <a:prstGeom prst="rect">
            <a:avLst/>
          </a:prstGeom>
          <a:extLst>
            <a:ext uri="{C572A759-6A51-4108-AA02-DFA0A04FC94B}">
              <ma14:wrappingTextBoxFlag xmlns:ma14="http://schemas.microsoft.com/office/mac/drawingml/2011/main" val="1"/>
            </a:ext>
          </a:extLst>
        </p:spPr>
        <p:txBody>
          <a:bodyPr/>
          <a:lstStyle/>
          <a:p>
            <a:pPr/>
            <a:r>
              <a:t>Title Text</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Shape 57"/>
          <p:cNvSpPr/>
          <p:nvPr>
            <p:ph type="title"/>
          </p:nvPr>
        </p:nvSpPr>
        <p:spPr>
          <a:xfrm>
            <a:off x="1270000" y="749300"/>
            <a:ext cx="10464800" cy="1651000"/>
          </a:xfrm>
          <a:prstGeom prst="rect">
            <a:avLst/>
          </a:prstGeom>
          <a:extLst>
            <a:ext uri="{C572A759-6A51-4108-AA02-DFA0A04FC94B}">
              <ma14:wrappingTextBoxFlag xmlns:ma14="http://schemas.microsoft.com/office/mac/drawingml/2011/main" val="1"/>
            </a:ext>
          </a:extLst>
        </p:spPr>
        <p:txBody>
          <a:bodyPr/>
          <a:lstStyle/>
          <a:p>
            <a:pPr/>
            <a:r>
              <a:t>Title Text</a:t>
            </a:r>
          </a:p>
        </p:txBody>
      </p:sp>
      <p:sp>
        <p:nvSpPr>
          <p:cNvPr id="58" name="Shape 58"/>
          <p:cNvSpPr/>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Shape 66"/>
          <p:cNvSpPr/>
          <p:nvPr>
            <p:ph type="pic" sz="quarter" idx="13"/>
          </p:nvPr>
        </p:nvSpPr>
        <p:spPr>
          <a:xfrm>
            <a:off x="7569200" y="3302000"/>
            <a:ext cx="3810000" cy="5080000"/>
          </a:xfrm>
          <a:prstGeom prst="rect">
            <a:avLst/>
          </a:prstGeom>
        </p:spPr>
        <p:txBody>
          <a:bodyPr lIns="91439" tIns="45719" rIns="91439" bIns="45719" anchor="t">
            <a:noAutofit/>
          </a:bodyPr>
          <a:lstStyle/>
          <a:p>
            <a:pPr/>
          </a:p>
        </p:txBody>
      </p:sp>
      <p:sp>
        <p:nvSpPr>
          <p:cNvPr id="67" name="Shape 67"/>
          <p:cNvSpPr/>
          <p:nvPr>
            <p:ph type="title"/>
          </p:nvPr>
        </p:nvSpPr>
        <p:spPr>
          <a:xfrm>
            <a:off x="1270000" y="749300"/>
            <a:ext cx="10464800" cy="1651000"/>
          </a:xfrm>
          <a:prstGeom prst="rect">
            <a:avLst/>
          </a:prstGeom>
          <a:extLst>
            <a:ext uri="{C572A759-6A51-4108-AA02-DFA0A04FC94B}">
              <ma14:wrappingTextBoxFlag xmlns:ma14="http://schemas.microsoft.com/office/mac/drawingml/2011/main" val="1"/>
            </a:ext>
          </a:extLst>
        </p:spPr>
        <p:txBody>
          <a:bodyPr/>
          <a:lstStyle/>
          <a:p>
            <a:pPr/>
            <a:r>
              <a:t>Title Text</a:t>
            </a:r>
          </a:p>
        </p:txBody>
      </p:sp>
      <p:sp>
        <p:nvSpPr>
          <p:cNvPr id="68" name="Shape 68"/>
          <p:cNvSpPr/>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Shape 76"/>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4" name="Shape 84"/>
          <p:cNvSpPr/>
          <p:nvPr>
            <p:ph type="pic" sz="quarter" idx="13"/>
          </p:nvPr>
        </p:nvSpPr>
        <p:spPr>
          <a:xfrm>
            <a:off x="6719758" y="4990856"/>
            <a:ext cx="5410202" cy="3810003"/>
          </a:xfrm>
          <a:prstGeom prst="rect">
            <a:avLst/>
          </a:prstGeom>
        </p:spPr>
        <p:txBody>
          <a:bodyPr lIns="91439" tIns="45719" rIns="91439" bIns="45719" anchor="t">
            <a:noAutofit/>
          </a:bodyPr>
          <a:lstStyle/>
          <a:p>
            <a:pPr/>
          </a:p>
        </p:txBody>
      </p:sp>
      <p:sp>
        <p:nvSpPr>
          <p:cNvPr id="85" name="Shape 85"/>
          <p:cNvSpPr/>
          <p:nvPr>
            <p:ph type="pic" sz="quarter" idx="14"/>
          </p:nvPr>
        </p:nvSpPr>
        <p:spPr>
          <a:xfrm>
            <a:off x="6719758" y="939556"/>
            <a:ext cx="5410202" cy="3810003"/>
          </a:xfrm>
          <a:prstGeom prst="rect">
            <a:avLst/>
          </a:prstGeom>
        </p:spPr>
        <p:txBody>
          <a:bodyPr lIns="91439" tIns="45719" rIns="91439" bIns="45719" anchor="t">
            <a:noAutofit/>
          </a:bodyPr>
          <a:lstStyle/>
          <a:p>
            <a:pPr/>
          </a:p>
        </p:txBody>
      </p:sp>
      <p:sp>
        <p:nvSpPr>
          <p:cNvPr id="86" name="Shape 86"/>
          <p:cNvSpPr/>
          <p:nvPr>
            <p:ph type="pic" sz="half" idx="15"/>
          </p:nvPr>
        </p:nvSpPr>
        <p:spPr>
          <a:xfrm>
            <a:off x="979662" y="939800"/>
            <a:ext cx="5499103" cy="7861300"/>
          </a:xfrm>
          <a:prstGeom prst="rect">
            <a:avLst/>
          </a:prstGeom>
        </p:spPr>
        <p:txBody>
          <a:bodyPr lIns="91439" tIns="45719" rIns="91439" bIns="45719" anchor="t">
            <a:noAutofit/>
          </a:bodyPr>
          <a:lstStyle/>
          <a:p>
            <a:pP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948462" y="1950720"/>
            <a:ext cx="10403841" cy="661529"/>
          </a:xfrm>
          <a:prstGeom prst="rect">
            <a:avLst/>
          </a:prstGeom>
          <a:ln w="12700">
            <a:miter lim="400000"/>
          </a:ln>
        </p:spPr>
        <p:txBody>
          <a:bodyPr lIns="50800" tIns="50800" rIns="50800" bIns="50800" anchor="ctr">
            <a:normAutofit fontScale="100000" lnSpcReduction="0"/>
          </a:bodyPr>
          <a:lstStyle/>
          <a:p>
            <a:pPr/>
          </a:p>
        </p:txBody>
      </p:sp>
      <p:sp>
        <p:nvSpPr>
          <p:cNvPr id="4" name="Shape 4"/>
          <p:cNvSpPr/>
          <p:nvPr>
            <p:ph type="sldNum" sz="quarter" idx="2"/>
          </p:nvPr>
        </p:nvSpPr>
        <p:spPr>
          <a:xfrm>
            <a:off x="6324600" y="9359900"/>
            <a:ext cx="368301" cy="431800"/>
          </a:xfrm>
          <a:prstGeom prst="rect">
            <a:avLst/>
          </a:prstGeom>
          <a:ln w="12700">
            <a:miter lim="400000"/>
          </a:ln>
        </p:spPr>
        <p:txBody>
          <a:bodyPr wrap="none" lIns="50800" tIns="50800" rIns="50800" bIns="50800">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1pPr>
      <a:lvl2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2pPr>
      <a:lvl3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3pPr>
      <a:lvl4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4pPr>
      <a:lvl5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5pPr>
      <a:lvl6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6pPr>
      <a:lvl7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7pPr>
      <a:lvl8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8pPr>
      <a:lvl9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Hoefler Text"/>
          <a:ea typeface="Hoefler Text"/>
          <a:cs typeface="Hoefler Text"/>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jewishvirtuallibrary.org/jsource/Zionism/haam2.html"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ctrTitle"/>
          </p:nvPr>
        </p:nvSpPr>
        <p:spPr>
          <a:prstGeom prst="rect">
            <a:avLst/>
          </a:prstGeom>
        </p:spPr>
        <p:txBody>
          <a:bodyPr/>
          <a:lstStyle/>
          <a:p>
            <a:pPr/>
            <a:r>
              <a:t>Zionism: Keeping the Dream</a:t>
            </a:r>
          </a:p>
        </p:txBody>
      </p:sp>
      <p:sp>
        <p:nvSpPr>
          <p:cNvPr id="121" name="Shape 121"/>
          <p:cNvSpPr/>
          <p:nvPr>
            <p:ph type="subTitle" sz="quarter" idx="1"/>
          </p:nvPr>
        </p:nvSpPr>
        <p:spPr>
          <a:prstGeom prst="rect">
            <a:avLst/>
          </a:prstGeom>
        </p:spPr>
        <p:txBody>
          <a:bodyPr/>
          <a:lstStyle/>
          <a:p>
            <a:pPr/>
            <a:r>
              <a:t>MVZ247: Week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image10.png"/>
          <p:cNvPicPr>
            <a:picLocks noChangeAspect="1"/>
          </p:cNvPicPr>
          <p:nvPr>
            <p:ph type="pic" idx="13"/>
          </p:nvPr>
        </p:nvPicPr>
        <p:blipFill>
          <a:blip r:embed="rId2">
            <a:extLst/>
          </a:blip>
          <a:stretch>
            <a:fillRect/>
          </a:stretch>
        </p:blipFill>
        <p:spPr>
          <a:xfrm>
            <a:off x="6694358" y="4965456"/>
            <a:ext cx="5461002" cy="3860803"/>
          </a:xfrm>
          <a:prstGeom prst="rect">
            <a:avLst/>
          </a:prstGeom>
        </p:spPr>
      </p:pic>
      <p:pic>
        <p:nvPicPr>
          <p:cNvPr id="150" name="image11.png"/>
          <p:cNvPicPr>
            <a:picLocks noChangeAspect="1"/>
          </p:cNvPicPr>
          <p:nvPr>
            <p:ph type="pic" idx="14"/>
          </p:nvPr>
        </p:nvPicPr>
        <p:blipFill>
          <a:blip r:embed="rId3">
            <a:extLst/>
          </a:blip>
          <a:stretch>
            <a:fillRect/>
          </a:stretch>
        </p:blipFill>
        <p:spPr>
          <a:xfrm>
            <a:off x="6694358" y="914156"/>
            <a:ext cx="5461002" cy="3860803"/>
          </a:xfrm>
          <a:prstGeom prst="rect">
            <a:avLst/>
          </a:prstGeom>
        </p:spPr>
      </p:pic>
      <p:pic>
        <p:nvPicPr>
          <p:cNvPr id="151" name="image12.png"/>
          <p:cNvPicPr>
            <a:picLocks noChangeAspect="1"/>
          </p:cNvPicPr>
          <p:nvPr>
            <p:ph type="pic" idx="15"/>
          </p:nvPr>
        </p:nvPicPr>
        <p:blipFill>
          <a:blip r:embed="rId4">
            <a:extLst/>
          </a:blip>
          <a:stretch>
            <a:fillRect/>
          </a:stretch>
        </p:blipFill>
        <p:spPr>
          <a:xfrm>
            <a:off x="954262" y="914400"/>
            <a:ext cx="5549903" cy="7912100"/>
          </a:xfrm>
          <a:prstGeom prst="rect">
            <a:avLst/>
          </a:prstGeom>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a:r>
              <a:t>Roots</a:t>
            </a:r>
          </a:p>
        </p:txBody>
      </p:sp>
      <p:sp>
        <p:nvSpPr>
          <p:cNvPr id="154" name="Shape 154"/>
          <p:cNvSpPr/>
          <p:nvPr>
            <p:ph type="body" idx="1"/>
          </p:nvPr>
        </p:nvSpPr>
        <p:spPr>
          <a:prstGeom prst="rect">
            <a:avLst/>
          </a:prstGeom>
        </p:spPr>
        <p:txBody>
          <a:bodyPr/>
          <a:lstStyle/>
          <a:p>
            <a:pPr marL="253345" indent="-253345" defTabSz="353147">
              <a:spcBef>
                <a:spcPts val="1600"/>
              </a:spcBef>
              <a:buBlip>
                <a:blip r:embed="rId2"/>
              </a:buBlip>
              <a:defRPr sz="2139">
                <a:effectLst>
                  <a:outerShdw sx="100000" sy="100000" kx="0" ky="0" algn="b" rotWithShape="0" blurRad="11811" dist="7677" dir="5400000">
                    <a:srgbClr val="FFFFFF"/>
                  </a:outerShdw>
                </a:effectLst>
              </a:defRPr>
            </a:pPr>
            <a:r>
              <a:t>Rabbi Yehudah Shlomo Alkalay (1798-1878) and Rabbi Zevi Hirsch Kalischer (1795-1874) appeared in the mid-nineteenth century and were among the first proponents of Zionism to argue that Jewish settlement in Israel was a preparatory stage for the coming of the Messiah.</a:t>
            </a:r>
          </a:p>
          <a:p>
            <a:pPr marL="253345" indent="-253345" defTabSz="353147">
              <a:spcBef>
                <a:spcPts val="1600"/>
              </a:spcBef>
              <a:buBlip>
                <a:blip r:embed="rId2"/>
              </a:buBlip>
              <a:defRPr sz="2139">
                <a:effectLst>
                  <a:outerShdw sx="100000" sy="100000" kx="0" ky="0" algn="b" rotWithShape="0" blurRad="11811" dist="7677" dir="5400000">
                    <a:srgbClr val="FFFFFF"/>
                  </a:outerShdw>
                </a:effectLst>
              </a:defRPr>
            </a:pPr>
            <a:r>
              <a:t> A more modern utopian version of Zionism — based on a socialist perspective and framed in terms of moral necessity —was developed by Moses Hess (1812-1875). In his Rome and Jerusalem (1862), Hess argued that Jews were not a religious group but rather a separate nation characterized by a unique religion whose universal significance should be recognized. </a:t>
            </a:r>
          </a:p>
          <a:p>
            <a:pPr marL="253345" indent="-253345" defTabSz="353147">
              <a:spcBef>
                <a:spcPts val="1600"/>
              </a:spcBef>
              <a:buBlip>
                <a:blip r:embed="rId2"/>
              </a:buBlip>
              <a:defRPr sz="2139">
                <a:effectLst>
                  <a:outerShdw sx="100000" sy="100000" kx="0" ky="0" algn="b" rotWithShape="0" blurRad="11811" dist="7677" dir="5400000">
                    <a:srgbClr val="FFFFFF"/>
                  </a:outerShdw>
                </a:effectLst>
              </a:defRPr>
            </a:pPr>
            <a:r>
              <a:t>The attempts of religious reformers to mold Jewish ceremonies into a version of Christianity left only the skeleton of a once magnificent phenomenon in world history. The response, according to Hess, should be a political organization of Jews as well as the establishment of a Jewish state in Palestine that would act as a spiritual center and a base for political action, embodying socialist principles within its institutions. </a:t>
            </a:r>
          </a:p>
          <a:p>
            <a:pPr lvl="2" marL="1032871" indent="-253345" defTabSz="353147">
              <a:spcBef>
                <a:spcPts val="1600"/>
              </a:spcBef>
              <a:buBlip>
                <a:blip r:embed="rId2"/>
              </a:buBlip>
              <a:defRPr sz="2139">
                <a:effectLst>
                  <a:outerShdw sx="100000" sy="100000" kx="0" ky="0" algn="b" rotWithShape="0" blurRad="11811" dist="7677" dir="5400000">
                    <a:srgbClr val="FFFFFF"/>
                  </a:outerShdw>
                </a:effectLst>
              </a:defRPr>
            </a:pPr>
            <a:r>
              <a:t>source: Jewish Virtual Library</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a:r>
              <a:t>Streams of Zionism</a:t>
            </a:r>
          </a:p>
        </p:txBody>
      </p:sp>
      <p:sp>
        <p:nvSpPr>
          <p:cNvPr id="157" name="Shape 157"/>
          <p:cNvSpPr/>
          <p:nvPr>
            <p:ph type="body" idx="1"/>
          </p:nvPr>
        </p:nvSpPr>
        <p:spPr>
          <a:prstGeom prst="rect">
            <a:avLst/>
          </a:prstGeom>
        </p:spPr>
        <p:txBody>
          <a:bodyPr/>
          <a:lstStyle/>
          <a:p>
            <a:pPr marL="184403" indent="-184403" defTabSz="257047">
              <a:spcBef>
                <a:spcPts val="1200"/>
              </a:spcBef>
              <a:buBlip>
                <a:blip r:embed="rId2"/>
              </a:buBlip>
              <a:defRPr sz="2100">
                <a:effectLst>
                  <a:outerShdw sx="100000" sy="100000" kx="0" ky="0" algn="b" rotWithShape="0" blurRad="12700" dist="5588" dir="5400000">
                    <a:srgbClr val="FFFFFF"/>
                  </a:outerShdw>
                </a:effectLst>
              </a:defRPr>
            </a:pPr>
            <a:r>
              <a:t>Within the Zionist movement there were many different streams competing for the attention of the Jewish public. Each stream contributed its own ideology regarding the future of the Zionist movement, how it should be built, appropriate goals it should set and the order it should attempt to accomplish these goals.</a:t>
            </a:r>
          </a:p>
          <a:p>
            <a:pPr marL="184403" indent="-184403" defTabSz="257047">
              <a:spcBef>
                <a:spcPts val="1200"/>
              </a:spcBef>
              <a:buBlip>
                <a:blip r:embed="rId2"/>
              </a:buBlip>
              <a:defRPr sz="2100">
                <a:effectLst>
                  <a:outerShdw sx="100000" sy="100000" kx="0" ky="0" algn="b" rotWithShape="0" blurRad="12700" dist="5588" dir="5400000">
                    <a:srgbClr val="FFFFFF"/>
                  </a:outerShdw>
                </a:effectLst>
              </a:defRPr>
            </a:pPr>
            <a:r>
              <a:t>Practical</a:t>
            </a:r>
          </a:p>
          <a:p>
            <a:pPr lvl="1" marL="368806" indent="-184403" defTabSz="257047">
              <a:spcBef>
                <a:spcPts val="1200"/>
              </a:spcBef>
              <a:buBlip>
                <a:blip r:embed="rId2"/>
              </a:buBlip>
              <a:defRPr sz="2100">
                <a:effectLst>
                  <a:outerShdw sx="100000" sy="100000" kx="0" ky="0" algn="b" rotWithShape="0" blurRad="12700" dist="5588" dir="5400000">
                    <a:srgbClr val="FFFFFF"/>
                  </a:outerShdw>
                </a:effectLst>
              </a:defRPr>
            </a:pPr>
            <a:r>
              <a:t>Leon Pinsker (1821-1891), articulated the view of practical Zionists in his book Auto-Emancipation (1882) arguing that the Jewish national goal need not be Eretz Israel but rather a land large enough to include Jews who are deprived of their political, economic and social rights. Only later did Practical Zionists shift their stance and begin stressing settlement in Palestine.</a:t>
            </a:r>
          </a:p>
          <a:p>
            <a:pPr marL="184403" indent="-184403" defTabSz="257047">
              <a:spcBef>
                <a:spcPts val="1200"/>
              </a:spcBef>
              <a:buBlip>
                <a:blip r:embed="rId2"/>
              </a:buBlip>
              <a:defRPr sz="2100">
                <a:effectLst>
                  <a:outerShdw sx="100000" sy="100000" kx="0" ky="0" algn="b" rotWithShape="0" blurRad="12700" dist="5588" dir="5400000">
                    <a:srgbClr val="FFFFFF"/>
                  </a:outerShdw>
                </a:effectLst>
              </a:defRPr>
            </a:pPr>
            <a:r>
              <a:t>Political </a:t>
            </a:r>
          </a:p>
          <a:p>
            <a:pPr lvl="1" marL="368806" indent="-184403" defTabSz="257047">
              <a:spcBef>
                <a:spcPts val="1200"/>
              </a:spcBef>
              <a:buBlip>
                <a:blip r:embed="rId2"/>
              </a:buBlip>
              <a:defRPr sz="2100">
                <a:effectLst>
                  <a:outerShdw sx="100000" sy="100000" kx="0" ky="0" algn="b" rotWithShape="0" blurRad="12700" dist="5588" dir="5400000">
                    <a:srgbClr val="FFFFFF"/>
                  </a:outerShdw>
                </a:effectLst>
              </a:defRPr>
            </a:pPr>
            <a:r>
              <a:t>Dynamic force under Theodor Herzl and the convening of the First Zionist Congress in Basel, Switzerland, in 1897.</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a:r>
              <a:t>Streams</a:t>
            </a:r>
          </a:p>
        </p:txBody>
      </p:sp>
      <p:sp>
        <p:nvSpPr>
          <p:cNvPr id="160" name="Shape 160"/>
          <p:cNvSpPr/>
          <p:nvPr>
            <p:ph type="body" idx="1"/>
          </p:nvPr>
        </p:nvSpPr>
        <p:spPr>
          <a:prstGeom prst="rect">
            <a:avLst/>
          </a:prstGeom>
        </p:spPr>
        <p:txBody>
          <a:bodyPr/>
          <a:lstStyle/>
          <a:p>
            <a:pPr>
              <a:buBlip>
                <a:blip r:embed="rId2"/>
              </a:buBlip>
              <a:defRPr sz="2800"/>
            </a:pPr>
            <a:r>
              <a:t> Spiritual and Cultural</a:t>
            </a:r>
            <a:endParaRPr sz="1500">
              <a:effectLst>
                <a:outerShdw sx="100000" sy="100000" kx="0" ky="0" algn="b" rotWithShape="0" blurRad="12700" dist="5588" dir="5400000">
                  <a:srgbClr val="FFFFFF"/>
                </a:outerShdw>
              </a:effectLst>
            </a:endParaRPr>
          </a:p>
          <a:p>
            <a:pPr lvl="1" marL="368806" indent="-184403" defTabSz="257047">
              <a:spcBef>
                <a:spcPts val="1200"/>
              </a:spcBef>
              <a:buBlip>
                <a:blip r:embed="rId2"/>
              </a:buBlip>
              <a:defRPr sz="2600">
                <a:effectLst>
                  <a:outerShdw sx="100000" sy="100000" kx="0" ky="0" algn="b" rotWithShape="0" blurRad="12700" dist="5588" dir="5400000">
                    <a:srgbClr val="FFFFFF"/>
                  </a:outerShdw>
                </a:effectLst>
              </a:defRPr>
            </a:pPr>
            <a:r>
              <a:t>Provided spiritual Jewish values to both the individual Jew in Western Europe who was unable to integrate into the liberal culture of his home country and the East European Jew unable to identify with the nationalist culture of his home country.</a:t>
            </a:r>
          </a:p>
          <a:p>
            <a:pPr marL="184403" indent="-184403" defTabSz="257047">
              <a:spcBef>
                <a:spcPts val="1200"/>
              </a:spcBef>
              <a:buBlip>
                <a:blip r:embed="rId2"/>
              </a:buBlip>
              <a:defRPr sz="2600">
                <a:effectLst>
                  <a:outerShdw sx="100000" sy="100000" kx="0" ky="0" algn="b" rotWithShape="0" blurRad="12700" dist="5588" dir="5400000">
                    <a:srgbClr val="FFFFFF"/>
                  </a:outerShdw>
                </a:effectLst>
              </a:defRPr>
            </a:pPr>
            <a:r>
              <a:t>Religious (Mizrahi)</a:t>
            </a:r>
          </a:p>
          <a:p>
            <a:pPr lvl="1" marL="368806" indent="-184403" defTabSz="257047">
              <a:spcBef>
                <a:spcPts val="1200"/>
              </a:spcBef>
              <a:buBlip>
                <a:blip r:embed="rId2"/>
              </a:buBlip>
              <a:defRPr sz="2600">
                <a:effectLst>
                  <a:outerShdw sx="100000" sy="100000" kx="0" ky="0" algn="b" rotWithShape="0" blurRad="12700" dist="5588" dir="5400000">
                    <a:srgbClr val="FFFFFF"/>
                  </a:outerShdw>
                </a:effectLst>
              </a:defRPr>
            </a:pPr>
            <a:r>
              <a:t>Prominent rabbis helped in the national reawakening process and influence the reconstruction of a new Jewish identity. the Mizrahi party early in the history of the Zionist Movement signified the entry of the religious and rabbinic world into the realm of institutionalized politics.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13.png"/>
          <p:cNvPicPr>
            <a:picLocks noChangeAspect="1"/>
          </p:cNvPicPr>
          <p:nvPr>
            <p:ph type="pic" idx="13"/>
          </p:nvPr>
        </p:nvPicPr>
        <p:blipFill>
          <a:blip r:embed="rId2">
            <a:extLst/>
          </a:blip>
          <a:stretch>
            <a:fillRect/>
          </a:stretch>
        </p:blipFill>
        <p:spPr>
          <a:xfrm>
            <a:off x="7327900" y="3060700"/>
            <a:ext cx="4292600" cy="5562600"/>
          </a:xfrm>
          <a:prstGeom prst="rect">
            <a:avLst/>
          </a:prstGeom>
        </p:spPr>
      </p:pic>
      <p:sp>
        <p:nvSpPr>
          <p:cNvPr id="163" name="Shape 163"/>
          <p:cNvSpPr/>
          <p:nvPr>
            <p:ph type="title"/>
          </p:nvPr>
        </p:nvSpPr>
        <p:spPr>
          <a:prstGeom prst="rect">
            <a:avLst/>
          </a:prstGeom>
        </p:spPr>
        <p:txBody>
          <a:bodyPr/>
          <a:lstStyle/>
          <a:p>
            <a:pPr/>
            <a:r>
              <a:t>Home</a:t>
            </a:r>
          </a:p>
        </p:txBody>
      </p:sp>
      <p:sp>
        <p:nvSpPr>
          <p:cNvPr id="164" name="Shape 164"/>
          <p:cNvSpPr/>
          <p:nvPr>
            <p:ph type="body" sz="half" idx="1"/>
          </p:nvPr>
        </p:nvSpPr>
        <p:spPr>
          <a:prstGeom prst="rect">
            <a:avLst/>
          </a:prstGeom>
        </p:spPr>
        <p:txBody>
          <a:bodyPr/>
          <a:lstStyle/>
          <a:p>
            <a:pPr marL="286663" indent="-286663" defTabSz="399591">
              <a:spcBef>
                <a:spcPts val="1800"/>
              </a:spcBef>
              <a:buBlip>
                <a:blip r:embed="rId3"/>
              </a:buBlip>
              <a:defRPr sz="2430">
                <a:effectLst>
                  <a:outerShdw sx="100000" sy="100000" kx="0" ky="0" algn="b" rotWithShape="0" blurRad="22860" dist="8686" dir="5400000">
                    <a:srgbClr val="FFFFFF"/>
                  </a:outerShdw>
                </a:effectLst>
              </a:defRPr>
            </a:pPr>
            <a:r>
              <a:t>Home-rule, was achieved following the appearance of Theodor Herzl and the convening of the First Zionist Congress in Basel in 1897.</a:t>
            </a:r>
          </a:p>
          <a:p>
            <a:pPr lvl="1" marL="663853" indent="-286663" defTabSz="399591">
              <a:spcBef>
                <a:spcPts val="1800"/>
              </a:spcBef>
              <a:buBlip>
                <a:blip r:embed="rId3"/>
              </a:buBlip>
              <a:defRPr sz="2430">
                <a:effectLst>
                  <a:outerShdw sx="100000" sy="100000" kx="0" ky="0" algn="b" rotWithShape="0" blurRad="22860" dist="8686" dir="5400000">
                    <a:srgbClr val="FFFFFF"/>
                  </a:outerShdw>
                </a:effectLst>
              </a:defRPr>
            </a:pPr>
            <a:r>
              <a:t>the World Zionist Organization (WZO) was established. </a:t>
            </a:r>
          </a:p>
          <a:p>
            <a:pPr marL="286663" indent="-286663" defTabSz="399591">
              <a:spcBef>
                <a:spcPts val="1800"/>
              </a:spcBef>
              <a:buBlip>
                <a:blip r:embed="rId3"/>
              </a:buBlip>
              <a:defRPr sz="2430">
                <a:effectLst>
                  <a:outerShdw sx="100000" sy="100000" kx="0" ky="0" algn="b" rotWithShape="0" blurRad="22860" dist="8686" dir="5400000">
                    <a:srgbClr val="FFFFFF"/>
                  </a:outerShdw>
                </a:effectLst>
              </a:defRPr>
            </a:pPr>
            <a:r>
              <a:t>This organization replaced Baron de Rothschild who had been the main funder of settlement activities in Palestine </a:t>
            </a:r>
          </a:p>
          <a:p>
            <a:pPr lvl="1" marL="663853" indent="-286663" defTabSz="399591">
              <a:spcBef>
                <a:spcPts val="1800"/>
              </a:spcBef>
              <a:buBlip>
                <a:blip r:embed="rId3"/>
              </a:buBlip>
              <a:defRPr sz="2430">
                <a:effectLst>
                  <a:outerShdw sx="100000" sy="100000" kx="0" ky="0" algn="b" rotWithShape="0" blurRad="22860" dist="8686" dir="5400000">
                    <a:srgbClr val="FFFFFF"/>
                  </a:outerShdw>
                </a:effectLst>
              </a:defRPr>
            </a:pPr>
            <a:r>
              <a:t>(Ettinger and Bartal, 1996).</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lvl1pPr defTabSz="554990">
              <a:defRPr sz="6400">
                <a:effectLst>
                  <a:outerShdw sx="100000" sy="100000" kx="0" ky="0" algn="b" rotWithShape="0" blurRad="12700" dist="12065" dir="16200000">
                    <a:srgbClr val="000000">
                      <a:alpha val="50000"/>
                    </a:srgbClr>
                  </a:outerShdw>
                </a:effectLst>
              </a:defRPr>
            </a:lvl1pPr>
          </a:lstStyle>
          <a:p>
            <a:pPr/>
            <a:r>
              <a:t>Protecting Identity = Defense</a:t>
            </a:r>
          </a:p>
        </p:txBody>
      </p:sp>
      <p:sp>
        <p:nvSpPr>
          <p:cNvPr id="167" name="Shape 167"/>
          <p:cNvSpPr/>
          <p:nvPr>
            <p:ph type="body" idx="1"/>
          </p:nvPr>
        </p:nvSpPr>
        <p:spPr>
          <a:prstGeom prst="rect">
            <a:avLst/>
          </a:prstGeom>
        </p:spPr>
        <p:txBody>
          <a:bodyPr/>
          <a:lstStyle/>
          <a:p>
            <a:pPr>
              <a:buBlip>
                <a:blip r:embed="rId2"/>
              </a:buBlip>
            </a:pPr>
            <a:r>
              <a:t>Earliest forms of Israeli foreign policy (un-categorized as such) was gaining financial and political recognition and support for Jewish home.</a:t>
            </a:r>
          </a:p>
          <a:p>
            <a:pPr>
              <a:buBlip>
                <a:blip r:embed="rId2"/>
              </a:buBlip>
            </a:pPr>
            <a:r>
              <a:t>After 1947 it was in the form of bi-lateral treaties</a:t>
            </a:r>
          </a:p>
          <a:p>
            <a:pPr>
              <a:buBlip>
                <a:blip r:embed="rId2"/>
              </a:buBlip>
            </a:pPr>
            <a:r>
              <a:t>After 1956 it was maintained of legitimacy of claim to land and UN Res.242.</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r>
              <a:t>Basic?</a:t>
            </a:r>
          </a:p>
        </p:txBody>
      </p:sp>
      <p:sp>
        <p:nvSpPr>
          <p:cNvPr id="124" name="Shape 124"/>
          <p:cNvSpPr/>
          <p:nvPr>
            <p:ph type="body" idx="1"/>
          </p:nvPr>
        </p:nvSpPr>
        <p:spPr>
          <a:prstGeom prst="rect">
            <a:avLst/>
          </a:prstGeom>
        </p:spPr>
        <p:txBody>
          <a:bodyPr/>
          <a:lstStyle/>
          <a:p>
            <a:pPr>
              <a:buBlip>
                <a:blip r:embed="rId2"/>
              </a:buBlip>
            </a:pPr>
            <a:r>
              <a:t>A movement for (originally) the re-establishment and (now) the development and protection of a Jewish nation in what is now Israel. </a:t>
            </a:r>
          </a:p>
          <a:p>
            <a:pPr>
              <a:buBlip>
                <a:blip r:embed="rId2"/>
              </a:buBlip>
            </a:pPr>
            <a:r>
              <a:t>First established as a political organization in 1897 under Theodor Herzl, and was later led by Chaim Weizmann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Complicated Beginnings</a:t>
            </a:r>
          </a:p>
        </p:txBody>
      </p:sp>
      <p:sp>
        <p:nvSpPr>
          <p:cNvPr id="127" name="Shape 127"/>
          <p:cNvSpPr/>
          <p:nvPr>
            <p:ph type="body" idx="1"/>
          </p:nvPr>
        </p:nvSpPr>
        <p:spPr>
          <a:prstGeom prst="rect">
            <a:avLst/>
          </a:prstGeom>
        </p:spPr>
        <p:txBody>
          <a:bodyPr/>
          <a:lstStyle/>
          <a:p>
            <a:pPr marL="336787" indent="-336787" defTabSz="469463">
              <a:spcBef>
                <a:spcPts val="2100"/>
              </a:spcBef>
              <a:buBlip>
                <a:blip r:embed="rId2"/>
              </a:buBlip>
              <a:defRPr sz="2842">
                <a:effectLst>
                  <a:outerShdw sx="100000" sy="100000" kx="0" ky="0" algn="b" rotWithShape="0" blurRad="24892" dist="10205" dir="5400000">
                    <a:srgbClr val="FFFFFF"/>
                  </a:outerShdw>
                </a:effectLst>
              </a:defRPr>
            </a:pPr>
            <a:r>
              <a:t>The mid-nineteenth century saw the development of a variety of Jewish national movements. Zionists competed with Bundists and Autonomists that offered competing ideologies and solutions to the issues of Jewish nationhood and individual nationality and to problems posed by modernity. </a:t>
            </a:r>
          </a:p>
          <a:p>
            <a:pPr marL="336787" indent="-336787" defTabSz="469463">
              <a:spcBef>
                <a:spcPts val="2100"/>
              </a:spcBef>
              <a:buBlip>
                <a:blip r:embed="rId2"/>
              </a:buBlip>
              <a:defRPr sz="2842">
                <a:effectLst>
                  <a:outerShdw sx="100000" sy="100000" kx="0" ky="0" algn="b" rotWithShape="0" blurRad="24892" dist="10205" dir="5400000">
                    <a:srgbClr val="FFFFFF"/>
                  </a:outerShdw>
                </a:effectLst>
              </a:defRPr>
            </a:pPr>
            <a:r>
              <a:t>Among these problems was the breakdown of the parochial molds of Jewish life and the fragmentation of the traditional Jewish community.</a:t>
            </a:r>
          </a:p>
          <a:p>
            <a:pPr lvl="1" marL="673576" indent="-336787" defTabSz="469463">
              <a:spcBef>
                <a:spcPts val="2100"/>
              </a:spcBef>
              <a:buBlip>
                <a:blip r:embed="rId2"/>
              </a:buBlip>
              <a:defRPr sz="2842">
                <a:effectLst>
                  <a:outerShdw sx="100000" sy="100000" kx="0" ky="0" algn="b" rotWithShape="0" blurRad="24892" dist="10205" dir="5400000">
                    <a:srgbClr val="FFFFFF"/>
                  </a:outerShdw>
                </a:effectLst>
              </a:defRPr>
            </a:pPr>
            <a:r>
              <a:t>displacement and assimilation   </a:t>
            </a:r>
          </a:p>
          <a:p>
            <a:pPr lvl="1" marL="673576" indent="-336787" defTabSz="469463">
              <a:spcBef>
                <a:spcPts val="2100"/>
              </a:spcBef>
              <a:buBlip>
                <a:blip r:embed="rId2"/>
              </a:buBlip>
              <a:defRPr sz="2842">
                <a:effectLst>
                  <a:outerShdw sx="100000" sy="100000" kx="0" ky="0" algn="b" rotWithShape="0" blurRad="24892" dist="10205" dir="5400000">
                    <a:srgbClr val="FFFFFF"/>
                  </a:outerShdw>
                </a:effectLst>
              </a:defRPr>
            </a:pPr>
            <a:r>
              <a:t>Zionism was the most radical of all modern Jewish national movements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a:r>
              <a:t>Revolutionary times</a:t>
            </a:r>
          </a:p>
        </p:txBody>
      </p:sp>
      <p:sp>
        <p:nvSpPr>
          <p:cNvPr id="130" name="Shape 130"/>
          <p:cNvSpPr/>
          <p:nvPr>
            <p:ph type="body" idx="1"/>
          </p:nvPr>
        </p:nvSpPr>
        <p:spPr>
          <a:prstGeom prst="rect">
            <a:avLst/>
          </a:prstGeom>
        </p:spPr>
        <p:txBody>
          <a:bodyPr/>
          <a:lstStyle/>
          <a:p>
            <a:pPr marL="354558" indent="-354558" defTabSz="494233">
              <a:spcBef>
                <a:spcPts val="2300"/>
              </a:spcBef>
              <a:buBlip>
                <a:blip r:embed="rId2"/>
              </a:buBlip>
              <a:defRPr sz="2970">
                <a:effectLst>
                  <a:outerShdw sx="100000" sy="100000" kx="0" ky="0" algn="b" rotWithShape="0" blurRad="22860" dist="10744" dir="5400000">
                    <a:srgbClr val="FFFFFF"/>
                  </a:outerShdw>
                </a:effectLst>
              </a:defRPr>
            </a:pPr>
            <a:r>
              <a:t> Zionism’s revolutionary character stemmed from its emphasis on the need to construct a Jewish national life in response to modernity and to do so only in Eretz Israel — the Land of Israel. </a:t>
            </a:r>
          </a:p>
          <a:p>
            <a:pPr marL="354558" indent="-354558" defTabSz="494233">
              <a:spcBef>
                <a:spcPts val="2300"/>
              </a:spcBef>
              <a:buBlip>
                <a:blip r:embed="rId2"/>
              </a:buBlip>
              <a:defRPr sz="2970">
                <a:effectLst>
                  <a:outerShdw sx="100000" sy="100000" kx="0" ky="0" algn="b" rotWithShape="0" blurRad="22860" dist="10744" dir="5400000">
                    <a:srgbClr val="FFFFFF"/>
                  </a:outerShdw>
                </a:effectLst>
              </a:defRPr>
            </a:pPr>
            <a:r>
              <a:t>Additionally, Zionists believed that policies on the major issues confronting Jewry should be subject to free and open debate. </a:t>
            </a:r>
          </a:p>
          <a:p>
            <a:pPr lvl="1" marL="731748" indent="-354558" defTabSz="494233">
              <a:spcBef>
                <a:spcPts val="2300"/>
              </a:spcBef>
              <a:buBlip>
                <a:blip r:embed="rId2"/>
              </a:buBlip>
              <a:defRPr sz="2970">
                <a:effectLst>
                  <a:outerShdw sx="100000" sy="100000" kx="0" ky="0" algn="b" rotWithShape="0" blurRad="22860" dist="10744" dir="5400000">
                    <a:srgbClr val="FFFFFF"/>
                  </a:outerShdw>
                </a:effectLst>
              </a:defRPr>
            </a:pPr>
            <a:r>
              <a:t>not confined to rabbi and schools</a:t>
            </a:r>
          </a:p>
          <a:p>
            <a:pPr marL="354558" indent="-354558" defTabSz="494233">
              <a:spcBef>
                <a:spcPts val="2300"/>
              </a:spcBef>
              <a:buBlip>
                <a:blip r:embed="rId2"/>
              </a:buBlip>
              <a:defRPr sz="2970">
                <a:effectLst>
                  <a:outerShdw sx="100000" sy="100000" kx="0" ky="0" algn="b" rotWithShape="0" blurRad="22860" dist="10744" dir="5400000">
                    <a:srgbClr val="FFFFFF"/>
                  </a:outerShdw>
                </a:effectLst>
              </a:defRPr>
            </a:pPr>
            <a:r>
              <a:t>Furthermore, due to the catastrophic condition of East European Jewry, they were the first to assert that the solution to the “</a:t>
            </a:r>
            <a:r>
              <a:rPr u="sng">
                <a:solidFill>
                  <a:srgbClr val="0000FF"/>
                </a:solidFill>
                <a:uFill>
                  <a:solidFill>
                    <a:srgbClr val="0000FF"/>
                  </a:solidFill>
                </a:uFill>
                <a:hlinkClick r:id="rId3" invalidUrl="" action="" tgtFrame="" tooltip="" history="1" highlightClick="0" endSnd="0"/>
              </a:rPr>
              <a:t>Jewish Problem</a:t>
            </a:r>
            <a:r>
              <a:t>” hinged on migration to a homeland (Vital, 1998, p. 208-9).</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The role of Nationalism</a:t>
            </a:r>
          </a:p>
        </p:txBody>
      </p:sp>
      <p:sp>
        <p:nvSpPr>
          <p:cNvPr id="133" name="Shape 133"/>
          <p:cNvSpPr/>
          <p:nvPr>
            <p:ph type="body" idx="1"/>
          </p:nvPr>
        </p:nvSpPr>
        <p:spPr>
          <a:prstGeom prst="rect">
            <a:avLst/>
          </a:prstGeom>
        </p:spPr>
        <p:txBody>
          <a:bodyPr/>
          <a:lstStyle/>
          <a:p>
            <a:pPr marL="314325" indent="-314325" defTabSz="438150">
              <a:spcBef>
                <a:spcPts val="2100"/>
              </a:spcBef>
              <a:buBlip>
                <a:blip r:embed="rId2"/>
              </a:buBlip>
              <a:defRPr sz="2700">
                <a:effectLst>
                  <a:outerShdw sx="100000" sy="100000" kx="0" ky="0" algn="b" rotWithShape="0" blurRad="25400" dist="9525" dir="5400000">
                    <a:srgbClr val="FFFFFF"/>
                  </a:outerShdw>
                </a:effectLst>
              </a:defRPr>
            </a:pPr>
            <a:r>
              <a:t>Zionism provides an example of the role of nationalism in the reconstruction of nations. </a:t>
            </a:r>
          </a:p>
          <a:p>
            <a:pPr lvl="1" marL="733425" indent="-314325" defTabSz="438150">
              <a:spcBef>
                <a:spcPts val="2100"/>
              </a:spcBef>
              <a:buBlip>
                <a:blip r:embed="rId2"/>
              </a:buBlip>
              <a:defRPr sz="2700">
                <a:effectLst>
                  <a:outerShdw sx="100000" sy="100000" kx="0" ky="0" algn="b" rotWithShape="0" blurRad="25400" dist="9525" dir="5400000">
                    <a:srgbClr val="FFFFFF"/>
                  </a:outerShdw>
                </a:effectLst>
              </a:defRPr>
            </a:pPr>
            <a:r>
              <a:t>Smith (2004), argues that nationalism relies on an historical, primordial identity connected with religion, history and territory. </a:t>
            </a:r>
          </a:p>
          <a:p>
            <a:pPr marL="314325" indent="-314325" defTabSz="438150">
              <a:spcBef>
                <a:spcPts val="2100"/>
              </a:spcBef>
              <a:buBlip>
                <a:blip r:embed="rId2"/>
              </a:buBlip>
              <a:defRPr sz="2700">
                <a:effectLst>
                  <a:outerShdw sx="100000" sy="100000" kx="0" ky="0" algn="b" rotWithShape="0" blurRad="25400" dist="9525" dir="5400000">
                    <a:srgbClr val="FFFFFF"/>
                  </a:outerShdw>
                </a:effectLst>
              </a:defRPr>
            </a:pPr>
            <a:r>
              <a:t>Zionism is observed in Anderson’s (1983) argument that nationalism refers to a dynamic process of remembering and forgetting fundamental concepts of collective identities. </a:t>
            </a:r>
          </a:p>
          <a:p>
            <a:pPr marL="314325" indent="-314325" defTabSz="438150">
              <a:spcBef>
                <a:spcPts val="2100"/>
              </a:spcBef>
              <a:buBlip>
                <a:blip r:embed="rId2"/>
              </a:buBlip>
              <a:defRPr sz="2700">
                <a:effectLst>
                  <a:outerShdw sx="100000" sy="100000" kx="0" ky="0" algn="b" rotWithShape="0" blurRad="25400" dist="9525" dir="5400000">
                    <a:srgbClr val="FFFFFF"/>
                  </a:outerShdw>
                </a:effectLst>
              </a:defRPr>
            </a:pPr>
            <a:r>
              <a:t>A classic example in the case of Zionist thought, the negation of exile (shlilat hagalut), the denial of a collective memory.</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Long struggle</a:t>
            </a:r>
          </a:p>
        </p:txBody>
      </p:sp>
      <p:sp>
        <p:nvSpPr>
          <p:cNvPr id="136" name="Shape 136"/>
          <p:cNvSpPr/>
          <p:nvPr>
            <p:ph type="body" idx="1"/>
          </p:nvPr>
        </p:nvSpPr>
        <p:spPr>
          <a:prstGeom prst="rect">
            <a:avLst/>
          </a:prstGeom>
        </p:spPr>
        <p:txBody>
          <a:bodyPr/>
          <a:lstStyle/>
          <a:p>
            <a:pPr marL="245005" indent="-245005" defTabSz="341523">
              <a:spcBef>
                <a:spcPts val="1500"/>
              </a:spcBef>
              <a:buBlip>
                <a:blip r:embed="rId2"/>
              </a:buBlip>
              <a:defRPr sz="2054">
                <a:effectLst>
                  <a:outerShdw sx="100000" sy="100000" kx="0" ky="0" algn="b" rotWithShape="0" blurRad="10033" dist="7424" dir="5400000">
                    <a:srgbClr val="FFFFFF"/>
                  </a:outerShdw>
                </a:effectLst>
              </a:defRPr>
            </a:pPr>
            <a:r>
              <a:t>Tension between the personal life of a Jew and the public life amongst secular society was the main challenge facing European Jewry. </a:t>
            </a:r>
          </a:p>
          <a:p>
            <a:pPr marL="245005" indent="-245005" defTabSz="341523">
              <a:spcBef>
                <a:spcPts val="1500"/>
              </a:spcBef>
              <a:buBlip>
                <a:blip r:embed="rId2"/>
              </a:buBlip>
              <a:defRPr sz="2054">
                <a:effectLst>
                  <a:outerShdw sx="100000" sy="100000" kx="0" ky="0" algn="b" rotWithShape="0" blurRad="10033" dist="7424" dir="5400000">
                    <a:srgbClr val="FFFFFF"/>
                  </a:outerShdw>
                </a:effectLst>
              </a:defRPr>
            </a:pPr>
            <a:r>
              <a:t>Zionism was a reaction to the attempts of Jews to bridge this gap. The tension was exacerbated by the rise of anti-Semitism as a strong political force following the major financial crisis of the late nineteenth century. </a:t>
            </a:r>
          </a:p>
          <a:p>
            <a:pPr marL="245005" indent="-245005" defTabSz="341523">
              <a:spcBef>
                <a:spcPts val="1500"/>
              </a:spcBef>
              <a:buBlip>
                <a:blip r:embed="rId2"/>
              </a:buBlip>
              <a:defRPr sz="2054">
                <a:effectLst>
                  <a:outerShdw sx="100000" sy="100000" kx="0" ky="0" algn="b" rotWithShape="0" blurRad="10033" dist="7424" dir="5400000">
                    <a:srgbClr val="FFFFFF"/>
                  </a:outerShdw>
                </a:effectLst>
              </a:defRPr>
            </a:pPr>
            <a:r>
              <a:t>Anti-Semitism was felt by those Jews living in Europe who had to cope with pogroms in Russia (1881-82), riots in Kishinev (1903), the murder of Jews throughout western and southern Russia (1905), accusations of betrayal (the Dreyfus Affair in France), the emergence of racist approaches in France and Germany and official anti-Semitic policies in Russia and other Eastern European countries. </a:t>
            </a:r>
          </a:p>
          <a:p>
            <a:pPr marL="245005" indent="-245005" defTabSz="341523">
              <a:spcBef>
                <a:spcPts val="1500"/>
              </a:spcBef>
              <a:buBlip>
                <a:blip r:embed="rId2"/>
              </a:buBlip>
              <a:defRPr sz="2054">
                <a:effectLst>
                  <a:outerShdw sx="100000" sy="100000" kx="0" ky="0" algn="b" rotWithShape="0" blurRad="10033" dist="7424" dir="5400000">
                    <a:srgbClr val="FFFFFF"/>
                  </a:outerShdw>
                </a:effectLst>
              </a:defRPr>
            </a:pPr>
            <a:r>
              <a:t>As a result of the long-term process Jews attempted to resolve the tension between their personal and public lives in a secular society.</a:t>
            </a:r>
          </a:p>
          <a:p>
            <a:pPr lvl="1" marL="576094" indent="-245005" defTabSz="341523">
              <a:spcBef>
                <a:spcPts val="1500"/>
              </a:spcBef>
              <a:buBlip>
                <a:blip r:embed="rId2"/>
              </a:buBlip>
              <a:defRPr sz="2054">
                <a:effectLst>
                  <a:outerShdw sx="100000" sy="100000" kx="0" ky="0" algn="b" rotWithShape="0" blurRad="10033" dist="7424" dir="5400000">
                    <a:srgbClr val="FFFFFF"/>
                  </a:outerShdw>
                </a:effectLst>
              </a:defRPr>
            </a:pPr>
            <a:r>
              <a:t>little to no success (Dreyfus Affair, Nuremberg Code)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Emergence of Identity</a:t>
            </a:r>
          </a:p>
        </p:txBody>
      </p:sp>
      <p:sp>
        <p:nvSpPr>
          <p:cNvPr id="139" name="Shape 139"/>
          <p:cNvSpPr/>
          <p:nvPr>
            <p:ph type="body" idx="1"/>
          </p:nvPr>
        </p:nvSpPr>
        <p:spPr>
          <a:prstGeom prst="rect">
            <a:avLst/>
          </a:prstGeom>
        </p:spPr>
        <p:txBody>
          <a:bodyPr/>
          <a:lstStyle/>
          <a:p>
            <a:pPr marL="313318" indent="-313318" defTabSz="436747">
              <a:spcBef>
                <a:spcPts val="2000"/>
              </a:spcBef>
              <a:buBlip>
                <a:blip r:embed="rId2"/>
              </a:buBlip>
              <a:defRPr sz="2688">
                <a:effectLst>
                  <a:outerShdw sx="100000" sy="100000" kx="0" ky="0" algn="b" rotWithShape="0" blurRad="21336" dist="9494" dir="5400000">
                    <a:srgbClr val="FFFFFF"/>
                  </a:outerShdw>
                </a:effectLst>
              </a:defRPr>
            </a:pPr>
            <a:r>
              <a:t>The main premise of Zionist ideology was that the solution for a viable Jewish communal existence in modern times could be implemented only in Eretz Israel. </a:t>
            </a:r>
          </a:p>
          <a:p>
            <a:pPr marL="313318" indent="-313318" defTabSz="436747">
              <a:spcBef>
                <a:spcPts val="2000"/>
              </a:spcBef>
              <a:buBlip>
                <a:blip r:embed="rId2"/>
              </a:buBlip>
              <a:defRPr sz="2688">
                <a:effectLst>
                  <a:outerShdw sx="100000" sy="100000" kx="0" ky="0" algn="b" rotWithShape="0" blurRad="21336" dist="9494" dir="5400000">
                    <a:srgbClr val="FFFFFF"/>
                  </a:outerShdw>
                </a:effectLst>
              </a:defRPr>
            </a:pPr>
            <a:r>
              <a:t>Eretz Israel, the land in which the identity of the Jewish people had originally formed, constituted a continuous component within the Jewish collective consciousness. </a:t>
            </a:r>
          </a:p>
          <a:p>
            <a:pPr marL="313318" indent="-313318" defTabSz="436747">
              <a:spcBef>
                <a:spcPts val="2000"/>
              </a:spcBef>
              <a:buBlip>
                <a:blip r:embed="rId2"/>
              </a:buBlip>
              <a:defRPr sz="2688">
                <a:effectLst>
                  <a:outerShdw sx="100000" sy="100000" kx="0" ky="0" algn="b" rotWithShape="0" blurRad="21336" dist="9494" dir="5400000">
                    <a:srgbClr val="FFFFFF"/>
                  </a:outerShdw>
                </a:effectLst>
              </a:defRPr>
            </a:pPr>
            <a:r>
              <a:t>It was the only place in which a Jewish collective entity and environment could be reconstructed, and the only place in which the Jews could reenter history and become a productive, normal and unified community, responsible for its own destiny.</a:t>
            </a:r>
          </a:p>
          <a:p>
            <a:pPr lvl="1" marL="665362" indent="-313318" defTabSz="436747">
              <a:spcBef>
                <a:spcPts val="2000"/>
              </a:spcBef>
              <a:buBlip>
                <a:blip r:embed="rId2"/>
              </a:buBlip>
              <a:defRPr sz="2688">
                <a:effectLst>
                  <a:outerShdw sx="100000" sy="100000" kx="0" ky="0" algn="b" rotWithShape="0" blurRad="21336" dist="9494" dir="5400000">
                    <a:srgbClr val="FFFFFF"/>
                  </a:outerShdw>
                </a:effectLst>
              </a:defRPr>
            </a:pPr>
            <a:r>
              <a:t>one must remember the familiar toast “next year in Jerusalem”</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image4.png"/>
          <p:cNvPicPr>
            <a:picLocks noChangeAspect="1"/>
          </p:cNvPicPr>
          <p:nvPr>
            <p:ph type="pic" idx="13"/>
          </p:nvPr>
        </p:nvPicPr>
        <p:blipFill>
          <a:blip r:embed="rId2">
            <a:extLst/>
          </a:blip>
          <a:stretch>
            <a:fillRect/>
          </a:stretch>
        </p:blipFill>
        <p:spPr>
          <a:xfrm>
            <a:off x="6694358" y="4965456"/>
            <a:ext cx="5461002" cy="3860803"/>
          </a:xfrm>
          <a:prstGeom prst="rect">
            <a:avLst/>
          </a:prstGeom>
        </p:spPr>
      </p:pic>
      <p:pic>
        <p:nvPicPr>
          <p:cNvPr id="142" name="image5.png"/>
          <p:cNvPicPr>
            <a:picLocks noChangeAspect="1"/>
          </p:cNvPicPr>
          <p:nvPr>
            <p:ph type="pic" idx="14"/>
          </p:nvPr>
        </p:nvPicPr>
        <p:blipFill>
          <a:blip r:embed="rId3">
            <a:extLst/>
          </a:blip>
          <a:stretch>
            <a:fillRect/>
          </a:stretch>
        </p:blipFill>
        <p:spPr>
          <a:xfrm>
            <a:off x="6694358" y="914156"/>
            <a:ext cx="5461002" cy="3860803"/>
          </a:xfrm>
          <a:prstGeom prst="rect">
            <a:avLst/>
          </a:prstGeom>
        </p:spPr>
      </p:pic>
      <p:pic>
        <p:nvPicPr>
          <p:cNvPr id="143" name="image6.png"/>
          <p:cNvPicPr>
            <a:picLocks noChangeAspect="1"/>
          </p:cNvPicPr>
          <p:nvPr>
            <p:ph type="pic" idx="15"/>
          </p:nvPr>
        </p:nvPicPr>
        <p:blipFill>
          <a:blip r:embed="rId4">
            <a:extLst/>
          </a:blip>
          <a:stretch>
            <a:fillRect/>
          </a:stretch>
        </p:blipFill>
        <p:spPr>
          <a:xfrm>
            <a:off x="954262" y="914400"/>
            <a:ext cx="5549903" cy="7912100"/>
          </a:xfrm>
          <a:prstGeom prst="rect">
            <a:avLst/>
          </a:prstGeom>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7.png"/>
          <p:cNvPicPr>
            <a:picLocks noChangeAspect="1"/>
          </p:cNvPicPr>
          <p:nvPr>
            <p:ph type="pic" idx="13"/>
          </p:nvPr>
        </p:nvPicPr>
        <p:blipFill>
          <a:blip r:embed="rId2">
            <a:extLst/>
          </a:blip>
          <a:stretch>
            <a:fillRect/>
          </a:stretch>
        </p:blipFill>
        <p:spPr>
          <a:xfrm>
            <a:off x="6694358" y="4965456"/>
            <a:ext cx="5461002" cy="3860803"/>
          </a:xfrm>
          <a:prstGeom prst="rect">
            <a:avLst/>
          </a:prstGeom>
        </p:spPr>
      </p:pic>
      <p:pic>
        <p:nvPicPr>
          <p:cNvPr id="146" name="image8.png"/>
          <p:cNvPicPr>
            <a:picLocks noChangeAspect="1"/>
          </p:cNvPicPr>
          <p:nvPr>
            <p:ph type="pic" idx="14"/>
          </p:nvPr>
        </p:nvPicPr>
        <p:blipFill>
          <a:blip r:embed="rId3">
            <a:extLst/>
          </a:blip>
          <a:stretch>
            <a:fillRect/>
          </a:stretch>
        </p:blipFill>
        <p:spPr>
          <a:xfrm>
            <a:off x="6694358" y="914156"/>
            <a:ext cx="5461002" cy="3860803"/>
          </a:xfrm>
          <a:prstGeom prst="rect">
            <a:avLst/>
          </a:prstGeom>
        </p:spPr>
      </p:pic>
      <p:pic>
        <p:nvPicPr>
          <p:cNvPr id="147" name="image9.png"/>
          <p:cNvPicPr>
            <a:picLocks noChangeAspect="1"/>
          </p:cNvPicPr>
          <p:nvPr>
            <p:ph type="pic" idx="15"/>
          </p:nvPr>
        </p:nvPicPr>
        <p:blipFill>
          <a:blip r:embed="rId4">
            <a:extLst/>
          </a:blip>
          <a:stretch>
            <a:fillRect/>
          </a:stretch>
        </p:blipFill>
        <p:spPr>
          <a:xfrm>
            <a:off x="954262" y="914400"/>
            <a:ext cx="5549903" cy="7912100"/>
          </a:xfrm>
          <a:prstGeom prst="rect">
            <a:avLst/>
          </a:prstGeom>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Moroccan">
  <a:themeElements>
    <a:clrScheme name="Moroccan">
      <a:dk1>
        <a:srgbClr val="86837F"/>
      </a:dk1>
      <a:lt1>
        <a:srgbClr val="073E86"/>
      </a:lt1>
      <a:dk2>
        <a:srgbClr val="A7A7A7"/>
      </a:dk2>
      <a:lt2>
        <a:srgbClr val="535353"/>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elvetica Neue"/>
        <a:ea typeface="Helvetica Neue"/>
        <a:cs typeface="Helvetica Neue"/>
      </a:majorFont>
      <a:minorFont>
        <a:latin typeface="Helvetica"/>
        <a:ea typeface="Helvetica"/>
        <a:cs typeface="Helvetica"/>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837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A7A7A7"/>
      </a:dk2>
      <a:lt2>
        <a:srgbClr val="535353"/>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elvetica Neue"/>
        <a:ea typeface="Helvetica Neue"/>
        <a:cs typeface="Helvetica Neue"/>
      </a:majorFont>
      <a:minorFont>
        <a:latin typeface="Helvetica"/>
        <a:ea typeface="Helvetica"/>
        <a:cs typeface="Helvetica"/>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837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073E86"/>
            </a:solidFill>
            <a:effectLst>
              <a:outerShdw sx="100000" sy="100000" kx="0" ky="0" algn="b" rotWithShape="0" blurRad="25400" dist="12700" dir="540000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