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25.4.2019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4C4C2D3B-279D-47D7-9F0D-85401F8E795A}" type="datetimeFigureOut">
              <a:rPr lang="cs-CZ" smtClean="0"/>
              <a:pPr/>
              <a:t>25.4.2019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</a:lstStyle>
          <a:p>
            <a:fld id="{F31E82D2-8F28-4B4B-8C48-1EA69680EE8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</a:t>
            </a:r>
            <a:r>
              <a:rPr lang="cs-CZ" sz="3600" b="1" dirty="0" smtClean="0"/>
              <a:t>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 smtClean="0"/>
              <a:t>POL 203 </a:t>
            </a:r>
            <a:r>
              <a:rPr lang="cs-CZ" sz="3600" b="1" dirty="0" smtClean="0"/>
              <a:t>25.4</a:t>
            </a:r>
            <a:r>
              <a:rPr lang="cs-CZ" sz="3600" b="1" dirty="0" smtClean="0"/>
              <a:t>. </a:t>
            </a:r>
            <a:r>
              <a:rPr lang="cs-CZ" sz="3600" b="1" dirty="0" smtClean="0"/>
              <a:t>2019</a:t>
            </a:r>
            <a:endParaRPr lang="cs-CZ" sz="3600" b="1" dirty="0"/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Deadlock</a:t>
            </a:r>
            <a:r>
              <a:rPr lang="cs-CZ" sz="2800" dirty="0"/>
              <a:t> je stabilní hrou, v níž nejlepší výsledek přináší </a:t>
            </a:r>
            <a:r>
              <a:rPr lang="cs-CZ" sz="2800" dirty="0" err="1"/>
              <a:t>temptation</a:t>
            </a:r>
            <a:r>
              <a:rPr lang="cs-CZ" sz="2800" dirty="0"/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, někdy známá též jako lov na jelena- </a:t>
            </a:r>
            <a:r>
              <a:rPr lang="cs-CZ" sz="2800" i="1" dirty="0" err="1"/>
              <a:t>stag</a:t>
            </a:r>
            <a:r>
              <a:rPr lang="cs-CZ" sz="2800" i="1" dirty="0"/>
              <a:t> </a:t>
            </a:r>
            <a:r>
              <a:rPr lang="cs-CZ" sz="2800" i="1" dirty="0" err="1"/>
              <a:t>hunt</a:t>
            </a:r>
            <a:r>
              <a:rPr lang="cs-CZ" sz="2800" dirty="0"/>
              <a:t>) je hrou s dvěma </a:t>
            </a:r>
            <a:r>
              <a:rPr lang="cs-CZ" sz="2800" dirty="0" err="1"/>
              <a:t>ekvilibrii</a:t>
            </a:r>
            <a:r>
              <a:rPr lang="cs-CZ" sz="2800" dirty="0"/>
              <a:t>, z nichž jedno je </a:t>
            </a:r>
            <a:r>
              <a:rPr lang="cs-CZ" sz="2800" dirty="0" err="1"/>
              <a:t>Pareto</a:t>
            </a:r>
            <a:r>
              <a:rPr lang="cs-CZ" sz="2800" dirty="0"/>
              <a:t> optimální a druhé, </a:t>
            </a:r>
            <a:r>
              <a:rPr lang="cs-CZ" sz="2800" dirty="0" err="1"/>
              <a:t>suboptimální</a:t>
            </a:r>
            <a:r>
              <a:rPr lang="cs-CZ" sz="2800" dirty="0"/>
              <a:t>, je zase méně „riskantní“. Pokud jsou zisky hráčů </a:t>
            </a:r>
            <a:r>
              <a:rPr lang="cs-CZ" sz="2800" i="1" dirty="0" err="1"/>
              <a:t>common</a:t>
            </a:r>
            <a:r>
              <a:rPr lang="cs-CZ" sz="2800" i="1" dirty="0"/>
              <a:t> </a:t>
            </a:r>
            <a:r>
              <a:rPr lang="cs-CZ" sz="2800" i="1" dirty="0" err="1"/>
              <a:t>knowledge</a:t>
            </a:r>
            <a:r>
              <a:rPr lang="cs-CZ" sz="2800" dirty="0"/>
              <a:t>, je </a:t>
            </a:r>
            <a:r>
              <a:rPr lang="cs-CZ" sz="2800" dirty="0" err="1"/>
              <a:t>Pareto</a:t>
            </a:r>
            <a:r>
              <a:rPr lang="cs-CZ" sz="2800" dirty="0"/>
              <a:t>-optimální výsledek vynucen samotnou hrou (</a:t>
            </a:r>
            <a:r>
              <a:rPr lang="cs-CZ" sz="2800" b="1" dirty="0"/>
              <a:t>čistá koordinační hra</a:t>
            </a:r>
            <a:r>
              <a:rPr lang="cs-CZ" sz="2800" dirty="0"/>
              <a:t>, viz </a:t>
            </a:r>
            <a:r>
              <a:rPr lang="cs-CZ" sz="2800" dirty="0" smtClean="0"/>
              <a:t>minulé přednášky).</a:t>
            </a:r>
            <a:endParaRPr lang="cs-CZ" sz="28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>
            <a:normAutofit fontScale="90000"/>
          </a:bodyPr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D-</a:t>
                      </a: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lock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Vězňovo dilema (</a:t>
            </a:r>
            <a:r>
              <a:rPr lang="cs-CZ" dirty="0" err="1">
                <a:latin typeface="Cambria" panose="02040503050406030204" pitchFamily="18" charset="0"/>
              </a:rPr>
              <a:t>Prisoners</a:t>
            </a:r>
            <a:r>
              <a:rPr lang="cs-CZ" dirty="0">
                <a:latin typeface="Cambria" panose="02040503050406030204" pitchFamily="18" charset="0"/>
              </a:rPr>
              <a:t>´ </a:t>
            </a:r>
            <a:r>
              <a:rPr lang="cs-CZ" dirty="0" err="1">
                <a:latin typeface="Cambria" panose="02040503050406030204" pitchFamily="18" charset="0"/>
              </a:rPr>
              <a:t>dilemma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Mrtvý bod (</a:t>
            </a:r>
            <a:r>
              <a:rPr lang="cs-CZ" dirty="0" err="1">
                <a:latin typeface="Cambria" panose="02040503050406030204" pitchFamily="18" charset="0"/>
              </a:rPr>
              <a:t>Deadlock</a:t>
            </a:r>
            <a:r>
              <a:rPr lang="cs-CZ" dirty="0">
                <a:latin typeface="Cambria" panose="02040503050406030204" pitchFamily="18" charset="0"/>
              </a:rPr>
              <a:t>)-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Zbabělec (</a:t>
            </a:r>
            <a:r>
              <a:rPr lang="cs-CZ" dirty="0" err="1">
                <a:latin typeface="Cambria" panose="02040503050406030204" pitchFamily="18" charset="0"/>
              </a:rPr>
              <a:t>Chicken</a:t>
            </a:r>
            <a:r>
              <a:rPr lang="cs-CZ" dirty="0">
                <a:latin typeface="Cambria" panose="02040503050406030204" pitchFamily="18" charset="0"/>
              </a:rPr>
              <a:t>) – Ti P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Si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endParaRPr lang="cs-CZ" dirty="0">
              <a:latin typeface="Cambria" panose="02040503050406030204" pitchFamily="18" charset="0"/>
            </a:endParaRPr>
          </a:p>
          <a:p>
            <a:pPr algn="ctr">
              <a:tabLst>
                <a:tab pos="677863" algn="l"/>
              </a:tabLst>
            </a:pPr>
            <a:r>
              <a:rPr lang="cs-CZ" dirty="0">
                <a:latin typeface="Cambria" panose="02040503050406030204" pitchFamily="18" charset="0"/>
              </a:rPr>
              <a:t>Důvěra  (</a:t>
            </a:r>
            <a:r>
              <a:rPr lang="cs-CZ" dirty="0" err="1">
                <a:latin typeface="Cambria" panose="02040503050406030204" pitchFamily="18" charset="0"/>
              </a:rPr>
              <a:t>Assurance</a:t>
            </a:r>
            <a:r>
              <a:rPr lang="cs-CZ" dirty="0">
                <a:latin typeface="Cambria" panose="02040503050406030204" pitchFamily="18" charset="0"/>
              </a:rPr>
              <a:t>)- </a:t>
            </a:r>
            <a:r>
              <a:rPr lang="cs-CZ" dirty="0" err="1">
                <a:latin typeface="Cambria" panose="02040503050406030204" pitchFamily="18" charset="0"/>
              </a:rPr>
              <a:t>Ri</a:t>
            </a:r>
            <a:r>
              <a:rPr lang="cs-CZ" dirty="0">
                <a:latin typeface="Cambria" panose="02040503050406030204" pitchFamily="18" charset="0"/>
              </a:rPr>
              <a:t> P Ti P </a:t>
            </a:r>
            <a:r>
              <a:rPr lang="cs-CZ" dirty="0" err="1">
                <a:latin typeface="Cambria" panose="02040503050406030204" pitchFamily="18" charset="0"/>
              </a:rPr>
              <a:t>Pi</a:t>
            </a:r>
            <a:r>
              <a:rPr lang="cs-CZ" dirty="0">
                <a:latin typeface="Cambria" panose="02040503050406030204" pitchFamily="18" charset="0"/>
              </a:rPr>
              <a:t> P Si</a:t>
            </a:r>
          </a:p>
          <a:p>
            <a:pPr algn="ctr">
              <a:tabLst>
                <a:tab pos="677863" algn="l"/>
              </a:tabLst>
            </a:pPr>
            <a:endParaRPr lang="cs-CZ" dirty="0">
              <a:latin typeface="Cambria" panose="02040503050406030204" pitchFamily="18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 dirty="0" err="1">
                <a:latin typeface="Cambria" panose="02040503050406030204" pitchFamily="18" charset="0"/>
              </a:rPr>
              <a:t>Ekvilibria</a:t>
            </a:r>
            <a:r>
              <a:rPr lang="cs-CZ" dirty="0">
                <a:latin typeface="Cambria" panose="02040503050406030204" pitchFamily="18" charset="0"/>
              </a:rPr>
              <a:t> jsou stabilní vůči </a:t>
            </a:r>
            <a:r>
              <a:rPr lang="cs-CZ" b="1" u="sng" dirty="0">
                <a:latin typeface="Cambria" panose="02040503050406030204" pitchFamily="18" charset="0"/>
              </a:rPr>
              <a:t>jednostranné změně strategie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b="1" u="sng" dirty="0" err="1">
                <a:latin typeface="Cambria" panose="02040503050406030204" pitchFamily="18" charset="0"/>
              </a:rPr>
              <a:t>Pareto</a:t>
            </a:r>
            <a:r>
              <a:rPr lang="cs-CZ" b="1" u="sng" dirty="0">
                <a:latin typeface="Cambria" panose="02040503050406030204" pitchFamily="18" charset="0"/>
              </a:rPr>
              <a:t> optimální výsledky</a:t>
            </a:r>
            <a:r>
              <a:rPr lang="cs-CZ" dirty="0">
                <a:latin typeface="Cambria" panose="02040503050406030204" pitchFamily="18" charset="0"/>
              </a:rPr>
              <a:t> vůči </a:t>
            </a:r>
            <a:r>
              <a:rPr lang="cs-CZ" b="1" u="sng" dirty="0">
                <a:latin typeface="Cambria" panose="02040503050406030204" pitchFamily="18" charset="0"/>
              </a:rPr>
              <a:t>koordinované změně strategie</a:t>
            </a:r>
            <a:r>
              <a:rPr lang="cs-CZ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 b="1" dirty="0"/>
              <a:t>změna informace, dostupné hráčům při hře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Politické instituce (chápaná jako pravidla politických a sociálních interakcí –her) jsou v tomto pojetí závislá proměnná a </a:t>
            </a:r>
            <a:r>
              <a:rPr lang="cs-CZ" sz="2400" b="1" dirty="0"/>
              <a:t>aktéři se je snaží měnit s cílem maximalizovat své zisky</a:t>
            </a:r>
            <a:r>
              <a:rPr lang="cs-CZ" sz="2400" dirty="0"/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Některé z politických institucí (bikameralismus, parlamentní výbory, pravidla pro změnu zákonů, jednokolový většinový systém) podporují tvorbu </a:t>
            </a:r>
            <a:r>
              <a:rPr lang="cs-CZ" sz="2800" dirty="0" err="1"/>
              <a:t>ekvilibria</a:t>
            </a:r>
            <a:r>
              <a:rPr lang="cs-CZ" sz="2800" dirty="0"/>
              <a:t>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V rámci změn pravidel hry rozeznává </a:t>
            </a:r>
            <a:r>
              <a:rPr lang="cs-CZ" sz="2800" dirty="0" err="1"/>
              <a:t>Tsebelis</a:t>
            </a:r>
            <a:r>
              <a:rPr lang="cs-CZ" sz="2800" dirty="0"/>
              <a:t> </a:t>
            </a:r>
            <a:r>
              <a:rPr lang="cs-CZ" sz="2800" b="1" dirty="0" err="1"/>
              <a:t>redistributivní</a:t>
            </a:r>
            <a:r>
              <a:rPr lang="cs-CZ" sz="2800" dirty="0"/>
              <a:t> a </a:t>
            </a:r>
            <a:r>
              <a:rPr lang="cs-CZ" sz="2800" b="1" dirty="0"/>
              <a:t>efektivní</a:t>
            </a:r>
            <a:r>
              <a:rPr lang="cs-CZ" sz="2800" dirty="0"/>
              <a:t> instituce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/>
              <a:t>Efektivní instituce</a:t>
            </a:r>
            <a:r>
              <a:rPr lang="cs-CZ" sz="2400" dirty="0"/>
              <a:t> jsou takové, které přibližují zisky hráčů </a:t>
            </a:r>
            <a:r>
              <a:rPr lang="cs-CZ" sz="2400" dirty="0" err="1"/>
              <a:t>Pareto</a:t>
            </a:r>
            <a:r>
              <a:rPr lang="cs-CZ" sz="2400" dirty="0"/>
              <a:t>-optimálnímu výsledku. Všechny instituce, které naopak vzdalují výsledek hry od </a:t>
            </a:r>
            <a:r>
              <a:rPr lang="cs-CZ" sz="2400" dirty="0" err="1"/>
              <a:t>Pareto</a:t>
            </a:r>
            <a:r>
              <a:rPr lang="cs-CZ" sz="2400" dirty="0"/>
              <a:t>- optimálního, jsou </a:t>
            </a:r>
            <a:r>
              <a:rPr lang="cs-CZ" sz="2400" dirty="0" err="1"/>
              <a:t>redistributivními</a:t>
            </a:r>
            <a:r>
              <a:rPr lang="cs-CZ" sz="2400" dirty="0"/>
              <a:t>. </a:t>
            </a:r>
          </a:p>
          <a:p>
            <a:pPr>
              <a:lnSpc>
                <a:spcPct val="80000"/>
              </a:lnSpc>
            </a:pPr>
            <a:r>
              <a:rPr lang="cs-CZ" sz="2400" b="1" dirty="0" err="1"/>
              <a:t>Redistributivní</a:t>
            </a:r>
            <a:r>
              <a:rPr lang="cs-CZ" sz="2400" dirty="0"/>
              <a:t> instituce slouží k tomu, aby buďto zvyšovaly zisky dosavadní většiny (</a:t>
            </a:r>
            <a:r>
              <a:rPr lang="cs-CZ" sz="2400" i="1" dirty="0" err="1"/>
              <a:t>consolidating</a:t>
            </a:r>
            <a:r>
              <a:rPr lang="cs-CZ" sz="2400" i="1" dirty="0"/>
              <a:t> </a:t>
            </a:r>
            <a:r>
              <a:rPr lang="cs-CZ" sz="2400" i="1" dirty="0" err="1"/>
              <a:t>institutions</a:t>
            </a:r>
            <a:r>
              <a:rPr lang="cs-CZ" sz="2400" dirty="0"/>
              <a:t>) anebo ustavily novou většinu (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 dirty="0"/>
              <a:t>konsolidační </a:t>
            </a:r>
            <a:r>
              <a:rPr lang="cs-CZ" sz="2400" i="1" dirty="0" err="1"/>
              <a:t>redistributivní</a:t>
            </a:r>
            <a:r>
              <a:rPr lang="cs-CZ" sz="2400" dirty="0"/>
              <a:t> úlohu, ekonomie </a:t>
            </a:r>
            <a:r>
              <a:rPr lang="cs-CZ" sz="2400" i="1" dirty="0"/>
              <a:t>efektivní</a:t>
            </a:r>
            <a:r>
              <a:rPr lang="cs-CZ" sz="2400" dirty="0"/>
              <a:t> a liberalismus analyzuje zejména </a:t>
            </a:r>
            <a:r>
              <a:rPr lang="cs-CZ" sz="2400" i="1" dirty="0" err="1"/>
              <a:t>new</a:t>
            </a:r>
            <a:r>
              <a:rPr lang="cs-CZ" sz="2400" i="1" dirty="0"/>
              <a:t> deal </a:t>
            </a:r>
            <a:r>
              <a:rPr lang="cs-CZ" sz="2400" i="1" dirty="0" err="1"/>
              <a:t>institutions</a:t>
            </a:r>
            <a:r>
              <a:rPr lang="cs-CZ" sz="2400" dirty="0"/>
              <a:t>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zisky ve hře- např. </a:t>
            </a:r>
            <a:r>
              <a:rPr lang="cs-CZ" sz="2800" i="1" dirty="0" err="1"/>
              <a:t>logrolling</a:t>
            </a:r>
            <a:r>
              <a:rPr lang="cs-CZ" sz="2800" dirty="0"/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dirty="0"/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Rozhodujícím faktorem v institucionálním designu je podle </a:t>
            </a:r>
            <a:r>
              <a:rPr lang="cs-CZ" dirty="0" err="1"/>
              <a:t>Tsebelise</a:t>
            </a:r>
            <a:r>
              <a:rPr lang="cs-CZ" dirty="0"/>
              <a:t> </a:t>
            </a:r>
            <a:r>
              <a:rPr lang="cs-CZ" b="1" dirty="0"/>
              <a:t>(ne)jistota aktérů ohledně účinku institucí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</a:pPr>
            <a:r>
              <a:rPr lang="cs-CZ" dirty="0"/>
              <a:t>Pokud jsou si jisti účinkem, který v součtu všech herních arén zvyšuje jejich zisk, je vznik </a:t>
            </a:r>
            <a:r>
              <a:rPr lang="cs-CZ" dirty="0" err="1"/>
              <a:t>redistributivní</a:t>
            </a:r>
            <a:r>
              <a:rPr lang="cs-CZ" dirty="0"/>
              <a:t>  instituce pravděpodobný. Pokud nedokáží efekt instituce na strukturu zisků přesně odhadnout, volí raději efektivní </a:t>
            </a:r>
            <a:r>
              <a:rPr lang="cs-CZ" dirty="0" smtClean="0"/>
              <a:t>instituce nebo status quo.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Politika- herní sada bez </a:t>
            </a:r>
            <a:r>
              <a:rPr lang="cs-CZ" sz="4000" b="1" dirty="0" err="1"/>
              <a:t>ekvilibria</a:t>
            </a:r>
            <a:endParaRPr lang="cs-CZ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Důvody nestability- měnící se pravidla hry (počet hráčů, strategie, zisky v součtu </a:t>
            </a:r>
            <a:r>
              <a:rPr lang="cs-CZ" sz="2800" i="1" dirty="0" err="1"/>
              <a:t>multiple</a:t>
            </a:r>
            <a:r>
              <a:rPr lang="cs-CZ" sz="2800" i="1" dirty="0"/>
              <a:t> </a:t>
            </a:r>
            <a:r>
              <a:rPr lang="cs-CZ" sz="2800" i="1" dirty="0" err="1"/>
              <a:t>games</a:t>
            </a:r>
            <a:r>
              <a:rPr lang="cs-CZ" sz="2800" i="1" dirty="0"/>
              <a:t>)</a:t>
            </a:r>
            <a:r>
              <a:rPr lang="cs-CZ" sz="2800" dirty="0"/>
              <a:t>.</a:t>
            </a:r>
          </a:p>
          <a:p>
            <a:pPr>
              <a:buFontTx/>
              <a:buNone/>
            </a:pPr>
            <a:r>
              <a:rPr lang="cs-CZ" sz="2800" dirty="0"/>
              <a:t>Zdánlivě </a:t>
            </a:r>
            <a:r>
              <a:rPr lang="cs-CZ" sz="2800" dirty="0" err="1"/>
              <a:t>suboptimální</a:t>
            </a:r>
            <a:r>
              <a:rPr lang="cs-CZ" sz="2800" dirty="0"/>
              <a:t> volby- souvisí s existencí herních sad</a:t>
            </a:r>
          </a:p>
          <a:p>
            <a:pPr>
              <a:buFontTx/>
              <a:buNone/>
            </a:pPr>
            <a:r>
              <a:rPr lang="cs-CZ" sz="2800" dirty="0"/>
              <a:t>Politické rozhodování jako „superhra“ nemá stabilní řešení, malá změna v některé ze </a:t>
            </a:r>
            <a:r>
              <a:rPr lang="cs-CZ" sz="2800" i="1" dirty="0" err="1"/>
              <a:t>subgames</a:t>
            </a:r>
            <a:r>
              <a:rPr lang="cs-CZ" sz="2800" i="1" dirty="0"/>
              <a:t> </a:t>
            </a:r>
            <a:r>
              <a:rPr lang="cs-CZ" sz="2800" dirty="0"/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Urho Kekkonen zvolen finským prezidentem roku 1956 ve dvoukolové volbě (v prvním kole souboj s prezidentem </a:t>
            </a:r>
            <a:r>
              <a:rPr lang="cs-CZ" sz="1800" u="sng" dirty="0"/>
              <a:t>Paasikivim</a:t>
            </a:r>
            <a:r>
              <a:rPr lang="cs-CZ" sz="1800" dirty="0"/>
              <a:t> (kandidát konzervativců) a sociálním demokratem </a:t>
            </a:r>
            <a:r>
              <a:rPr lang="cs-CZ" sz="1800" u="sng" dirty="0"/>
              <a:t>Fagerholmem</a:t>
            </a:r>
            <a:r>
              <a:rPr lang="cs-CZ" sz="18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William Riker a </a:t>
            </a:r>
            <a:r>
              <a:rPr lang="cs-CZ" dirty="0" err="1" smtClean="0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 smtClean="0"/>
              <a:t>Liberalism</a:t>
            </a:r>
            <a:r>
              <a:rPr lang="cs-CZ" i="1" dirty="0" smtClean="0"/>
              <a:t> vs. </a:t>
            </a:r>
            <a:r>
              <a:rPr lang="cs-CZ" i="1" dirty="0" err="1" smtClean="0"/>
              <a:t>Populism</a:t>
            </a:r>
            <a:r>
              <a:rPr lang="cs-CZ" i="1" dirty="0" smtClean="0"/>
              <a:t>, The Art of Political </a:t>
            </a:r>
            <a:r>
              <a:rPr lang="cs-CZ" i="1" dirty="0" err="1" smtClean="0"/>
              <a:t>Manipulation</a:t>
            </a:r>
            <a:endParaRPr lang="cs-CZ" i="1" dirty="0" smtClean="0"/>
          </a:p>
          <a:p>
            <a:endParaRPr lang="cs-CZ" dirty="0"/>
          </a:p>
          <a:p>
            <a:r>
              <a:rPr lang="cs-CZ" dirty="0" smtClean="0"/>
              <a:t>vícedimenzionální </a:t>
            </a:r>
            <a:r>
              <a:rPr lang="cs-CZ" dirty="0"/>
              <a:t>prostředí přináší soutěž </a:t>
            </a:r>
            <a:r>
              <a:rPr lang="cs-CZ" dirty="0" smtClean="0"/>
              <a:t>o dominanci </a:t>
            </a:r>
            <a:r>
              <a:rPr lang="cs-CZ" dirty="0"/>
              <a:t>v daném systému (o agendu ‐ </a:t>
            </a:r>
            <a:r>
              <a:rPr lang="cs-CZ" dirty="0" smtClean="0"/>
              <a:t>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důležitá </a:t>
            </a:r>
            <a:r>
              <a:rPr lang="cs-CZ" dirty="0"/>
              <a:t>tedy nejsou jen témata a </a:t>
            </a:r>
            <a:r>
              <a:rPr lang="cs-CZ" dirty="0" smtClean="0"/>
              <a:t>dimenze </a:t>
            </a:r>
            <a:r>
              <a:rPr lang="pl-PL" dirty="0" smtClean="0"/>
              <a:t>samotné</a:t>
            </a:r>
            <a:r>
              <a:rPr lang="pl-PL" dirty="0"/>
              <a:t>, ale také intenzita s jakou </a:t>
            </a:r>
            <a:r>
              <a:rPr lang="pl-PL" dirty="0" smtClean="0"/>
              <a:t>jsou </a:t>
            </a:r>
            <a:r>
              <a:rPr lang="cs-CZ" dirty="0" smtClean="0"/>
              <a:t>prosazovány </a:t>
            </a:r>
            <a:r>
              <a:rPr lang="cs-CZ" dirty="0"/>
              <a:t>a jejich vzájemná vzdálenost i </a:t>
            </a:r>
            <a:r>
              <a:rPr lang="cs-CZ" dirty="0" smtClean="0"/>
              <a:t>jejich vzdálenost </a:t>
            </a:r>
            <a:r>
              <a:rPr lang="cs-CZ" dirty="0"/>
              <a:t>od postojů voličů a v neposlední </a:t>
            </a:r>
            <a:r>
              <a:rPr lang="cs-CZ" dirty="0" smtClean="0"/>
              <a:t>řadě důležitost/naléhavost </a:t>
            </a:r>
            <a:r>
              <a:rPr lang="cs-CZ" dirty="0"/>
              <a:t>s jakou jsou </a:t>
            </a:r>
            <a:r>
              <a:rPr lang="cs-CZ" dirty="0" smtClean="0"/>
              <a:t>témata vnímána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princip dominance (</a:t>
            </a:r>
            <a:r>
              <a:rPr lang="cs-CZ" dirty="0" smtClean="0"/>
              <a:t>tematické </a:t>
            </a:r>
            <a:r>
              <a:rPr lang="cs-CZ" dirty="0"/>
              <a:t>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</a:t>
            </a:r>
            <a:r>
              <a:rPr lang="cs-CZ" dirty="0" smtClean="0"/>
              <a:t>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178" y="4293096"/>
            <a:ext cx="1609077" cy="2349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funkce politické řeči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dirty="0"/>
              <a:t>Logika: pravdivost a smysl (pravda)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Gramatika: komunikační hodnota (komunikace)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Rétorika: proces přesvědčování (přesvědčení)</a:t>
            </a:r>
          </a:p>
          <a:p>
            <a:endParaRPr lang="cs-CZ" dirty="0" smtClean="0"/>
          </a:p>
          <a:p>
            <a:r>
              <a:rPr lang="cs-CZ" b="1" dirty="0" err="1" smtClean="0"/>
              <a:t>Herestetika</a:t>
            </a:r>
            <a:r>
              <a:rPr lang="cs-CZ" dirty="0"/>
              <a:t>: strategická hodnota </a:t>
            </a:r>
            <a:r>
              <a:rPr lang="cs-CZ" dirty="0" smtClean="0"/>
              <a:t>(manipulace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</a:t>
            </a:r>
            <a:r>
              <a:rPr lang="cs-CZ" sz="2800" dirty="0" smtClean="0"/>
              <a:t>pro rozhodování </a:t>
            </a:r>
            <a:r>
              <a:rPr lang="cs-CZ" sz="2800" dirty="0"/>
              <a:t>tak, aby byly výhodné pro toho</a:t>
            </a:r>
            <a:r>
              <a:rPr lang="cs-CZ" sz="2800" dirty="0" smtClean="0"/>
              <a:t>, kdo </a:t>
            </a:r>
            <a:r>
              <a:rPr lang="cs-CZ" sz="2800" dirty="0"/>
              <a:t>se </a:t>
            </a:r>
            <a:r>
              <a:rPr lang="cs-CZ" sz="2800" dirty="0" smtClean="0"/>
              <a:t>herestetiky dopouští (hodně cynická teorie, politika v oblasti policy nemá řešit problémy politické obce, ale výhradně pomáhat tomu, kdo ji kontroluje).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Příklad: </a:t>
            </a:r>
            <a:r>
              <a:rPr lang="cs-CZ" sz="2800" b="1" i="1" dirty="0" err="1" smtClean="0"/>
              <a:t>Barking</a:t>
            </a:r>
            <a:r>
              <a:rPr lang="cs-CZ" sz="2800" b="1" i="1" dirty="0" smtClean="0"/>
              <a:t> the Dog</a:t>
            </a:r>
            <a:endParaRPr lang="cs-CZ" sz="2800" b="1" i="1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Tvorba </a:t>
            </a:r>
            <a:r>
              <a:rPr lang="cs-CZ" sz="2800" dirty="0"/>
              <a:t>nových většin a rozbíjení </a:t>
            </a:r>
            <a:r>
              <a:rPr lang="cs-CZ" sz="2800" dirty="0" smtClean="0"/>
              <a:t>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agenda </a:t>
            </a:r>
            <a:r>
              <a:rPr lang="cs-CZ" sz="2800" b="1" dirty="0" smtClean="0"/>
              <a:t>control </a:t>
            </a:r>
            <a:r>
              <a:rPr lang="cs-CZ" sz="2800" dirty="0" smtClean="0"/>
              <a:t>(příklad: volby českého prezidenta 2008)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strategické </a:t>
            </a:r>
            <a:r>
              <a:rPr lang="cs-CZ" sz="2800" b="1" dirty="0" smtClean="0"/>
              <a:t>hlasování </a:t>
            </a:r>
            <a:r>
              <a:rPr lang="cs-CZ" sz="2800" dirty="0" smtClean="0"/>
              <a:t>(příklad: finské volby)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</a:t>
            </a:r>
            <a:r>
              <a:rPr lang="cs-CZ" sz="2800" b="1" dirty="0"/>
              <a:t>manipulace </a:t>
            </a:r>
            <a:r>
              <a:rPr lang="cs-CZ" sz="2800" b="1" dirty="0" smtClean="0"/>
              <a:t>dimenzemi </a:t>
            </a:r>
            <a:r>
              <a:rPr lang="cs-CZ" sz="2800" dirty="0" smtClean="0"/>
              <a:t>(příklad: prezident M. </a:t>
            </a:r>
            <a:r>
              <a:rPr lang="cs-CZ" sz="2800" dirty="0" smtClean="0"/>
              <a:t>Zeman, populistická pravice)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Proč komunisté volili strategicky?</a:t>
            </a:r>
          </a:p>
          <a:p>
            <a:pPr algn="ctr"/>
            <a:r>
              <a:rPr lang="cs-CZ" dirty="0"/>
              <a:t>Proč nevolila pravice </a:t>
            </a:r>
            <a:r>
              <a:rPr lang="cs-CZ" dirty="0" smtClean="0"/>
              <a:t>strategicky?</a:t>
            </a:r>
          </a:p>
          <a:p>
            <a:pPr algn="ctr"/>
            <a:r>
              <a:rPr lang="cs-CZ" dirty="0" smtClean="0"/>
              <a:t>Proč </a:t>
            </a:r>
            <a:r>
              <a:rPr lang="cs-CZ" dirty="0"/>
              <a:t>socialisté nevolili strategicky?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Udělal někdo z nich „chybu“?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74587"/>
            <a:ext cx="3344949" cy="232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George </a:t>
            </a:r>
            <a:r>
              <a:rPr lang="cs-CZ" sz="3200" b="1" dirty="0" err="1" smtClean="0"/>
              <a:t>Tsebelis</a:t>
            </a:r>
            <a:r>
              <a:rPr lang="cs-CZ" sz="3200" b="1" dirty="0" smtClean="0"/>
              <a:t>: Logika </a:t>
            </a:r>
            <a:r>
              <a:rPr lang="cs-CZ" sz="3200" b="1" dirty="0"/>
              <a:t>(zdánlivě) </a:t>
            </a:r>
            <a:r>
              <a:rPr lang="cs-CZ" sz="3200" b="1" dirty="0" err="1"/>
              <a:t>suboptimální</a:t>
            </a:r>
            <a:r>
              <a:rPr lang="cs-CZ" sz="3200" b="1" dirty="0"/>
              <a:t> </a:t>
            </a:r>
            <a:r>
              <a:rPr lang="cs-CZ" sz="3200" b="1" dirty="0" smtClean="0"/>
              <a:t>volby- „herní sady“ </a:t>
            </a:r>
            <a:endParaRPr lang="cs-CZ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Politické situace a rozhodování obvykle nutí aktéry angažovat se v několika hrách současně (</a:t>
            </a:r>
            <a:r>
              <a:rPr lang="cs-CZ" sz="2800" b="1" dirty="0" err="1"/>
              <a:t>nested</a:t>
            </a:r>
            <a:r>
              <a:rPr lang="cs-CZ" sz="2800" b="1" dirty="0"/>
              <a:t> game</a:t>
            </a:r>
            <a:r>
              <a:rPr lang="cs-CZ" sz="2800" dirty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/>
              <a:t>(Zdánlivě) </a:t>
            </a:r>
            <a:r>
              <a:rPr lang="cs-CZ" sz="2800" dirty="0" err="1"/>
              <a:t>suboptimální</a:t>
            </a:r>
            <a:r>
              <a:rPr lang="cs-CZ" sz="2800" dirty="0"/>
              <a:t>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/>
              <a:t>Suboptimální</a:t>
            </a:r>
            <a:r>
              <a:rPr lang="cs-CZ" sz="2800" dirty="0"/>
              <a:t> rozhodnutí v jedné hře je </a:t>
            </a:r>
            <a:r>
              <a:rPr lang="cs-CZ" sz="2800" u="sng" dirty="0"/>
              <a:t>optimálním</a:t>
            </a:r>
            <a:r>
              <a:rPr lang="cs-CZ" sz="2800" dirty="0"/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Hry v mnoha arénách</a:t>
            </a:r>
            <a:r>
              <a:rPr lang="cs-CZ" dirty="0"/>
              <a:t> (</a:t>
            </a:r>
            <a:r>
              <a:rPr lang="cs-CZ" i="1" dirty="0" err="1"/>
              <a:t>games</a:t>
            </a:r>
            <a:r>
              <a:rPr lang="cs-CZ" i="1" dirty="0"/>
              <a:t> in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arenas</a:t>
            </a:r>
            <a:r>
              <a:rPr lang="cs-CZ" dirty="0"/>
              <a:t>)- v těchto hrách se mění zisky hráčů z hry v jedné aréně v závislosti na situaci v dalších arénách.</a:t>
            </a:r>
          </a:p>
          <a:p>
            <a:r>
              <a:rPr lang="cs-CZ" b="1" dirty="0"/>
              <a:t>Hry o pravidla hry</a:t>
            </a:r>
            <a:r>
              <a:rPr lang="cs-CZ" dirty="0"/>
              <a:t> (</a:t>
            </a:r>
            <a:r>
              <a:rPr lang="cs-CZ" i="1" dirty="0" err="1"/>
              <a:t>institutional</a:t>
            </a:r>
            <a:r>
              <a:rPr lang="cs-CZ" i="1" dirty="0"/>
              <a:t> design</a:t>
            </a:r>
            <a:r>
              <a:rPr lang="cs-CZ" dirty="0"/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Hry v mnoha arénách mají </a:t>
            </a:r>
            <a:r>
              <a:rPr lang="cs-CZ" sz="2800" u="sng" dirty="0"/>
              <a:t>proměnlivé zisky, </a:t>
            </a:r>
            <a:r>
              <a:rPr lang="cs-CZ" sz="2800" dirty="0"/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dirty="0" err="1"/>
              <a:t>Tsebelis</a:t>
            </a:r>
            <a:r>
              <a:rPr lang="cs-CZ" sz="2800" dirty="0"/>
              <a:t> rozlišuje 4 základní 2x2 hry, v nichž oba hráči disponují strategiemi „spolupracovat (C, </a:t>
            </a:r>
            <a:r>
              <a:rPr lang="cs-CZ" sz="2800" i="1" dirty="0" err="1"/>
              <a:t>cooperate</a:t>
            </a:r>
            <a:r>
              <a:rPr lang="cs-CZ" sz="2800" dirty="0"/>
              <a:t>)“ a „hrát tvrdě (</a:t>
            </a:r>
            <a:r>
              <a:rPr lang="cs-CZ" sz="2800" i="1" dirty="0" err="1"/>
              <a:t>defect</a:t>
            </a:r>
            <a:r>
              <a:rPr lang="cs-CZ" sz="2800" dirty="0"/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vězňovo dilema</a:t>
            </a:r>
            <a:r>
              <a:rPr lang="cs-CZ" sz="2800" dirty="0"/>
              <a:t> (</a:t>
            </a:r>
            <a:r>
              <a:rPr lang="cs-CZ" sz="2800" dirty="0" err="1"/>
              <a:t>prisoners</a:t>
            </a:r>
            <a:r>
              <a:rPr lang="cs-CZ" sz="2800" dirty="0"/>
              <a:t>´ </a:t>
            </a:r>
            <a:r>
              <a:rPr lang="cs-CZ" sz="2800" dirty="0" err="1"/>
              <a:t>dilemma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mrtvý bod</a:t>
            </a:r>
            <a:r>
              <a:rPr lang="cs-CZ" sz="2800" dirty="0"/>
              <a:t> (</a:t>
            </a:r>
            <a:r>
              <a:rPr lang="cs-CZ" sz="2800" dirty="0" err="1"/>
              <a:t>deadlock</a:t>
            </a:r>
            <a:r>
              <a:rPr lang="cs-CZ" sz="2800" dirty="0"/>
              <a:t>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zbabělec</a:t>
            </a:r>
            <a:r>
              <a:rPr lang="cs-CZ" sz="2800" dirty="0"/>
              <a:t> (</a:t>
            </a:r>
            <a:r>
              <a:rPr lang="cs-CZ" sz="2800" dirty="0" err="1"/>
              <a:t>chicken</a:t>
            </a:r>
            <a:r>
              <a:rPr lang="cs-CZ" sz="2800" dirty="0"/>
              <a:t>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 dirty="0"/>
              <a:t>důvěra</a:t>
            </a:r>
            <a:r>
              <a:rPr lang="cs-CZ" sz="2800" dirty="0"/>
              <a:t> (</a:t>
            </a:r>
            <a:r>
              <a:rPr lang="cs-CZ" sz="2800" dirty="0" err="1"/>
              <a:t>assurance</a:t>
            </a:r>
            <a:r>
              <a:rPr lang="cs-CZ" sz="2800" dirty="0"/>
              <a:t>)  </a:t>
            </a:r>
            <a:endParaRPr lang="cs-CZ" sz="28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dirty="0"/>
              <a:t>Možné výsledky (z pohledu prvního hráče):</a:t>
            </a:r>
          </a:p>
          <a:p>
            <a:pPr>
              <a:buFontTx/>
              <a:buNone/>
            </a:pPr>
            <a:endParaRPr lang="cs-CZ" sz="2800" dirty="0"/>
          </a:p>
          <a:p>
            <a:pPr>
              <a:buFontTx/>
              <a:buNone/>
            </a:pPr>
            <a:endParaRPr lang="cs-CZ" sz="2800" dirty="0"/>
          </a:p>
          <a:p>
            <a:endParaRPr lang="cs-CZ" sz="2800" dirty="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Reward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Sucker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Temptation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dirty="0"/>
              <a:t>Vězňovo dilema</a:t>
            </a:r>
            <a:r>
              <a:rPr lang="cs-CZ" sz="2400" dirty="0"/>
              <a:t> je nejčastěji používaným konceptem teorie her v sociálních vědách, především v otázce vzniku spolupráce mezi racionálními aktéry, Odmítnutí spolupráce je dominantní strategií obou hráčů, která však zároveň vede k </a:t>
            </a:r>
            <a:r>
              <a:rPr lang="cs-CZ" sz="2400" dirty="0" err="1"/>
              <a:t>suboptimálnímu</a:t>
            </a:r>
            <a:r>
              <a:rPr lang="cs-CZ" sz="2400" dirty="0"/>
              <a:t>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 </a:t>
            </a:r>
            <a:r>
              <a:rPr lang="cs-CZ" sz="2400" b="1" dirty="0"/>
              <a:t>Zbabělec </a:t>
            </a:r>
            <a:r>
              <a:rPr lang="cs-CZ" sz="2400" dirty="0"/>
              <a:t>je hrou, která nemá dominantní strategii, problémy plynoucí z toho, že vzájemná nespolupráce je nejhorším možným výsledkem, poskytuje oběma hráčům jisté pobídky pro spolupráci. Hra má dvě </a:t>
            </a:r>
            <a:r>
              <a:rPr lang="cs-CZ" sz="2400" dirty="0" err="1"/>
              <a:t>ekvilibria</a:t>
            </a:r>
            <a:r>
              <a:rPr lang="cs-CZ" sz="2400" dirty="0"/>
              <a:t>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1147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Cambria</vt:lpstr>
      <vt:lpstr>Office Theme</vt:lpstr>
      <vt:lpstr>Prezentace aplikace PowerPoint</vt:lpstr>
      <vt:lpstr>Teorie her a politika: volba Urho Kekkonena finským prezidentem 1956</vt:lpstr>
      <vt:lpstr>Klíčové otázky</vt:lpstr>
      <vt:lpstr>George Tsebelis: Logika (zdánlivě) suboptimální volby- „herní sady“ 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William Riker a herestetika</vt:lpstr>
      <vt:lpstr>Čtyři funkce politické řeči</vt:lpstr>
      <vt:lpstr>Druhy herestetiky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27</cp:revision>
  <dcterms:created xsi:type="dcterms:W3CDTF">2012-03-25T20:23:05Z</dcterms:created>
  <dcterms:modified xsi:type="dcterms:W3CDTF">2019-04-25T12:00:12Z</dcterms:modified>
</cp:coreProperties>
</file>