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60" r:id="rId4"/>
    <p:sldId id="258" r:id="rId5"/>
    <p:sldId id="276" r:id="rId6"/>
    <p:sldId id="259" r:id="rId7"/>
    <p:sldId id="261" r:id="rId8"/>
    <p:sldId id="274" r:id="rId9"/>
    <p:sldId id="262" r:id="rId10"/>
    <p:sldId id="263" r:id="rId11"/>
    <p:sldId id="264" r:id="rId12"/>
    <p:sldId id="265" r:id="rId13"/>
    <p:sldId id="266" r:id="rId14"/>
    <p:sldId id="273" r:id="rId15"/>
    <p:sldId id="267" r:id="rId16"/>
    <p:sldId id="283" r:id="rId17"/>
    <p:sldId id="284" r:id="rId18"/>
    <p:sldId id="281" r:id="rId19"/>
    <p:sldId id="277" r:id="rId20"/>
    <p:sldId id="278" r:id="rId21"/>
    <p:sldId id="282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ej\Desktop\&#352;kola\Mgr\DP\V&#253;sledky%20vole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ej\Desktop\Ph.D\Dizertace\Literatura%20a%20zdroje\Pr&#367;zkumy%20voli&#269;&#367;\Nov&#253;%20List%20Microsoft%20Excelu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ej\Desktop\Ph.D\Dizertace\Literatura%20a%20zdroje\Pr&#367;zkumy%20voli&#269;&#367;\Nov&#253;%20List%20Microsoft%20Excelu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'K článku'!$C$90</c:f>
              <c:strCache>
                <c:ptCount val="1"/>
                <c:pt idx="0">
                  <c:v>SLD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článku'!$D$90:$H$90</c:f>
              <c:numCache>
                <c:formatCode>0.00%</c:formatCode>
                <c:ptCount val="5"/>
                <c:pt idx="0">
                  <c:v>0.41039999999999999</c:v>
                </c:pt>
                <c:pt idx="1">
                  <c:v>0.113</c:v>
                </c:pt>
                <c:pt idx="2">
                  <c:v>0.13150000000000001</c:v>
                </c:pt>
                <c:pt idx="3">
                  <c:v>8.2400000000000001E-2</c:v>
                </c:pt>
                <c:pt idx="4">
                  <c:v>7.5499999999999998E-2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EA-4D42-9A8F-8946AE500D31}"/>
            </c:ext>
          </c:extLst>
        </c:ser>
        <c:ser>
          <c:idx val="1"/>
          <c:order val="1"/>
          <c:tx>
            <c:strRef>
              <c:f>'K článku'!$C$91</c:f>
              <c:strCache>
                <c:ptCount val="1"/>
                <c:pt idx="0">
                  <c:v>PSL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článku'!$D$91:$H$91</c:f>
              <c:numCache>
                <c:formatCode>0.00%</c:formatCode>
                <c:ptCount val="5"/>
                <c:pt idx="0">
                  <c:v>8.9800000000000005E-2</c:v>
                </c:pt>
                <c:pt idx="1">
                  <c:v>6.9599999999999995E-2</c:v>
                </c:pt>
                <c:pt idx="2">
                  <c:v>8.9099999999999999E-2</c:v>
                </c:pt>
                <c:pt idx="3">
                  <c:v>8.3599999999999994E-2</c:v>
                </c:pt>
                <c:pt idx="4">
                  <c:v>5.1299999999999998E-2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EA-4D42-9A8F-8946AE500D31}"/>
            </c:ext>
          </c:extLst>
        </c:ser>
        <c:ser>
          <c:idx val="2"/>
          <c:order val="2"/>
          <c:tx>
            <c:strRef>
              <c:f>'K článku'!$C$92</c:f>
              <c:strCache>
                <c:ptCount val="1"/>
                <c:pt idx="0">
                  <c:v>PO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článku'!$D$92:$H$92</c:f>
              <c:numCache>
                <c:formatCode>0.00%</c:formatCode>
                <c:ptCount val="5"/>
                <c:pt idx="0">
                  <c:v>0.127</c:v>
                </c:pt>
                <c:pt idx="1">
                  <c:v>0.24099999999999999</c:v>
                </c:pt>
                <c:pt idx="2">
                  <c:v>0.41499999999999998</c:v>
                </c:pt>
                <c:pt idx="3">
                  <c:v>0.39200000000000002</c:v>
                </c:pt>
                <c:pt idx="4">
                  <c:v>0.24099999999999999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EA-4D42-9A8F-8946AE500D31}"/>
            </c:ext>
          </c:extLst>
        </c:ser>
        <c:ser>
          <c:idx val="3"/>
          <c:order val="3"/>
          <c:tx>
            <c:strRef>
              <c:f>'K článku'!$C$93</c:f>
              <c:strCache>
                <c:ptCount val="1"/>
                <c:pt idx="0">
                  <c:v>PiS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článku'!$D$93:$H$93</c:f>
              <c:numCache>
                <c:formatCode>0.00%</c:formatCode>
                <c:ptCount val="5"/>
                <c:pt idx="0">
                  <c:v>9.5000000000000001E-2</c:v>
                </c:pt>
                <c:pt idx="1">
                  <c:v>0.27</c:v>
                </c:pt>
                <c:pt idx="2">
                  <c:v>0.32100000000000001</c:v>
                </c:pt>
                <c:pt idx="3">
                  <c:v>0.29899999999999999</c:v>
                </c:pt>
                <c:pt idx="4">
                  <c:v>0.376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4EA-4D42-9A8F-8946AE500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36176"/>
        <c:axId val="140736568"/>
      </c:lineChart>
      <c:catAx>
        <c:axId val="14073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0736568"/>
        <c:crosses val="autoZero"/>
        <c:auto val="1"/>
        <c:lblAlgn val="ctr"/>
        <c:lblOffset val="100"/>
        <c:noMultiLvlLbl val="0"/>
      </c:catAx>
      <c:valAx>
        <c:axId val="14073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073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Voliči PiS</a:t>
            </a:r>
            <a:r>
              <a:rPr lang="cs-CZ" baseline="0"/>
              <a:t> x PO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List1!$E$10</c:f>
              <c:strCache>
                <c:ptCount val="1"/>
                <c:pt idx="0">
                  <c:v>Kladný 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List1!$F$9:$I$9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2012</c:v>
                </c:pt>
              </c:numCache>
            </c:numRef>
          </c:cat>
          <c:val>
            <c:numRef>
              <c:f>List1!$F$10:$I$10</c:f>
              <c:numCache>
                <c:formatCode>General</c:formatCode>
                <c:ptCount val="4"/>
                <c:pt idx="0">
                  <c:v>30</c:v>
                </c:pt>
                <c:pt idx="1">
                  <c:v>33</c:v>
                </c:pt>
                <c:pt idx="2">
                  <c:v>13</c:v>
                </c:pt>
                <c:pt idx="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10-44EB-AFA1-08E84146CC0D}"/>
            </c:ext>
          </c:extLst>
        </c:ser>
        <c:ser>
          <c:idx val="1"/>
          <c:order val="1"/>
          <c:tx>
            <c:strRef>
              <c:f>List1!$E$11</c:f>
              <c:strCache>
                <c:ptCount val="1"/>
                <c:pt idx="0">
                  <c:v>Záporný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List1!$F$9:$I$9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2012</c:v>
                </c:pt>
              </c:numCache>
            </c:numRef>
          </c:cat>
          <c:val>
            <c:numRef>
              <c:f>List1!$F$11:$I$11</c:f>
              <c:numCache>
                <c:formatCode>General</c:formatCode>
                <c:ptCount val="4"/>
                <c:pt idx="0">
                  <c:v>36</c:v>
                </c:pt>
                <c:pt idx="1">
                  <c:v>42</c:v>
                </c:pt>
                <c:pt idx="2">
                  <c:v>67</c:v>
                </c:pt>
                <c:pt idx="3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10-44EB-AFA1-08E84146C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7216344"/>
        <c:axId val="457217328"/>
      </c:lineChart>
      <c:catAx>
        <c:axId val="45721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7217328"/>
        <c:crosses val="autoZero"/>
        <c:auto val="1"/>
        <c:lblAlgn val="ctr"/>
        <c:lblOffset val="100"/>
        <c:noMultiLvlLbl val="0"/>
      </c:catAx>
      <c:valAx>
        <c:axId val="45721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7216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Voliči PO x PiS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List1!$K$10</c:f>
              <c:strCache>
                <c:ptCount val="1"/>
                <c:pt idx="0">
                  <c:v>Kladný 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List1!$L$9:$O$9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2012</c:v>
                </c:pt>
              </c:numCache>
            </c:numRef>
          </c:cat>
          <c:val>
            <c:numRef>
              <c:f>List1!$L$10:$O$10</c:f>
              <c:numCache>
                <c:formatCode>General</c:formatCode>
                <c:ptCount val="4"/>
                <c:pt idx="0">
                  <c:v>43</c:v>
                </c:pt>
                <c:pt idx="1">
                  <c:v>22</c:v>
                </c:pt>
                <c:pt idx="2">
                  <c:v>9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EF-4C18-9647-1AED15373BA6}"/>
            </c:ext>
          </c:extLst>
        </c:ser>
        <c:ser>
          <c:idx val="1"/>
          <c:order val="1"/>
          <c:tx>
            <c:strRef>
              <c:f>List1!$K$11</c:f>
              <c:strCache>
                <c:ptCount val="1"/>
                <c:pt idx="0">
                  <c:v>Záporný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List1!$L$9:$O$9</c:f>
              <c:numCache>
                <c:formatCode>General</c:formatCode>
                <c:ptCount val="4"/>
                <c:pt idx="0">
                  <c:v>2004</c:v>
                </c:pt>
                <c:pt idx="1">
                  <c:v>2007</c:v>
                </c:pt>
                <c:pt idx="2">
                  <c:v>2010</c:v>
                </c:pt>
                <c:pt idx="3">
                  <c:v>2012</c:v>
                </c:pt>
              </c:numCache>
            </c:numRef>
          </c:cat>
          <c:val>
            <c:numRef>
              <c:f>List1!$L$11:$O$11</c:f>
              <c:numCache>
                <c:formatCode>General</c:formatCode>
                <c:ptCount val="4"/>
                <c:pt idx="0">
                  <c:v>28</c:v>
                </c:pt>
                <c:pt idx="1">
                  <c:v>61</c:v>
                </c:pt>
                <c:pt idx="2">
                  <c:v>74</c:v>
                </c:pt>
                <c:pt idx="3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EF-4C18-9647-1AED15373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7212736"/>
        <c:axId val="466294528"/>
      </c:lineChart>
      <c:catAx>
        <c:axId val="45721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6294528"/>
        <c:crosses val="autoZero"/>
        <c:auto val="1"/>
        <c:lblAlgn val="ctr"/>
        <c:lblOffset val="100"/>
        <c:noMultiLvlLbl val="0"/>
      </c:catAx>
      <c:valAx>
        <c:axId val="46629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721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DCB8E-E26B-4438-96BF-9899DB16BF5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C418D-8F60-48A6-80E9-9C771A693D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6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418D-8F60-48A6-80E9-9C771A693DD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44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5E5D3-4E53-442D-8C88-9671A89FE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7134D8-DE79-4103-8990-26F09A6FE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A19289-76D3-4C7C-B68A-D3C64177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5A543A-4481-4538-BE6C-35B6F1A4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D285A2-C7C4-4769-95D8-E774C125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11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DFE45-D62B-400B-8081-735B6DFC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FF2102-1795-4D33-9AE7-353ADBB20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885E36-FF9F-467D-9CF1-E7CA9078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940C63-E255-41AF-A189-9F3651ED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4A465E-0412-4EC2-BB57-1CA205D1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19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0142C6C-FB14-49B7-88D0-140A0ECAD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AAD33C-30C7-47A4-BD91-E29946852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BBC65A-A30F-4E2A-AE1E-995F0CDB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80157D-D011-4B56-98F6-2DC39A14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CABC02-8C2E-438B-BB23-21D9328B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69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A27B4-A095-439E-8F34-D7982356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105F3-F0D8-4AE2-8C1F-62A94BF67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878EEC-46E1-4874-BAB9-E203ABF1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01B471-287F-4B53-A7D9-8BB2A31B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26392A-0341-470B-8E63-BF7874C3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82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18B69-141A-44D3-9209-28EC5E3C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D55A6A-8275-43C2-B668-9C76EC9F2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0F05F6-C9D7-4DE7-99A5-F74259AD1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AF0607-C136-4F80-A665-CA7C3279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BAAAA3-9ECB-42EF-85A6-16C2A3A0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49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AB495-90EE-450A-914C-A46878DD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27168D-6EB5-4935-89B3-21BBB8BE1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4F849A-87B6-49FF-AE16-FC4B3D641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58DB30-4E8A-45B8-A758-99159CEA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FCF32D-53BA-4B32-A4BB-4D0FC52E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CA5E5A-2E89-4E7E-B3DE-6E9A3F37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84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935D2-6872-4661-8B28-10323A32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4FDDC9-2DFA-4E85-B82C-B6E91A8B4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82FAEC-A5B0-43D5-AD0A-53A2E23FB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7039B5-DBD6-4EF9-A08E-1D4628EE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B771A01-8242-47A5-B730-F217E7AE9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7EF313A-57D7-4295-9D06-DB46A7B0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B5173AB-46AF-4A72-85DF-6D0EADB5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76976F7-B440-42A7-BBC0-BBCEE7BA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52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2C972-C588-4114-BAEB-40A1A8BEE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5061063-5B41-4419-9D99-7C08FB52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B1A2B8-79DE-4E45-9A66-57326F931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D70AA4-320A-4CEE-9902-79E7C454F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39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8AAA1C-2C8A-4E13-989D-1E658AA2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2630F0-CABA-4F57-B3C2-2FC8C776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75B7C1-92FF-4A08-85E4-CA9D4CE6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13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F151B-134F-4D41-9AAC-5ED0F592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64FE1-F9E4-4217-AB24-35A11BAC5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3C13AE-6F59-48F5-82DC-C42FFC34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4F79C8-61CA-46FA-ABAF-766B6E82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AA2BD4-AACB-4B03-8141-0BE5E3CD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4F9862-099D-49E6-8155-F892B578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82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2472F-6495-4B3E-A518-C4FA6B9E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3BE9BC-809C-4440-96C9-11D8067EA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9317A7-B8C0-4BC4-A918-F3C534D5C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AA3232-A568-4CF3-8DC3-0427D861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75836A-29A1-441D-873E-293858FA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C35DC8-C5A0-41AD-B3F5-C2B75C25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94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chemeClr val="bg1">
                <a:lumMod val="0"/>
                <a:lumOff val="100000"/>
              </a:schemeClr>
            </a:gs>
            <a:gs pos="100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430A2D9-A52B-493F-8627-CAB0F0C57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950F02-D710-4191-BD4A-BE6FDDD83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044F8C-7B30-4CE1-967C-42C985D5E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9021D-C33B-4D10-AE3C-308093139CFA}" type="datetimeFigureOut">
              <a:rPr lang="cs-CZ" smtClean="0"/>
              <a:t>13.03.2019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CF14F2-BB89-47F4-84C5-C3FD1FFB7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CAF8A3-2953-467E-A782-6EC41D28D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291BA-2180-4C03-BDF5-86319AEC9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DCEAC6-77A7-473E-B939-20B524F0F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181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F9BA078-0CDD-4776-8DF0-9DF08854D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471442"/>
          </a:xfrm>
        </p:spPr>
        <p:txBody>
          <a:bodyPr/>
          <a:lstStyle/>
          <a:p>
            <a:r>
              <a:rPr lang="cs-CZ" dirty="0"/>
              <a:t>Polsko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E6B4288-BE70-4254-A68A-D4103182A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376057"/>
            <a:ext cx="9144000" cy="1655762"/>
          </a:xfrm>
        </p:spPr>
        <p:txBody>
          <a:bodyPr/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POL248 Úvod do volební geografie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Mgr. Matěj Pospíchal</a:t>
            </a:r>
          </a:p>
          <a:p>
            <a:pPr algn="r"/>
            <a:r>
              <a:rPr lang="cs-CZ" dirty="0">
                <a:solidFill>
                  <a:schemeClr val="bg1"/>
                </a:solidFill>
              </a:rPr>
              <a:t>13.3.2019</a:t>
            </a:r>
          </a:p>
        </p:txBody>
      </p:sp>
    </p:spTree>
    <p:extLst>
      <p:ext uri="{BB962C8B-B14F-4D97-AF65-F5344CB8AC3E}">
        <p14:creationId xmlns:p14="http://schemas.microsoft.com/office/powerpoint/2010/main" val="109898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F8FAF-4F4D-4F9D-B91A-B67CA662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Právo a spravedlnost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C4244-F71B-49B6-A379-5C6FB58FB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Konzervatismus, euroskepticismus</a:t>
            </a:r>
          </a:p>
          <a:p>
            <a:endParaRPr lang="cs-CZ" dirty="0"/>
          </a:p>
          <a:p>
            <a:r>
              <a:rPr lang="cs-CZ" dirty="0"/>
              <a:t>Jarosław Kaczyński</a:t>
            </a:r>
          </a:p>
          <a:p>
            <a:endParaRPr lang="cs-CZ" dirty="0"/>
          </a:p>
          <a:p>
            <a:r>
              <a:rPr lang="cs-CZ" dirty="0"/>
              <a:t>Východ země, bývalá Halič</a:t>
            </a:r>
          </a:p>
          <a:p>
            <a:endParaRPr lang="cs-CZ" dirty="0"/>
          </a:p>
          <a:p>
            <a:r>
              <a:rPr lang="cs-CZ" dirty="0"/>
              <a:t>Menší města a gminy</a:t>
            </a:r>
          </a:p>
        </p:txBody>
      </p:sp>
      <p:pic>
        <p:nvPicPr>
          <p:cNvPr id="1026" name="Picture 2" descr="https://www.electoralgeography.com/new/en/wp-content/gallery/poland2015l/mapa%20pis.png">
            <a:extLst>
              <a:ext uri="{FF2B5EF4-FFF2-40B4-BE49-F238E27FC236}">
                <a16:creationId xmlns:a16="http://schemas.microsoft.com/office/drawing/2014/main" id="{50479B1A-C179-4214-94C1-EABCDDD0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36" y="1361083"/>
            <a:ext cx="4171524" cy="38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DD41DA1-291A-4B47-A433-F3CA0DD7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8" y="222383"/>
            <a:ext cx="2207260" cy="153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3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00ED2-2819-4589-B657-3061E77C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Občanská platforma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D273E3-4E15-47B6-AD07-07F5FD901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Křesťanská demokracie, liberalismus (?)</a:t>
            </a:r>
          </a:p>
          <a:p>
            <a:endParaRPr lang="cs-CZ" dirty="0"/>
          </a:p>
          <a:p>
            <a:r>
              <a:rPr lang="cs-CZ" dirty="0"/>
              <a:t>Donald </a:t>
            </a:r>
            <a:r>
              <a:rPr lang="cs-CZ" dirty="0" err="1"/>
              <a:t>Tusk</a:t>
            </a:r>
            <a:endParaRPr lang="cs-CZ" dirty="0"/>
          </a:p>
          <a:p>
            <a:endParaRPr lang="cs-CZ" dirty="0"/>
          </a:p>
          <a:p>
            <a:r>
              <a:rPr lang="cs-CZ" dirty="0"/>
              <a:t>Západ země, „německá území“</a:t>
            </a:r>
          </a:p>
          <a:p>
            <a:endParaRPr lang="cs-CZ" dirty="0"/>
          </a:p>
          <a:p>
            <a:r>
              <a:rPr lang="cs-CZ" dirty="0"/>
              <a:t>Větší města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9A237B-784E-4D63-97FF-02E69440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128"/>
            <a:ext cx="2918143" cy="17014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0D92A5-E444-4E6B-9113-872CDA167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329" y="1625600"/>
            <a:ext cx="5101556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7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FEF95-D5D1-41FE-A882-C69DBA72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Polská strana lidová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17CF3-76AC-4467-B45E-6E7C03EE1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Agrární strana</a:t>
            </a:r>
          </a:p>
          <a:p>
            <a:endParaRPr lang="cs-CZ" dirty="0"/>
          </a:p>
          <a:p>
            <a:r>
              <a:rPr lang="cs-CZ" dirty="0"/>
              <a:t>Původ již v II. republice</a:t>
            </a:r>
          </a:p>
          <a:p>
            <a:endParaRPr lang="cs-CZ" dirty="0"/>
          </a:p>
          <a:p>
            <a:r>
              <a:rPr lang="cs-CZ" dirty="0"/>
              <a:t>Venkovské oblasti, </a:t>
            </a:r>
            <a:r>
              <a:rPr lang="cs-CZ" dirty="0" err="1"/>
              <a:t>Svatokřížské</a:t>
            </a:r>
            <a:r>
              <a:rPr lang="cs-CZ" dirty="0"/>
              <a:t> vojvodství</a:t>
            </a:r>
          </a:p>
          <a:p>
            <a:endParaRPr lang="cs-CZ" dirty="0"/>
          </a:p>
          <a:p>
            <a:r>
              <a:rPr lang="cs-CZ" dirty="0"/>
              <a:t>Mimo velká města, oslabuje k 5%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E00F88-3A7B-4A8C-A6A6-F7E865C7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1" y="1579879"/>
            <a:ext cx="3860800" cy="35828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D3B0F8-3ADA-406F-94B2-2B21E70F9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5" y="142921"/>
            <a:ext cx="1717045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6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2B014-F3F6-4335-AA60-519B3D03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Levice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9D3A3-2EDF-414A-B711-D42CA8A88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Především SLD (postkomunistická)</a:t>
            </a:r>
          </a:p>
          <a:p>
            <a:endParaRPr lang="cs-CZ" dirty="0"/>
          </a:p>
          <a:p>
            <a:r>
              <a:rPr lang="cs-CZ" dirty="0"/>
              <a:t>Časté předvolební koalice – 01, 07, 15</a:t>
            </a:r>
          </a:p>
          <a:p>
            <a:endParaRPr lang="cs-CZ" dirty="0"/>
          </a:p>
          <a:p>
            <a:r>
              <a:rPr lang="cs-CZ" dirty="0"/>
              <a:t>Sociální demokracie, sekularismus</a:t>
            </a:r>
          </a:p>
          <a:p>
            <a:endParaRPr lang="cs-CZ" dirty="0"/>
          </a:p>
          <a:p>
            <a:r>
              <a:rPr lang="cs-CZ" dirty="0"/>
              <a:t>Větší města, západ země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9555E6-1802-4961-9362-76D1DDC9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97" y="1027906"/>
            <a:ext cx="4565431" cy="42367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E701DC-0A9D-4194-8FC1-35AC3F71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60" y="142240"/>
            <a:ext cx="2072640" cy="13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35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E4923F3-9C04-47B2-BB26-4972A53B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400" y="2166669"/>
            <a:ext cx="4298600" cy="40906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E910AB3-87EA-4E42-B4EE-BCC80DBC1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458" y="2166669"/>
            <a:ext cx="4239861" cy="40906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00236DF-23B6-4D12-9413-546A5F99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377" y="276443"/>
            <a:ext cx="10058400" cy="1450757"/>
          </a:xfrm>
        </p:spPr>
        <p:txBody>
          <a:bodyPr/>
          <a:lstStyle/>
          <a:p>
            <a:pPr algn="just"/>
            <a:r>
              <a:rPr lang="cs-CZ" dirty="0"/>
              <a:t>Socioekonomické charakteristiky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A9B9A2-61D3-4BD4-9116-16BDEE8C0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642"/>
            <a:ext cx="3977377" cy="609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0D783-8667-43B2-B13E-3F336688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PiS x PO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A55372A-1EAB-4FB8-A0BF-DC649DB32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560" y="1351598"/>
            <a:ext cx="5448300" cy="1352550"/>
          </a:xfrm>
          <a:prstGeom prst="rect">
            <a:avLst/>
          </a:prstGeom>
        </p:spPr>
      </p:pic>
      <p:pic>
        <p:nvPicPr>
          <p:cNvPr id="2050" name="Picture 2" descr="Wybory_parlamentarne_2011_zabory_powiaty.png (902Ã941)">
            <a:extLst>
              <a:ext uri="{FF2B5EF4-FFF2-40B4-BE49-F238E27FC236}">
                <a16:creationId xmlns:a16="http://schemas.microsoft.com/office/drawing/2014/main" id="{FAA03B75-E808-45F8-8A6F-CBE191AF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9" y="1624648"/>
            <a:ext cx="324309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FF112F6-2B0D-4E0A-8D9F-1B4D10B50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295321"/>
              </p:ext>
            </p:extLst>
          </p:nvPr>
        </p:nvGraphicFramePr>
        <p:xfrm>
          <a:off x="3399621" y="2809081"/>
          <a:ext cx="4167421" cy="2697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5061ADC-DBAC-4B4C-85BA-4F0F14560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541415"/>
              </p:ext>
            </p:extLst>
          </p:nvPr>
        </p:nvGraphicFramePr>
        <p:xfrm>
          <a:off x="7487919" y="2809081"/>
          <a:ext cx="416742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2853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B95B3-F164-4A70-B719-16DCB72BA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2015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E2643F-3B32-4CC8-89C7-39FC0309B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350E0D-5D15-4FD2-B2BB-9C2B8939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261" y="1027906"/>
            <a:ext cx="4575539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8ED074-751A-429D-8B28-134B73BA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00" y="954334"/>
            <a:ext cx="460554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3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45DA9-C183-49DF-A043-C3547DDC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53E366-8CA0-4B7D-8603-65FE1A404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06" y="409893"/>
            <a:ext cx="6190748" cy="444627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105387F-BD36-426C-8313-131E1977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54" y="365125"/>
            <a:ext cx="4975845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50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0BFEF8-2200-4534-9D26-C1362358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Regionální volby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35F62C-7010-451E-BF51-4FCB25327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 dirty="0"/>
              <a:t>16 vojvodství</a:t>
            </a:r>
          </a:p>
          <a:p>
            <a:endParaRPr lang="cs-CZ" dirty="0"/>
          </a:p>
          <a:p>
            <a:r>
              <a:rPr lang="cs-CZ" dirty="0"/>
              <a:t>Poslední volby 2018</a:t>
            </a:r>
          </a:p>
          <a:p>
            <a:endParaRPr lang="cs-CZ" dirty="0"/>
          </a:p>
          <a:p>
            <a:r>
              <a:rPr lang="cs-CZ" dirty="0"/>
              <a:t>Sjednocení opozice (?)</a:t>
            </a:r>
          </a:p>
          <a:p>
            <a:endParaRPr lang="cs-CZ" dirty="0"/>
          </a:p>
          <a:p>
            <a:r>
              <a:rPr lang="cs-CZ" dirty="0"/>
              <a:t>Lokálně silná PSL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429120-9641-4ED9-8FD8-5625E2F5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84" y="2455545"/>
            <a:ext cx="7557616" cy="28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03077-DD38-4B7B-83E9-0F30E595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Evropská unie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125A9-DFA0-4476-9693-9247DEE0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Referendum 2003</a:t>
            </a:r>
          </a:p>
          <a:p>
            <a:endParaRPr lang="cs-CZ" dirty="0"/>
          </a:p>
          <a:p>
            <a:r>
              <a:rPr lang="cs-CZ" dirty="0"/>
              <a:t>77,45% pro – 22,44% proti</a:t>
            </a:r>
          </a:p>
          <a:p>
            <a:endParaRPr lang="cs-CZ" dirty="0"/>
          </a:p>
          <a:p>
            <a:r>
              <a:rPr lang="cs-CZ" dirty="0"/>
              <a:t>Účast 58,85%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F03D3A-4C8D-4591-B5F7-1966B7EE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456" y="1233986"/>
            <a:ext cx="4318664" cy="40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9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A7418F04-86E6-47C2-BC64-CA1FBF043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447" y="488039"/>
            <a:ext cx="7469105" cy="58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55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55FFF-5FD3-4782-A198-B39B8561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Německá menšina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A98BD7-B96F-451A-982D-D724ED9F5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2130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FC7C8E-69F0-450A-85CE-C259F88E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305" y="1825625"/>
            <a:ext cx="4741761" cy="35512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6BEE55-5F50-47AE-8CCA-B540F3400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72" y="1802130"/>
            <a:ext cx="3707561" cy="34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454A3-AF57-484D-8680-9E814B35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C75A54-B258-4391-97C6-0E91E389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Silná polarizace</a:t>
            </a:r>
          </a:p>
          <a:p>
            <a:endParaRPr lang="cs-CZ" dirty="0"/>
          </a:p>
          <a:p>
            <a:r>
              <a:rPr lang="cs-CZ" dirty="0"/>
              <a:t>Polsko A x Polsko B</a:t>
            </a:r>
          </a:p>
          <a:p>
            <a:endParaRPr lang="cs-CZ" dirty="0"/>
          </a:p>
          <a:p>
            <a:r>
              <a:rPr lang="cs-CZ" dirty="0"/>
              <a:t>Města vs. venkov</a:t>
            </a:r>
          </a:p>
          <a:p>
            <a:endParaRPr lang="cs-CZ" dirty="0"/>
          </a:p>
          <a:p>
            <a:r>
              <a:rPr lang="cs-CZ" dirty="0"/>
              <a:t>2019?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11062E-432D-4F6F-ADC9-E250364E6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825624"/>
            <a:ext cx="5257800" cy="32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3854A-597C-4F9B-9099-B0DAD775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1ED682B-632D-4EA3-A5B0-1DC9DE896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8000" y="-335916"/>
            <a:ext cx="13493610" cy="75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14AA0-4297-431B-A2B6-1FB0C04E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1918-1939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D3380A-7721-4A69-A10F-B8ECE5FDD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Nestabilita</a:t>
            </a:r>
          </a:p>
          <a:p>
            <a:endParaRPr lang="cs-CZ" dirty="0"/>
          </a:p>
          <a:p>
            <a:r>
              <a:rPr lang="cs-CZ" dirty="0"/>
              <a:t>Józef Piłsudski a sanační režim</a:t>
            </a:r>
          </a:p>
          <a:p>
            <a:endParaRPr lang="cs-CZ" dirty="0"/>
          </a:p>
          <a:p>
            <a:r>
              <a:rPr lang="cs-CZ" dirty="0"/>
              <a:t>Hlavní subjekty: BBWR, SN, PPS, PSL</a:t>
            </a:r>
          </a:p>
          <a:p>
            <a:endParaRPr lang="cs-CZ" dirty="0"/>
          </a:p>
          <a:p>
            <a:r>
              <a:rPr lang="cs-CZ" dirty="0"/>
              <a:t>Národnostní menšiny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C850F2-07C0-4777-B3CB-49D61CF03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681037"/>
            <a:ext cx="4429760" cy="464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0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3A828-F393-4660-B9B0-9919BEA0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     </a:t>
            </a:r>
            <a:r>
              <a:rPr lang="cs-CZ" b="1" u="sng" dirty="0"/>
              <a:t>1922	</a:t>
            </a:r>
            <a:r>
              <a:rPr lang="cs-CZ" dirty="0"/>
              <a:t>				</a:t>
            </a:r>
            <a:r>
              <a:rPr lang="cs-CZ" b="1" u="sng" dirty="0"/>
              <a:t>1937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B5AA49-A835-4552-94A9-5DB8013D2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C23F7A-E21A-45C8-AD17-FFE1E1583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20" y="1616391"/>
            <a:ext cx="5963460" cy="45008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CFDE32-3852-42A9-9A66-59499EF6E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094" y="1407159"/>
            <a:ext cx="3932107" cy="47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6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3854A-597C-4F9B-9099-B0DAD775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Polsko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7DEA7B-1B1A-493A-8FA8-88ED7C9D5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805"/>
            <a:ext cx="10515600" cy="4869158"/>
          </a:xfrm>
        </p:spPr>
        <p:txBody>
          <a:bodyPr/>
          <a:lstStyle/>
          <a:p>
            <a:r>
              <a:rPr lang="cs-CZ" dirty="0"/>
              <a:t>Výrazný vliv rozdělení země</a:t>
            </a:r>
          </a:p>
          <a:p>
            <a:endParaRPr lang="cs-CZ" dirty="0"/>
          </a:p>
          <a:p>
            <a:r>
              <a:rPr lang="cs-CZ" b="1" u="sng" dirty="0"/>
              <a:t>Katolická církev</a:t>
            </a:r>
            <a:r>
              <a:rPr lang="cs-CZ" b="1" dirty="0"/>
              <a:t>                                </a:t>
            </a:r>
            <a:r>
              <a:rPr lang="cs-CZ" b="1" u="sng" dirty="0"/>
              <a:t>Solidarita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D1E709-14B6-4F78-8749-95BE426D8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0" y="1027906"/>
            <a:ext cx="4368800" cy="42632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D3C27A-6148-4794-86FB-CC719D5D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065" y="2763521"/>
            <a:ext cx="2084528" cy="26213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A046917-90AC-4FD3-87FF-033FEBC81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14" y="2763521"/>
            <a:ext cx="3217681" cy="24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3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50F88C-67E4-4415-BEB0-CA15030C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 roce 1989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F5F368B-5669-4D47-B0EE-785806A9F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5072" y="932491"/>
            <a:ext cx="3951214" cy="4351338"/>
          </a:xfrm>
          <a:prstGeom prst="rect">
            <a:avLst/>
          </a:prstGeom>
        </p:spPr>
      </p:pic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D4AF5809-4B9C-46B8-9C7E-32DE7220D591}"/>
              </a:ext>
            </a:extLst>
          </p:cNvPr>
          <p:cNvSpPr txBox="1">
            <a:spLocks/>
          </p:cNvSpPr>
          <p:nvPr/>
        </p:nvSpPr>
        <p:spPr>
          <a:xfrm>
            <a:off x="838200" y="1392865"/>
            <a:ext cx="7040526" cy="4784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Postkomunistické x postsolidaritní subjekty</a:t>
            </a:r>
          </a:p>
          <a:p>
            <a:endParaRPr lang="cs-CZ" dirty="0"/>
          </a:p>
          <a:p>
            <a:r>
              <a:rPr lang="cs-CZ" dirty="0"/>
              <a:t>Ekonomická transformace</a:t>
            </a:r>
          </a:p>
          <a:p>
            <a:endParaRPr lang="cs-CZ" dirty="0"/>
          </a:p>
          <a:p>
            <a:r>
              <a:rPr lang="cs-CZ" dirty="0"/>
              <a:t>Slabší tradiční konfliktní linie</a:t>
            </a:r>
          </a:p>
          <a:p>
            <a:endParaRPr lang="cs-CZ" dirty="0"/>
          </a:p>
          <a:p>
            <a:r>
              <a:rPr lang="cs-CZ" dirty="0"/>
              <a:t>Do 2001 – nestabilita stranického spektra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76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B95EF-A8D7-46A0-B6BF-F1807FEF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 roce 1989</a:t>
            </a:r>
            <a:endParaRPr lang="cs-CZ" dirty="0"/>
          </a:p>
        </p:txBody>
      </p:sp>
      <p:pic>
        <p:nvPicPr>
          <p:cNvPr id="1026" name="Picture 2" descr="1997-poland-legislative.gif (503Ã490)">
            <a:extLst>
              <a:ext uri="{FF2B5EF4-FFF2-40B4-BE49-F238E27FC236}">
                <a16:creationId xmlns:a16="http://schemas.microsoft.com/office/drawing/2014/main" id="{F85F0890-9813-4FA4-9C07-E831AFFF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06" y="1532179"/>
            <a:ext cx="4002014" cy="389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995-poland-presidential-second.png (893Ã876)">
            <a:extLst>
              <a:ext uri="{FF2B5EF4-FFF2-40B4-BE49-F238E27FC236}">
                <a16:creationId xmlns:a16="http://schemas.microsoft.com/office/drawing/2014/main" id="{5A1F4561-FFC7-494B-8F80-6D58E6446C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9" y="1360724"/>
            <a:ext cx="3974239" cy="389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016D0-3969-4B8F-80D3-F46AC676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21.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3A86F-BB68-4361-BB6D-478CFF3A5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Propad polské levice</a:t>
            </a:r>
          </a:p>
          <a:p>
            <a:endParaRPr lang="cs-CZ" dirty="0"/>
          </a:p>
          <a:p>
            <a:r>
              <a:rPr lang="cs-CZ" dirty="0"/>
              <a:t>Souboj PiS x PO</a:t>
            </a:r>
          </a:p>
          <a:p>
            <a:endParaRPr lang="cs-CZ" dirty="0"/>
          </a:p>
          <a:p>
            <a:r>
              <a:rPr lang="cs-CZ" dirty="0"/>
              <a:t>Vzrůstající polarizace – klíčový rok 2005</a:t>
            </a:r>
          </a:p>
          <a:p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275923"/>
              </p:ext>
            </p:extLst>
          </p:nvPr>
        </p:nvGraphicFramePr>
        <p:xfrm>
          <a:off x="6839756" y="1938672"/>
          <a:ext cx="5352244" cy="2980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26430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217</Words>
  <Application>Microsoft Office PowerPoint</Application>
  <PresentationFormat>Širokoúhlá obrazovka</PresentationFormat>
  <Paragraphs>94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Polsko</vt:lpstr>
      <vt:lpstr>Prezentace aplikace PowerPoint</vt:lpstr>
      <vt:lpstr>Prezentace aplikace PowerPoint</vt:lpstr>
      <vt:lpstr>1918-1939</vt:lpstr>
      <vt:lpstr>       1922     1937</vt:lpstr>
      <vt:lpstr>Polsko</vt:lpstr>
      <vt:lpstr>Po roce 1989</vt:lpstr>
      <vt:lpstr>Po roce 1989</vt:lpstr>
      <vt:lpstr>21. století</vt:lpstr>
      <vt:lpstr>Právo a spravedlnost</vt:lpstr>
      <vt:lpstr>Občanská platforma</vt:lpstr>
      <vt:lpstr>Polská strana lidová</vt:lpstr>
      <vt:lpstr>Levice</vt:lpstr>
      <vt:lpstr>Socioekonomické charakteristiky</vt:lpstr>
      <vt:lpstr>PiS x PO</vt:lpstr>
      <vt:lpstr>2015</vt:lpstr>
      <vt:lpstr>Prezentace aplikace PowerPoint</vt:lpstr>
      <vt:lpstr>Regionální volby</vt:lpstr>
      <vt:lpstr>Evropská unie</vt:lpstr>
      <vt:lpstr>Německá menšina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Postkomunistické země Polsko</dc:title>
  <dc:creator>Matěj Pospíchal</dc:creator>
  <cp:lastModifiedBy>Matěj Pospíchal</cp:lastModifiedBy>
  <cp:revision>8</cp:revision>
  <dcterms:created xsi:type="dcterms:W3CDTF">2019-03-09T14:24:22Z</dcterms:created>
  <dcterms:modified xsi:type="dcterms:W3CDTF">2019-03-13T06:51:33Z</dcterms:modified>
</cp:coreProperties>
</file>