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8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83" r:id="rId12"/>
    <p:sldId id="282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5" r:id="rId21"/>
    <p:sldId id="284" r:id="rId22"/>
    <p:sldId id="263" r:id="rId23"/>
    <p:sldId id="264" r:id="rId24"/>
    <p:sldId id="265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43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D0EA15A-1806-4670-8925-A202B4298B13}" type="datetimeFigureOut">
              <a:rPr lang="fr-FR"/>
              <a:pPr>
                <a:defRPr/>
              </a:pPr>
              <a:t>27/02/2019</a:t>
            </a:fld>
            <a:endParaRPr lang="fr-CA"/>
          </a:p>
        </p:txBody>
      </p:sp>
      <p:sp>
        <p:nvSpPr>
          <p:cNvPr id="31748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CA" noProof="0" smtClean="0"/>
          </a:p>
        </p:txBody>
      </p:sp>
      <p:sp>
        <p:nvSpPr>
          <p:cNvPr id="13318" name="Rectangl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F75FEC9-7C89-43A8-A37A-5CFBEC56543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1871C90-CBBF-4409-B4D1-1FDC058D92A2}" type="slidenum">
              <a:rPr lang="fr-CA" altLang="cs-CZ" smtClean="0"/>
              <a:pPr/>
              <a:t>2</a:t>
            </a:fld>
            <a:endParaRPr lang="fr-CA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73210C-8A02-4100-B61E-F6CAF3DC32CD}" type="slidenum">
              <a:rPr lang="fr-CA" altLang="cs-CZ" smtClean="0"/>
              <a:pPr/>
              <a:t>4</a:t>
            </a:fld>
            <a:endParaRPr lang="fr-CA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8E627E-34C1-4939-8D4F-ADD6BE09B17E}" type="slidenum">
              <a:rPr lang="fr-CA" altLang="cs-CZ" smtClean="0"/>
              <a:pPr/>
              <a:t>5</a:t>
            </a:fld>
            <a:endParaRPr lang="fr-CA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C828A43-9148-4178-AB3A-AB2258EEAB1C}" type="slidenum">
              <a:rPr lang="fr-CA" altLang="cs-CZ" smtClean="0"/>
              <a:pPr/>
              <a:t>11</a:t>
            </a:fld>
            <a:endParaRPr lang="fr-CA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Form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C5E94-7083-43FE-86B9-236B6C74C9C9}" type="datetime1">
              <a:rPr lang="en-US"/>
              <a:pPr>
                <a:defRPr/>
              </a:pPr>
              <a:t>2/27/2019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CB50D-8271-416C-BA13-982F608CBA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6"/>
          <p:cNvSpPr/>
          <p:nvPr/>
        </p:nvSpPr>
        <p:spPr>
          <a:xfrm rot="5400000" flipV="1">
            <a:off x="7554119" y="310357"/>
            <a:ext cx="1892300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riangle rectangle 7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1">
                  <a:tint val="95000"/>
                  <a:satMod val="200000"/>
                  <a:alpha val="10000"/>
                </a:schemeClr>
              </a:gs>
              <a:gs pos="70000">
                <a:schemeClr val="tx1">
                  <a:tint val="80000"/>
                  <a:satMod val="200000"/>
                  <a:alpha val="8000"/>
                </a:schemeClr>
              </a:gs>
              <a:gs pos="100000">
                <a:schemeClr val="tx1">
                  <a:tint val="50000"/>
                  <a:satMod val="175000"/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6" name="Connecteur droit 8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Form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Rectangle 10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D6EE2-594A-44E2-BDA0-E682D43B5253}" type="datetime1">
              <a:rPr lang="en-US"/>
              <a:pPr>
                <a:defRPr/>
              </a:pPr>
              <a:t>2/27/2019</a:t>
            </a:fld>
            <a:endParaRPr lang="en-US"/>
          </a:p>
        </p:txBody>
      </p:sp>
      <p:sp>
        <p:nvSpPr>
          <p:cNvPr id="9" name="Rectangle 11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3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1E6B5-748B-405A-837B-038B761551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Forme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Forme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CC4F8-9711-4941-9C62-837BB29B5ADF}" type="datetime1">
              <a:rPr lang="en-US"/>
              <a:pPr>
                <a:defRPr/>
              </a:pPr>
              <a:t>2/27/2019</a:t>
            </a:fld>
            <a:endParaRPr lang="en-US"/>
          </a:p>
        </p:txBody>
      </p:sp>
      <p:sp>
        <p:nvSpPr>
          <p:cNvPr id="6" name="Rectangle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AE2DB-93A1-4E1F-A56A-F8B544C00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54768" y="352044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Cliquez pour modifier le style du titre</a:t>
            </a:r>
            <a:endParaRPr lang="en-US" dirty="0"/>
          </a:p>
        </p:txBody>
      </p:sp>
      <p:sp>
        <p:nvSpPr>
          <p:cNvPr id="3" name="Forme 2"/>
          <p:cNvSpPr>
            <a:spLocks noGrp="1"/>
          </p:cNvSpPr>
          <p:nvPr>
            <p:ph type="body" idx="1"/>
          </p:nvPr>
        </p:nvSpPr>
        <p:spPr>
          <a:xfrm>
            <a:off x="1171576" y="352044"/>
            <a:ext cx="502920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Forme 3"/>
          <p:cNvSpPr>
            <a:spLocks noGrp="1"/>
          </p:cNvSpPr>
          <p:nvPr>
            <p:ph type="body" sz="half" idx="2"/>
          </p:nvPr>
        </p:nvSpPr>
        <p:spPr>
          <a:xfrm>
            <a:off x="1171576" y="3488436"/>
            <a:ext cx="502920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Forme 4"/>
          <p:cNvSpPr>
            <a:spLocks noGrp="1"/>
          </p:cNvSpPr>
          <p:nvPr>
            <p:ph sz="quarter" idx="3"/>
          </p:nvPr>
        </p:nvSpPr>
        <p:spPr>
          <a:xfrm>
            <a:off x="1828800" y="352044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Forme 5"/>
          <p:cNvSpPr>
            <a:spLocks noGrp="1"/>
          </p:cNvSpPr>
          <p:nvPr>
            <p:ph sz="quarter" idx="4"/>
          </p:nvPr>
        </p:nvSpPr>
        <p:spPr>
          <a:xfrm>
            <a:off x="1828800" y="3488436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3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B7902-5E05-4ED7-A8FE-CDC1027D2C73}" type="datetime1">
              <a:rPr lang="en-US"/>
              <a:pPr>
                <a:defRPr/>
              </a:pPr>
              <a:t>2/27/2019</a:t>
            </a:fld>
            <a:endParaRPr lang="en-US"/>
          </a:p>
        </p:txBody>
      </p:sp>
      <p:sp>
        <p:nvSpPr>
          <p:cNvPr id="8" name="Rectangle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6F041-EBB2-44BD-AEBF-A1C8A13F3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D38F6-B4C4-4CB7-B0CE-498349E19CDE}" type="datetime1">
              <a:rPr lang="en-US"/>
              <a:pPr>
                <a:defRPr/>
              </a:pPr>
              <a:t>2/27/2019</a:t>
            </a:fld>
            <a:endParaRPr lang="en-US"/>
          </a:p>
        </p:txBody>
      </p:sp>
      <p:sp>
        <p:nvSpPr>
          <p:cNvPr id="4" name="Rectangle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A1ABD-AA6C-4EFB-A9DB-E4AC22883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421B0-A890-4870-9D05-C41D8C7758B1}" type="datetime1">
              <a:rPr lang="en-US"/>
              <a:pPr>
                <a:defRPr/>
              </a:pPr>
              <a:t>2/27/2019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35F00-0E3D-43DD-B37E-A88075FD0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Forme 2"/>
          <p:cNvSpPr>
            <a:spLocks noGrp="1"/>
          </p:cNvSpPr>
          <p:nvPr>
            <p:ph type="body" idx="1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Forme 3"/>
          <p:cNvSpPr>
            <a:spLocks noGrp="1"/>
          </p:cNvSpPr>
          <p:nvPr>
            <p:ph sz="half" idx="2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A76E4-0B40-435A-966F-52C6080BF9DB}" type="datetime1">
              <a:rPr lang="en-US"/>
              <a:pPr>
                <a:defRPr/>
              </a:pPr>
              <a:t>2/27/2019</a:t>
            </a:fld>
            <a:endParaRPr lang="en-US" sz="900"/>
          </a:p>
        </p:txBody>
      </p:sp>
      <p:sp>
        <p:nvSpPr>
          <p:cNvPr id="6" name="Rectangle 4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B7740A2-4766-4830-9C2F-4B5BD8E9A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219456" y="207168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Forme 2"/>
          <p:cNvSpPr>
            <a:spLocks noGrp="1"/>
          </p:cNvSpPr>
          <p:nvPr>
            <p:ph type="pic" idx="1"/>
          </p:nvPr>
        </p:nvSpPr>
        <p:spPr>
          <a:xfrm>
            <a:off x="1135856" y="381000"/>
            <a:ext cx="7315200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4" name="Forme 3"/>
          <p:cNvSpPr>
            <a:spLocks noGrp="1"/>
          </p:cNvSpPr>
          <p:nvPr>
            <p:ph type="body" sz="half" idx="2"/>
          </p:nvPr>
        </p:nvSpPr>
        <p:spPr>
          <a:xfrm>
            <a:off x="1135856" y="5867400"/>
            <a:ext cx="732434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F4FA1-AB06-4F64-BB2D-AF588C271758}" type="datetime1">
              <a:rPr lang="en-US"/>
              <a:pPr>
                <a:defRPr/>
              </a:pPr>
              <a:t>2/27/2019</a:t>
            </a:fld>
            <a:endParaRPr lang="en-US" sz="900"/>
          </a:p>
        </p:txBody>
      </p:sp>
      <p:sp>
        <p:nvSpPr>
          <p:cNvPr id="6" name="Rectangle 4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3EBAC02-E0A0-417D-A240-9DC79BD7D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rectangle 6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1">
                  <a:tint val="95000"/>
                  <a:satMod val="200000"/>
                  <a:alpha val="10000"/>
                </a:schemeClr>
              </a:gs>
              <a:gs pos="70000">
                <a:schemeClr val="tx1">
                  <a:tint val="80000"/>
                  <a:satMod val="200000"/>
                  <a:alpha val="8000"/>
                </a:schemeClr>
              </a:gs>
              <a:gs pos="100000">
                <a:schemeClr val="tx1">
                  <a:tint val="50000"/>
                  <a:satMod val="175000"/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  <a:p>
            <a:pPr lvl="2"/>
            <a:r>
              <a:rPr lang="en-US" altLang="cs-CZ" smtClean="0"/>
              <a:t>Third level</a:t>
            </a:r>
          </a:p>
          <a:p>
            <a:pPr lvl="3"/>
            <a:r>
              <a:rPr lang="en-US" altLang="cs-CZ" smtClean="0"/>
              <a:t>Fourth level</a:t>
            </a:r>
          </a:p>
          <a:p>
            <a:pPr lvl="4"/>
            <a:r>
              <a:rPr lang="en-US" altLang="cs-CZ" smtClean="0"/>
              <a:t>Fifth level</a:t>
            </a:r>
          </a:p>
          <a:p>
            <a:pPr lvl="4"/>
            <a:r>
              <a:rPr lang="en-US" altLang="cs-CZ" smtClean="0"/>
              <a:t>Sixth level</a:t>
            </a:r>
          </a:p>
          <a:p>
            <a:pPr lvl="4"/>
            <a:r>
              <a:rPr lang="en-US" altLang="cs-CZ" smtClean="0"/>
              <a:t>Seventh level</a:t>
            </a:r>
          </a:p>
          <a:p>
            <a:pPr lvl="4"/>
            <a:r>
              <a:rPr lang="en-US" altLang="cs-CZ" smtClean="0"/>
              <a:t>Eighth level</a:t>
            </a:r>
          </a:p>
          <a:p>
            <a:pPr lvl="4"/>
            <a:r>
              <a:rPr lang="en-US" altLang="cs-CZ" smtClean="0"/>
              <a:t>Ninth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229CBE19-C085-4B72-BEF8-E0B8C824691B}" type="datetime1">
              <a:rPr lang="en-US"/>
              <a:pPr>
                <a:defRPr/>
              </a:pPr>
              <a:t>2/27/2019</a:t>
            </a:fld>
            <a:endParaRPr lang="en-US"/>
          </a:p>
        </p:txBody>
      </p:sp>
      <p:sp>
        <p:nvSpPr>
          <p:cNvPr id="1032" name="Rectangle 2"/>
          <p:cNvSpPr>
            <a:spLocks noGrp="1"/>
          </p:cNvSpPr>
          <p:nvPr>
            <p:ph type="ftr" sz="quarter" idx="3"/>
          </p:nvPr>
        </p:nvSpPr>
        <p:spPr bwMode="auto">
          <a:xfrm>
            <a:off x="457200" y="6481763"/>
            <a:ext cx="4259263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fld id="{66E7C634-7EF1-4861-B990-5640BF417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797" r:id="rId3"/>
    <p:sldLayoutId id="2147483802" r:id="rId4"/>
    <p:sldLayoutId id="2147483798" r:id="rId5"/>
    <p:sldLayoutId id="2147483799" r:id="rId6"/>
    <p:sldLayoutId id="2147483803" r:id="rId7"/>
    <p:sldLayoutId id="2147483804" r:id="rId8"/>
  </p:sldLayoutIdLst>
  <p:txStyles>
    <p:titleStyle>
      <a:lvl1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2pPr>
      <a:lvl3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3pPr>
      <a:lvl4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4pPr>
      <a:lvl5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5pPr>
      <a:lvl6pPr marL="8001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6pPr>
      <a:lvl7pPr marL="12573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7pPr>
      <a:lvl8pPr marL="17145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8pPr>
      <a:lvl9pPr marL="21717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lr>
          <a:srgbClr val="FEAF90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opeland's_metho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2"/>
          <p:cNvSpPr>
            <a:spLocks noGrp="1"/>
          </p:cNvSpPr>
          <p:nvPr>
            <p:ph type="subTitle" idx="4294967295"/>
          </p:nvPr>
        </p:nvSpPr>
        <p:spPr>
          <a:xfrm>
            <a:off x="1489075" y="3170238"/>
            <a:ext cx="6172200" cy="1743075"/>
          </a:xfrm>
        </p:spPr>
        <p:txBody>
          <a:bodyPr/>
          <a:lstStyle/>
          <a:p>
            <a:pPr marL="0" indent="0" algn="ctr" defTabSz="914400">
              <a:buFont typeface="Wingdings 2" pitchFamily="18" charset="2"/>
              <a:buNone/>
            </a:pPr>
            <a:endParaRPr lang="cs-CZ" altLang="cs-CZ" sz="1700" b="1" dirty="0" smtClean="0">
              <a:solidFill>
                <a:schemeClr val="tx2"/>
              </a:solidFill>
            </a:endParaRPr>
          </a:p>
          <a:p>
            <a:pPr marL="0" indent="0" algn="ctr" defTabSz="914400">
              <a:buFont typeface="Wingdings 2" pitchFamily="18" charset="2"/>
              <a:buNone/>
            </a:pPr>
            <a:r>
              <a:rPr lang="cs-CZ" altLang="cs-CZ" sz="1700" b="1" dirty="0" smtClean="0">
                <a:solidFill>
                  <a:schemeClr val="tx2"/>
                </a:solidFill>
              </a:rPr>
              <a:t>POL </a:t>
            </a:r>
            <a:r>
              <a:rPr lang="cs-CZ" altLang="cs-CZ" sz="1700" b="1" dirty="0" smtClean="0">
                <a:solidFill>
                  <a:schemeClr val="tx2"/>
                </a:solidFill>
              </a:rPr>
              <a:t>276</a:t>
            </a:r>
          </a:p>
          <a:p>
            <a:pPr marL="0" indent="0" algn="ctr" defTabSz="914400">
              <a:buFont typeface="Wingdings 2" pitchFamily="18" charset="2"/>
              <a:buNone/>
            </a:pPr>
            <a:endParaRPr lang="cs-CZ" altLang="cs-CZ" sz="1700" b="1" dirty="0" smtClean="0">
              <a:solidFill>
                <a:schemeClr val="tx2"/>
              </a:solidFill>
            </a:endParaRPr>
          </a:p>
          <a:p>
            <a:pPr marL="0" indent="0" algn="ctr" defTabSz="914400">
              <a:buFont typeface="Wingdings 2" pitchFamily="18" charset="2"/>
              <a:buNone/>
            </a:pPr>
            <a:r>
              <a:rPr lang="cs-CZ" altLang="cs-CZ" sz="1700" b="1" dirty="0" smtClean="0">
                <a:solidFill>
                  <a:schemeClr val="tx2"/>
                </a:solidFill>
              </a:rPr>
              <a:t>27.2. 20</a:t>
            </a:r>
            <a:r>
              <a:rPr lang="cs-CZ" altLang="cs-CZ" sz="1700" b="1" dirty="0" smtClean="0">
                <a:solidFill>
                  <a:schemeClr val="tx2"/>
                </a:solidFill>
                <a:latin typeface="Arial" charset="0"/>
              </a:rPr>
              <a:t>19</a:t>
            </a:r>
            <a:r>
              <a:rPr lang="cs-CZ" altLang="cs-CZ" sz="1700" b="1" dirty="0" smtClean="0">
                <a:solidFill>
                  <a:schemeClr val="tx2"/>
                </a:solidFill>
              </a:rPr>
              <a:t>, </a:t>
            </a:r>
            <a:r>
              <a:rPr lang="cs-CZ" altLang="cs-CZ" sz="1700" b="1" dirty="0" smtClean="0">
                <a:solidFill>
                  <a:schemeClr val="tx2"/>
                </a:solidFill>
              </a:rPr>
              <a:t>ROMAN CHYTILEK</a:t>
            </a:r>
          </a:p>
        </p:txBody>
      </p:sp>
      <p:sp>
        <p:nvSpPr>
          <p:cNvPr id="24579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685800" y="381000"/>
            <a:ext cx="7772400" cy="1752600"/>
          </a:xfrm>
        </p:spPr>
        <p:txBody>
          <a:bodyPr anchor="b">
            <a:normAutofit fontScale="90000"/>
          </a:bodyPr>
          <a:lstStyle/>
          <a:p>
            <a:pPr marL="0" indent="0">
              <a:defRPr/>
            </a:pPr>
            <a:r>
              <a:rPr lang="cs-CZ" sz="5100" dirty="0" smtClean="0">
                <a:ln>
                  <a:noFill/>
                </a:ln>
                <a:solidFill>
                  <a:schemeClr val="accent1"/>
                </a:solidFill>
              </a:rPr>
              <a:t>Volební reformy a volební inženýrství dříve a dnes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Colomerův výzkum volebních reforem v moderních politických společenstvích (2005)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367713" cy="4891087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219 voleb, 87 zemí světa:</a:t>
            </a:r>
          </a:p>
          <a:p>
            <a:pPr>
              <a:defRPr/>
            </a:pPr>
            <a:endParaRPr lang="cs-CZ" dirty="0" smtClean="0"/>
          </a:p>
          <a:p>
            <a:pPr marL="512064" indent="-457200">
              <a:buFont typeface="Wingdings 2" pitchFamily="18" charset="2"/>
              <a:buAutoNum type="arabicPeriod"/>
              <a:defRPr/>
            </a:pPr>
            <a:r>
              <a:rPr lang="cs-CZ" dirty="0" smtClean="0"/>
              <a:t>Většinový volební systém je zaváděn pouze tam, kde jsou strany, mající šanci většinu získat</a:t>
            </a:r>
          </a:p>
          <a:p>
            <a:pPr marL="512064" indent="-457200">
              <a:buFont typeface="Wingdings 2" pitchFamily="18" charset="2"/>
              <a:buAutoNum type="arabicPeriod"/>
              <a:defRPr/>
            </a:pPr>
            <a:r>
              <a:rPr lang="cs-CZ" dirty="0" smtClean="0"/>
              <a:t>Proporční volební systémy jsou zaváděny tam, kde již před přijetím existují více než dvoustranické konfigurace</a:t>
            </a:r>
          </a:p>
          <a:p>
            <a:pPr marL="512064" indent="-457200">
              <a:buFont typeface="Wingdings 2" pitchFamily="18" charset="2"/>
              <a:buAutoNum type="arabicPeriod"/>
              <a:defRPr/>
            </a:pPr>
            <a:r>
              <a:rPr lang="cs-CZ" dirty="0" smtClean="0"/>
              <a:t>Volby bezprostředně  po přijetí poměrného systému obvykle potvrzují původní konfiguraci stran</a:t>
            </a:r>
          </a:p>
          <a:p>
            <a:pPr marL="512064" indent="-457200">
              <a:buFont typeface="Wingdings 2" pitchFamily="18" charset="2"/>
              <a:buAutoNum type="arabicPeriod"/>
              <a:defRPr/>
            </a:pPr>
            <a:r>
              <a:rPr lang="cs-CZ" dirty="0" smtClean="0"/>
              <a:t>S opakováním voleb v jakémkoliv volebním systému se zvyšuje počet stran, zastoupených v parlamentu a roste tlak na zavádění proporčnějších pravidel</a:t>
            </a:r>
          </a:p>
          <a:p>
            <a:pPr marL="512064" indent="-457200">
              <a:buFont typeface="Wingdings 2" pitchFamily="18" charset="2"/>
              <a:buAutoNum type="arabicPeriod"/>
              <a:defRPr/>
            </a:pPr>
            <a:endParaRPr lang="cs-CZ" b="1" dirty="0" smtClean="0"/>
          </a:p>
          <a:p>
            <a:pPr marL="512064" indent="-457200">
              <a:defRPr/>
            </a:pPr>
            <a:r>
              <a:rPr lang="cs-CZ" b="1" dirty="0" smtClean="0"/>
              <a:t>Závěr: proporční pravidla postupně zcela převládnou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000" dirty="0" smtClean="0"/>
              <a:t>Sporný případ z hlediska konceptu „mínění vs. zájmy“: Rozšiřování volebního práva a zavedení poměrných systémů v Evropě (konec 19. a zač. 20. stol.)</a:t>
            </a:r>
            <a:endParaRPr lang="cs-CZ" sz="2000" dirty="0"/>
          </a:p>
        </p:txBody>
      </p:sp>
      <p:sp>
        <p:nvSpPr>
          <p:cNvPr id="17411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2"/>
          </a:xfrm>
        </p:spPr>
        <p:txBody>
          <a:bodyPr/>
          <a:lstStyle/>
          <a:p>
            <a:r>
              <a:rPr lang="cs-CZ" altLang="cs-CZ" smtClean="0"/>
              <a:t>Mínění</a:t>
            </a:r>
          </a:p>
          <a:p>
            <a:endParaRPr lang="cs-CZ" altLang="cs-CZ" smtClean="0"/>
          </a:p>
          <a:p>
            <a:r>
              <a:rPr lang="cs-CZ" altLang="cs-CZ" smtClean="0"/>
              <a:t>Agregují se užitky více voličů</a:t>
            </a:r>
          </a:p>
          <a:p>
            <a:r>
              <a:rPr lang="cs-CZ" altLang="cs-CZ" smtClean="0"/>
              <a:t>Nové sociální hodnoty (ženy, nižší vrstvy)</a:t>
            </a:r>
          </a:p>
          <a:p>
            <a:r>
              <a:rPr lang="cs-CZ" altLang="cs-CZ" smtClean="0"/>
              <a:t>Reprezentativita</a:t>
            </a:r>
          </a:p>
          <a:p>
            <a:endParaRPr lang="cs-CZ" altLang="cs-CZ" smtClean="0"/>
          </a:p>
        </p:txBody>
      </p:sp>
      <p:sp>
        <p:nvSpPr>
          <p:cNvPr id="17412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722438"/>
            <a:ext cx="4038600" cy="4525962"/>
          </a:xfrm>
        </p:spPr>
        <p:txBody>
          <a:bodyPr/>
          <a:lstStyle/>
          <a:p>
            <a:r>
              <a:rPr lang="cs-CZ" altLang="cs-CZ" smtClean="0"/>
              <a:t>Zájmy</a:t>
            </a:r>
          </a:p>
          <a:p>
            <a:endParaRPr lang="cs-CZ" altLang="cs-CZ" smtClean="0"/>
          </a:p>
          <a:p>
            <a:r>
              <a:rPr lang="cs-CZ" altLang="cs-CZ" smtClean="0"/>
              <a:t>Nižší vrstvy často podporují jednu ze stran liberální revoluce, která jim volební právo udělila</a:t>
            </a:r>
          </a:p>
          <a:p>
            <a:r>
              <a:rPr lang="cs-CZ" altLang="cs-CZ" smtClean="0"/>
              <a:t>Poměrné systémy- prostředek udržení relevance starých aktérů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3"/>
            <a:ext cx="7239000" cy="1362075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223250" cy="4964112"/>
          </a:xfrm>
        </p:spPr>
        <p:txBody>
          <a:bodyPr/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sz="6000" b="1" dirty="0" smtClean="0"/>
              <a:t>Reformy v období masovění politiky</a:t>
            </a:r>
            <a:endParaRPr lang="cs-CZ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pPr>
              <a:defRPr/>
            </a:pPr>
            <a:r>
              <a:rPr lang="cs-CZ" sz="3900" smtClean="0">
                <a:ln>
                  <a:noFill/>
                </a:ln>
              </a:rPr>
              <a:t>Reformy v období masovění politiky (Reynolds-Reilly)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/>
            <a:r>
              <a:rPr lang="cs-CZ" altLang="cs-CZ" sz="2800" smtClean="0"/>
              <a:t>V narážce na S.Huntingtona koncept </a:t>
            </a:r>
            <a:r>
              <a:rPr lang="cs-CZ" altLang="cs-CZ" sz="2800" b="1" smtClean="0"/>
              <a:t>čtyř vln </a:t>
            </a:r>
            <a:r>
              <a:rPr lang="cs-CZ" altLang="cs-CZ" sz="2800" smtClean="0"/>
              <a:t>volebních reforem:</a:t>
            </a:r>
          </a:p>
          <a:p>
            <a:pPr marL="273050" indent="-273050" defTabSz="914400">
              <a:buFont typeface="Wingdings 2" pitchFamily="18" charset="2"/>
              <a:buNone/>
            </a:pPr>
            <a:endParaRPr lang="cs-CZ" altLang="cs-CZ" sz="2800" smtClean="0"/>
          </a:p>
          <a:p>
            <a:pPr marL="273050" indent="-273050" defTabSz="914400">
              <a:buFont typeface="Wingdings 2" pitchFamily="18" charset="2"/>
              <a:buAutoNum type="arabicPeriod"/>
            </a:pPr>
            <a:r>
              <a:rPr lang="cs-CZ" altLang="cs-CZ" sz="2800" b="1" smtClean="0"/>
              <a:t>vlna (1820-1920)</a:t>
            </a:r>
          </a:p>
          <a:p>
            <a:pPr marL="273050" indent="-273050" defTabSz="914400">
              <a:buFont typeface="Wingdings 2" pitchFamily="18" charset="2"/>
              <a:buAutoNum type="arabicPeriod"/>
            </a:pPr>
            <a:r>
              <a:rPr lang="cs-CZ" altLang="cs-CZ" sz="2800" b="1" smtClean="0"/>
              <a:t>vlna (období po 2. světové válce)</a:t>
            </a:r>
          </a:p>
          <a:p>
            <a:pPr marL="273050" indent="-273050" defTabSz="914400">
              <a:buFont typeface="Wingdings 2" pitchFamily="18" charset="2"/>
              <a:buAutoNum type="arabicPeriod"/>
            </a:pPr>
            <a:r>
              <a:rPr lang="cs-CZ" altLang="cs-CZ" sz="2800" b="1" smtClean="0"/>
              <a:t>vlna (70.-90.léta XX. století)</a:t>
            </a:r>
          </a:p>
          <a:p>
            <a:pPr marL="273050" indent="-273050" defTabSz="914400">
              <a:buFont typeface="Wingdings 2" pitchFamily="18" charset="2"/>
              <a:buAutoNum type="arabicPeriod"/>
            </a:pPr>
            <a:r>
              <a:rPr lang="cs-CZ" altLang="cs-CZ" sz="2800" b="1" smtClean="0"/>
              <a:t>vlna (90. léta XX. století)</a:t>
            </a:r>
            <a:endParaRPr lang="cs-CZ" altLang="cs-CZ" sz="2800" smtClean="0"/>
          </a:p>
          <a:p>
            <a:pPr marL="273050" indent="-273050" defTabSz="914400"/>
            <a:endParaRPr lang="cs-CZ" alt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 idx="4294967295"/>
          </p:nvPr>
        </p:nvSpPr>
        <p:spPr bwMode="auto"/>
        <p:txBody>
          <a:bodyPr anchor="b"/>
          <a:lstStyle/>
          <a:p>
            <a:pPr>
              <a:defRPr/>
            </a:pPr>
            <a:r>
              <a:rPr lang="cs-CZ" dirty="0" smtClean="0">
                <a:ln>
                  <a:noFill/>
                </a:ln>
              </a:rPr>
              <a:t>1. vlna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2400" smtClean="0"/>
              <a:t>souvisí s procesy </a:t>
            </a:r>
            <a:r>
              <a:rPr lang="cs-CZ" altLang="cs-CZ" sz="2400" b="1" smtClean="0"/>
              <a:t>budování kontroly nad obyvatelstvem a územím v Evropě a USA</a:t>
            </a:r>
            <a:r>
              <a:rPr lang="cs-CZ" altLang="cs-CZ" sz="2400" smtClean="0"/>
              <a:t>. Geneze volebních systémů byla postupným procesem; zatímco v homogenních anglosaských společnostech byla patrná snaha o </a:t>
            </a:r>
            <a:r>
              <a:rPr lang="cs-CZ" altLang="cs-CZ" sz="2400" u="sng" smtClean="0"/>
              <a:t>vyloučení menšin </a:t>
            </a:r>
            <a:r>
              <a:rPr lang="cs-CZ" altLang="cs-CZ" sz="2400" smtClean="0"/>
              <a:t>(pomocí systému prvního v cíli) a </a:t>
            </a:r>
            <a:r>
              <a:rPr lang="cs-CZ" altLang="cs-CZ" sz="2400" u="sng" smtClean="0"/>
              <a:t>zajištění lokální reprezentace, </a:t>
            </a:r>
          </a:p>
          <a:p>
            <a:pPr marL="273050" indent="-273050" defTabSz="914400"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2400" smtClean="0"/>
              <a:t>státy kontinentální Evropy vesměs postrádaly jedno dominantní štěpení a volily různé varianty </a:t>
            </a:r>
            <a:r>
              <a:rPr lang="cs-CZ" altLang="cs-CZ" sz="2400" u="sng" smtClean="0"/>
              <a:t>proporčních systémů. </a:t>
            </a:r>
            <a:r>
              <a:rPr lang="cs-CZ" altLang="cs-CZ" sz="2400" smtClean="0"/>
              <a:t>V obou případech šlo o </a:t>
            </a:r>
            <a:r>
              <a:rPr lang="cs-CZ" altLang="cs-CZ" sz="2400" u="sng" smtClean="0"/>
              <a:t>výrazně evoluční proces</a:t>
            </a:r>
            <a:r>
              <a:rPr lang="cs-CZ" altLang="cs-CZ" sz="2400" smtClean="0"/>
              <a:t>, jehož podstatnou charakteristikou bylo i rozšiřování volebního práva. </a:t>
            </a:r>
          </a:p>
          <a:p>
            <a:pPr marL="273050" indent="-273050" defTabSz="914400">
              <a:lnSpc>
                <a:spcPct val="90000"/>
              </a:lnSpc>
              <a:buFont typeface="Wingdings 2" pitchFamily="18" charset="2"/>
              <a:buNone/>
            </a:pPr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 idx="4294967295"/>
          </p:nvPr>
        </p:nvSpPr>
        <p:spPr bwMode="auto"/>
        <p:txBody>
          <a:bodyPr anchor="b"/>
          <a:lstStyle/>
          <a:p>
            <a:pPr>
              <a:defRPr/>
            </a:pPr>
            <a:r>
              <a:rPr lang="cs-CZ" smtClean="0">
                <a:ln>
                  <a:noFill/>
                </a:ln>
              </a:rPr>
              <a:t>2.vlna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400" smtClean="0"/>
              <a:t>souvisí s procesy </a:t>
            </a:r>
            <a:r>
              <a:rPr lang="cs-CZ" altLang="cs-CZ" sz="2400" b="1" smtClean="0"/>
              <a:t>detotalitarizace a dekolonizace</a:t>
            </a:r>
            <a:r>
              <a:rPr lang="cs-CZ" altLang="cs-CZ" sz="2400" smtClean="0"/>
              <a:t>. V případě </a:t>
            </a:r>
            <a:r>
              <a:rPr lang="cs-CZ" altLang="cs-CZ" sz="2400" u="sng" smtClean="0"/>
              <a:t>dekolonizace</a:t>
            </a:r>
            <a:r>
              <a:rPr lang="cs-CZ" altLang="cs-CZ" sz="2400" smtClean="0"/>
              <a:t> přejímaly nově vzniknuvší země volební systém své mateřské země (britské kolonie systém prvního v cíli, francouzské nejčastější dvojkolový většinový systém), bez ohledu na to, zda jim dokonale vyhovoval. </a:t>
            </a:r>
          </a:p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400" smtClean="0"/>
              <a:t>V případě </a:t>
            </a:r>
            <a:r>
              <a:rPr lang="cs-CZ" altLang="cs-CZ" sz="2400" u="sng" smtClean="0"/>
              <a:t>detotalitarizace</a:t>
            </a:r>
            <a:r>
              <a:rPr lang="cs-CZ" altLang="cs-CZ" sz="2400" smtClean="0"/>
              <a:t> byl volební systém ordinován zvenčí (SRN), měl splňovat některé normativní požadavky demokratické teorie (např. eliminace extrémních stran). </a:t>
            </a:r>
          </a:p>
          <a:p>
            <a:pPr marL="273050" indent="-273050" defTabSz="914400">
              <a:buFont typeface="Wingdings 2" pitchFamily="18" charset="2"/>
              <a:buNone/>
            </a:pPr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 idx="4294967295"/>
          </p:nvPr>
        </p:nvSpPr>
        <p:spPr bwMode="auto"/>
        <p:txBody>
          <a:bodyPr anchor="b"/>
          <a:lstStyle/>
          <a:p>
            <a:pPr>
              <a:defRPr/>
            </a:pPr>
            <a:r>
              <a:rPr lang="cs-CZ" smtClean="0">
                <a:ln>
                  <a:noFill/>
                </a:ln>
              </a:rPr>
              <a:t>3. vlna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/>
            <a:r>
              <a:rPr lang="cs-CZ" altLang="cs-CZ" sz="2800" smtClean="0"/>
              <a:t>souvisí s pády </a:t>
            </a:r>
            <a:r>
              <a:rPr lang="cs-CZ" altLang="cs-CZ" sz="2800" b="1" smtClean="0"/>
              <a:t>nedemokratických režimů </a:t>
            </a:r>
            <a:r>
              <a:rPr lang="cs-CZ" altLang="cs-CZ" sz="2800" smtClean="0"/>
              <a:t>v Jižní Americe a jižní, střední a východní Evropě. Typicky se jedná o </a:t>
            </a:r>
            <a:r>
              <a:rPr lang="cs-CZ" altLang="cs-CZ" sz="2800" u="sng" smtClean="0"/>
              <a:t>vědomý</a:t>
            </a:r>
            <a:r>
              <a:rPr lang="cs-CZ" altLang="cs-CZ" sz="2800" smtClean="0"/>
              <a:t> design politickými elitami dané země. Existuje rozsáhlá datová základna, je možné srovnávat, probíhají debaty o výhodách jednotlivých systémů, výsledek je nejčastěji kompromis, odrážející aktuální zájmy nových politických elit.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 idx="4294967295"/>
          </p:nvPr>
        </p:nvSpPr>
        <p:spPr bwMode="auto"/>
        <p:txBody>
          <a:bodyPr anchor="b"/>
          <a:lstStyle/>
          <a:p>
            <a:pPr>
              <a:defRPr/>
            </a:pPr>
            <a:r>
              <a:rPr lang="cs-CZ" smtClean="0">
                <a:ln>
                  <a:noFill/>
                </a:ln>
              </a:rPr>
              <a:t>Reformy v postkomunistických zemích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800" smtClean="0"/>
              <a:t>Opakované změny</a:t>
            </a:r>
          </a:p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800" smtClean="0"/>
              <a:t>Volební reformy- nástroj každodenní politiky</a:t>
            </a:r>
          </a:p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800" smtClean="0"/>
              <a:t>Vědomý design</a:t>
            </a:r>
          </a:p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800" smtClean="0"/>
              <a:t>Ukázaly se i limity volebního inženýrství (horší schopnost reforem dosahovat zamýšlených výsledků, protiargument: volební systém musí fungovat dostatečně dlouho, aby bylo možné výsledků dosáhnout).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 idx="4294967295"/>
          </p:nvPr>
        </p:nvSpPr>
        <p:spPr bwMode="auto"/>
        <p:txBody>
          <a:bodyPr anchor="b"/>
          <a:lstStyle/>
          <a:p>
            <a:pPr>
              <a:defRPr/>
            </a:pPr>
            <a:r>
              <a:rPr lang="cs-CZ" smtClean="0">
                <a:ln>
                  <a:noFill/>
                </a:ln>
              </a:rPr>
              <a:t>4. vlna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800" smtClean="0"/>
              <a:t>diskuse o případné změně volebních systémů přesouvají i do zavedených demokracií, v letech 1993-1994 reformují Itálie, Japonsko a Nový Zéland, v roce 2005 znovu Itálie. </a:t>
            </a:r>
          </a:p>
          <a:p>
            <a:pPr marL="273050" indent="-273050" defTabSz="914400">
              <a:buFont typeface="Wingdings 2" pitchFamily="18" charset="2"/>
              <a:buNone/>
            </a:pPr>
            <a:endParaRPr lang="cs-CZ" altLang="cs-CZ" sz="2800" smtClean="0"/>
          </a:p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800" smtClean="0"/>
              <a:t>Nejčastějším objektem změny byly většinové volební systémy, nejčastějším výstupem reforem systémy smíšené </a:t>
            </a:r>
            <a:r>
              <a:rPr lang="cs-CZ" altLang="cs-CZ" sz="2800" b="1" smtClean="0"/>
              <a:t>(viz Soundriette-Ellis- četba)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 idx="4294967295"/>
          </p:nvPr>
        </p:nvSpPr>
        <p:spPr bwMode="auto"/>
        <p:txBody>
          <a:bodyPr anchor="b"/>
          <a:lstStyle/>
          <a:p>
            <a:pPr>
              <a:defRPr/>
            </a:pPr>
            <a:r>
              <a:rPr lang="cs-CZ" smtClean="0">
                <a:ln>
                  <a:noFill/>
                </a:ln>
              </a:rPr>
              <a:t>5. vlna?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>
              <a:buFontTx/>
              <a:buChar char="-"/>
            </a:pPr>
            <a:r>
              <a:rPr lang="cs-CZ" altLang="cs-CZ" sz="2800" smtClean="0"/>
              <a:t>Souvisí s poválečnou rekonstrukcí v zemích jako Irák, Afganistán, Kosovo</a:t>
            </a:r>
          </a:p>
          <a:p>
            <a:pPr marL="273050" indent="-273050" defTabSz="914400">
              <a:buFontTx/>
              <a:buChar char="-"/>
            </a:pPr>
            <a:r>
              <a:rPr lang="cs-CZ" altLang="cs-CZ" sz="2800" smtClean="0"/>
              <a:t>Typicky rozdělené společnosti, volební systém musí zmenšovat etnický, náboženský konflikt</a:t>
            </a:r>
          </a:p>
          <a:p>
            <a:pPr marL="273050" indent="-273050" defTabSz="914400">
              <a:buFontTx/>
              <a:buChar char="-"/>
            </a:pPr>
            <a:r>
              <a:rPr lang="cs-CZ" altLang="cs-CZ" sz="2800" smtClean="0"/>
              <a:t>Silný (byť nikoliv absolutní) vliv mezinárodního společenství v procesu</a:t>
            </a:r>
          </a:p>
          <a:p>
            <a:pPr marL="273050" indent="-273050" defTabSz="914400">
              <a:buFontTx/>
              <a:buChar char="-"/>
            </a:pPr>
            <a:r>
              <a:rPr lang="cs-CZ" altLang="cs-CZ" sz="2800" smtClean="0"/>
              <a:t>Sporné vzhledem k tomu, že volby v řadě těchto zemí nepřetrvaly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Volební reformy dříve a dnes: základní střet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223250" cy="4819650"/>
          </a:xfrm>
        </p:spPr>
        <p:txBody>
          <a:bodyPr/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Co </a:t>
            </a:r>
            <a:r>
              <a:rPr lang="cs-CZ" dirty="0" smtClean="0"/>
              <a:t>má být úkolem volebních pravidel?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buFontTx/>
              <a:buChar char="-"/>
              <a:defRPr/>
            </a:pPr>
            <a:r>
              <a:rPr lang="cs-CZ" dirty="0" smtClean="0"/>
              <a:t>Přispívat rozhodovacím pravidlem k co nejvěrnějšímu převodu </a:t>
            </a:r>
            <a:r>
              <a:rPr lang="cs-CZ" u="sng" dirty="0" smtClean="0"/>
              <a:t>individuálních preferencí </a:t>
            </a:r>
            <a:r>
              <a:rPr lang="cs-CZ" dirty="0" smtClean="0"/>
              <a:t>na </a:t>
            </a:r>
            <a:r>
              <a:rPr lang="cs-CZ" u="sng" dirty="0" smtClean="0"/>
              <a:t>kolektivní rozhodnutí/výsledek </a:t>
            </a:r>
            <a:r>
              <a:rPr lang="cs-CZ" dirty="0" smtClean="0"/>
              <a:t>(nejvěrněji odrážet </a:t>
            </a:r>
            <a:r>
              <a:rPr lang="cs-CZ" b="1" dirty="0" smtClean="0"/>
              <a:t>mínění </a:t>
            </a:r>
            <a:r>
              <a:rPr lang="cs-CZ" dirty="0" smtClean="0"/>
              <a:t>všech</a:t>
            </a:r>
            <a:r>
              <a:rPr lang="cs-CZ" b="1" dirty="0" smtClean="0"/>
              <a:t> </a:t>
            </a:r>
            <a:r>
              <a:rPr lang="cs-CZ" dirty="0" smtClean="0"/>
              <a:t>těch, kdo volí)</a:t>
            </a:r>
          </a:p>
          <a:p>
            <a:pPr>
              <a:buFontTx/>
              <a:buChar char="-"/>
              <a:defRPr/>
            </a:pPr>
            <a:endParaRPr lang="cs-CZ" b="1" dirty="0" smtClean="0"/>
          </a:p>
          <a:p>
            <a:pPr>
              <a:defRPr/>
            </a:pPr>
            <a:r>
              <a:rPr lang="cs-CZ" b="1" dirty="0"/>
              <a:t>n</a:t>
            </a:r>
            <a:r>
              <a:rPr lang="cs-CZ" b="1" dirty="0" smtClean="0"/>
              <a:t>ebo naopak</a:t>
            </a:r>
          </a:p>
          <a:p>
            <a:pPr>
              <a:buFontTx/>
              <a:buChar char="-"/>
              <a:defRPr/>
            </a:pPr>
            <a:endParaRPr lang="cs-CZ" b="1" dirty="0" smtClean="0"/>
          </a:p>
          <a:p>
            <a:pPr>
              <a:buFontTx/>
              <a:buChar char="-"/>
              <a:defRPr/>
            </a:pPr>
            <a:r>
              <a:rPr lang="cs-CZ" dirty="0" smtClean="0"/>
              <a:t>reprezentovat </a:t>
            </a:r>
            <a:r>
              <a:rPr lang="cs-CZ" b="1" dirty="0" smtClean="0"/>
              <a:t>zájmy </a:t>
            </a:r>
            <a:r>
              <a:rPr lang="cs-CZ" dirty="0" smtClean="0"/>
              <a:t>těch, kdo je přijímají</a:t>
            </a:r>
            <a:endParaRPr lang="cs-CZ" b="1" dirty="0" smtClean="0"/>
          </a:p>
          <a:p>
            <a:pPr>
              <a:buFontTx/>
              <a:buChar char="-"/>
              <a:defRPr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439150" cy="4819650"/>
          </a:xfrm>
        </p:spPr>
        <p:txBody>
          <a:bodyPr/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Od čtvrté vlny se jako stále více prosazuje volební inženýrství jako realizace </a:t>
            </a:r>
            <a:r>
              <a:rPr lang="cs-CZ" u="sng" dirty="0" smtClean="0"/>
              <a:t>zájmu než mínění (</a:t>
            </a:r>
            <a:r>
              <a:rPr lang="cs-CZ" dirty="0" smtClean="0"/>
              <a:t>krátká trvanlivost volebních systémů),</a:t>
            </a:r>
          </a:p>
          <a:p>
            <a:pPr>
              <a:defRPr/>
            </a:pPr>
            <a:r>
              <a:rPr lang="cs-CZ" dirty="0" smtClean="0"/>
              <a:t>v páté vlně rehabilitace mínění (resp. využívání tohoto konceptu jako důvodu pro reformy).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3"/>
            <a:ext cx="7239000" cy="136207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1557338"/>
            <a:ext cx="8439150" cy="4819650"/>
          </a:xfrm>
        </p:spPr>
        <p:txBody>
          <a:bodyPr/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sz="4000" b="1" dirty="0" smtClean="0"/>
          </a:p>
          <a:p>
            <a:pPr>
              <a:defRPr/>
            </a:pPr>
            <a:r>
              <a:rPr lang="cs-CZ" sz="6000" b="1" dirty="0" smtClean="0"/>
              <a:t>Mínění vs. zájmy a politologie</a:t>
            </a:r>
            <a:endParaRPr lang="cs-CZ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457200" y="268288"/>
            <a:ext cx="8229600" cy="568325"/>
          </a:xfrm>
        </p:spPr>
        <p:txBody>
          <a:bodyPr anchor="b">
            <a:normAutofit fontScale="90000"/>
          </a:bodyPr>
          <a:lstStyle/>
          <a:p>
            <a:pPr>
              <a:defRPr/>
            </a:pPr>
            <a:r>
              <a:rPr lang="cs-CZ" sz="3200" dirty="0" smtClean="0">
                <a:ln>
                  <a:noFill/>
                </a:ln>
              </a:rPr>
              <a:t>Jaký volební systém je nejlepší?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23850" y="908050"/>
            <a:ext cx="8504238" cy="5761038"/>
          </a:xfrm>
        </p:spPr>
        <p:txBody>
          <a:bodyPr/>
          <a:lstStyle/>
          <a:p>
            <a:pPr marL="273050" indent="-273050" defTabSz="914400">
              <a:buFont typeface="Wingdings 2" pitchFamily="18" charset="2"/>
              <a:buNone/>
            </a:pPr>
            <a:endParaRPr lang="cs-CZ" altLang="cs-CZ" sz="2800" smtClean="0">
              <a:latin typeface="Arial" charset="0"/>
            </a:endParaRPr>
          </a:p>
        </p:txBody>
      </p:sp>
      <p:pic>
        <p:nvPicPr>
          <p:cNvPr id="28676" name="Picture 5" descr="http://rable.ilcannocchiale.it/blogs/bloggerarchimg/Rable/sartor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2133600"/>
            <a:ext cx="19050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álný popisek 4"/>
          <p:cNvSpPr/>
          <p:nvPr/>
        </p:nvSpPr>
        <p:spPr>
          <a:xfrm>
            <a:off x="3563938" y="692150"/>
            <a:ext cx="2303462" cy="172878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/>
              <a:t>Sartori: Volební systém, který generuje akceschopnou vládu</a:t>
            </a:r>
          </a:p>
        </p:txBody>
      </p:sp>
      <p:pic>
        <p:nvPicPr>
          <p:cNvPr id="28678" name="Picture 7" descr="http://polisci.ucsd.edu/_images/lijphart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4292600"/>
            <a:ext cx="1620838" cy="234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álný popisek 6"/>
          <p:cNvSpPr/>
          <p:nvPr/>
        </p:nvSpPr>
        <p:spPr>
          <a:xfrm>
            <a:off x="1258888" y="3500438"/>
            <a:ext cx="2160587" cy="151288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 err="1"/>
              <a:t>Lijphart:Volební</a:t>
            </a:r>
            <a:r>
              <a:rPr lang="cs-CZ" sz="1400" dirty="0"/>
              <a:t> systém, zajišťující </a:t>
            </a:r>
            <a:r>
              <a:rPr lang="cs-CZ" sz="1400" dirty="0" err="1"/>
              <a:t>reprezentativitu</a:t>
            </a:r>
            <a:endParaRPr lang="cs-CZ" sz="1400" dirty="0"/>
          </a:p>
        </p:txBody>
      </p:sp>
      <p:pic>
        <p:nvPicPr>
          <p:cNvPr id="28680" name="Picture 9" descr="http://rpmedia.ask.com/ts?u=/wikipedia/commons/thumb/6/64/Rein_Taagepera_2009.jpg/180px-Rein_Taagepera_20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1863" y="1628775"/>
            <a:ext cx="17145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álný popisek 8"/>
          <p:cNvSpPr/>
          <p:nvPr/>
        </p:nvSpPr>
        <p:spPr>
          <a:xfrm>
            <a:off x="6732588" y="836613"/>
            <a:ext cx="2087562" cy="151288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Taagepera</a:t>
            </a:r>
            <a:r>
              <a:rPr lang="cs-CZ" dirty="0"/>
              <a:t>: STV</a:t>
            </a:r>
          </a:p>
        </p:txBody>
      </p:sp>
      <p:pic>
        <p:nvPicPr>
          <p:cNvPr id="28682" name="Picture 11" descr="http://www.denistouret.net/textes/duverge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125538"/>
            <a:ext cx="170497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álný popisek 10"/>
          <p:cNvSpPr/>
          <p:nvPr/>
        </p:nvSpPr>
        <p:spPr>
          <a:xfrm>
            <a:off x="1187450" y="620713"/>
            <a:ext cx="2016125" cy="158432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Duverger:FPTP</a:t>
            </a:r>
            <a:endParaRPr lang="cs-CZ" dirty="0"/>
          </a:p>
        </p:txBody>
      </p:sp>
      <p:pic>
        <p:nvPicPr>
          <p:cNvPr id="28684" name="Picture 13" descr="http://dss.ucsd.edu/~mshugart/P2270001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775" y="4797425"/>
            <a:ext cx="2376488" cy="183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Oválný popisek 12"/>
          <p:cNvSpPr/>
          <p:nvPr/>
        </p:nvSpPr>
        <p:spPr>
          <a:xfrm>
            <a:off x="4284663" y="4292600"/>
            <a:ext cx="3311525" cy="93662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 err="1"/>
              <a:t>Shugart</a:t>
            </a:r>
            <a:r>
              <a:rPr lang="cs-CZ" sz="1400" dirty="0"/>
              <a:t>: Smíšené systémy s poměrným účinkem (MMP), přečtěte si knížku, kterou jsme o tom napsali s Wattenbergem</a:t>
            </a:r>
          </a:p>
        </p:txBody>
      </p:sp>
      <p:pic>
        <p:nvPicPr>
          <p:cNvPr id="28686" name="Picture 9" descr="http://rpmedia.ask.com/ts?u=/wikipedia/commons/thumb/6/64/Rein_Taagepera_2009.jpg/180px-Rein_Taagepera_20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91450" y="5280025"/>
            <a:ext cx="9271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7" name="Picture 13" descr="http://dss.ucsd.edu/~mshugart/P2270001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29388" y="5483225"/>
            <a:ext cx="1273175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Oválný popisek 15"/>
          <p:cNvSpPr/>
          <p:nvPr/>
        </p:nvSpPr>
        <p:spPr>
          <a:xfrm>
            <a:off x="7165975" y="3668713"/>
            <a:ext cx="2087563" cy="151288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/>
              <a:t>Často je taky lepší nereformovat, než riskovat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pPr>
              <a:defRPr/>
            </a:pPr>
            <a:r>
              <a:rPr lang="cs-CZ" sz="3900" smtClean="0">
                <a:ln>
                  <a:noFill/>
                </a:ln>
              </a:rPr>
              <a:t>Hlasování expertů (Bowler-Farrell-Pettitt 2005)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4294967295"/>
          </p:nvPr>
        </p:nvGraphicFramePr>
        <p:xfrm>
          <a:off x="468313" y="2060575"/>
          <a:ext cx="8137525" cy="4537077"/>
        </p:xfrm>
        <a:graphic>
          <a:graphicData uri="http://schemas.openxmlformats.org/drawingml/2006/table">
            <a:tbl>
              <a:tblPr/>
              <a:tblGrid>
                <a:gridCol w="203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5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3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3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8891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Volební systém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Pořadí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Průměrné pořadí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Počet prvních preferencí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891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Personalizovaný poměrný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2.37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96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STV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2.60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3936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Listinný poměrný s otevřenými kandidátkami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3.26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814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Alternativní hlasování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4.01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3936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Listinný poměrný s uzavřenými kandidátkami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4.17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8891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První v cíli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4.67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96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Dvojkolové hlasování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4.9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8891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Většinový smíšený systém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5.18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8891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Jeden nepřenosný hlas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6.76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/>
          <a:lstStyle/>
          <a:p>
            <a:pPr>
              <a:defRPr/>
            </a:pPr>
            <a:r>
              <a:rPr lang="cs-CZ" smtClean="0">
                <a:ln>
                  <a:noFill/>
                </a:ln>
              </a:rPr>
              <a:t>Zjištění z výzkumu BFP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2400" b="1" smtClean="0"/>
              <a:t>o účincích</a:t>
            </a:r>
            <a:r>
              <a:rPr lang="cs-CZ" altLang="cs-CZ" sz="2400" smtClean="0"/>
              <a:t> volebních systémů (např. proporcionalita, koheze vlády, zajištění reprezentace vzhledem k volebnímu obvodu, efektivita a odpovědnost vlády, reprezentace menšin) </a:t>
            </a:r>
            <a:r>
              <a:rPr lang="cs-CZ" altLang="cs-CZ" sz="2400" b="1" smtClean="0"/>
              <a:t>panovala shoda </a:t>
            </a:r>
            <a:r>
              <a:rPr lang="cs-CZ" altLang="cs-CZ" sz="2400" smtClean="0"/>
              <a:t>(s výjimkou FPTP a listinného poměrného systému).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2400" smtClean="0"/>
              <a:t>preference určitých volebních  systémů byla </a:t>
            </a:r>
            <a:r>
              <a:rPr lang="cs-CZ" altLang="cs-CZ" sz="2400" b="1" smtClean="0"/>
              <a:t>podmíněná</a:t>
            </a:r>
            <a:r>
              <a:rPr lang="cs-CZ" altLang="cs-CZ" sz="2400" smtClean="0"/>
              <a:t> více </a:t>
            </a:r>
            <a:r>
              <a:rPr lang="cs-CZ" altLang="cs-CZ" sz="2400" b="1" smtClean="0"/>
              <a:t>geograficky </a:t>
            </a:r>
            <a:r>
              <a:rPr lang="cs-CZ" altLang="cs-CZ" sz="2400" smtClean="0"/>
              <a:t>než jejich podobností (alternativní hlasování preferovali např. Australané)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2400" smtClean="0"/>
              <a:t>Neboli: o účincích shoda panuje, o tom, co je nejlepší systém, už nikoliv.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Příklad: Plinius ml. – Případ Afrania Dextera (W. Riker- The Art of Political Manipulation)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7720013" cy="4387850"/>
          </a:xfrm>
        </p:spPr>
        <p:txBody>
          <a:bodyPr/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Příklad pokusu o využití volebních pravidel pro prosazení vlastních zájmů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(celá story</a:t>
            </a:r>
            <a:r>
              <a:rPr lang="cs-CZ" dirty="0"/>
              <a:t>: https://books.google.cz/</a:t>
            </a:r>
            <a:r>
              <a:rPr lang="cs-CZ" dirty="0" err="1"/>
              <a:t>books?id</a:t>
            </a:r>
            <a:r>
              <a:rPr lang="cs-CZ" dirty="0"/>
              <a:t>=</a:t>
            </a:r>
            <a:r>
              <a:rPr lang="cs-CZ" dirty="0" err="1"/>
              <a:t>zHniBQAAQBAJ&amp;pg</a:t>
            </a:r>
            <a:r>
              <a:rPr lang="cs-CZ" dirty="0"/>
              <a:t>=PA233&amp;lpg=PA233&amp;dq=</a:t>
            </a:r>
            <a:r>
              <a:rPr lang="cs-CZ" dirty="0" err="1"/>
              <a:t>Afranius+dexter+riker&amp;source</a:t>
            </a:r>
            <a:r>
              <a:rPr lang="cs-CZ" dirty="0"/>
              <a:t>=</a:t>
            </a:r>
            <a:r>
              <a:rPr lang="cs-CZ" dirty="0" err="1"/>
              <a:t>bl&amp;ots</a:t>
            </a:r>
            <a:r>
              <a:rPr lang="cs-CZ" dirty="0"/>
              <a:t>=M6gzhtUsHR&amp;sig=0bwPfwRhyDagkwQCpxWDzi350h4&amp;hl=</a:t>
            </a:r>
            <a:r>
              <a:rPr lang="cs-CZ" dirty="0" err="1"/>
              <a:t>cs&amp;sa</a:t>
            </a:r>
            <a:r>
              <a:rPr lang="cs-CZ" dirty="0"/>
              <a:t>=</a:t>
            </a:r>
            <a:r>
              <a:rPr lang="cs-CZ" dirty="0" err="1"/>
              <a:t>X&amp;ved</a:t>
            </a:r>
            <a:r>
              <a:rPr lang="cs-CZ" dirty="0"/>
              <a:t>=0ahUKEwi7i7LZ3LPLAhWEThQKHfGrD2QQ6AEIUjAI#v=</a:t>
            </a:r>
            <a:r>
              <a:rPr lang="cs-CZ" dirty="0" err="1"/>
              <a:t>onepage&amp;q</a:t>
            </a:r>
            <a:r>
              <a:rPr lang="cs-CZ" dirty="0"/>
              <a:t>=Afranius%20dexter%20riker&amp;f=</a:t>
            </a:r>
            <a:r>
              <a:rPr lang="cs-CZ" dirty="0" err="1"/>
              <a:t>false</a:t>
            </a:r>
            <a:r>
              <a:rPr lang="cs-CZ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Středověk: Ramon Llull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825" y="1628775"/>
            <a:ext cx="5545138" cy="481965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Blanquerna, De arte electionis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Pravidla pro volby církevních hodnostářů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Lllull odmítá FPTP, požaduje proceduru, při níž jsou srovnávány alternativy párově (tzv. </a:t>
            </a:r>
            <a:r>
              <a:rPr lang="cs-CZ" u="sng" dirty="0" smtClean="0"/>
              <a:t>Copelandovo pravidlo</a:t>
            </a:r>
            <a:r>
              <a:rPr lang="cs-CZ" dirty="0" smtClean="0"/>
              <a:t>)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>
                <a:hlinkClick r:id="rId3"/>
              </a:rPr>
              <a:t>http://en.wikipedia.org/wiki/Copeland's_method</a:t>
            </a:r>
            <a:endParaRPr lang="cs-CZ" dirty="0" smtClean="0"/>
          </a:p>
          <a:p>
            <a:pPr>
              <a:defRPr/>
            </a:pPr>
            <a:endParaRPr lang="cs-CZ" dirty="0"/>
          </a:p>
        </p:txBody>
      </p:sp>
      <p:pic>
        <p:nvPicPr>
          <p:cNvPr id="10244" name="Picture 2" descr="Llulls machi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2708275"/>
            <a:ext cx="3127375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4" descr="Ramon Llu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5963" y="260350"/>
            <a:ext cx="17954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7" descr="ramon llul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27275" y="4941888"/>
            <a:ext cx="3540125" cy="166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Čemu chtěl Lllul zabránit? Zmrzlině z lněného semínka, 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294688" cy="481965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Představte si následující společenství, které vybírá ze čtyř alternativ (zmrzlin, více zde: http://cevy.heureka.cz/bio-olej-lneny-260-ml/specifikace/#section)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30% - A p B p C p D</a:t>
            </a:r>
          </a:p>
          <a:p>
            <a:pPr>
              <a:defRPr/>
            </a:pPr>
            <a:r>
              <a:rPr lang="cs-CZ" dirty="0" smtClean="0"/>
              <a:t>25 %- D p B p C p A</a:t>
            </a:r>
          </a:p>
          <a:p>
            <a:pPr>
              <a:defRPr/>
            </a:pPr>
            <a:r>
              <a:rPr lang="cs-CZ" dirty="0" smtClean="0"/>
              <a:t>25%- C p B p D p A</a:t>
            </a:r>
          </a:p>
          <a:p>
            <a:pPr>
              <a:defRPr/>
            </a:pPr>
            <a:r>
              <a:rPr lang="cs-CZ" dirty="0" smtClean="0"/>
              <a:t>20%- B p C p D p A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FPTP zvolí alternativu </a:t>
            </a:r>
            <a:r>
              <a:rPr lang="cs-CZ" u="sng" dirty="0" smtClean="0"/>
              <a:t>A </a:t>
            </a:r>
            <a:r>
              <a:rPr lang="cs-CZ" dirty="0" smtClean="0"/>
              <a:t>, kterou chce 30% společenství a vůbec nechce zbylých 70% (tzv. Condorcetova poraženého)</a:t>
            </a:r>
          </a:p>
          <a:p>
            <a:pPr>
              <a:defRPr/>
            </a:pPr>
            <a:endParaRPr lang="cs-CZ" u="sng" dirty="0" smtClean="0"/>
          </a:p>
          <a:p>
            <a:pPr>
              <a:defRPr/>
            </a:pPr>
            <a:r>
              <a:rPr lang="cs-CZ" dirty="0" smtClean="0"/>
              <a:t>Copelandovo pravidlo by tomu zabránilo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Teorie sociální volby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583613" cy="4964112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jejich jádrem je právě to, to zajímalo Llulla- jak co nejvěrněji převádět individuální preference na kolektivní rozhodování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Souvisí s teorií sociálního užitku (např. J. Bentham)- lidé mají preference, reálná rozhodnutí jsou různě „daleko“ od jejich preferencí, 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„daleká“ rozhodnutí = nízký individuální užitek, pokud má hodně lidí nízký individuální užitek, je často i nízký sociální užitek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Lllull, Mikuláš Kusánský, C. De Borda, Colomer....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Teorie sociální volby a rozhodovací pravidla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583613" cy="5035550"/>
          </a:xfrm>
        </p:spPr>
        <p:txBody>
          <a:bodyPr/>
          <a:lstStyle/>
          <a:p>
            <a:pPr>
              <a:buFontTx/>
              <a:buChar char="-"/>
              <a:defRPr/>
            </a:pPr>
            <a:r>
              <a:rPr lang="cs-CZ" dirty="0" smtClean="0"/>
              <a:t>Mají kritéria, jak volební systémy posuzovat</a:t>
            </a:r>
          </a:p>
          <a:p>
            <a:pPr>
              <a:buFontTx/>
              <a:buChar char="-"/>
              <a:defRPr/>
            </a:pPr>
            <a:endParaRPr lang="cs-CZ" dirty="0" smtClean="0"/>
          </a:p>
          <a:p>
            <a:pPr>
              <a:buFontTx/>
              <a:buChar char="-"/>
              <a:defRPr/>
            </a:pPr>
            <a:endParaRPr lang="cs-CZ" dirty="0" smtClean="0"/>
          </a:p>
          <a:p>
            <a:pPr>
              <a:buFontTx/>
              <a:buChar char="-"/>
              <a:defRPr/>
            </a:pPr>
            <a:r>
              <a:rPr lang="cs-CZ" dirty="0" smtClean="0"/>
              <a:t>např. „</a:t>
            </a:r>
            <a:r>
              <a:rPr lang="cs-CZ" dirty="0" err="1" smtClean="0"/>
              <a:t>Condorcetův</a:t>
            </a:r>
            <a:r>
              <a:rPr lang="cs-CZ" dirty="0" smtClean="0"/>
              <a:t> poražený“- asi všichni chceme, aby nemohla vyhrát alternativa, která párově prohraje se všemi, přesto to některá volební pravidla umožňují, „monotónnost“, „irelevance nezávislých preferencí“.</a:t>
            </a:r>
          </a:p>
          <a:p>
            <a:pPr>
              <a:buFontTx/>
              <a:buChar char="-"/>
              <a:defRPr/>
            </a:pPr>
            <a:endParaRPr lang="cs-CZ" dirty="0" smtClean="0"/>
          </a:p>
          <a:p>
            <a:pPr>
              <a:buFontTx/>
              <a:buChar char="-"/>
              <a:defRPr/>
            </a:pPr>
            <a:endParaRPr lang="cs-CZ" dirty="0" smtClean="0"/>
          </a:p>
          <a:p>
            <a:pPr>
              <a:buFontTx/>
              <a:buChar char="-"/>
              <a:defRPr/>
            </a:pPr>
            <a:r>
              <a:rPr lang="cs-CZ" dirty="0" smtClean="0"/>
              <a:t> žádné volební pravidlo nenaplňuje všechna kritéria, která teorie sociální volby mají rády (zabývají se tím </a:t>
            </a:r>
            <a:r>
              <a:rPr lang="cs-CZ" b="1" dirty="0" smtClean="0"/>
              <a:t>Arrowův teorém </a:t>
            </a:r>
            <a:r>
              <a:rPr lang="cs-CZ" dirty="0" smtClean="0"/>
              <a:t>a </a:t>
            </a:r>
            <a:r>
              <a:rPr lang="cs-CZ" b="1" dirty="0" smtClean="0"/>
              <a:t>Gibbard-Satterthwaitův teorém</a:t>
            </a:r>
            <a:r>
              <a:rPr lang="cs-CZ" dirty="0" smtClean="0"/>
              <a:t>).</a:t>
            </a:r>
          </a:p>
          <a:p>
            <a:pPr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Další příklady: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439150" cy="4891087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Mikuláš Kusánský (15.st.): De concordantia Catholica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 Cíl volebního systému: potlačit strategické hlasování (</a:t>
            </a:r>
            <a:r>
              <a:rPr lang="cs-CZ" i="1" dirty="0" smtClean="0"/>
              <a:t>practicas absurdissimas et inhonestissimas)</a:t>
            </a:r>
          </a:p>
          <a:p>
            <a:pPr>
              <a:defRPr/>
            </a:pPr>
            <a:endParaRPr lang="cs-CZ" i="1" dirty="0" smtClean="0"/>
          </a:p>
          <a:p>
            <a:pPr>
              <a:defRPr/>
            </a:pPr>
            <a:r>
              <a:rPr lang="cs-CZ" dirty="0" smtClean="0"/>
              <a:t> Navrhuje „Bordovo“ hlasování (mj. argument, že komplikovanost volby snižuje možnost strategického hlasování).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Moderní shrnutí historie sociální volby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512175" cy="5108575"/>
          </a:xfrm>
        </p:spPr>
        <p:txBody>
          <a:bodyPr/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Colomer 2005: Volební reformy mají historicky svůj „řád“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 předpoklady: racionální politici (chtějí moc,</a:t>
            </a:r>
          </a:p>
          <a:p>
            <a:pPr>
              <a:defRPr/>
            </a:pPr>
            <a:r>
              <a:rPr lang="cs-CZ" dirty="0" smtClean="0"/>
              <a:t>averze k risku)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 dokud existují dominantní aktéři, existuje šance, že budou častěji schvalována většinová pravidla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pt-BR" dirty="0" smtClean="0"/>
              <a:t> Mikro-mega pravidlo: </a:t>
            </a:r>
            <a:r>
              <a:rPr lang="pt-BR" b="1" dirty="0" smtClean="0"/>
              <a:t>„Malí preferují velké a</a:t>
            </a:r>
            <a:r>
              <a:rPr lang="cs-CZ" b="1" dirty="0" smtClean="0"/>
              <a:t> velcí malé“.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EF591E"/>
      </a:hlink>
      <a:folHlink>
        <a:srgbClr val="A7AFC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宋体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楷体_GB2312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110000" t="250000" r="110000" b="40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110000" t="250000" r="110000" b="40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0000"/>
                <a:satMod val="130000"/>
              </a:schemeClr>
              <a:schemeClr val="phClr">
                <a:tint val="70000"/>
                <a:satMod val="1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ureau 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 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 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</TotalTime>
  <Words>1078</Words>
  <Application>Microsoft Office PowerPoint</Application>
  <PresentationFormat>Předvádění na obrazovce (4:3)</PresentationFormat>
  <Paragraphs>197</Paragraphs>
  <Slides>24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Calibri</vt:lpstr>
      <vt:lpstr>Century Gothic</vt:lpstr>
      <vt:lpstr>Times New Roman</vt:lpstr>
      <vt:lpstr>Verdana</vt:lpstr>
      <vt:lpstr>Wingdings 2</vt:lpstr>
      <vt:lpstr>Verve</vt:lpstr>
      <vt:lpstr>Volební reformy a volební inženýrství dříve a dnes</vt:lpstr>
      <vt:lpstr>Volební reformy dříve a dnes: základní střet</vt:lpstr>
      <vt:lpstr>Příklad: Plinius ml. – Případ Afrania Dextera (W. Riker- The Art of Political Manipulation)</vt:lpstr>
      <vt:lpstr>Středověk: Ramon Llull</vt:lpstr>
      <vt:lpstr>Čemu chtěl Lllul zabránit? Zmrzlině z lněného semínka, </vt:lpstr>
      <vt:lpstr>Teorie sociální volby</vt:lpstr>
      <vt:lpstr>Teorie sociální volby a rozhodovací pravidla</vt:lpstr>
      <vt:lpstr>Další příklady:</vt:lpstr>
      <vt:lpstr>Moderní shrnutí historie sociální volby</vt:lpstr>
      <vt:lpstr>Colomerův výzkum volebních reforem v moderních politických společenstvích (2005)</vt:lpstr>
      <vt:lpstr>Sporný případ z hlediska konceptu „mínění vs. zájmy“: Rozšiřování volebního práva a zavedení poměrných systémů v Evropě (konec 19. a zač. 20. stol.)</vt:lpstr>
      <vt:lpstr>Prezentace aplikace PowerPoint</vt:lpstr>
      <vt:lpstr>Reformy v období masovění politiky (Reynolds-Reilly)</vt:lpstr>
      <vt:lpstr>1. vlna</vt:lpstr>
      <vt:lpstr>2.vlna</vt:lpstr>
      <vt:lpstr>3. vlna</vt:lpstr>
      <vt:lpstr>Reformy v postkomunistických zemích</vt:lpstr>
      <vt:lpstr>4. vlna</vt:lpstr>
      <vt:lpstr>5. vlna?</vt:lpstr>
      <vt:lpstr>Shrnutí</vt:lpstr>
      <vt:lpstr>Prezentace aplikace PowerPoint</vt:lpstr>
      <vt:lpstr>Jaký volební systém je nejlepší?</vt:lpstr>
      <vt:lpstr>Hlasování expertů (Bowler-Farrell-Pettitt 2005)</vt:lpstr>
      <vt:lpstr>Zjištění z výzkumu BFP</vt:lpstr>
    </vt:vector>
  </TitlesOfParts>
  <Company>Party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NAME</dc:title>
  <dc:creator>Ric</dc:creator>
  <cp:lastModifiedBy>Roman Chytilek</cp:lastModifiedBy>
  <cp:revision>150</cp:revision>
  <dcterms:created xsi:type="dcterms:W3CDTF">2006-08-15T19:22:08Z</dcterms:created>
  <dcterms:modified xsi:type="dcterms:W3CDTF">2019-02-27T14:45:37Z</dcterms:modified>
</cp:coreProperties>
</file>