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804" r:id="rId5"/>
    <p:sldMasterId id="2147483876" r:id="rId6"/>
    <p:sldMasterId id="2147483900" r:id="rId7"/>
    <p:sldMasterId id="2147484020" r:id="rId8"/>
    <p:sldMasterId id="2147484032" r:id="rId9"/>
    <p:sldMasterId id="2147484044" r:id="rId10"/>
    <p:sldMasterId id="2147484056" r:id="rId11"/>
  </p:sldMasterIdLst>
  <p:sldIdLst>
    <p:sldId id="256" r:id="rId12"/>
    <p:sldId id="259" r:id="rId13"/>
    <p:sldId id="262" r:id="rId14"/>
    <p:sldId id="264" r:id="rId15"/>
    <p:sldId id="260" r:id="rId16"/>
    <p:sldId id="277" r:id="rId17"/>
    <p:sldId id="304" r:id="rId18"/>
    <p:sldId id="317" r:id="rId19"/>
    <p:sldId id="316" r:id="rId20"/>
    <p:sldId id="313" r:id="rId21"/>
    <p:sldId id="314" r:id="rId22"/>
    <p:sldId id="315" r:id="rId23"/>
    <p:sldId id="285" r:id="rId24"/>
    <p:sldId id="286" r:id="rId25"/>
    <p:sldId id="287" r:id="rId26"/>
    <p:sldId id="289" r:id="rId27"/>
    <p:sldId id="299" r:id="rId28"/>
    <p:sldId id="312" r:id="rId29"/>
    <p:sldId id="319" r:id="rId30"/>
    <p:sldId id="320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02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133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80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91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27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840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816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067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13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4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819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80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56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5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954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941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846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121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54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24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32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6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95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0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5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62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65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9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05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97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49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4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99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62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7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9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31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32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34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4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44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72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8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02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17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31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39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2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53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6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64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0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47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2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90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27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644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32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00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10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6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20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82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28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3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13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53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6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5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0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03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719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457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278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68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71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3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933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04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7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556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2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975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93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735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758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2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277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53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09.05.2019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57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71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11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7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03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22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1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09.05.2019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79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</a:rPr>
              <a:t>Volební reformy v oblasti personalizace volby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>
                <a:solidFill>
                  <a:schemeClr val="bg1"/>
                </a:solidFill>
              </a:rPr>
              <a:t>17.4.2019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Trendy v personalizaci voleb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Pilet a Renwick – výzkum 31 evropských zemí (EU + Island, Norsko, Švýcarsko)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Volební reformy a personalizace: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Podoba hlasování voličů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Efekt na výsledky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Pouze „signifikantní“ reformy – pravidlo 20 procent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000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/>
              <a:t>Trendy v personalizaci voleb (Pilet, Renwick)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2248447"/>
            <a:ext cx="9036495" cy="377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1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193"/>
            <a:ext cx="8856984" cy="667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1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/>
              <a:t>„Slabé“ reformy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Posilnění personalizace voleb nevyhnutně </a:t>
            </a:r>
            <a:r>
              <a:rPr lang="sk-SK" u="sng" dirty="0"/>
              <a:t>nevyžaduje</a:t>
            </a:r>
            <a:r>
              <a:rPr lang="sk-SK" dirty="0"/>
              <a:t> změnu základní logiky systému  (</a:t>
            </a:r>
            <a:r>
              <a:rPr lang="sk-SK" dirty="0" err="1"/>
              <a:t>např</a:t>
            </a:r>
            <a:r>
              <a:rPr lang="sk-SK" dirty="0"/>
              <a:t>. </a:t>
            </a:r>
            <a:r>
              <a:rPr lang="sk-SK" dirty="0" err="1"/>
              <a:t>poměrný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většinový)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Reformy mohou logiku systému zachovat, postačuje i úprava jeho prvků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Rozšíření personal vote pomocí širší možnosti voliče anebo snižováním (eliminací) jejich bariér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Důležitý je rozsah reformy (marginální vs. podstatné úpravy)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551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/>
              <a:t>Belgie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Listinný poměrný systém, 150 poslanců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12 volebních obvodů, klauzule 5 %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Vázané listiny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Volič může udělit (alternativně):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Hlas straně jako celku (</a:t>
            </a:r>
            <a:r>
              <a:rPr lang="sk-SK" i="1" dirty="0">
                <a:sym typeface="Wingdings" panose="05000000000000000000" pitchFamily="2" charset="2"/>
              </a:rPr>
              <a:t>list vote</a:t>
            </a:r>
            <a:r>
              <a:rPr lang="sk-SK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Hlas </a:t>
            </a:r>
            <a:r>
              <a:rPr lang="cs-CZ" dirty="0">
                <a:sym typeface="Wingdings" panose="05000000000000000000" pitchFamily="2" charset="2"/>
              </a:rPr>
              <a:t>kandidátům</a:t>
            </a:r>
            <a:r>
              <a:rPr lang="sk-SK" dirty="0">
                <a:sym typeface="Wingdings" panose="05000000000000000000" pitchFamily="2" charset="2"/>
              </a:rPr>
              <a:t> na listině strany (</a:t>
            </a:r>
            <a:r>
              <a:rPr lang="sk-SK" i="1" dirty="0">
                <a:sym typeface="Wingdings" panose="05000000000000000000" pitchFamily="2" charset="2"/>
              </a:rPr>
              <a:t>preference </a:t>
            </a:r>
            <a:r>
              <a:rPr lang="sk-SK" i="1" dirty="0" err="1">
                <a:sym typeface="Wingdings" panose="05000000000000000000" pitchFamily="2" charset="2"/>
              </a:rPr>
              <a:t>vote</a:t>
            </a:r>
            <a:r>
              <a:rPr lang="sk-SK" dirty="0">
                <a:sym typeface="Wingdings" panose="05000000000000000000" pitchFamily="2" charset="2"/>
              </a:rPr>
              <a:t>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/>
              <a:t>Belgie – alokace křesel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Rozdělení křesel stranám na úrovni obvodů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Výpočet speciální kvóty pro každou stranu v obvodě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Přiřazení křesel kandidátům: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Jako první jsou zvoleni kandidáti s preferenčními hlasy nad kvótou (max. do počtu křesel strany)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Dopočet </a:t>
            </a:r>
            <a:r>
              <a:rPr lang="sk-SK" i="1" dirty="0">
                <a:sym typeface="Wingdings" panose="05000000000000000000" pitchFamily="2" charset="2"/>
              </a:rPr>
              <a:t>list votes</a:t>
            </a:r>
            <a:r>
              <a:rPr lang="sk-SK" dirty="0">
                <a:sym typeface="Wingdings" panose="05000000000000000000" pitchFamily="2" charset="2"/>
              </a:rPr>
              <a:t> kandidátům do kvóty sestupně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Po vyčerpání list votes získají zbylé mandáty kandidáti podle počtu preferenčních hlasů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45386"/>
              </p:ext>
            </p:extLst>
          </p:nvPr>
        </p:nvGraphicFramePr>
        <p:xfrm>
          <a:off x="467546" y="1897742"/>
          <a:ext cx="8280921" cy="4221986"/>
        </p:xfrm>
        <a:graphic>
          <a:graphicData uri="http://schemas.openxmlformats.org/drawingml/2006/table">
            <a:tbl>
              <a:tblPr/>
              <a:tblGrid>
                <a:gridCol w="10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95 430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19 266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15 574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79 856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19 340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60 516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12 915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21 925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38 591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28 150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10 441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10 441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18 597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2123728" y="284652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95 430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/>
              <a:t>Belgie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Silné zvýhodnění čelních kandidátů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Hlasy strany (list votes) = implicitní preferenční hlasy pro top kandidáty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Od WWII voliči pomocí preferenčních hlasů dostali do parlamentu pouze 1 % poslanců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Reforma 2000 – dopočet list votes se krátí na polovinu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227911"/>
              </p:ext>
            </p:extLst>
          </p:nvPr>
        </p:nvGraphicFramePr>
        <p:xfrm>
          <a:off x="467546" y="1897742"/>
          <a:ext cx="8280921" cy="4221986"/>
        </p:xfrm>
        <a:graphic>
          <a:graphicData uri="http://schemas.openxmlformats.org/drawingml/2006/table">
            <a:tbl>
              <a:tblPr/>
              <a:tblGrid>
                <a:gridCol w="10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47 715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19 266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15 574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32 141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19 340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12 801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12 915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12 801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25 716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3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.. ....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13588"/>
              </p:ext>
            </p:extLst>
          </p:nvPr>
        </p:nvGraphicFramePr>
        <p:xfrm>
          <a:off x="2123728" y="284652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47 715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3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Výhodnost personalizace?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Vyšší důvěra v instituce a spokojenost s demokracií při open </a:t>
            </a:r>
            <a:r>
              <a:rPr lang="cs-CZ" dirty="0" err="1">
                <a:sym typeface="Wingdings" panose="05000000000000000000" pitchFamily="2" charset="2"/>
              </a:rPr>
              <a:t>ballot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Farrell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dirty="0" err="1">
                <a:sym typeface="Wingdings" panose="05000000000000000000" pitchFamily="2" charset="2"/>
              </a:rPr>
              <a:t>McAllister</a:t>
            </a:r>
            <a:r>
              <a:rPr lang="cs-CZ" dirty="0">
                <a:sym typeface="Wingdings" panose="05000000000000000000" pitchFamily="2" charset="2"/>
              </a:rPr>
              <a:t> 2006)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Preferenční hlasování spojené s vyšší účastí (</a:t>
            </a:r>
            <a:r>
              <a:rPr lang="cs-CZ" dirty="0" err="1">
                <a:sym typeface="Wingdings" panose="05000000000000000000" pitchFamily="2" charset="2"/>
              </a:rPr>
              <a:t>Sanz</a:t>
            </a:r>
            <a:r>
              <a:rPr lang="cs-CZ" dirty="0">
                <a:sym typeface="Wingdings" panose="05000000000000000000" pitchFamily="2" charset="2"/>
              </a:rPr>
              <a:t> 2017)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Negativní dopady snahy kandidátů získat individuální podporu (</a:t>
            </a:r>
            <a:r>
              <a:rPr lang="cs-CZ" dirty="0" err="1">
                <a:sym typeface="Wingdings" panose="05000000000000000000" pitchFamily="2" charset="2"/>
              </a:rPr>
              <a:t>Chang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dirty="0" err="1">
                <a:sym typeface="Wingdings" panose="05000000000000000000" pitchFamily="2" charset="2"/>
              </a:rPr>
              <a:t>Golden</a:t>
            </a:r>
            <a:r>
              <a:rPr lang="cs-CZ" dirty="0">
                <a:sym typeface="Wingdings" panose="05000000000000000000" pitchFamily="2" charset="2"/>
              </a:rPr>
              <a:t> 2007)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743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Personalizace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Vnímání osob jako jednotlivc</a:t>
            </a:r>
            <a:r>
              <a:rPr lang="cs-CZ" dirty="0"/>
              <a:t>ů</a:t>
            </a:r>
            <a:r>
              <a:rPr lang="sk-SK" dirty="0"/>
              <a:t> než reprezentantů kolektivní entity, např. politické strany</a:t>
            </a:r>
          </a:p>
          <a:p>
            <a:endParaRPr lang="sk-SK" dirty="0"/>
          </a:p>
          <a:p>
            <a:r>
              <a:rPr lang="sk-SK" dirty="0"/>
              <a:t>Znaky:</a:t>
            </a:r>
          </a:p>
          <a:p>
            <a:pPr lvl="1"/>
            <a:r>
              <a:rPr lang="sk-SK" dirty="0"/>
              <a:t>Způsob prezentace politiky</a:t>
            </a:r>
          </a:p>
          <a:p>
            <a:pPr lvl="1"/>
            <a:r>
              <a:rPr lang="sk-SK" dirty="0"/>
              <a:t>Vnímání politiky</a:t>
            </a:r>
          </a:p>
          <a:p>
            <a:pPr lvl="1"/>
            <a:r>
              <a:rPr lang="sk-SK" dirty="0"/>
              <a:t>Tvorba politických názorů prostřednictvím nahlížení na osoby</a:t>
            </a:r>
          </a:p>
          <a:p>
            <a:pPr lvl="1"/>
            <a:r>
              <a:rPr lang="sk-SK" dirty="0"/>
              <a:t>Výběr ve volbách na základě rysů osob</a:t>
            </a:r>
          </a:p>
          <a:p>
            <a:endParaRPr lang="sk-SK" dirty="0"/>
          </a:p>
          <a:p>
            <a:r>
              <a:rPr lang="sk-SK" dirty="0"/>
              <a:t>Karvonen: „Žádný přesvědčivý trend, hodně náznaků“</a:t>
            </a:r>
          </a:p>
          <a:p>
            <a:pPr lvl="1"/>
            <a:endParaRPr lang="sk-SK" dirty="0"/>
          </a:p>
          <a:p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863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/>
              <a:t>Spokojenost s demokracií - Belgie</a:t>
            </a:r>
            <a:br>
              <a:rPr lang="cs-CZ" sz="4000" dirty="0"/>
            </a:br>
            <a:r>
              <a:rPr lang="cs-CZ" sz="4000" dirty="0"/>
              <a:t>(Bol et al. 2018)</a:t>
            </a:r>
            <a:endParaRPr lang="sk-SK" sz="4000" dirty="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529E279E-30FD-4070-AC05-B20C49106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Belgické volby 2014, panelový výzkum před a po volbách</a:t>
            </a:r>
          </a:p>
          <a:p>
            <a:endParaRPr lang="sk-SK" dirty="0"/>
          </a:p>
          <a:p>
            <a:r>
              <a:rPr lang="cs-CZ" dirty="0"/>
              <a:t>Preferenční hlasování zpravidla nezajišťuje spokojenost, pouze zklamání</a:t>
            </a:r>
          </a:p>
          <a:p>
            <a:endParaRPr lang="cs-CZ" dirty="0"/>
          </a:p>
          <a:p>
            <a:r>
              <a:rPr lang="cs-CZ" dirty="0"/>
              <a:t>Spokojenost voličů stoupá, jen pokud jimi podpořený kandidát získá velký počet hlasů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 syndrom sportovního fanouška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6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Podíl článků o VB premiérech v The Times (Karvonen 2010)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700808"/>
            <a:ext cx="70389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14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Podíl článků o PM referujících v osobním stylu (Karvonen 2010)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95084" cy="501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0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Personalizace a volby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Volební systémy jako součást širšího trendu personalizace</a:t>
            </a:r>
          </a:p>
          <a:p>
            <a:endParaRPr lang="sk-SK" dirty="0"/>
          </a:p>
          <a:p>
            <a:r>
              <a:rPr lang="sk-SK" dirty="0"/>
              <a:t>Orientace systémů na výběr samotných osob než na rozhodování mezi listinami</a:t>
            </a:r>
          </a:p>
          <a:p>
            <a:endParaRPr lang="sk-SK" dirty="0"/>
          </a:p>
          <a:p>
            <a:r>
              <a:rPr lang="sk-SK" dirty="0"/>
              <a:t>Různé definice personalizace voleb</a:t>
            </a:r>
          </a:p>
          <a:p>
            <a:pPr lvl="1"/>
            <a:r>
              <a:rPr lang="sk-SK" dirty="0"/>
              <a:t>Kandidáti vs. voliči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172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/>
              <a:t>Personální rysy ve volbách </a:t>
            </a:r>
            <a:br>
              <a:rPr lang="cs-CZ" sz="3600" dirty="0"/>
            </a:br>
            <a:r>
              <a:rPr lang="sk-SK" sz="3600" dirty="0"/>
              <a:t>(</a:t>
            </a:r>
            <a:r>
              <a:rPr lang="sk-SK" sz="3600" dirty="0" err="1"/>
              <a:t>Carey</a:t>
            </a:r>
            <a:r>
              <a:rPr lang="sk-SK" sz="3600" dirty="0"/>
              <a:t> a </a:t>
            </a:r>
            <a:r>
              <a:rPr lang="sk-SK" sz="3600" dirty="0" err="1"/>
              <a:t>Shugart</a:t>
            </a:r>
            <a:r>
              <a:rPr lang="sk-SK" sz="3600" dirty="0"/>
              <a:t> 1995)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8" y="1484784"/>
            <a:ext cx="5824364" cy="50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6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ballot eng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536504" cy="642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5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" y="188640"/>
            <a:ext cx="9057585" cy="60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1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7/7d/Vote_Portugal_20090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219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25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2060</TotalTime>
  <Words>848</Words>
  <Application>Microsoft Office PowerPoint</Application>
  <PresentationFormat>Prezentácia na obrazovke (4:3)</PresentationFormat>
  <Paragraphs>356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11</vt:i4>
      </vt:variant>
      <vt:variant>
        <vt:lpstr>Nadpisy snímok</vt:lpstr>
      </vt:variant>
      <vt:variant>
        <vt:i4>20</vt:i4>
      </vt:variant>
    </vt:vector>
  </HeadingPairs>
  <TitlesOfParts>
    <vt:vector size="34" baseType="lpstr">
      <vt:lpstr>Calibri</vt:lpstr>
      <vt:lpstr>Constantia</vt:lpstr>
      <vt:lpstr>Wingdings 2</vt:lpstr>
      <vt:lpstr>Tok</vt:lpstr>
      <vt:lpstr>1_Tok</vt:lpstr>
      <vt:lpstr>2_Tok</vt:lpstr>
      <vt:lpstr>3_Tok</vt:lpstr>
      <vt:lpstr>11_Tok</vt:lpstr>
      <vt:lpstr>17_Tok</vt:lpstr>
      <vt:lpstr>19_Tok</vt:lpstr>
      <vt:lpstr>25_Tok</vt:lpstr>
      <vt:lpstr>26_Tok</vt:lpstr>
      <vt:lpstr>27_Tok</vt:lpstr>
      <vt:lpstr>28_Tok</vt:lpstr>
      <vt:lpstr>Volební reformy v oblasti personalizace volby </vt:lpstr>
      <vt:lpstr>Personalizace politiky</vt:lpstr>
      <vt:lpstr>Podíl článků o VB premiérech v The Times (Karvonen 2010)</vt:lpstr>
      <vt:lpstr>Podíl článků o PM referujících v osobním stylu (Karvonen 2010)</vt:lpstr>
      <vt:lpstr>Personalizace a volby</vt:lpstr>
      <vt:lpstr>Personální rysy ve volbách  (Carey a Shugart 1995)</vt:lpstr>
      <vt:lpstr>Prezentácia programu PowerPoint</vt:lpstr>
      <vt:lpstr>Prezentácia programu PowerPoint</vt:lpstr>
      <vt:lpstr>Prezentácia programu PowerPoint</vt:lpstr>
      <vt:lpstr>Trendy v personalizaci voleb</vt:lpstr>
      <vt:lpstr>Trendy v personalizaci voleb (Pilet, Renwick)</vt:lpstr>
      <vt:lpstr>Prezentácia programu PowerPoint</vt:lpstr>
      <vt:lpstr>„Slabé“ reformy</vt:lpstr>
      <vt:lpstr>Belgie</vt:lpstr>
      <vt:lpstr>Belgie – alokace křesel</vt:lpstr>
      <vt:lpstr>Prezentácia programu PowerPoint</vt:lpstr>
      <vt:lpstr>Belgie</vt:lpstr>
      <vt:lpstr>Prezentácia programu PowerPoint</vt:lpstr>
      <vt:lpstr>Výhodnost personalizace?</vt:lpstr>
      <vt:lpstr>Spokojenost s demokracií - Belgie (Bol et al. 2018)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</cp:lastModifiedBy>
  <cp:revision>229</cp:revision>
  <dcterms:created xsi:type="dcterms:W3CDTF">2013-02-19T08:47:21Z</dcterms:created>
  <dcterms:modified xsi:type="dcterms:W3CDTF">2019-05-09T17:52:20Z</dcterms:modified>
</cp:coreProperties>
</file>