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28" r:id="rId2"/>
    <p:sldMasterId id="2147483852" r:id="rId3"/>
    <p:sldMasterId id="2147483876" r:id="rId4"/>
    <p:sldMasterId id="2147483912" r:id="rId5"/>
    <p:sldMasterId id="2147483936" r:id="rId6"/>
    <p:sldMasterId id="2147484020" r:id="rId7"/>
    <p:sldMasterId id="2147484032" r:id="rId8"/>
    <p:sldMasterId id="2147484044" r:id="rId9"/>
  </p:sldMasterIdLst>
  <p:notesMasterIdLst>
    <p:notesMasterId r:id="rId45"/>
  </p:notesMasterIdLst>
  <p:sldIdLst>
    <p:sldId id="256" r:id="rId10"/>
    <p:sldId id="259" r:id="rId11"/>
    <p:sldId id="290" r:id="rId12"/>
    <p:sldId id="260" r:id="rId13"/>
    <p:sldId id="324" r:id="rId14"/>
    <p:sldId id="263" r:id="rId15"/>
    <p:sldId id="264" r:id="rId16"/>
    <p:sldId id="265" r:id="rId17"/>
    <p:sldId id="354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7" r:id="rId26"/>
    <p:sldId id="291" r:id="rId27"/>
    <p:sldId id="349" r:id="rId28"/>
    <p:sldId id="289" r:id="rId29"/>
    <p:sldId id="274" r:id="rId30"/>
    <p:sldId id="275" r:id="rId31"/>
    <p:sldId id="351" r:id="rId32"/>
    <p:sldId id="276" r:id="rId33"/>
    <p:sldId id="279" r:id="rId34"/>
    <p:sldId id="280" r:id="rId35"/>
    <p:sldId id="313" r:id="rId36"/>
    <p:sldId id="310" r:id="rId37"/>
    <p:sldId id="300" r:id="rId38"/>
    <p:sldId id="320" r:id="rId39"/>
    <p:sldId id="281" r:id="rId40"/>
    <p:sldId id="357" r:id="rId41"/>
    <p:sldId id="358" r:id="rId42"/>
    <p:sldId id="359" r:id="rId43"/>
    <p:sldId id="353" r:id="rId4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slide" Target="slides/slide3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Knihy\Preferen&#269;n&#233;%20hlasovanie\Kapitoly\Anal&#253;za%20SR\&#218;zemn&#233;%20rozlo&#382;enie\Spo&#269;&#237;tan&#233;\Kraje\Kraje%20bez%20neplatn&#253;ch%20kandid&#225;tov\Tabu&#318;ky%20do%20textu%20kraj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'Všetky roky'!$E$2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9"/>
            <c:spPr>
              <a:ln>
                <a:solidFill>
                  <a:sysClr val="windowText" lastClr="000000"/>
                </a:solidFill>
              </a:ln>
            </c:spPr>
          </c:marker>
          <c:dPt>
            <c:idx val="2"/>
            <c:marker>
              <c:spPr>
                <a:ln w="12700">
                  <a:solidFill>
                    <a:sysClr val="windowText" lastClr="00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E0B-4908-A760-26E13B3F1FFA}"/>
              </c:ext>
            </c:extLst>
          </c:dPt>
          <c:xVal>
            <c:numRef>
              <c:f>'Všetky roky'!$D$3:$D$8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9.0700000000000003E-2</c:v>
                </c:pt>
                <c:pt idx="5">
                  <c:v>8.0100000000000005E-2</c:v>
                </c:pt>
              </c:numCache>
            </c:numRef>
          </c:xVal>
          <c:yVal>
            <c:numRef>
              <c:f>'Všetky roky'!$E$3:$E$8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E0B-4908-A760-26E13B3F1FFA}"/>
            </c:ext>
          </c:extLst>
        </c:ser>
        <c:ser>
          <c:idx val="1"/>
          <c:order val="1"/>
          <c:tx>
            <c:strRef>
              <c:f>'Všetky roky'!$I$2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C00000"/>
              </a:solidFill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'Všetky roky'!$H$3:$H$9</c:f>
              <c:numCache>
                <c:formatCode>0.00%</c:formatCode>
                <c:ptCount val="7"/>
                <c:pt idx="0">
                  <c:v>0.19500000000000001</c:v>
                </c:pt>
                <c:pt idx="1">
                  <c:v>0.15090000000000001</c:v>
                </c:pt>
                <c:pt idx="2">
                  <c:v>0.1346</c:v>
                </c:pt>
                <c:pt idx="3">
                  <c:v>0.1116</c:v>
                </c:pt>
                <c:pt idx="4">
                  <c:v>8.2500000000000004E-2</c:v>
                </c:pt>
                <c:pt idx="5">
                  <c:v>8.0100000000000005E-2</c:v>
                </c:pt>
                <c:pt idx="6">
                  <c:v>6.3200000000000006E-2</c:v>
                </c:pt>
              </c:numCache>
            </c:numRef>
          </c:xVal>
          <c:yVal>
            <c:numRef>
              <c:f>'Všetky roky'!$I$3:$I$9</c:f>
              <c:numCache>
                <c:formatCode>General</c:formatCode>
                <c:ptCount val="7"/>
                <c:pt idx="0">
                  <c:v>1.23</c:v>
                </c:pt>
                <c:pt idx="1">
                  <c:v>1.24</c:v>
                </c:pt>
                <c:pt idx="2">
                  <c:v>1.24</c:v>
                </c:pt>
                <c:pt idx="3">
                  <c:v>1.19</c:v>
                </c:pt>
                <c:pt idx="4">
                  <c:v>1.21</c:v>
                </c:pt>
                <c:pt idx="5">
                  <c:v>1.25</c:v>
                </c:pt>
                <c:pt idx="6">
                  <c:v>1.1599999999999999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E0B-4908-A760-26E13B3F1FFA}"/>
            </c:ext>
          </c:extLst>
        </c:ser>
        <c:ser>
          <c:idx val="2"/>
          <c:order val="2"/>
          <c:tx>
            <c:strRef>
              <c:f>'Všetky roky'!$M$2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roky'!$L$3:$L$8</c:f>
              <c:numCache>
                <c:formatCode>0.00%</c:formatCode>
                <c:ptCount val="6"/>
                <c:pt idx="0">
                  <c:v>0.29139999999999999</c:v>
                </c:pt>
                <c:pt idx="1">
                  <c:v>0.1835</c:v>
                </c:pt>
                <c:pt idx="2">
                  <c:v>0.1173</c:v>
                </c:pt>
                <c:pt idx="3">
                  <c:v>0.1168</c:v>
                </c:pt>
                <c:pt idx="4">
                  <c:v>8.7900000000000006E-2</c:v>
                </c:pt>
                <c:pt idx="5">
                  <c:v>8.3099999999999993E-2</c:v>
                </c:pt>
              </c:numCache>
            </c:numRef>
          </c:xVal>
          <c:yVal>
            <c:numRef>
              <c:f>'Všetky roky'!$M$3:$M$8</c:f>
              <c:numCache>
                <c:formatCode>General</c:formatCode>
                <c:ptCount val="6"/>
                <c:pt idx="0">
                  <c:v>1.1399999999999999</c:v>
                </c:pt>
                <c:pt idx="1">
                  <c:v>1.1299999999999999</c:v>
                </c:pt>
                <c:pt idx="2">
                  <c:v>1.1399999999999999</c:v>
                </c:pt>
                <c:pt idx="3">
                  <c:v>1.1399999999999999</c:v>
                </c:pt>
                <c:pt idx="4">
                  <c:v>1.1399999999999999</c:v>
                </c:pt>
                <c:pt idx="5">
                  <c:v>1.1200000000000001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E0B-4908-A760-26E13B3F1FFA}"/>
            </c:ext>
          </c:extLst>
        </c:ser>
        <c:ser>
          <c:idx val="3"/>
          <c:order val="3"/>
          <c:tx>
            <c:strRef>
              <c:f>'Všetky roky'!$Q$2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'Všetky roky'!$P$3:$P$8</c:f>
              <c:numCache>
                <c:formatCode>0.00%</c:formatCode>
                <c:ptCount val="6"/>
                <c:pt idx="0">
                  <c:v>0.34789999999999999</c:v>
                </c:pt>
                <c:pt idx="1">
                  <c:v>0.1542</c:v>
                </c:pt>
                <c:pt idx="2">
                  <c:v>0.12139999999999999</c:v>
                </c:pt>
                <c:pt idx="3">
                  <c:v>8.5199999999999998E-2</c:v>
                </c:pt>
                <c:pt idx="4">
                  <c:v>8.1199999999999994E-2</c:v>
                </c:pt>
                <c:pt idx="5">
                  <c:v>5.0700000000000002E-2</c:v>
                </c:pt>
              </c:numCache>
            </c:numRef>
          </c:xVal>
          <c:yVal>
            <c:numRef>
              <c:f>'Všetky roky'!$Q$3:$Q$8</c:f>
              <c:numCache>
                <c:formatCode>General</c:formatCode>
                <c:ptCount val="6"/>
                <c:pt idx="0">
                  <c:v>1.19</c:v>
                </c:pt>
                <c:pt idx="1">
                  <c:v>1.22</c:v>
                </c:pt>
                <c:pt idx="2">
                  <c:v>1.21</c:v>
                </c:pt>
                <c:pt idx="3">
                  <c:v>1.18</c:v>
                </c:pt>
                <c:pt idx="4">
                  <c:v>1.1499999999999999</c:v>
                </c:pt>
                <c:pt idx="5">
                  <c:v>1.19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E0B-4908-A760-26E13B3F1FFA}"/>
            </c:ext>
          </c:extLst>
        </c:ser>
        <c:ser>
          <c:idx val="4"/>
          <c:order val="4"/>
          <c:tx>
            <c:strRef>
              <c:f>'Všetky roky'!$U$2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'Všetky roky'!$T$3:$T$8</c:f>
              <c:numCache>
                <c:formatCode>0.00%</c:formatCode>
                <c:ptCount val="6"/>
                <c:pt idx="0">
                  <c:v>0.44409999999999999</c:v>
                </c:pt>
                <c:pt idx="1">
                  <c:v>8.8200000000000001E-2</c:v>
                </c:pt>
                <c:pt idx="2">
                  <c:v>8.5500000000000007E-2</c:v>
                </c:pt>
                <c:pt idx="3">
                  <c:v>6.8900000000000003E-2</c:v>
                </c:pt>
                <c:pt idx="4">
                  <c:v>6.0900000000000003E-2</c:v>
                </c:pt>
                <c:pt idx="5">
                  <c:v>5.8799999999999998E-2</c:v>
                </c:pt>
              </c:numCache>
            </c:numRef>
          </c:xVal>
          <c:yVal>
            <c:numRef>
              <c:f>'Všetky roky'!$U$3:$U$8</c:f>
              <c:numCache>
                <c:formatCode>General</c:formatCode>
                <c:ptCount val="6"/>
                <c:pt idx="0">
                  <c:v>1.25</c:v>
                </c:pt>
                <c:pt idx="1">
                  <c:v>1.21</c:v>
                </c:pt>
                <c:pt idx="2">
                  <c:v>1.25</c:v>
                </c:pt>
                <c:pt idx="3">
                  <c:v>1.26</c:v>
                </c:pt>
                <c:pt idx="4">
                  <c:v>1.2</c:v>
                </c:pt>
                <c:pt idx="5">
                  <c:v>1.25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E0B-4908-A760-26E13B3F1FFA}"/>
            </c:ext>
          </c:extLst>
        </c:ser>
        <c:ser>
          <c:idx val="5"/>
          <c:order val="5"/>
          <c:tx>
            <c:strRef>
              <c:f>'Všetky roky'!$X$2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'Všetky roky'!$W$3:$W$4</c:f>
              <c:strCache>
                <c:ptCount val="2"/>
                <c:pt idx="0">
                  <c:v>Smer</c:v>
                </c:pt>
                <c:pt idx="1">
                  <c:v>SaS</c:v>
                </c:pt>
              </c:strCache>
            </c:strRef>
          </c:xVal>
          <c:yVal>
            <c:numRef>
              <c:f>'Všetky roky'!$X$3:$X$4</c:f>
              <c:numCache>
                <c:formatCode>0.00%</c:formatCode>
                <c:ptCount val="2"/>
                <c:pt idx="0">
                  <c:v>0.2828</c:v>
                </c:pt>
                <c:pt idx="1">
                  <c:v>0.121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6E0B-4908-A760-26E13B3F1FFA}"/>
            </c:ext>
          </c:extLst>
        </c:ser>
        <c:ser>
          <c:idx val="6"/>
          <c:order val="6"/>
          <c:tx>
            <c:strRef>
              <c:f>'Všetky roky'!$AA$2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'Všetky roky'!$Z$3:$Z$4</c:f>
              <c:numCache>
                <c:formatCode>General</c:formatCode>
                <c:ptCount val="2"/>
              </c:numCache>
            </c:numRef>
          </c:xVal>
          <c:yVal>
            <c:numRef>
              <c:f>'Všetky roky'!$AA$3:$AA$4</c:f>
              <c:numCache>
                <c:formatCode>General</c:formatCode>
                <c:ptCount val="2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6E0B-4908-A760-26E13B3F1FFA}"/>
            </c:ext>
          </c:extLst>
        </c:ser>
        <c:ser>
          <c:idx val="7"/>
          <c:order val="7"/>
          <c:tx>
            <c:strRef>
              <c:f>'Všetky roky'!$Y$2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accent6">
                  <a:lumMod val="75000"/>
                </a:schemeClr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'Všetky roky'!$X$3:$X$10</c:f>
              <c:numCache>
                <c:formatCode>0.00%</c:formatCode>
                <c:ptCount val="8"/>
                <c:pt idx="0">
                  <c:v>0.2828</c:v>
                </c:pt>
                <c:pt idx="1">
                  <c:v>0.121</c:v>
                </c:pt>
                <c:pt idx="2">
                  <c:v>0.11020000000000001</c:v>
                </c:pt>
                <c:pt idx="3">
                  <c:v>8.6400000000000005E-2</c:v>
                </c:pt>
                <c:pt idx="4">
                  <c:v>8.0399999999999999E-2</c:v>
                </c:pt>
                <c:pt idx="5">
                  <c:v>6.6199999999999995E-2</c:v>
                </c:pt>
                <c:pt idx="6">
                  <c:v>6.5000000000000002E-2</c:v>
                </c:pt>
                <c:pt idx="7">
                  <c:v>5.6000000000000001E-2</c:v>
                </c:pt>
              </c:numCache>
            </c:numRef>
          </c:xVal>
          <c:yVal>
            <c:numRef>
              <c:f>'Všetky roky'!$Y$3:$Y$10</c:f>
              <c:numCache>
                <c:formatCode>General</c:formatCode>
                <c:ptCount val="8"/>
                <c:pt idx="0">
                  <c:v>1.1599999999999999</c:v>
                </c:pt>
                <c:pt idx="1">
                  <c:v>1.1599999999999999</c:v>
                </c:pt>
                <c:pt idx="2">
                  <c:v>1.1499999999999999</c:v>
                </c:pt>
                <c:pt idx="3">
                  <c:v>1.1599999999999999</c:v>
                </c:pt>
                <c:pt idx="4">
                  <c:v>1.1599999999999999</c:v>
                </c:pt>
                <c:pt idx="5">
                  <c:v>1.1100000000000001</c:v>
                </c:pt>
                <c:pt idx="6">
                  <c:v>1.1299999999999999</c:v>
                </c:pt>
                <c:pt idx="7">
                  <c:v>1.19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6E0B-4908-A760-26E13B3F1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011648"/>
        <c:axId val="122013568"/>
      </c:scatterChart>
      <c:valAx>
        <c:axId val="122011648"/>
        <c:scaling>
          <c:orientation val="minMax"/>
          <c:max val="0.5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k-SK"/>
          </a:p>
        </c:txPr>
        <c:crossAx val="122013568"/>
        <c:crosses val="autoZero"/>
        <c:crossBetween val="midCat"/>
        <c:majorUnit val="0.1"/>
      </c:valAx>
      <c:valAx>
        <c:axId val="122013568"/>
        <c:scaling>
          <c:orientation val="minMax"/>
          <c:max val="1.5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k-SK"/>
          </a:p>
        </c:txPr>
        <c:crossAx val="122011648"/>
        <c:crosses val="autoZero"/>
        <c:crossBetween val="midCat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k-SK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'Graf final'!$C$3:$C$152</c:f>
              <c:numCache>
                <c:formatCode>General</c:formatCode>
                <c:ptCount val="1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</c:numCache>
            </c:numRef>
          </c:xVal>
          <c:yVal>
            <c:numRef>
              <c:f>'Graf final'!$D$3:$D$152</c:f>
              <c:numCache>
                <c:formatCode>0.00%</c:formatCode>
                <c:ptCount val="150"/>
                <c:pt idx="0">
                  <c:v>0.16990000000000002</c:v>
                </c:pt>
                <c:pt idx="1">
                  <c:v>0.21330000000000002</c:v>
                </c:pt>
                <c:pt idx="2">
                  <c:v>0.1905</c:v>
                </c:pt>
                <c:pt idx="3">
                  <c:v>0.23100000000000001</c:v>
                </c:pt>
                <c:pt idx="4">
                  <c:v>0.30650000000000011</c:v>
                </c:pt>
                <c:pt idx="5">
                  <c:v>0.39870000000000005</c:v>
                </c:pt>
                <c:pt idx="6">
                  <c:v>0.31850000000000006</c:v>
                </c:pt>
                <c:pt idx="7">
                  <c:v>0.3277000000000001</c:v>
                </c:pt>
                <c:pt idx="8">
                  <c:v>0.4602</c:v>
                </c:pt>
                <c:pt idx="9">
                  <c:v>0.39400000000000007</c:v>
                </c:pt>
                <c:pt idx="10">
                  <c:v>0.45329999999999998</c:v>
                </c:pt>
                <c:pt idx="11">
                  <c:v>0.44340000000000002</c:v>
                </c:pt>
                <c:pt idx="12">
                  <c:v>0.45950000000000002</c:v>
                </c:pt>
                <c:pt idx="13">
                  <c:v>0.50609999999999999</c:v>
                </c:pt>
                <c:pt idx="14">
                  <c:v>0.48530000000000006</c:v>
                </c:pt>
                <c:pt idx="15">
                  <c:v>0.56490000000000007</c:v>
                </c:pt>
                <c:pt idx="16">
                  <c:v>0.48530000000000006</c:v>
                </c:pt>
                <c:pt idx="17">
                  <c:v>0.48310000000000003</c:v>
                </c:pt>
                <c:pt idx="18">
                  <c:v>0.51680000000000004</c:v>
                </c:pt>
                <c:pt idx="19">
                  <c:v>0.52890000000000004</c:v>
                </c:pt>
                <c:pt idx="20">
                  <c:v>0.49440000000000006</c:v>
                </c:pt>
                <c:pt idx="21">
                  <c:v>0.5665</c:v>
                </c:pt>
                <c:pt idx="22">
                  <c:v>0.53100000000000003</c:v>
                </c:pt>
                <c:pt idx="23">
                  <c:v>0.57540000000000002</c:v>
                </c:pt>
                <c:pt idx="24">
                  <c:v>0.60470000000000013</c:v>
                </c:pt>
                <c:pt idx="25">
                  <c:v>0.59499999999999997</c:v>
                </c:pt>
                <c:pt idx="26">
                  <c:v>0.52110000000000001</c:v>
                </c:pt>
                <c:pt idx="27">
                  <c:v>0.59049999999999991</c:v>
                </c:pt>
                <c:pt idx="28">
                  <c:v>0.60050000000000003</c:v>
                </c:pt>
                <c:pt idx="29">
                  <c:v>0.503</c:v>
                </c:pt>
                <c:pt idx="30">
                  <c:v>0.58009999999999984</c:v>
                </c:pt>
                <c:pt idx="31">
                  <c:v>0.4764000000000001</c:v>
                </c:pt>
                <c:pt idx="32">
                  <c:v>0.55640000000000001</c:v>
                </c:pt>
                <c:pt idx="33">
                  <c:v>0.56370000000000009</c:v>
                </c:pt>
                <c:pt idx="34">
                  <c:v>0.57490000000000008</c:v>
                </c:pt>
                <c:pt idx="35">
                  <c:v>0.58009999999999984</c:v>
                </c:pt>
                <c:pt idx="36">
                  <c:v>0.51919999999999999</c:v>
                </c:pt>
                <c:pt idx="37">
                  <c:v>0.57090000000000007</c:v>
                </c:pt>
                <c:pt idx="38">
                  <c:v>0.61750000000000005</c:v>
                </c:pt>
                <c:pt idx="39">
                  <c:v>0.56730000000000003</c:v>
                </c:pt>
                <c:pt idx="40">
                  <c:v>0.5373</c:v>
                </c:pt>
                <c:pt idx="41">
                  <c:v>0.59899999999999998</c:v>
                </c:pt>
                <c:pt idx="42" formatCode="0%">
                  <c:v>0.55000000000000004</c:v>
                </c:pt>
                <c:pt idx="43">
                  <c:v>0.56210000000000004</c:v>
                </c:pt>
                <c:pt idx="44">
                  <c:v>0.58919999999999983</c:v>
                </c:pt>
                <c:pt idx="45">
                  <c:v>0.57310000000000005</c:v>
                </c:pt>
                <c:pt idx="46">
                  <c:v>0.59819999999999984</c:v>
                </c:pt>
                <c:pt idx="47">
                  <c:v>0.62480000000000013</c:v>
                </c:pt>
                <c:pt idx="48">
                  <c:v>0.56510000000000005</c:v>
                </c:pt>
                <c:pt idx="49">
                  <c:v>0.49020000000000002</c:v>
                </c:pt>
                <c:pt idx="50">
                  <c:v>0.58629999999999993</c:v>
                </c:pt>
                <c:pt idx="51">
                  <c:v>0.60160000000000013</c:v>
                </c:pt>
                <c:pt idx="52">
                  <c:v>0.54070000000000007</c:v>
                </c:pt>
                <c:pt idx="53">
                  <c:v>0.59029999999999994</c:v>
                </c:pt>
                <c:pt idx="54">
                  <c:v>0.57609999999999995</c:v>
                </c:pt>
                <c:pt idx="55">
                  <c:v>0.5595</c:v>
                </c:pt>
                <c:pt idx="56">
                  <c:v>0.60100000000000009</c:v>
                </c:pt>
                <c:pt idx="57">
                  <c:v>0.65750000000000008</c:v>
                </c:pt>
                <c:pt idx="58">
                  <c:v>0.56399999999999995</c:v>
                </c:pt>
                <c:pt idx="59">
                  <c:v>0.56220000000000003</c:v>
                </c:pt>
                <c:pt idx="60">
                  <c:v>0.58149999999999991</c:v>
                </c:pt>
                <c:pt idx="61">
                  <c:v>0.63449999999999995</c:v>
                </c:pt>
                <c:pt idx="62">
                  <c:v>0.54770000000000008</c:v>
                </c:pt>
                <c:pt idx="63">
                  <c:v>0.54370000000000007</c:v>
                </c:pt>
                <c:pt idx="64">
                  <c:v>0.58160000000000001</c:v>
                </c:pt>
                <c:pt idx="65">
                  <c:v>0.57509999999999994</c:v>
                </c:pt>
                <c:pt idx="66">
                  <c:v>0.6271000000000001</c:v>
                </c:pt>
                <c:pt idx="67">
                  <c:v>0.53169999999999995</c:v>
                </c:pt>
                <c:pt idx="68">
                  <c:v>0.57230000000000003</c:v>
                </c:pt>
                <c:pt idx="69">
                  <c:v>0.62060000000000015</c:v>
                </c:pt>
                <c:pt idx="70">
                  <c:v>0.62250000000000005</c:v>
                </c:pt>
                <c:pt idx="71">
                  <c:v>0.62390000000000012</c:v>
                </c:pt>
                <c:pt idx="72">
                  <c:v>0.66680000000000006</c:v>
                </c:pt>
                <c:pt idx="73">
                  <c:v>0.68240000000000001</c:v>
                </c:pt>
                <c:pt idx="74">
                  <c:v>0.66600000000000015</c:v>
                </c:pt>
                <c:pt idx="75">
                  <c:v>0.73190000000000011</c:v>
                </c:pt>
                <c:pt idx="76">
                  <c:v>0.62680000000000013</c:v>
                </c:pt>
                <c:pt idx="77">
                  <c:v>0.59699999999999998</c:v>
                </c:pt>
                <c:pt idx="78">
                  <c:v>0.66450000000000009</c:v>
                </c:pt>
                <c:pt idx="79">
                  <c:v>0.59749999999999992</c:v>
                </c:pt>
                <c:pt idx="80">
                  <c:v>0.70670000000000011</c:v>
                </c:pt>
                <c:pt idx="81">
                  <c:v>0.70580000000000009</c:v>
                </c:pt>
                <c:pt idx="82">
                  <c:v>0.67090000000000016</c:v>
                </c:pt>
                <c:pt idx="83">
                  <c:v>0.66580000000000006</c:v>
                </c:pt>
                <c:pt idx="84">
                  <c:v>0.65600000000000014</c:v>
                </c:pt>
                <c:pt idx="85">
                  <c:v>0.69259999999999999</c:v>
                </c:pt>
                <c:pt idx="86">
                  <c:v>0.76250000000000007</c:v>
                </c:pt>
                <c:pt idx="87">
                  <c:v>0.67410000000000014</c:v>
                </c:pt>
                <c:pt idx="88">
                  <c:v>0.6009000000000001</c:v>
                </c:pt>
                <c:pt idx="89">
                  <c:v>0.72680000000000011</c:v>
                </c:pt>
                <c:pt idx="90">
                  <c:v>0.64859999999999995</c:v>
                </c:pt>
                <c:pt idx="91">
                  <c:v>0.70040000000000002</c:v>
                </c:pt>
                <c:pt idx="92">
                  <c:v>0.65790000000000015</c:v>
                </c:pt>
                <c:pt idx="93">
                  <c:v>0.66940000000000011</c:v>
                </c:pt>
                <c:pt idx="94">
                  <c:v>0.65120000000000011</c:v>
                </c:pt>
                <c:pt idx="95">
                  <c:v>0.71030000000000004</c:v>
                </c:pt>
                <c:pt idx="96">
                  <c:v>0.71500000000000008</c:v>
                </c:pt>
                <c:pt idx="97">
                  <c:v>0.66850000000000009</c:v>
                </c:pt>
                <c:pt idx="98">
                  <c:v>0.7098000000000001</c:v>
                </c:pt>
                <c:pt idx="99">
                  <c:v>0.6624000000000001</c:v>
                </c:pt>
                <c:pt idx="100">
                  <c:v>0.70240000000000002</c:v>
                </c:pt>
                <c:pt idx="101">
                  <c:v>0.69940000000000002</c:v>
                </c:pt>
                <c:pt idx="102">
                  <c:v>0.73590000000000011</c:v>
                </c:pt>
                <c:pt idx="103">
                  <c:v>0.69220000000000004</c:v>
                </c:pt>
                <c:pt idx="104">
                  <c:v>0.69730000000000003</c:v>
                </c:pt>
                <c:pt idx="105">
                  <c:v>0.65790000000000015</c:v>
                </c:pt>
                <c:pt idx="106">
                  <c:v>0.73790000000000011</c:v>
                </c:pt>
                <c:pt idx="107">
                  <c:v>0.67400000000000015</c:v>
                </c:pt>
                <c:pt idx="108">
                  <c:v>0.66580000000000006</c:v>
                </c:pt>
                <c:pt idx="109">
                  <c:v>0.72840000000000005</c:v>
                </c:pt>
                <c:pt idx="110">
                  <c:v>0.70520000000000005</c:v>
                </c:pt>
                <c:pt idx="111">
                  <c:v>0.6785000000000001</c:v>
                </c:pt>
                <c:pt idx="112">
                  <c:v>0.65990000000000015</c:v>
                </c:pt>
                <c:pt idx="113">
                  <c:v>0.72560000000000013</c:v>
                </c:pt>
                <c:pt idx="114">
                  <c:v>0.74630000000000007</c:v>
                </c:pt>
                <c:pt idx="115">
                  <c:v>0.70550000000000002</c:v>
                </c:pt>
                <c:pt idx="116">
                  <c:v>0.67980000000000018</c:v>
                </c:pt>
                <c:pt idx="117">
                  <c:v>0.68680000000000008</c:v>
                </c:pt>
                <c:pt idx="118">
                  <c:v>0.68059999999999998</c:v>
                </c:pt>
                <c:pt idx="119">
                  <c:v>0.69530000000000003</c:v>
                </c:pt>
                <c:pt idx="120">
                  <c:v>0.66840000000000011</c:v>
                </c:pt>
                <c:pt idx="121">
                  <c:v>0.69680000000000009</c:v>
                </c:pt>
                <c:pt idx="122">
                  <c:v>0.62070000000000014</c:v>
                </c:pt>
                <c:pt idx="123">
                  <c:v>0.71150000000000002</c:v>
                </c:pt>
                <c:pt idx="124">
                  <c:v>0.71500000000000008</c:v>
                </c:pt>
                <c:pt idx="125">
                  <c:v>0.57520000000000004</c:v>
                </c:pt>
                <c:pt idx="126">
                  <c:v>0.72820000000000007</c:v>
                </c:pt>
                <c:pt idx="127">
                  <c:v>0.73060000000000014</c:v>
                </c:pt>
                <c:pt idx="128">
                  <c:v>0.68159999999999998</c:v>
                </c:pt>
                <c:pt idx="129">
                  <c:v>0.6755000000000001</c:v>
                </c:pt>
                <c:pt idx="130">
                  <c:v>0.69699999999999995</c:v>
                </c:pt>
                <c:pt idx="131">
                  <c:v>0.64870000000000017</c:v>
                </c:pt>
                <c:pt idx="132">
                  <c:v>0.66270000000000018</c:v>
                </c:pt>
                <c:pt idx="133">
                  <c:v>0.67330000000000012</c:v>
                </c:pt>
                <c:pt idx="134">
                  <c:v>0.67790000000000006</c:v>
                </c:pt>
                <c:pt idx="135">
                  <c:v>0.67070000000000018</c:v>
                </c:pt>
                <c:pt idx="136">
                  <c:v>0.64580000000000015</c:v>
                </c:pt>
                <c:pt idx="137">
                  <c:v>0.64470000000000016</c:v>
                </c:pt>
                <c:pt idx="138">
                  <c:v>0.63850000000000007</c:v>
                </c:pt>
                <c:pt idx="139">
                  <c:v>0.63430000000000009</c:v>
                </c:pt>
                <c:pt idx="140">
                  <c:v>0.56830000000000003</c:v>
                </c:pt>
                <c:pt idx="141">
                  <c:v>0.62660000000000016</c:v>
                </c:pt>
                <c:pt idx="142">
                  <c:v>0.58629999999999993</c:v>
                </c:pt>
                <c:pt idx="143">
                  <c:v>0.6342000000000001</c:v>
                </c:pt>
                <c:pt idx="144">
                  <c:v>0.58589999999999998</c:v>
                </c:pt>
                <c:pt idx="145">
                  <c:v>0.66090000000000015</c:v>
                </c:pt>
                <c:pt idx="146">
                  <c:v>0.46920000000000001</c:v>
                </c:pt>
                <c:pt idx="147">
                  <c:v>0.46990000000000004</c:v>
                </c:pt>
                <c:pt idx="148">
                  <c:v>0.4356000000000001</c:v>
                </c:pt>
                <c:pt idx="149">
                  <c:v>0.35060000000000002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4D2-4667-85C3-6401DAD37D72}"/>
            </c:ext>
          </c:extLst>
        </c:ser>
        <c:ser>
          <c:idx val="1"/>
          <c:order val="1"/>
          <c:tx>
            <c:strRef>
              <c:f>'Graf final'!$I$117</c:f>
              <c:strCache>
                <c:ptCount val="1"/>
                <c:pt idx="0">
                  <c:v>a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D2-4667-85C3-6401DAD37D72}"/>
                </c:ext>
              </c:extLst>
            </c:dLbl>
            <c:dLbl>
              <c:idx val="1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D2-4667-85C3-6401DAD37D72}"/>
                </c:ext>
              </c:extLst>
            </c:dLbl>
            <c:dLbl>
              <c:idx val="2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D2-4667-85C3-6401DAD37D72}"/>
                </c:ext>
              </c:extLst>
            </c:dLbl>
            <c:dLbl>
              <c:idx val="3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D2-4667-85C3-6401DAD37D72}"/>
                </c:ext>
              </c:extLst>
            </c:dLbl>
            <c:dLbl>
              <c:idx val="4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D2-4667-85C3-6401DAD37D72}"/>
                </c:ext>
              </c:extLst>
            </c:dLbl>
            <c:dLbl>
              <c:idx val="5"/>
              <c:layout>
                <c:manualLayout>
                  <c:x val="-2.203065134099617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D2-4667-85C3-6401DAD37D72}"/>
                </c:ext>
              </c:extLst>
            </c:dLbl>
            <c:dLbl>
              <c:idx val="6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D2-4667-85C3-6401DAD37D72}"/>
                </c:ext>
              </c:extLst>
            </c:dLbl>
            <c:dLbl>
              <c:idx val="7"/>
              <c:layout>
                <c:manualLayout>
                  <c:x val="-2.5862068965517241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D2-4667-85C3-6401DAD37D72}"/>
                </c:ext>
              </c:extLst>
            </c:dLbl>
            <c:dLbl>
              <c:idx val="8"/>
              <c:layout>
                <c:manualLayout>
                  <c:x val="-2.3946360153256706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90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D2-4667-85C3-6401DAD37D72}"/>
                </c:ext>
              </c:extLst>
            </c:dLbl>
            <c:dLbl>
              <c:idx val="9"/>
              <c:layout>
                <c:manualLayout>
                  <c:x val="-3.0651340996168588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D2-4667-85C3-6401DAD37D72}"/>
                </c:ext>
              </c:extLst>
            </c:dLbl>
            <c:dLbl>
              <c:idx val="10"/>
              <c:layout>
                <c:manualLayout>
                  <c:x val="-3.0153256704980844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D2-4667-85C3-6401DAD37D72}"/>
                </c:ext>
              </c:extLst>
            </c:dLbl>
            <c:dLbl>
              <c:idx val="11"/>
              <c:layout>
                <c:manualLayout>
                  <c:x val="-3.2567049808429123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4D2-4667-85C3-6401DAD37D72}"/>
                </c:ext>
              </c:extLst>
            </c:dLbl>
            <c:dLbl>
              <c:idx val="12"/>
              <c:layout>
                <c:manualLayout>
                  <c:x val="-3.2567049808429123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4D2-4667-85C3-6401DAD37D72}"/>
                </c:ext>
              </c:extLst>
            </c:dLbl>
            <c:dLbl>
              <c:idx val="13"/>
              <c:layout>
                <c:manualLayout>
                  <c:x val="-3.2567049808429123E-2"/>
                  <c:y val="4.415108687416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4D2-4667-85C3-6401DAD37D72}"/>
                </c:ext>
              </c:extLst>
            </c:dLbl>
            <c:dLbl>
              <c:idx val="14"/>
              <c:layout>
                <c:manualLayout>
                  <c:x val="-1.5100037750094377E-2"/>
                  <c:y val="4.48169919294741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4D2-4667-85C3-6401DAD37D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sk-SK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'Graf final'!$H$118:$H$132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xVal>
          <c:yVal>
            <c:numRef>
              <c:f>'Graf final'!$I$118:$I$132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94D2-4667-85C3-6401DAD37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178240"/>
        <c:axId val="83179776"/>
      </c:scatterChart>
      <c:valAx>
        <c:axId val="83178240"/>
        <c:scaling>
          <c:orientation val="minMax"/>
          <c:max val="150"/>
          <c:min val="1"/>
        </c:scaling>
        <c:delete val="0"/>
        <c:axPos val="b"/>
        <c:numFmt formatCode="General" sourceLinked="1"/>
        <c:majorTickMark val="in"/>
        <c:minorTickMark val="out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83179776"/>
        <c:crosses val="autoZero"/>
        <c:crossBetween val="midCat"/>
        <c:majorUnit val="160"/>
        <c:minorUnit val="10"/>
      </c:valAx>
      <c:valAx>
        <c:axId val="8317977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831782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F237-6A11-4EA6-B09B-75969C1D9BD1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6E3DF-8705-41B7-A784-100D81426F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8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7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97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601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88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549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0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4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6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325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36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278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27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62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07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236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88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2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6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98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79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37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2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597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97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818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17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6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19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264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254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827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947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462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855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74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7185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008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4331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455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828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547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8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33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716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97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6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762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495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3578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4811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379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523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1128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09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184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43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879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220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237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5800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743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701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283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0919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6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6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086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25741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9250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6980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813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6915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1015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405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41530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4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826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014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481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6697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4007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406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1480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89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8625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89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17.4.2019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21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442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5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38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17.04.2019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583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455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23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17.4.2019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5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s.sagepub.com/doi/abs/10.1177/0888325416631802" TargetMode="External"/><Relationship Id="rId1" Type="http://schemas.openxmlformats.org/officeDocument/2006/relationships/slideLayout" Target="../slideLayouts/slideLayout7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371600"/>
          </a:xfrm>
        </p:spPr>
        <p:txBody>
          <a:bodyPr>
            <a:normAutofit/>
          </a:bodyPr>
          <a:lstStyle/>
          <a:p>
            <a:pPr algn="ctr"/>
            <a:r>
              <a:rPr lang="sk-SK" sz="6000" dirty="0">
                <a:solidFill>
                  <a:schemeClr val="bg1"/>
                </a:solidFill>
              </a:rPr>
              <a:t>Slovenská republika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5562600"/>
            <a:ext cx="8458200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sk-SK" sz="3200" dirty="0">
                <a:solidFill>
                  <a:schemeClr val="bg1"/>
                </a:solidFill>
              </a:rPr>
              <a:t>Peter Spáč</a:t>
            </a:r>
          </a:p>
          <a:p>
            <a:pPr algn="r"/>
            <a:r>
              <a:rPr lang="sk-SK" sz="3200" dirty="0">
                <a:solidFill>
                  <a:schemeClr val="bg1"/>
                </a:solidFill>
              </a:rPr>
              <a:t>13.3.2019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742716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1994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34,96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40,67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SV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10,41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10,18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10,08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DÚ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8,57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ZRS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7,34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1,18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5,4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13,06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Základní faktory: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Nedemokratické praktiky vlády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Rostoucí podpora opozice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Část opozice zformována do koalic</a:t>
            </a:r>
          </a:p>
          <a:p>
            <a:pPr>
              <a:buNone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>
                <a:sym typeface="Wingdings" pitchFamily="2" charset="2"/>
              </a:rPr>
              <a:t>Neúspěšný pokus o zavedení většinového systému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>
                <a:sym typeface="Wingdings" pitchFamily="2" charset="2"/>
              </a:rPr>
              <a:t>Výsledek – tzv. </a:t>
            </a:r>
            <a:r>
              <a:rPr lang="cs-CZ" b="1" dirty="0" err="1">
                <a:sym typeface="Wingdings" pitchFamily="2" charset="2"/>
              </a:rPr>
              <a:t>Mečiarova</a:t>
            </a:r>
            <a:r>
              <a:rPr lang="cs-CZ" b="1" dirty="0">
                <a:sym typeface="Wingdings" pitchFamily="2" charset="2"/>
              </a:rPr>
              <a:t> novela</a:t>
            </a:r>
            <a:r>
              <a:rPr lang="cs-CZ" dirty="0">
                <a:sym typeface="Wingdings" pitchFamily="2" charset="2"/>
              </a:rPr>
              <a:t>  zásadní změna pravidel 6 měsíců před volbami</a:t>
            </a:r>
            <a:endParaRPr lang="cs-CZ" dirty="0"/>
          </a:p>
        </p:txBody>
      </p:sp>
      <p:pic>
        <p:nvPicPr>
          <p:cNvPr id="62466" name="Picture 2" descr="http://www.slovenskyportal.sk/images/meci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6308" y="1447800"/>
            <a:ext cx="2407692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 celostátní obvod (M = 150)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Změna pro koalice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Každý člen koalice musí </a:t>
            </a:r>
            <a:r>
              <a:rPr lang="cs-CZ" b="1" u="sng" dirty="0"/>
              <a:t>samostatně</a:t>
            </a:r>
            <a:r>
              <a:rPr lang="cs-CZ" dirty="0"/>
              <a:t> získat 5 %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Je to problém?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395595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1998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26,33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SDĽ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SOP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8,01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5,81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Vývoj po roce 2002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Parciální korekce</a:t>
            </a:r>
            <a:r>
              <a:rPr lang="cs-CZ" dirty="0"/>
              <a:t> předešlých změn: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Klauzule pro koalice opět 7, resp. 10 %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Odstraněna podmínka 5 % pro součásti koalic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 celostátní obvod zachován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Formálně potvrzen i druhou </a:t>
            </a:r>
            <a:r>
              <a:rPr lang="cs-CZ" dirty="0" err="1"/>
              <a:t>Dzurindovou</a:t>
            </a:r>
            <a:r>
              <a:rPr lang="cs-CZ" dirty="0"/>
              <a:t> vládou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411172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2002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19,5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SDKÚ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15,09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/>
                        <a:t>Smer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13,46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16,67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SMK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11,16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8,25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ANO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8,01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KSS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6,32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942079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2006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29,14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33,33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SDKÚ-DS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18,35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20,67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11,73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SMK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11,68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8,79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8,31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11,98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467575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34,79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41,33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SDKÚ</a:t>
                      </a:r>
                      <a:r>
                        <a:rPr lang="cs-CZ" sz="2200" b="0" dirty="0"/>
                        <a:t>-DS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15,42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SaS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12,14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8,52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Most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5,07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15,94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7724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44,41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55,33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8,82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10,67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/>
                        <a:t>OĽaNO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8,55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10,67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Most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6,89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8,67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1,26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SDKÚ-DS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6,09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7,33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1,20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SaS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5,88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7,33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1,25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19,36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500467"/>
              </p:ext>
            </p:extLst>
          </p:nvPr>
        </p:nvGraphicFramePr>
        <p:xfrm>
          <a:off x="0" y="533400"/>
          <a:ext cx="9143999" cy="630726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1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9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Volby 2016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Mandáty </a:t>
                      </a:r>
                    </a:p>
                    <a:p>
                      <a:pPr algn="ctr"/>
                      <a:r>
                        <a:rPr lang="cs-CZ" sz="220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SMER-SD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28,28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49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32,67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/>
                        <a:t>SaS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12,1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/>
                        <a:t>OĽaNO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11,02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12,67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1,15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SNS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8,64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K – ĽSNS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8,04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SR - BK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6,62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</a:t>
                      </a:r>
                    </a:p>
                  </a:txBody>
                  <a:tcPr marL="9525" marR="9525" marT="9525" marB="0" anchor="ctr" anchorCtr="1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/>
                        <a:t>Most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6,5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1,13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200" b="0" dirty="0"/>
                        <a:t>Sieť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5,6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6,67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1,19</a:t>
                      </a:r>
                    </a:p>
                  </a:txBody>
                  <a:tcPr marL="9525" marR="9525" marT="9525" marB="0" anchor="ctr" anchorCtr="1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13,20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32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Základní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Parlament: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Do 1993 – Slovenská národní rada (SNR)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Od 1993 – Národní rada SR (NR SR)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Jednokomorový orgán, 150 poslanců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Vývoj systému: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1. Utváření systému (1990 – 1994)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2. Nejvýznamnější reforma (1998)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3. Parciální korekce (od 2002)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Reformní trend?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Nelineární trend</a:t>
            </a:r>
          </a:p>
          <a:p>
            <a:endParaRPr lang="cs-CZ" dirty="0"/>
          </a:p>
          <a:p>
            <a:r>
              <a:rPr lang="cs-CZ" dirty="0"/>
              <a:t>Posilování i oslabování proporcionality</a:t>
            </a:r>
          </a:p>
          <a:p>
            <a:endParaRPr lang="cs-CZ" dirty="0"/>
          </a:p>
          <a:p>
            <a:r>
              <a:rPr lang="cs-CZ" dirty="0"/>
              <a:t>Kontinuální posilování preferenčního hlasování silně narušeno změnou v 1998</a:t>
            </a:r>
          </a:p>
          <a:p>
            <a:endParaRPr lang="cs-CZ" dirty="0"/>
          </a:p>
          <a:p>
            <a:r>
              <a:rPr lang="cs-CZ" dirty="0"/>
              <a:t>Žádná změna základní logiky systému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Dopady volebních reforem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Vysoká proporcionalita výstupů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Počet relevantních stran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Personální obsazení NR SR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Vysoká proporcionalita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/>
              <a:t>Důvod: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Velké volební obvody, resp. 1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Přirozený práh je extrémně nízký (0,19 – 0,56%)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Zvýhodněná není žádná velikostní kategorie stran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Rovnoměrná </a:t>
            </a:r>
            <a:r>
              <a:rPr lang="cs-CZ" dirty="0" err="1"/>
              <a:t>nadreprezentace</a:t>
            </a:r>
            <a:r>
              <a:rPr lang="cs-CZ" dirty="0"/>
              <a:t> všech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 Systém nemá potenciál pro </a:t>
            </a:r>
            <a:r>
              <a:rPr lang="cs-CZ" dirty="0" err="1">
                <a:sym typeface="Wingdings" pitchFamily="2" charset="2"/>
              </a:rPr>
              <a:t>podreprezentaci</a:t>
            </a:r>
            <a:r>
              <a:rPr lang="cs-CZ" dirty="0">
                <a:sym typeface="Wingdings" pitchFamily="2" charset="2"/>
              </a:rPr>
              <a:t> žádné strany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NR SR </a:t>
            </a:r>
            <a:r>
              <a:rPr lang="sk-SK" dirty="0"/>
              <a:t>1998 - 2016</a:t>
            </a:r>
            <a:endParaRPr lang="en-US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993537"/>
              </p:ext>
            </p:extLst>
          </p:nvPr>
        </p:nvGraphicFramePr>
        <p:xfrm>
          <a:off x="179512" y="1268760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629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cs-CZ" sz="3600" dirty="0"/>
              <a:t>Počet relevantních stran</a:t>
            </a:r>
            <a:endParaRPr lang="sk-SK" sz="36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385378"/>
              </p:ext>
            </p:extLst>
          </p:nvPr>
        </p:nvGraphicFramePr>
        <p:xfrm>
          <a:off x="457200" y="1066801"/>
          <a:ext cx="8507288" cy="57502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19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37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6331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Volby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/>
                        <a:t>Klauzule</a:t>
                      </a:r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Změna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Parl</a:t>
                      </a:r>
                      <a:r>
                        <a:rPr lang="sk-SK" sz="2200" b="0" dirty="0"/>
                        <a:t>. strany</a:t>
                      </a:r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/>
                        <a:t>Propadlé</a:t>
                      </a:r>
                      <a:r>
                        <a:rPr lang="sk-SK" sz="2200" b="0" dirty="0"/>
                        <a:t> hlasy </a:t>
                      </a:r>
                    </a:p>
                    <a:p>
                      <a:pPr algn="ctr"/>
                      <a:r>
                        <a:rPr lang="sk-SK" sz="2200" b="0" dirty="0"/>
                        <a:t>(v %)</a:t>
                      </a:r>
                    </a:p>
                  </a:txBody>
                  <a:tcPr marL="86627" marR="866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1990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3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7,6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1992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+ 2</a:t>
                      </a:r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23,8</a:t>
                      </a:r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1994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13,06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1998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5,81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2002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7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18,21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2006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11,89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2010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15,94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2012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6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19,36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2016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5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-</a:t>
                      </a:r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8</a:t>
                      </a:r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/>
                        <a:t>13,20</a:t>
                      </a:r>
                    </a:p>
                  </a:txBody>
                  <a:tcPr marL="86627" marR="8662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Personální obsazení NR SR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Preferenční hlasování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1.pol. 90.let: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Každý volič má 4 hlasy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Kandidát potřebuje na posun 10 % z hlasů své strany </a:t>
            </a:r>
            <a:r>
              <a:rPr lang="cs-CZ" b="1" u="sng" dirty="0"/>
              <a:t>ve svém obvodu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1998: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 celostátní obvod </a:t>
            </a:r>
            <a:r>
              <a:rPr lang="cs-CZ" dirty="0">
                <a:sym typeface="Wingdings" pitchFamily="2" charset="2"/>
              </a:rPr>
              <a:t> paralýza systému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Personální obsazení NR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Posuny z nevolitelných míst: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1998 – 0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2002 – 1 </a:t>
            </a:r>
            <a:r>
              <a:rPr lang="cs-CZ" b="1" dirty="0"/>
              <a:t>(ze 150!)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Pokus o řešení – snížení hranice z 10 na 3 %</a:t>
            </a:r>
          </a:p>
          <a:p>
            <a:pPr marL="393192" lvl="1" indent="0">
              <a:buNone/>
            </a:pP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Zvýšení počtu posunů: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2006 – 7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2010 – 11</a:t>
            </a:r>
            <a:r>
              <a:rPr lang="cs-CZ" b="1" dirty="0"/>
              <a:t>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2012 – 15</a:t>
            </a:r>
            <a:r>
              <a:rPr lang="cs-CZ" b="1" dirty="0"/>
              <a:t>**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2016 – 13***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/>
              <a:t>Posuny 2010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19579"/>
              </p:ext>
            </p:extLst>
          </p:nvPr>
        </p:nvGraphicFramePr>
        <p:xfrm>
          <a:off x="304800" y="838200"/>
          <a:ext cx="83820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Jméno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Rozdíl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Procházka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O.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Dostál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F.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Šebej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V. Lukáč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63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/>
              <a:t>Posuny 2012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758594"/>
              </p:ext>
            </p:extLst>
          </p:nvPr>
        </p:nvGraphicFramePr>
        <p:xfrm>
          <a:off x="304800" y="838200"/>
          <a:ext cx="83820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Jméno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Rozdíl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Mikloško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Gibalová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G.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>
                          <a:solidFill>
                            <a:schemeClr val="tx1"/>
                          </a:solidFill>
                        </a:rPr>
                        <a:t>Csicsai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 Chren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Droba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Beblavý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 Mikuš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B.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Škripek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11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– </a:t>
            </a:r>
            <a:r>
              <a:rPr lang="cs-CZ" dirty="0" err="1"/>
              <a:t>Smer</a:t>
            </a:r>
            <a:r>
              <a:rPr lang="cs-CZ" dirty="0"/>
              <a:t>-SD, 2012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cs-CZ" dirty="0"/>
              <a:t>1,13 mil. voličů – z toho:</a:t>
            </a:r>
          </a:p>
          <a:p>
            <a:endParaRPr lang="cs-CZ" dirty="0"/>
          </a:p>
          <a:p>
            <a:r>
              <a:rPr lang="cs-CZ" b="1" dirty="0"/>
              <a:t>874 310 (77,08 %)</a:t>
            </a:r>
            <a:r>
              <a:rPr lang="cs-CZ" dirty="0"/>
              <a:t> voličů využilo alespoň 1 přednostní hlas</a:t>
            </a:r>
          </a:p>
          <a:p>
            <a:endParaRPr lang="cs-CZ" dirty="0"/>
          </a:p>
          <a:p>
            <a:r>
              <a:rPr lang="cs-CZ" b="1" dirty="0"/>
              <a:t>259 970 (22,92 %)</a:t>
            </a:r>
            <a:r>
              <a:rPr lang="cs-CZ" dirty="0"/>
              <a:t> voličů tuto možnost nevyužilo</a:t>
            </a:r>
          </a:p>
          <a:p>
            <a:endParaRPr lang="cs-CZ" dirty="0"/>
          </a:p>
          <a:p>
            <a:r>
              <a:rPr lang="cs-CZ" dirty="0"/>
              <a:t>Celkem bylo odevzdaných </a:t>
            </a:r>
            <a:r>
              <a:rPr lang="cs-CZ" b="1" dirty="0"/>
              <a:t>2 664 690</a:t>
            </a:r>
            <a:r>
              <a:rPr lang="cs-CZ" dirty="0"/>
              <a:t> přednostních hlasů (</a:t>
            </a:r>
            <a:r>
              <a:rPr lang="cs-CZ" b="1" dirty="0"/>
              <a:t>3,05</a:t>
            </a:r>
            <a:r>
              <a:rPr lang="cs-CZ" dirty="0"/>
              <a:t> na hlasujícího)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636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Schvalován v souladu s federální úpravou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Potřeba odlišení od období před 1989: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Symbolická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Instrumentální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Odkaz na historickou tradici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Navázání na volby 1946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433769"/>
              </p:ext>
            </p:extLst>
          </p:nvPr>
        </p:nvGraphicFramePr>
        <p:xfrm>
          <a:off x="152400" y="2819399"/>
          <a:ext cx="8686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Pořadí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Přednostní hlasy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% ze všech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</a:rPr>
                        <a:t>předn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. hlasů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762 360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28,61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273 540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10,27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485 594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18,22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184 663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6,93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76 965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2,89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cs-CZ" sz="2400" b="0" baseline="0" dirty="0">
                          <a:solidFill>
                            <a:schemeClr val="tx1"/>
                          </a:solidFill>
                        </a:rPr>
                        <a:t> - 150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881 568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33,08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Zástupný symbol pro obsah 2"/>
          <p:cNvSpPr txBox="1">
            <a:spLocks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BD0D9"/>
              </a:buClr>
            </a:pPr>
            <a:r>
              <a:rPr lang="cs-CZ" dirty="0">
                <a:solidFill>
                  <a:prstClr val="black"/>
                </a:solidFill>
              </a:rPr>
              <a:t>Zúčastnění voliči na PH: 874 310</a:t>
            </a:r>
          </a:p>
          <a:p>
            <a:pPr>
              <a:buClr>
                <a:srgbClr val="0BD0D9"/>
              </a:buClr>
            </a:pPr>
            <a:r>
              <a:rPr lang="cs-CZ" dirty="0">
                <a:solidFill>
                  <a:prstClr val="black"/>
                </a:solidFill>
              </a:rPr>
              <a:t>Počet PH: 2 664 690</a:t>
            </a:r>
          </a:p>
          <a:p>
            <a:pPr>
              <a:buClr>
                <a:srgbClr val="0BD0D9"/>
              </a:buClr>
            </a:pPr>
            <a:endParaRPr lang="cs-CZ" dirty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72122" y="255233"/>
            <a:ext cx="65532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500" dirty="0">
                <a:solidFill>
                  <a:srgbClr val="04617B"/>
                </a:solidFill>
                <a:latin typeface="Calibri"/>
              </a:rPr>
              <a:t>Příklad – </a:t>
            </a:r>
            <a:r>
              <a:rPr lang="cs-CZ" sz="4500" dirty="0" err="1">
                <a:solidFill>
                  <a:srgbClr val="04617B"/>
                </a:solidFill>
                <a:latin typeface="Calibri"/>
              </a:rPr>
              <a:t>Smer</a:t>
            </a:r>
            <a:r>
              <a:rPr lang="cs-CZ" sz="4500" dirty="0">
                <a:solidFill>
                  <a:srgbClr val="04617B"/>
                </a:solidFill>
                <a:latin typeface="Calibri"/>
              </a:rPr>
              <a:t>-SD, 2012</a:t>
            </a:r>
            <a:endParaRPr lang="en-US" sz="4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2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127" y="304800"/>
            <a:ext cx="8686800" cy="838200"/>
          </a:xfrm>
        </p:spPr>
        <p:txBody>
          <a:bodyPr>
            <a:noAutofit/>
          </a:bodyPr>
          <a:lstStyle/>
          <a:p>
            <a:r>
              <a:rPr lang="cs-CZ" sz="4000" dirty="0"/>
              <a:t>Preferenční hlasy pro jednotlivé kandidáty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4" y="1340768"/>
            <a:ext cx="9064946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cs-CZ" dirty="0"/>
              <a:t>Stát vs. region</a:t>
            </a:r>
          </a:p>
        </p:txBody>
      </p:sp>
      <p:graphicFrame>
        <p:nvGraphicFramePr>
          <p:cNvPr id="6" name="Zástupný objekt pre obsah 5">
            <a:extLst>
              <a:ext uri="{FF2B5EF4-FFF2-40B4-BE49-F238E27FC236}">
                <a16:creationId xmlns:a16="http://schemas.microsoft.com/office/drawing/2014/main" id="{A21896B1-264F-4D85-A435-8F4B283899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980673"/>
              </p:ext>
            </p:extLst>
          </p:nvPr>
        </p:nvGraphicFramePr>
        <p:xfrm>
          <a:off x="457200" y="1268760"/>
          <a:ext cx="8229600" cy="5055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9366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701EB77-4FAC-47F3-A141-A79FE9D759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357595"/>
              </p:ext>
            </p:extLst>
          </p:nvPr>
        </p:nvGraphicFramePr>
        <p:xfrm>
          <a:off x="457200" y="980729"/>
          <a:ext cx="8229600" cy="5375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91449473" imgH="5210090" progId="Excel.Sheet.12">
                  <p:embed/>
                </p:oleObj>
              </mc:Choice>
              <mc:Fallback>
                <p:oleObj name="Worksheet" r:id="rId3" imgW="91449473" imgH="5210090" progId="Excel.Sheet.12">
                  <p:embed/>
                  <p:pic>
                    <p:nvPicPr>
                      <p:cNvPr id="8" name="Objekt 7">
                        <a:extLst>
                          <a:ext uri="{FF2B5EF4-FFF2-40B4-BE49-F238E27FC236}">
                            <a16:creationId xmlns:a16="http://schemas.microsoft.com/office/drawing/2014/main" id="{06F81474-8883-41D4-AC8F-6E7F4F3181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80729"/>
                        <a:ext cx="8229600" cy="53756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288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91E80D91-07CE-45B0-A4D2-34DB3D3B3D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267710"/>
              </p:ext>
            </p:extLst>
          </p:nvPr>
        </p:nvGraphicFramePr>
        <p:xfrm>
          <a:off x="457200" y="980729"/>
          <a:ext cx="8229600" cy="5375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91449473" imgH="5210090" progId="Excel.Sheet.12">
                  <p:embed/>
                </p:oleObj>
              </mc:Choice>
              <mc:Fallback>
                <p:oleObj name="Worksheet" r:id="rId3" imgW="91449473" imgH="5210090" progId="Excel.Sheet.12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96960631-D9F1-41E1-BC21-0F4DE939BE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80729"/>
                        <a:ext cx="8229600" cy="53756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75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Preferenční hlasování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Spáč, P. (2016): </a:t>
            </a:r>
            <a:r>
              <a:rPr lang="en-US" dirty="0"/>
              <a:t>The Role of Ballot Ranking: Preferential Voting in a Nationwide Constituency in Slovakia</a:t>
            </a:r>
            <a:r>
              <a:rPr lang="cs-CZ" dirty="0"/>
              <a:t>. </a:t>
            </a:r>
            <a:r>
              <a:rPr lang="cs-CZ" i="1" dirty="0"/>
              <a:t>East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Politics</a:t>
            </a:r>
            <a:r>
              <a:rPr lang="cs-CZ" i="1" dirty="0"/>
              <a:t> and </a:t>
            </a:r>
            <a:r>
              <a:rPr lang="cs-CZ" i="1" dirty="0" err="1"/>
              <a:t>Societies</a:t>
            </a:r>
            <a:endParaRPr lang="cs-CZ" i="1" dirty="0"/>
          </a:p>
          <a:p>
            <a:pPr>
              <a:buFont typeface="Wingdings" pitchFamily="2" charset="2"/>
              <a:buChar char="§"/>
            </a:pPr>
            <a:r>
              <a:rPr lang="cs-CZ" i="1" dirty="0">
                <a:hlinkClick r:id="rId2"/>
              </a:rPr>
              <a:t>http://journals.sagepub.com/doi/abs/10.1177/0888325416631802</a:t>
            </a:r>
            <a:endParaRPr lang="cs-CZ" i="1" dirty="0"/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54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Listinný poměrný systém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4 obvody (M = 12-50)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Bratislava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Západní, Středné a Východní Slovensko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sym typeface="Wingdings" pitchFamily="2" charset="2"/>
              </a:rPr>
              <a:t> obrovský </a:t>
            </a:r>
            <a:r>
              <a:rPr lang="cs-CZ" b="1" u="sng" dirty="0">
                <a:sym typeface="Wingdings" pitchFamily="2" charset="2"/>
              </a:rPr>
              <a:t>nepoměr</a:t>
            </a:r>
            <a:r>
              <a:rPr lang="cs-CZ" dirty="0">
                <a:sym typeface="Wingdings" pitchFamily="2" charset="2"/>
              </a:rPr>
              <a:t> mandátů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/>
              <a:t>Počet mandátů tedy odvozen od počtu zúčastněných voličů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686800" cy="1143000"/>
          </a:xfrm>
        </p:spPr>
        <p:txBody>
          <a:bodyPr/>
          <a:lstStyle/>
          <a:p>
            <a:r>
              <a:rPr lang="cs-CZ" dirty="0"/>
              <a:t>Platné hlasy: 3 377 726</a:t>
            </a:r>
          </a:p>
          <a:p>
            <a:r>
              <a:rPr lang="cs-CZ" dirty="0"/>
              <a:t>RMČ = H</a:t>
            </a:r>
            <a:r>
              <a:rPr lang="cs-CZ" baseline="-25000" dirty="0"/>
              <a:t>P</a:t>
            </a:r>
            <a:r>
              <a:rPr lang="cs-CZ" dirty="0"/>
              <a:t> / 150 = 22 518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60436105"/>
              </p:ext>
            </p:extLst>
          </p:nvPr>
        </p:nvGraphicFramePr>
        <p:xfrm>
          <a:off x="381000" y="2514601"/>
          <a:ext cx="8610600" cy="413644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Kraj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Hlasy v kraji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</a:t>
                      </a:r>
                      <a:r>
                        <a:rPr lang="cs-CZ" sz="2200" b="0" baseline="-25000" dirty="0"/>
                        <a:t>K</a:t>
                      </a:r>
                      <a:r>
                        <a:rPr lang="cs-CZ" sz="2200" b="0" baseline="0" dirty="0"/>
                        <a:t> / 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 + zůstatek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BA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290 199</a:t>
                      </a:r>
                      <a:endParaRPr lang="sk-SK" sz="2200" b="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22 518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12,89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ZS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1 125 842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49,99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50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1 034 860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45,96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46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VS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926</a:t>
                      </a:r>
                      <a:r>
                        <a:rPr lang="cs-CZ" sz="2200" b="0" baseline="0"/>
                        <a:t> 825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41,16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248"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147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150</a:t>
                      </a:r>
                      <a:endParaRPr lang="sk-SK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0960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1990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304800" y="1666130"/>
            <a:ext cx="8686800" cy="50752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3 % - stejná pro strany i koalice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1. skrutinium – </a:t>
            </a:r>
            <a:r>
              <a:rPr lang="cs-CZ" dirty="0" err="1"/>
              <a:t>Hareova</a:t>
            </a:r>
            <a:r>
              <a:rPr lang="cs-CZ" dirty="0"/>
              <a:t> </a:t>
            </a:r>
            <a:r>
              <a:rPr lang="cs-CZ" dirty="0" err="1"/>
              <a:t>kvota</a:t>
            </a:r>
            <a:endParaRPr lang="cs-CZ" dirty="0"/>
          </a:p>
          <a:p>
            <a:pPr lvl="1">
              <a:buFont typeface="Wingdings" pitchFamily="2" charset="2"/>
              <a:buChar char="§"/>
            </a:pPr>
            <a:r>
              <a:rPr lang="cs-CZ" dirty="0"/>
              <a:t>2. skrutinium – </a:t>
            </a: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Bischoffova</a:t>
            </a:r>
            <a:r>
              <a:rPr lang="cs-CZ" dirty="0"/>
              <a:t> </a:t>
            </a:r>
            <a:r>
              <a:rPr lang="cs-CZ" dirty="0" err="1"/>
              <a:t>kvota</a:t>
            </a:r>
            <a:endParaRPr lang="cs-CZ" dirty="0"/>
          </a:p>
          <a:p>
            <a:pPr lvl="1">
              <a:buFont typeface="Wingdings" pitchFamily="2" charset="2"/>
              <a:buChar char="§"/>
            </a:pPr>
            <a:r>
              <a:rPr lang="cs-CZ" dirty="0"/>
              <a:t>Nerozdělené mandáty – největší zůstatek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 P</a:t>
            </a:r>
            <a:r>
              <a:rPr lang="cs-CZ" dirty="0"/>
              <a:t>ředpoklady pro silnou proporcionalitu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792822"/>
              </p:ext>
            </p:extLst>
          </p:nvPr>
        </p:nvGraphicFramePr>
        <p:xfrm>
          <a:off x="0" y="3"/>
          <a:ext cx="9144000" cy="68229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2372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1990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24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 </a:t>
                      </a:r>
                    </a:p>
                    <a:p>
                      <a:pPr algn="ctr"/>
                      <a:r>
                        <a:rPr lang="cs-CZ" sz="2200" b="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VPN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29,35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19,21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20,67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13,94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Spol.</a:t>
                      </a:r>
                      <a:r>
                        <a:rPr lang="cs-CZ" sz="2200" b="0" baseline="0" dirty="0"/>
                        <a:t> / MKDH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13,35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/>
                        <a:t>1,10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KSS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8,66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4,4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4,67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1,07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SZ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3,49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Volební systém 1992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67032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5 % pro strany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7 % (2 a 3 členné koalice), 10 % (4 a vícečlenné)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Bischoffova</a:t>
            </a:r>
            <a:r>
              <a:rPr lang="cs-CZ" dirty="0"/>
              <a:t> </a:t>
            </a:r>
            <a:r>
              <a:rPr lang="cs-CZ" dirty="0" err="1"/>
              <a:t>kvota</a:t>
            </a:r>
            <a:r>
              <a:rPr lang="cs-CZ" dirty="0"/>
              <a:t> i pro 1. skrutinium</a:t>
            </a:r>
          </a:p>
          <a:p>
            <a:pPr lvl="1">
              <a:buFont typeface="Wingdings" pitchFamily="2" charset="2"/>
              <a:buChar char="§"/>
            </a:pPr>
            <a:endParaRPr lang="cs-CZ" dirty="0"/>
          </a:p>
          <a:p>
            <a:pPr>
              <a:buNone/>
            </a:pP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756744"/>
              </p:ext>
            </p:extLst>
          </p:nvPr>
        </p:nvGraphicFramePr>
        <p:xfrm>
          <a:off x="0" y="1"/>
          <a:ext cx="9144000" cy="46550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Volby 1992</a:t>
                      </a:r>
                      <a:endParaRPr lang="sk-SK" sz="2200" b="1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Strana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Hlasy  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Mandáty </a:t>
                      </a:r>
                    </a:p>
                    <a:p>
                      <a:pPr algn="ctr"/>
                      <a:r>
                        <a:rPr lang="cs-CZ" sz="2200" b="0" dirty="0"/>
                        <a:t>(v %)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Index deformace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HZDS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37,26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49,33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SDĽ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14,7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29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1,31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8,89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18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1,35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SNS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7,93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15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1,26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Eg. / MKDH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7,42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14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9,33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1,26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Ostatní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23,8</a:t>
                      </a:r>
                      <a:endParaRPr lang="sk-SK" sz="2200" b="1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/>
                        <a:t>0</a:t>
                      </a:r>
                      <a:endParaRPr lang="sk-SK" sz="2200" b="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6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748</TotalTime>
  <Words>1396</Words>
  <Application>Microsoft Office PowerPoint</Application>
  <PresentationFormat>Prezentácia na obrazovke (4:3)</PresentationFormat>
  <Paragraphs>782</Paragraphs>
  <Slides>35</Slides>
  <Notes>3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9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50" baseType="lpstr">
      <vt:lpstr>Calibri</vt:lpstr>
      <vt:lpstr>Constantia</vt:lpstr>
      <vt:lpstr>Times New Roman</vt:lpstr>
      <vt:lpstr>Wingdings</vt:lpstr>
      <vt:lpstr>Wingdings 2</vt:lpstr>
      <vt:lpstr>Tok</vt:lpstr>
      <vt:lpstr>5_Tok</vt:lpstr>
      <vt:lpstr>7_Tok</vt:lpstr>
      <vt:lpstr>9_Tok</vt:lpstr>
      <vt:lpstr>3_Tok</vt:lpstr>
      <vt:lpstr>35_Tok</vt:lpstr>
      <vt:lpstr>14_Tok</vt:lpstr>
      <vt:lpstr>15_Tok</vt:lpstr>
      <vt:lpstr>16_Tok</vt:lpstr>
      <vt:lpstr>Worksheet</vt:lpstr>
      <vt:lpstr>Slovenská republika</vt:lpstr>
      <vt:lpstr>Základní znaky</vt:lpstr>
      <vt:lpstr>Volební systém 1990</vt:lpstr>
      <vt:lpstr>Volební systém 1990</vt:lpstr>
      <vt:lpstr>Volební systém 1990</vt:lpstr>
      <vt:lpstr>Volební systém 1990</vt:lpstr>
      <vt:lpstr>Prezentácia programu PowerPoint</vt:lpstr>
      <vt:lpstr>Volební systém 1992</vt:lpstr>
      <vt:lpstr>Prezentácia programu PowerPoint</vt:lpstr>
      <vt:lpstr>Prezentácia programu PowerPoint</vt:lpstr>
      <vt:lpstr>Volební reforma 1998</vt:lpstr>
      <vt:lpstr>Volební reforma 1998</vt:lpstr>
      <vt:lpstr>Prezentácia programu PowerPoint</vt:lpstr>
      <vt:lpstr>Vývoj po roce 2002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Reformní trend?</vt:lpstr>
      <vt:lpstr>Dopady volebních reforem</vt:lpstr>
      <vt:lpstr>Vysoká proporcionalita</vt:lpstr>
      <vt:lpstr>NR SR 1998 - 2016</vt:lpstr>
      <vt:lpstr>Počet relevantních stran</vt:lpstr>
      <vt:lpstr>Personální obsazení NR SR </vt:lpstr>
      <vt:lpstr>Personální obsazení NR SR</vt:lpstr>
      <vt:lpstr>Posuny 2010</vt:lpstr>
      <vt:lpstr>Posuny 2012</vt:lpstr>
      <vt:lpstr>Příklad – Smer-SD, 2012</vt:lpstr>
      <vt:lpstr>Prezentácia programu PowerPoint</vt:lpstr>
      <vt:lpstr>Preferenční hlasy pro jednotlivé kandidáty</vt:lpstr>
      <vt:lpstr>Stát vs. region</vt:lpstr>
      <vt:lpstr>Prezentácia programu PowerPoint</vt:lpstr>
      <vt:lpstr>Prezentácia programu PowerPoint</vt:lpstr>
      <vt:lpstr>Preferenční hlasování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Peto</dc:creator>
  <cp:lastModifiedBy>Peter</cp:lastModifiedBy>
  <cp:revision>136</cp:revision>
  <dcterms:created xsi:type="dcterms:W3CDTF">2011-04-02T07:56:23Z</dcterms:created>
  <dcterms:modified xsi:type="dcterms:W3CDTF">2019-04-17T12:36:09Z</dcterms:modified>
</cp:coreProperties>
</file>