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 id="2147483660" r:id="rId3"/>
  </p:sldMasterIdLst>
  <p:notesMasterIdLst>
    <p:notesMasterId r:id="rId22"/>
  </p:notesMasterIdLst>
  <p:handoutMasterIdLst>
    <p:handoutMasterId r:id="rId23"/>
  </p:handoutMasterIdLst>
  <p:sldIdLst>
    <p:sldId id="322" r:id="rId4"/>
    <p:sldId id="321" r:id="rId5"/>
    <p:sldId id="338" r:id="rId6"/>
    <p:sldId id="320" r:id="rId7"/>
    <p:sldId id="323" r:id="rId8"/>
    <p:sldId id="325" r:id="rId9"/>
    <p:sldId id="327" r:id="rId10"/>
    <p:sldId id="329" r:id="rId11"/>
    <p:sldId id="331" r:id="rId12"/>
    <p:sldId id="333" r:id="rId13"/>
    <p:sldId id="340" r:id="rId14"/>
    <p:sldId id="335" r:id="rId15"/>
    <p:sldId id="341" r:id="rId16"/>
    <p:sldId id="342" r:id="rId17"/>
    <p:sldId id="343" r:id="rId18"/>
    <p:sldId id="344" r:id="rId19"/>
    <p:sldId id="345" r:id="rId20"/>
    <p:sldId id="336" r:id="rId21"/>
  </p:sldIdLst>
  <p:sldSz cx="9144000" cy="6858000" type="screen4x3"/>
  <p:notesSz cx="9866313" cy="673576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0AC24"/>
    <a:srgbClr val="FED216"/>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88" autoAdjust="0"/>
    <p:restoredTop sz="94638" autoAdjust="0"/>
  </p:normalViewPr>
  <p:slideViewPr>
    <p:cSldViewPr snapToGrid="0">
      <p:cViewPr varScale="1">
        <p:scale>
          <a:sx n="70" d="100"/>
          <a:sy n="70" d="100"/>
        </p:scale>
        <p:origin x="1590" y="72"/>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p>
        </p:txBody>
      </p:sp>
      <p:sp>
        <p:nvSpPr>
          <p:cNvPr id="100355" name="Rectangle 3"/>
          <p:cNvSpPr>
            <a:spLocks noGrp="1" noChangeArrowheads="1"/>
          </p:cNvSpPr>
          <p:nvPr>
            <p:ph type="dt" sz="quarter" idx="1"/>
          </p:nvPr>
        </p:nvSpPr>
        <p:spPr bwMode="auto">
          <a:xfrm>
            <a:off x="5590911"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cs-CZ"/>
          </a:p>
        </p:txBody>
      </p:sp>
      <p:sp>
        <p:nvSpPr>
          <p:cNvPr id="100356" name="Rectangle 4"/>
          <p:cNvSpPr>
            <a:spLocks noGrp="1" noChangeArrowheads="1"/>
          </p:cNvSpPr>
          <p:nvPr>
            <p:ph type="ftr" sz="quarter" idx="2"/>
          </p:nvPr>
        </p:nvSpPr>
        <p:spPr bwMode="auto">
          <a:xfrm>
            <a:off x="0" y="6398975"/>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cs-CZ"/>
          </a:p>
        </p:txBody>
      </p:sp>
      <p:sp>
        <p:nvSpPr>
          <p:cNvPr id="100357" name="Rectangle 5"/>
          <p:cNvSpPr>
            <a:spLocks noGrp="1" noChangeArrowheads="1"/>
          </p:cNvSpPr>
          <p:nvPr>
            <p:ph type="sldNum" sz="quarter" idx="3"/>
          </p:nvPr>
        </p:nvSpPr>
        <p:spPr bwMode="auto">
          <a:xfrm>
            <a:off x="5590911" y="6398975"/>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D861AA7-C822-45F9-8643-6046D18D0100}" type="slidenum">
              <a:rPr lang="cs-CZ"/>
              <a:pPr>
                <a:defRPr/>
              </a:pPr>
              <a:t>‹#›</a:t>
            </a:fld>
            <a:endParaRPr lang="cs-CZ"/>
          </a:p>
        </p:txBody>
      </p:sp>
    </p:spTree>
    <p:extLst>
      <p:ext uri="{BB962C8B-B14F-4D97-AF65-F5344CB8AC3E}">
        <p14:creationId xmlns:p14="http://schemas.microsoft.com/office/powerpoint/2010/main" val="1155882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cs-CZ"/>
          </a:p>
        </p:txBody>
      </p:sp>
      <p:sp>
        <p:nvSpPr>
          <p:cNvPr id="102403" name="Rectangle 3"/>
          <p:cNvSpPr>
            <a:spLocks noGrp="1" noChangeArrowheads="1"/>
          </p:cNvSpPr>
          <p:nvPr>
            <p:ph type="dt" idx="1"/>
          </p:nvPr>
        </p:nvSpPr>
        <p:spPr bwMode="auto">
          <a:xfrm>
            <a:off x="5588628" y="0"/>
            <a:ext cx="4275402" cy="3367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cs-CZ"/>
          </a:p>
        </p:txBody>
      </p:sp>
      <p:sp>
        <p:nvSpPr>
          <p:cNvPr id="11268" name="Rectangle 4"/>
          <p:cNvSpPr>
            <a:spLocks noGrp="1" noRot="1" noChangeAspect="1" noChangeArrowheads="1" noTextEdit="1"/>
          </p:cNvSpPr>
          <p:nvPr>
            <p:ph type="sldImg" idx="2"/>
          </p:nvPr>
        </p:nvSpPr>
        <p:spPr bwMode="auto">
          <a:xfrm>
            <a:off x="3249613" y="504825"/>
            <a:ext cx="3367087" cy="2525713"/>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986632" y="3199488"/>
            <a:ext cx="7893050" cy="30310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02406" name="Rectangle 6"/>
          <p:cNvSpPr>
            <a:spLocks noGrp="1" noChangeArrowheads="1"/>
          </p:cNvSpPr>
          <p:nvPr>
            <p:ph type="ftr" sz="quarter" idx="4"/>
          </p:nvPr>
        </p:nvSpPr>
        <p:spPr bwMode="auto">
          <a:xfrm>
            <a:off x="0"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cs-CZ"/>
          </a:p>
        </p:txBody>
      </p:sp>
      <p:sp>
        <p:nvSpPr>
          <p:cNvPr id="102407" name="Rectangle 7"/>
          <p:cNvSpPr>
            <a:spLocks noGrp="1" noChangeArrowheads="1"/>
          </p:cNvSpPr>
          <p:nvPr>
            <p:ph type="sldNum" sz="quarter" idx="5"/>
          </p:nvPr>
        </p:nvSpPr>
        <p:spPr bwMode="auto">
          <a:xfrm>
            <a:off x="5588628" y="6397806"/>
            <a:ext cx="4275402" cy="3367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4F2CB291-B229-4257-B3E9-744322C74C3E}" type="slidenum">
              <a:rPr lang="cs-CZ"/>
              <a:pPr>
                <a:defRPr/>
              </a:pPr>
              <a:t>‹#›</a:t>
            </a:fld>
            <a:endParaRPr lang="cs-CZ"/>
          </a:p>
        </p:txBody>
      </p:sp>
    </p:spTree>
    <p:extLst>
      <p:ext uri="{BB962C8B-B14F-4D97-AF65-F5344CB8AC3E}">
        <p14:creationId xmlns:p14="http://schemas.microsoft.com/office/powerpoint/2010/main" val="3334456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2</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11</a:t>
            </a:fld>
            <a:endParaRPr lang="cs-CZ"/>
          </a:p>
        </p:txBody>
      </p:sp>
    </p:spTree>
    <p:extLst>
      <p:ext uri="{BB962C8B-B14F-4D97-AF65-F5344CB8AC3E}">
        <p14:creationId xmlns:p14="http://schemas.microsoft.com/office/powerpoint/2010/main" val="813676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12</a:t>
            </a:fld>
            <a:endParaRPr lang="cs-CZ"/>
          </a:p>
        </p:txBody>
      </p:sp>
    </p:spTree>
    <p:extLst>
      <p:ext uri="{BB962C8B-B14F-4D97-AF65-F5344CB8AC3E}">
        <p14:creationId xmlns:p14="http://schemas.microsoft.com/office/powerpoint/2010/main" val="3997338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13</a:t>
            </a:fld>
            <a:endParaRPr lang="cs-CZ"/>
          </a:p>
        </p:txBody>
      </p:sp>
    </p:spTree>
    <p:extLst>
      <p:ext uri="{BB962C8B-B14F-4D97-AF65-F5344CB8AC3E}">
        <p14:creationId xmlns:p14="http://schemas.microsoft.com/office/powerpoint/2010/main" val="36563261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14</a:t>
            </a:fld>
            <a:endParaRPr lang="cs-CZ"/>
          </a:p>
        </p:txBody>
      </p:sp>
    </p:spTree>
    <p:extLst>
      <p:ext uri="{BB962C8B-B14F-4D97-AF65-F5344CB8AC3E}">
        <p14:creationId xmlns:p14="http://schemas.microsoft.com/office/powerpoint/2010/main" val="13685841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15</a:t>
            </a:fld>
            <a:endParaRPr lang="cs-CZ"/>
          </a:p>
        </p:txBody>
      </p:sp>
    </p:spTree>
    <p:extLst>
      <p:ext uri="{BB962C8B-B14F-4D97-AF65-F5344CB8AC3E}">
        <p14:creationId xmlns:p14="http://schemas.microsoft.com/office/powerpoint/2010/main" val="857676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16</a:t>
            </a:fld>
            <a:endParaRPr lang="cs-CZ"/>
          </a:p>
        </p:txBody>
      </p:sp>
    </p:spTree>
    <p:extLst>
      <p:ext uri="{BB962C8B-B14F-4D97-AF65-F5344CB8AC3E}">
        <p14:creationId xmlns:p14="http://schemas.microsoft.com/office/powerpoint/2010/main" val="42916230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17</a:t>
            </a:fld>
            <a:endParaRPr lang="cs-CZ"/>
          </a:p>
        </p:txBody>
      </p:sp>
    </p:spTree>
    <p:extLst>
      <p:ext uri="{BB962C8B-B14F-4D97-AF65-F5344CB8AC3E}">
        <p14:creationId xmlns:p14="http://schemas.microsoft.com/office/powerpoint/2010/main" val="1668840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18</a:t>
            </a:fld>
            <a:endParaRPr lang="cs-CZ"/>
          </a:p>
        </p:txBody>
      </p:sp>
    </p:spTree>
    <p:extLst>
      <p:ext uri="{BB962C8B-B14F-4D97-AF65-F5344CB8AC3E}">
        <p14:creationId xmlns:p14="http://schemas.microsoft.com/office/powerpoint/2010/main" val="299771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3</a:t>
            </a:fld>
            <a:endParaRPr lang="cs-CZ"/>
          </a:p>
        </p:txBody>
      </p:sp>
    </p:spTree>
    <p:extLst>
      <p:ext uri="{BB962C8B-B14F-4D97-AF65-F5344CB8AC3E}">
        <p14:creationId xmlns:p14="http://schemas.microsoft.com/office/powerpoint/2010/main" val="1741012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4</a:t>
            </a:fld>
            <a:endParaRPr lang="cs-CZ"/>
          </a:p>
        </p:txBody>
      </p:sp>
    </p:spTree>
    <p:extLst>
      <p:ext uri="{BB962C8B-B14F-4D97-AF65-F5344CB8AC3E}">
        <p14:creationId xmlns:p14="http://schemas.microsoft.com/office/powerpoint/2010/main" val="1069421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5</a:t>
            </a:fld>
            <a:endParaRPr lang="cs-CZ"/>
          </a:p>
        </p:txBody>
      </p:sp>
    </p:spTree>
    <p:extLst>
      <p:ext uri="{BB962C8B-B14F-4D97-AF65-F5344CB8AC3E}">
        <p14:creationId xmlns:p14="http://schemas.microsoft.com/office/powerpoint/2010/main" val="13076905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6</a:t>
            </a:fld>
            <a:endParaRPr lang="cs-CZ"/>
          </a:p>
        </p:txBody>
      </p:sp>
    </p:spTree>
    <p:extLst>
      <p:ext uri="{BB962C8B-B14F-4D97-AF65-F5344CB8AC3E}">
        <p14:creationId xmlns:p14="http://schemas.microsoft.com/office/powerpoint/2010/main" val="770365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7</a:t>
            </a:fld>
            <a:endParaRPr lang="cs-CZ"/>
          </a:p>
        </p:txBody>
      </p:sp>
    </p:spTree>
    <p:extLst>
      <p:ext uri="{BB962C8B-B14F-4D97-AF65-F5344CB8AC3E}">
        <p14:creationId xmlns:p14="http://schemas.microsoft.com/office/powerpoint/2010/main" val="2990125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8</a:t>
            </a:fld>
            <a:endParaRPr lang="cs-CZ"/>
          </a:p>
        </p:txBody>
      </p:sp>
    </p:spTree>
    <p:extLst>
      <p:ext uri="{BB962C8B-B14F-4D97-AF65-F5344CB8AC3E}">
        <p14:creationId xmlns:p14="http://schemas.microsoft.com/office/powerpoint/2010/main" val="2712496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9</a:t>
            </a:fld>
            <a:endParaRPr lang="cs-CZ"/>
          </a:p>
        </p:txBody>
      </p:sp>
    </p:spTree>
    <p:extLst>
      <p:ext uri="{BB962C8B-B14F-4D97-AF65-F5344CB8AC3E}">
        <p14:creationId xmlns:p14="http://schemas.microsoft.com/office/powerpoint/2010/main" val="1760744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4F2CB291-B229-4257-B3E9-744322C74C3E}" type="slidenum">
              <a:rPr lang="cs-CZ" smtClean="0"/>
              <a:pPr>
                <a:defRPr/>
              </a:pPr>
              <a:t>10</a:t>
            </a:fld>
            <a:endParaRPr lang="cs-CZ"/>
          </a:p>
        </p:txBody>
      </p:sp>
    </p:spTree>
    <p:extLst>
      <p:ext uri="{BB962C8B-B14F-4D97-AF65-F5344CB8AC3E}">
        <p14:creationId xmlns:p14="http://schemas.microsoft.com/office/powerpoint/2010/main" val="13101408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3" name="Group 23"/>
          <p:cNvGrpSpPr>
            <a:grpSpLocks/>
          </p:cNvGrpSpPr>
          <p:nvPr/>
        </p:nvGrpSpPr>
        <p:grpSpPr bwMode="auto">
          <a:xfrm>
            <a:off x="0" y="0"/>
            <a:ext cx="9144000" cy="6858000"/>
            <a:chOff x="0" y="0"/>
            <a:chExt cx="5760" cy="4320"/>
          </a:xfrm>
        </p:grpSpPr>
        <p:sp>
          <p:nvSpPr>
            <p:cNvPr id="4" name="Rectangle 19"/>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5" name="Rectangle 21"/>
            <p:cNvSpPr>
              <a:spLocks noChangeArrowheads="1"/>
            </p:cNvSpPr>
            <p:nvPr/>
          </p:nvSpPr>
          <p:spPr bwMode="auto">
            <a:xfrm>
              <a:off x="0" y="0"/>
              <a:ext cx="5760" cy="1477"/>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lgn="ctr">
                <a:defRPr/>
              </a:pPr>
              <a:endParaRPr lang="cs-CZ">
                <a:latin typeface="Arial" charset="0"/>
              </a:endParaRPr>
            </a:p>
          </p:txBody>
        </p:sp>
        <p:pic>
          <p:nvPicPr>
            <p:cNvPr id="6" name="Picture 22" descr="titl CZ"/>
            <p:cNvPicPr>
              <a:picLocks noChangeAspect="1" noChangeArrowheads="1"/>
            </p:cNvPicPr>
            <p:nvPr/>
          </p:nvPicPr>
          <p:blipFill>
            <a:blip r:embed="rId2" cstate="print"/>
            <a:srcRect/>
            <a:stretch>
              <a:fillRect/>
            </a:stretch>
          </p:blipFill>
          <p:spPr bwMode="auto">
            <a:xfrm>
              <a:off x="0" y="0"/>
              <a:ext cx="5758" cy="4318"/>
            </a:xfrm>
            <a:prstGeom prst="rect">
              <a:avLst/>
            </a:prstGeom>
            <a:noFill/>
            <a:ln w="9525">
              <a:noFill/>
              <a:miter lim="800000"/>
              <a:headEnd/>
              <a:tailEnd/>
            </a:ln>
          </p:spPr>
        </p:pic>
      </p:grpSp>
      <p:sp>
        <p:nvSpPr>
          <p:cNvPr id="65548" name="Rectangle 12"/>
          <p:cNvSpPr>
            <a:spLocks noGrp="1" noChangeArrowheads="1"/>
          </p:cNvSpPr>
          <p:nvPr>
            <p:ph type="ctrTitle"/>
          </p:nvPr>
        </p:nvSpPr>
        <p:spPr>
          <a:xfrm>
            <a:off x="2506663" y="2565400"/>
            <a:ext cx="5688012" cy="2663825"/>
          </a:xfrm>
        </p:spPr>
        <p:txBody>
          <a:bodyPr tIns="0" bIns="0" anchor="ctr"/>
          <a:lstStyle>
            <a:lvl1pPr>
              <a:defRPr sz="3200"/>
            </a:lvl1pPr>
          </a:lstStyle>
          <a:p>
            <a:r>
              <a:rPr lang="cs-CZ" smtClean="0"/>
              <a:t>Klepnutím lze upravit styl předlohy nadpisů.</a:t>
            </a:r>
            <a:endParaRPr lang="cs-CZ"/>
          </a:p>
        </p:txBody>
      </p:sp>
      <p:sp>
        <p:nvSpPr>
          <p:cNvPr id="7" name="Rectangle 15"/>
          <p:cNvSpPr>
            <a:spLocks noGrp="1" noChangeArrowheads="1"/>
          </p:cNvSpPr>
          <p:nvPr>
            <p:ph type="ftr" sz="quarter" idx="10"/>
          </p:nvPr>
        </p:nvSpPr>
        <p:spPr/>
        <p:txBody>
          <a:bodyPr/>
          <a:lstStyle>
            <a:lvl1pPr>
              <a:defRPr smtClean="0"/>
            </a:lvl1pPr>
          </a:lstStyle>
          <a:p>
            <a:pPr>
              <a:defRPr/>
            </a:pPr>
            <a:r>
              <a:rPr lang="cs-CZ"/>
              <a:t>Definujte zápatí - název prezentace / pracoviště</a:t>
            </a:r>
          </a:p>
        </p:txBody>
      </p:sp>
      <p:sp>
        <p:nvSpPr>
          <p:cNvPr id="8" name="Rectangle 16"/>
          <p:cNvSpPr>
            <a:spLocks noGrp="1" noChangeArrowheads="1"/>
          </p:cNvSpPr>
          <p:nvPr>
            <p:ph type="sldNum" sz="quarter" idx="11"/>
          </p:nvPr>
        </p:nvSpPr>
        <p:spPr/>
        <p:txBody>
          <a:bodyPr/>
          <a:lstStyle>
            <a:lvl1pPr>
              <a:defRPr smtClean="0"/>
            </a:lvl1pPr>
          </a:lstStyle>
          <a:p>
            <a:pPr>
              <a:defRPr/>
            </a:pPr>
            <a:fld id="{D443896D-F740-4D56-930D-397DDEE4FFA5}"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1ECC295D-580B-48E7-B766-CA55CF4D558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8" y="1125538"/>
            <a:ext cx="2057400" cy="50069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720725" y="1125538"/>
            <a:ext cx="6024563" cy="50069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FB29FD61-5C95-4060-AE5F-9367F161186C}"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A54986B1-8290-4FDB-8686-EC8C46D10A8D}"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71F2FB82-C61B-45A3-8C5A-9A05D2540916}" type="slidenum">
              <a:rPr lang="cs-CZ"/>
              <a:pPr>
                <a:defRPr/>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F6A0F8A1-C082-4427-A312-20A08E9313C4}" type="slidenum">
              <a:rPr lang="cs-CZ"/>
              <a:pPr>
                <a:defRPr/>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093C65AE-1458-47B2-AD24-2B9608A5F32B}" type="slidenum">
              <a:rPr lang="cs-CZ"/>
              <a:pPr>
                <a:defRPr/>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9"/>
          <p:cNvSpPr>
            <a:spLocks noGrp="1" noChangeArrowheads="1"/>
          </p:cNvSpPr>
          <p:nvPr>
            <p:ph type="sldNum" sz="quarter" idx="11"/>
          </p:nvPr>
        </p:nvSpPr>
        <p:spPr>
          <a:ln/>
        </p:spPr>
        <p:txBody>
          <a:bodyPr/>
          <a:lstStyle>
            <a:lvl1pPr>
              <a:defRPr/>
            </a:lvl1pPr>
          </a:lstStyle>
          <a:p>
            <a:pPr>
              <a:defRPr/>
            </a:pPr>
            <a:fld id="{27565197-D1B3-444E-A400-109BD1F16054}" type="slidenum">
              <a:rPr lang="cs-CZ"/>
              <a:pPr>
                <a:defRPr/>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9"/>
          <p:cNvSpPr>
            <a:spLocks noGrp="1" noChangeArrowheads="1"/>
          </p:cNvSpPr>
          <p:nvPr>
            <p:ph type="sldNum" sz="quarter" idx="11"/>
          </p:nvPr>
        </p:nvSpPr>
        <p:spPr>
          <a:ln/>
        </p:spPr>
        <p:txBody>
          <a:bodyPr/>
          <a:lstStyle>
            <a:lvl1pPr>
              <a:defRPr/>
            </a:lvl1pPr>
          </a:lstStyle>
          <a:p>
            <a:pPr>
              <a:defRPr/>
            </a:pPr>
            <a:fld id="{B9D427AA-E56C-491C-B13D-0E8C7AB86F4B}" type="slidenum">
              <a:rPr lang="cs-CZ"/>
              <a:pPr>
                <a:defRPr/>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9"/>
          <p:cNvSpPr>
            <a:spLocks noGrp="1" noChangeArrowheads="1"/>
          </p:cNvSpPr>
          <p:nvPr>
            <p:ph type="sldNum" sz="quarter" idx="11"/>
          </p:nvPr>
        </p:nvSpPr>
        <p:spPr>
          <a:ln/>
        </p:spPr>
        <p:txBody>
          <a:bodyPr/>
          <a:lstStyle>
            <a:lvl1pPr>
              <a:defRPr/>
            </a:lvl1pPr>
          </a:lstStyle>
          <a:p>
            <a:pPr>
              <a:defRPr/>
            </a:pPr>
            <a:fld id="{C7A5C48B-1801-4791-8788-E1EDE0B84E69}" type="slidenum">
              <a:rPr lang="cs-CZ"/>
              <a:pPr>
                <a:defRPr/>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F9BB5131-3820-430E-B0D4-DF3279E7A93E}"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886FFDF5-FCF9-4BA4-8D0C-7D6ADE52960E}" type="slidenum">
              <a:rPr lang="cs-CZ"/>
              <a:pPr>
                <a:defRPr/>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9"/>
          <p:cNvSpPr>
            <a:spLocks noGrp="1" noChangeArrowheads="1"/>
          </p:cNvSpPr>
          <p:nvPr>
            <p:ph type="sldNum" sz="quarter" idx="11"/>
          </p:nvPr>
        </p:nvSpPr>
        <p:spPr>
          <a:ln/>
        </p:spPr>
        <p:txBody>
          <a:bodyPr/>
          <a:lstStyle>
            <a:lvl1pPr>
              <a:defRPr/>
            </a:lvl1pPr>
          </a:lstStyle>
          <a:p>
            <a:pPr>
              <a:defRPr/>
            </a:pPr>
            <a:fld id="{D7566523-7E0A-4A43-B092-BFD3CE035843}" type="slidenum">
              <a:rPr lang="cs-CZ"/>
              <a:pPr>
                <a:defRPr/>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74E8A1B8-C59C-4974-8CDB-839AD15CDEA7}" type="slidenum">
              <a:rPr lang="cs-CZ"/>
              <a:pPr>
                <a:defRPr/>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8"/>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9"/>
          <p:cNvSpPr>
            <a:spLocks noGrp="1" noChangeArrowheads="1"/>
          </p:cNvSpPr>
          <p:nvPr>
            <p:ph type="sldNum" sz="quarter" idx="11"/>
          </p:nvPr>
        </p:nvSpPr>
        <p:spPr>
          <a:ln/>
        </p:spPr>
        <p:txBody>
          <a:bodyPr/>
          <a:lstStyle>
            <a:lvl1pPr>
              <a:defRPr/>
            </a:lvl1pPr>
          </a:lstStyle>
          <a:p>
            <a:pPr>
              <a:defRPr/>
            </a:pPr>
            <a:fld id="{D1FEAF04-0E22-4773-B55D-56F85BD39EB3}" type="slidenum">
              <a:rPr lang="cs-CZ"/>
              <a:pPr>
                <a:defRPr/>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a:prstGeom prst="rect">
            <a:avLst/>
          </a:prstGeo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C5752694-B401-42E1-8A0A-1ECB53FEB69B}" type="slidenum">
              <a:rPr lang="cs-CZ"/>
              <a:pPr>
                <a:defRPr/>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38644BB8-DBD6-4725-AAA7-6C36BC8DCBAE}" type="slidenum">
              <a:rPr lang="cs-CZ"/>
              <a:pPr>
                <a:defRPr/>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56E828F9-BFE7-40BE-8619-0703D66EC1AE}" type="slidenum">
              <a:rPr lang="cs-CZ"/>
              <a:pPr>
                <a:defRPr/>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DA8605C2-C0CA-48ED-A190-6FAF6BD89011}" type="slidenum">
              <a:rPr lang="cs-CZ"/>
              <a:pPr>
                <a:defRPr/>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8"/>
          <p:cNvSpPr>
            <a:spLocks noGrp="1" noChangeArrowheads="1"/>
          </p:cNvSpPr>
          <p:nvPr>
            <p:ph type="sldNum" sz="quarter" idx="11"/>
          </p:nvPr>
        </p:nvSpPr>
        <p:spPr>
          <a:ln/>
        </p:spPr>
        <p:txBody>
          <a:bodyPr/>
          <a:lstStyle>
            <a:lvl1pPr>
              <a:defRPr/>
            </a:lvl1pPr>
          </a:lstStyle>
          <a:p>
            <a:pPr>
              <a:defRPr/>
            </a:pPr>
            <a:fld id="{DADDEBD2-4186-4ABE-B873-ADC526F55D43}" type="slidenum">
              <a:rPr lang="cs-CZ"/>
              <a:pPr>
                <a:defRPr/>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8"/>
          <p:cNvSpPr>
            <a:spLocks noGrp="1" noChangeArrowheads="1"/>
          </p:cNvSpPr>
          <p:nvPr>
            <p:ph type="sldNum" sz="quarter" idx="11"/>
          </p:nvPr>
        </p:nvSpPr>
        <p:spPr>
          <a:ln/>
        </p:spPr>
        <p:txBody>
          <a:bodyPr/>
          <a:lstStyle>
            <a:lvl1pPr>
              <a:defRPr/>
            </a:lvl1pPr>
          </a:lstStyle>
          <a:p>
            <a:pPr>
              <a:defRPr/>
            </a:pPr>
            <a:fld id="{B7361930-5AC4-48EE-A807-9EE5C5021FD7}" type="slidenum">
              <a:rPr lang="cs-CZ"/>
              <a:pPr>
                <a:defRPr/>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8"/>
          <p:cNvSpPr>
            <a:spLocks noGrp="1" noChangeArrowheads="1"/>
          </p:cNvSpPr>
          <p:nvPr>
            <p:ph type="sldNum" sz="quarter" idx="11"/>
          </p:nvPr>
        </p:nvSpPr>
        <p:spPr>
          <a:ln/>
        </p:spPr>
        <p:txBody>
          <a:bodyPr/>
          <a:lstStyle>
            <a:lvl1pPr>
              <a:defRPr/>
            </a:lvl1pPr>
          </a:lstStyle>
          <a:p>
            <a:pPr>
              <a:defRPr/>
            </a:pPr>
            <a:fld id="{FA9D4176-74F5-4E6C-BA93-1B222C671B2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A5B705AA-C910-44C2-8995-60759B9FA78D}" type="slidenum">
              <a:rPr lang="cs-CZ"/>
              <a:pPr>
                <a:defRPr/>
              </a:pPr>
              <a:t>‹#›</a:t>
            </a:fld>
            <a:endParaRPr lang="cs-CZ"/>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21F2F975-536C-438F-8030-85254203AE00}" type="slidenum">
              <a:rPr lang="cs-CZ"/>
              <a:pPr>
                <a:defRPr/>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8"/>
          <p:cNvSpPr>
            <a:spLocks noGrp="1" noChangeArrowheads="1"/>
          </p:cNvSpPr>
          <p:nvPr>
            <p:ph type="sldNum" sz="quarter" idx="11"/>
          </p:nvPr>
        </p:nvSpPr>
        <p:spPr>
          <a:ln/>
        </p:spPr>
        <p:txBody>
          <a:bodyPr/>
          <a:lstStyle>
            <a:lvl1pPr>
              <a:defRPr/>
            </a:lvl1pPr>
          </a:lstStyle>
          <a:p>
            <a:pPr>
              <a:defRPr/>
            </a:pPr>
            <a:fld id="{1C3C8F53-7228-4129-B599-4EFE1F9A6CBD}" type="slidenum">
              <a:rPr lang="cs-CZ"/>
              <a:pPr>
                <a:defRPr/>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E0FEE8C2-FCAD-4789-83FD-5E84440319A7}" type="slidenum">
              <a:rPr lang="cs-CZ"/>
              <a:pPr>
                <a:defRPr/>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31013" y="274638"/>
            <a:ext cx="2124075" cy="5857875"/>
          </a:xfrm>
          <a:prstGeom prst="rect">
            <a:avLst/>
          </a:prstGeo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221413" cy="585787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5" name="Rectangle 8"/>
          <p:cNvSpPr>
            <a:spLocks noGrp="1" noChangeArrowheads="1"/>
          </p:cNvSpPr>
          <p:nvPr>
            <p:ph type="sldNum" sz="quarter" idx="11"/>
          </p:nvPr>
        </p:nvSpPr>
        <p:spPr>
          <a:ln/>
        </p:spPr>
        <p:txBody>
          <a:bodyPr/>
          <a:lstStyle>
            <a:lvl1pPr>
              <a:defRPr/>
            </a:lvl1pPr>
          </a:lstStyle>
          <a:p>
            <a:pPr>
              <a:defRPr/>
            </a:pPr>
            <a:fld id="{4E9699A2-AD3A-4CD3-8ECB-AFC22B5CA31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720725" y="2017713"/>
            <a:ext cx="40401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913313" y="2017713"/>
            <a:ext cx="4041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08F34403-BF45-4A47-9623-4436F0ADB99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8" name="Rectangle 18"/>
          <p:cNvSpPr>
            <a:spLocks noGrp="1" noChangeArrowheads="1"/>
          </p:cNvSpPr>
          <p:nvPr>
            <p:ph type="sldNum" sz="quarter" idx="11"/>
          </p:nvPr>
        </p:nvSpPr>
        <p:spPr>
          <a:ln/>
        </p:spPr>
        <p:txBody>
          <a:bodyPr/>
          <a:lstStyle>
            <a:lvl1pPr>
              <a:defRPr/>
            </a:lvl1pPr>
          </a:lstStyle>
          <a:p>
            <a:pPr>
              <a:defRPr/>
            </a:pPr>
            <a:fld id="{423DA507-5693-4C38-8AC0-EEFF718E042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4" name="Rectangle 18"/>
          <p:cNvSpPr>
            <a:spLocks noGrp="1" noChangeArrowheads="1"/>
          </p:cNvSpPr>
          <p:nvPr>
            <p:ph type="sldNum" sz="quarter" idx="11"/>
          </p:nvPr>
        </p:nvSpPr>
        <p:spPr>
          <a:ln/>
        </p:spPr>
        <p:txBody>
          <a:bodyPr/>
          <a:lstStyle>
            <a:lvl1pPr>
              <a:defRPr/>
            </a:lvl1pPr>
          </a:lstStyle>
          <a:p>
            <a:pPr>
              <a:defRPr/>
            </a:pPr>
            <a:fld id="{2624BDC3-D570-4466-A3A2-A2EF38278B2A}"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3" name="Rectangle 18"/>
          <p:cNvSpPr>
            <a:spLocks noGrp="1" noChangeArrowheads="1"/>
          </p:cNvSpPr>
          <p:nvPr>
            <p:ph type="sldNum" sz="quarter" idx="11"/>
          </p:nvPr>
        </p:nvSpPr>
        <p:spPr>
          <a:ln/>
        </p:spPr>
        <p:txBody>
          <a:bodyPr/>
          <a:lstStyle>
            <a:lvl1pPr>
              <a:defRPr/>
            </a:lvl1pPr>
          </a:lstStyle>
          <a:p>
            <a:pPr>
              <a:defRPr/>
            </a:pPr>
            <a:fld id="{654B2D8D-FA97-42E2-B5F2-06DD9DC66EC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1D1938C9-286F-4ECA-BE90-47E81DB54CD8}"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A892E642-BE95-44D1-8303-F1404E9D7D4B}"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0"/>
            <a:ext cx="9144000" cy="6858000"/>
            <a:chOff x="0" y="0"/>
            <a:chExt cx="5760" cy="4320"/>
          </a:xfrm>
        </p:grpSpPr>
        <p:sp>
          <p:nvSpPr>
            <p:cNvPr id="64532" name="Rectangle 20"/>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64531" name="Rectangle 19"/>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1033" name="Picture 21"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1027" name="Rectangle 9"/>
          <p:cNvSpPr>
            <a:spLocks noGrp="1" noChangeArrowheads="1"/>
          </p:cNvSpPr>
          <p:nvPr>
            <p:ph type="title"/>
          </p:nvPr>
        </p:nvSpPr>
        <p:spPr bwMode="auto">
          <a:xfrm>
            <a:off x="720725" y="1125538"/>
            <a:ext cx="7827963" cy="647700"/>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cs-CZ" smtClean="0"/>
              <a:t>Klepnutím lze upravit styl předlohy nadpisů.</a:t>
            </a:r>
          </a:p>
        </p:txBody>
      </p:sp>
      <p:sp>
        <p:nvSpPr>
          <p:cNvPr id="1028" name="Rectangle 10"/>
          <p:cNvSpPr>
            <a:spLocks noGrp="1" noChangeArrowheads="1"/>
          </p:cNvSpPr>
          <p:nvPr>
            <p:ph type="body" idx="1"/>
          </p:nvPr>
        </p:nvSpPr>
        <p:spPr bwMode="auto">
          <a:xfrm>
            <a:off x="720725" y="2017713"/>
            <a:ext cx="8234363"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4529" name="Rectangle 1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64530" name="Rectangle 1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AB51CA67-8434-41D0-B6E5-F070A3ECD7B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26"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858000"/>
            <a:chOff x="0" y="0"/>
            <a:chExt cx="5760" cy="4320"/>
          </a:xfrm>
        </p:grpSpPr>
        <p:sp>
          <p:nvSpPr>
            <p:cNvPr id="108547" name="Rectangle 3"/>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108548" name="Rectangle 4"/>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2056" name="Picture 5"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2051" name="Rectangle 7"/>
          <p:cNvSpPr>
            <a:spLocks noGrp="1" noChangeArrowheads="1"/>
          </p:cNvSpPr>
          <p:nvPr>
            <p:ph type="body" idx="1"/>
          </p:nvPr>
        </p:nvSpPr>
        <p:spPr bwMode="auto">
          <a:xfrm>
            <a:off x="720725" y="1125538"/>
            <a:ext cx="8234363" cy="5006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8552" name="Rectangle 8"/>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39528002-99D1-43D2-8177-1CE66E1BE0C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6858000"/>
            <a:chOff x="0" y="0"/>
            <a:chExt cx="5760" cy="4320"/>
          </a:xfrm>
        </p:grpSpPr>
        <p:sp>
          <p:nvSpPr>
            <p:cNvPr id="110595" name="Rectangle 3"/>
            <p:cNvSpPr>
              <a:spLocks noChangeArrowheads="1"/>
            </p:cNvSpPr>
            <p:nvPr/>
          </p:nvSpPr>
          <p:spPr bwMode="auto">
            <a:xfrm>
              <a:off x="0" y="0"/>
              <a:ext cx="5760" cy="4320"/>
            </a:xfrm>
            <a:prstGeom prst="rect">
              <a:avLst/>
            </a:prstGeom>
            <a:gradFill rotWithShape="1">
              <a:gsLst>
                <a:gs pos="0">
                  <a:schemeClr val="bg1"/>
                </a:gs>
                <a:gs pos="100000">
                  <a:schemeClr val="bg1">
                    <a:gamma/>
                    <a:shade val="87843"/>
                    <a:invGamma/>
                  </a:schemeClr>
                </a:gs>
              </a:gsLst>
              <a:lin ang="2700000" scaled="1"/>
            </a:gradFill>
            <a:ln w="9525">
              <a:noFill/>
              <a:miter lim="800000"/>
              <a:headEnd/>
              <a:tailEnd/>
            </a:ln>
            <a:effectLst/>
          </p:spPr>
          <p:txBody>
            <a:bodyPr wrap="none" anchor="ctr"/>
            <a:lstStyle/>
            <a:p>
              <a:pPr>
                <a:defRPr/>
              </a:pPr>
              <a:endParaRPr lang="cs-CZ"/>
            </a:p>
          </p:txBody>
        </p:sp>
        <p:sp>
          <p:nvSpPr>
            <p:cNvPr id="110596" name="Rectangle 4"/>
            <p:cNvSpPr>
              <a:spLocks noChangeArrowheads="1"/>
            </p:cNvSpPr>
            <p:nvPr/>
          </p:nvSpPr>
          <p:spPr bwMode="auto">
            <a:xfrm>
              <a:off x="0" y="0"/>
              <a:ext cx="5760" cy="510"/>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defRPr/>
              </a:pPr>
              <a:endParaRPr lang="cs-CZ"/>
            </a:p>
          </p:txBody>
        </p:sp>
        <p:pic>
          <p:nvPicPr>
            <p:cNvPr id="3080" name="Picture 5" descr="zahlavi CZ"/>
            <p:cNvPicPr>
              <a:picLocks noChangeAspect="1" noChangeArrowheads="1"/>
            </p:cNvPicPr>
            <p:nvPr/>
          </p:nvPicPr>
          <p:blipFill>
            <a:blip r:embed="rId13" cstate="print"/>
            <a:srcRect/>
            <a:stretch>
              <a:fillRect/>
            </a:stretch>
          </p:blipFill>
          <p:spPr bwMode="auto">
            <a:xfrm>
              <a:off x="0" y="2"/>
              <a:ext cx="5758" cy="4318"/>
            </a:xfrm>
            <a:prstGeom prst="rect">
              <a:avLst/>
            </a:prstGeom>
            <a:noFill/>
            <a:ln w="9525">
              <a:noFill/>
              <a:miter lim="800000"/>
              <a:headEnd/>
              <a:tailEnd/>
            </a:ln>
          </p:spPr>
        </p:pic>
      </p:grpSp>
      <p:sp>
        <p:nvSpPr>
          <p:cNvPr id="3075" name="Rectangle 6"/>
          <p:cNvSpPr>
            <a:spLocks noGrp="1" noChangeArrowheads="1"/>
          </p:cNvSpPr>
          <p:nvPr>
            <p:ph type="body" idx="1"/>
          </p:nvPr>
        </p:nvSpPr>
        <p:spPr bwMode="auto">
          <a:xfrm>
            <a:off x="2520950" y="1125538"/>
            <a:ext cx="6434138" cy="50069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10599" name="Rectangle 7"/>
          <p:cNvSpPr>
            <a:spLocks noGrp="1" noChangeArrowheads="1"/>
          </p:cNvSpPr>
          <p:nvPr>
            <p:ph type="ftr" sz="quarter" idx="3"/>
          </p:nvPr>
        </p:nvSpPr>
        <p:spPr bwMode="auto">
          <a:xfrm>
            <a:off x="2555875" y="6248400"/>
            <a:ext cx="40322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solidFill>
                  <a:srgbClr val="969696"/>
                </a:solidFill>
              </a:defRPr>
            </a:lvl1pPr>
          </a:lstStyle>
          <a:p>
            <a:pPr>
              <a:defRPr/>
            </a:pPr>
            <a:r>
              <a:rPr lang="cs-CZ"/>
              <a:t>Definujte zápatí - název prezentace / pracoviště</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solidFill>
                  <a:srgbClr val="969696"/>
                </a:solidFill>
              </a:defRPr>
            </a:lvl1pPr>
          </a:lstStyle>
          <a:p>
            <a:pPr>
              <a:defRPr/>
            </a:pPr>
            <a:fld id="{BF22CD85-5EDA-42E0-952A-F099614CE599}"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Tahoma" pitchFamily="34" charset="0"/>
        </a:defRPr>
      </a:lvl2pPr>
      <a:lvl3pPr algn="l" rtl="0" eaLnBrk="0" fontAlgn="base" hangingPunct="0">
        <a:spcBef>
          <a:spcPct val="0"/>
        </a:spcBef>
        <a:spcAft>
          <a:spcPct val="0"/>
        </a:spcAft>
        <a:defRPr sz="2400" b="1">
          <a:solidFill>
            <a:srgbClr val="00287D"/>
          </a:solidFill>
          <a:latin typeface="Tahoma" pitchFamily="34" charset="0"/>
        </a:defRPr>
      </a:lvl3pPr>
      <a:lvl4pPr algn="l" rtl="0" eaLnBrk="0" fontAlgn="base" hangingPunct="0">
        <a:spcBef>
          <a:spcPct val="0"/>
        </a:spcBef>
        <a:spcAft>
          <a:spcPct val="0"/>
        </a:spcAft>
        <a:defRPr sz="2400" b="1">
          <a:solidFill>
            <a:srgbClr val="00287D"/>
          </a:solidFill>
          <a:latin typeface="Tahoma" pitchFamily="34" charset="0"/>
        </a:defRPr>
      </a:lvl4pPr>
      <a:lvl5pPr algn="l" rtl="0" eaLnBrk="0" fontAlgn="base" hangingPunct="0">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p:txBody>
          <a:bodyPr/>
          <a:lstStyle/>
          <a:p>
            <a:pPr algn="ctr"/>
            <a:r>
              <a:rPr lang="cs-CZ" dirty="0" smtClean="0">
                <a:solidFill>
                  <a:schemeClr val="tx1"/>
                </a:solidFill>
              </a:rPr>
              <a:t>Stát</a:t>
            </a:r>
            <a:br>
              <a:rPr lang="cs-CZ" dirty="0" smtClean="0">
                <a:solidFill>
                  <a:schemeClr val="tx1"/>
                </a:solidFill>
              </a:rPr>
            </a:br>
            <a:r>
              <a:rPr lang="cs-CZ" dirty="0" smtClean="0">
                <a:solidFill>
                  <a:schemeClr val="tx1"/>
                </a:solidFill>
              </a:rPr>
              <a:t>suverenita</a:t>
            </a:r>
            <a:br>
              <a:rPr lang="cs-CZ" dirty="0" smtClean="0">
                <a:solidFill>
                  <a:schemeClr val="tx1"/>
                </a:solidFill>
              </a:rPr>
            </a:br>
            <a:r>
              <a:rPr lang="cs-CZ" dirty="0">
                <a:solidFill>
                  <a:schemeClr val="tx1"/>
                </a:solidFill>
              </a:rPr>
              <a:t/>
            </a:r>
            <a:br>
              <a:rPr lang="cs-CZ" dirty="0">
                <a:solidFill>
                  <a:schemeClr val="tx1"/>
                </a:solidFill>
              </a:rPr>
            </a:br>
            <a:r>
              <a:rPr lang="cs-CZ" sz="1800" dirty="0" smtClean="0">
                <a:solidFill>
                  <a:schemeClr val="tx1"/>
                </a:solidFill>
              </a:rPr>
              <a:t>Jiří Baroš</a:t>
            </a:r>
            <a:endParaRPr lang="cs-CZ" dirty="0">
              <a:solidFill>
                <a:schemeClr val="tx1"/>
              </a:solidFill>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886FFDF5-FCF9-4BA4-8D0C-7D6ADE52960E}" type="slidenum">
              <a:rPr lang="cs-CZ" smtClean="0"/>
              <a:pPr>
                <a:defRPr/>
              </a:pPr>
              <a:t>1</a:t>
            </a:fld>
            <a:endParaRPr lang="cs-CZ"/>
          </a:p>
        </p:txBody>
      </p:sp>
    </p:spTree>
    <p:extLst>
      <p:ext uri="{BB962C8B-B14F-4D97-AF65-F5344CB8AC3E}">
        <p14:creationId xmlns:p14="http://schemas.microsoft.com/office/powerpoint/2010/main" val="1240305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Carl </a:t>
            </a:r>
            <a:r>
              <a:rPr lang="cs-CZ" sz="4800" dirty="0" err="1" smtClean="0">
                <a:effectLst>
                  <a:outerShdw blurRad="38100" dist="38100" dir="2700000" algn="tl">
                    <a:srgbClr val="000000">
                      <a:alpha val="43137"/>
                    </a:srgbClr>
                  </a:outerShdw>
                </a:effectLst>
                <a:latin typeface="Sylfaen" pitchFamily="18" charset="0"/>
              </a:rPr>
              <a:t>Schmitt</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10</a:t>
            </a:fld>
            <a:endParaRPr lang="cs-CZ"/>
          </a:p>
        </p:txBody>
      </p:sp>
      <p:sp>
        <p:nvSpPr>
          <p:cNvPr id="7" name="TextovéPole 6"/>
          <p:cNvSpPr txBox="1"/>
          <p:nvPr/>
        </p:nvSpPr>
        <p:spPr>
          <a:xfrm>
            <a:off x="520389" y="2096429"/>
            <a:ext cx="7995813" cy="3785652"/>
          </a:xfrm>
          <a:prstGeom prst="rect">
            <a:avLst/>
          </a:prstGeom>
          <a:noFill/>
        </p:spPr>
        <p:txBody>
          <a:bodyPr wrap="square" rtlCol="0">
            <a:spAutoFit/>
          </a:bodyPr>
          <a:lstStyle/>
          <a:p>
            <a:pPr defTabSz="288000">
              <a:buFont typeface="Wingdings" pitchFamily="2" charset="2"/>
              <a:buChar char="§"/>
            </a:pPr>
            <a:r>
              <a:rPr lang="cs-CZ" sz="3000" dirty="0" smtClean="0">
                <a:latin typeface="Sylfaen"/>
                <a:ea typeface="Calibri"/>
                <a:cs typeface="Times New Roman"/>
              </a:rPr>
              <a:t> suverén je ten, kdo rozhoduje o výjimečném 	stavu</a:t>
            </a:r>
          </a:p>
          <a:p>
            <a:pPr defTabSz="288000">
              <a:buFont typeface="Wingdings" pitchFamily="2" charset="2"/>
              <a:buChar char="§"/>
            </a:pPr>
            <a:endParaRPr lang="cs-CZ" sz="3000" dirty="0">
              <a:latin typeface="Sylfaen"/>
              <a:cs typeface="Times New Roman"/>
            </a:endParaRPr>
          </a:p>
          <a:p>
            <a:pPr defTabSz="288000">
              <a:buFont typeface="Wingdings" pitchFamily="2" charset="2"/>
              <a:buChar char="§"/>
            </a:pPr>
            <a:r>
              <a:rPr lang="cs-CZ" sz="3000" dirty="0" smtClean="0">
                <a:latin typeface="Sylfaen"/>
                <a:cs typeface="Times New Roman"/>
              </a:rPr>
              <a:t> protiklad k normativismu Hanse </a:t>
            </a:r>
            <a:r>
              <a:rPr lang="cs-CZ" sz="3000" dirty="0" err="1" smtClean="0">
                <a:latin typeface="Sylfaen"/>
                <a:cs typeface="Times New Roman"/>
              </a:rPr>
              <a:t>Kelsena</a:t>
            </a:r>
            <a:endParaRPr lang="cs-CZ" sz="3000" dirty="0">
              <a:latin typeface="Sylfaen"/>
              <a:cs typeface="Times New Roman"/>
            </a:endParaRPr>
          </a:p>
          <a:p>
            <a:pPr defTabSz="288000">
              <a:buFont typeface="Wingdings" pitchFamily="2" charset="2"/>
              <a:buChar char="§"/>
            </a:pPr>
            <a:endParaRPr lang="cs-CZ" sz="3000" dirty="0" smtClean="0">
              <a:latin typeface="Sylfaen"/>
              <a:cs typeface="Times New Roman"/>
            </a:endParaRPr>
          </a:p>
          <a:p>
            <a:pPr defTabSz="288000">
              <a:buFont typeface="Wingdings" pitchFamily="2" charset="2"/>
              <a:buChar char="§"/>
            </a:pPr>
            <a:r>
              <a:rPr lang="cs-CZ" sz="3000" dirty="0">
                <a:latin typeface="Sylfaen"/>
                <a:cs typeface="Times New Roman"/>
              </a:rPr>
              <a:t> </a:t>
            </a:r>
            <a:r>
              <a:rPr lang="cs-CZ" sz="3000" dirty="0" smtClean="0">
                <a:latin typeface="Sylfaen"/>
                <a:cs typeface="Times New Roman"/>
              </a:rPr>
              <a:t>konstitutivní moc: činí konkrétní a úplné 	rozhodnutí ohledně typu a formy své politické 	existence</a:t>
            </a:r>
          </a:p>
        </p:txBody>
      </p:sp>
    </p:spTree>
    <p:extLst>
      <p:ext uri="{BB962C8B-B14F-4D97-AF65-F5344CB8AC3E}">
        <p14:creationId xmlns:p14="http://schemas.microsoft.com/office/powerpoint/2010/main" val="6083563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14535" cy="811814"/>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000" dirty="0" smtClean="0">
                <a:effectLst>
                  <a:outerShdw blurRad="38100" dist="38100" dir="2700000" algn="tl">
                    <a:srgbClr val="000000">
                      <a:alpha val="43137"/>
                    </a:srgbClr>
                  </a:outerShdw>
                </a:effectLst>
                <a:latin typeface="Sylfaen" pitchFamily="18" charset="0"/>
              </a:rPr>
              <a:t>Příklad z judikatury - genealogie</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11</a:t>
            </a:fld>
            <a:endParaRPr lang="cs-CZ"/>
          </a:p>
        </p:txBody>
      </p:sp>
      <p:sp>
        <p:nvSpPr>
          <p:cNvPr id="7" name="TextovéPole 6"/>
          <p:cNvSpPr txBox="1"/>
          <p:nvPr/>
        </p:nvSpPr>
        <p:spPr>
          <a:xfrm>
            <a:off x="487681" y="1790700"/>
            <a:ext cx="8100060" cy="4315915"/>
          </a:xfrm>
          <a:prstGeom prst="rect">
            <a:avLst/>
          </a:prstGeom>
          <a:noFill/>
        </p:spPr>
        <p:txBody>
          <a:bodyPr wrap="square" rtlCol="0">
            <a:spAutoFit/>
          </a:bodyPr>
          <a:lstStyle/>
          <a:p>
            <a:r>
              <a:rPr lang="cs-CZ" sz="2800" dirty="0" smtClean="0">
                <a:latin typeface="Sylfaen"/>
                <a:ea typeface="Calibri"/>
                <a:cs typeface="Times New Roman"/>
              </a:rPr>
              <a:t>Odlišné </a:t>
            </a:r>
            <a:r>
              <a:rPr lang="cs-CZ" sz="2800" dirty="0">
                <a:latin typeface="Sylfaen"/>
                <a:ea typeface="Calibri"/>
                <a:cs typeface="Times New Roman"/>
              </a:rPr>
              <a:t>stanovisko Elišky Wagnerové k nálezu </a:t>
            </a:r>
            <a:r>
              <a:rPr lang="cs-CZ" sz="2800" dirty="0" err="1">
                <a:latin typeface="Sylfaen"/>
                <a:ea typeface="Calibri"/>
                <a:cs typeface="Times New Roman"/>
              </a:rPr>
              <a:t>sp</a:t>
            </a:r>
            <a:r>
              <a:rPr lang="cs-CZ" sz="2800" dirty="0">
                <a:latin typeface="Sylfaen"/>
                <a:ea typeface="Calibri"/>
                <a:cs typeface="Times New Roman"/>
              </a:rPr>
              <a:t>. zn. </a:t>
            </a:r>
            <a:r>
              <a:rPr lang="cs-CZ" sz="2800" dirty="0" err="1">
                <a:latin typeface="Sylfaen"/>
                <a:ea typeface="Calibri"/>
                <a:cs typeface="Times New Roman"/>
              </a:rPr>
              <a:t>Pl</a:t>
            </a:r>
            <a:r>
              <a:rPr lang="cs-CZ" sz="2800" dirty="0">
                <a:latin typeface="Sylfaen"/>
                <a:ea typeface="Calibri"/>
                <a:cs typeface="Times New Roman"/>
              </a:rPr>
              <a:t>. ÚS 73/04: </a:t>
            </a:r>
          </a:p>
          <a:p>
            <a:endParaRPr lang="cs-CZ" sz="1600" dirty="0">
              <a:latin typeface="Sylfaen"/>
              <a:cs typeface="Times New Roman"/>
            </a:endParaRPr>
          </a:p>
          <a:p>
            <a:pPr algn="just"/>
            <a:r>
              <a:rPr lang="cs-CZ" sz="1600" dirty="0">
                <a:latin typeface="Sylfaen" panose="010A0502050306030303" pitchFamily="18" charset="0"/>
              </a:rPr>
              <a:t>„Volby jako prostředek stanovený Ústavou jsou samozřejmě výkonem moci konstituované [viz např. V. Klokočka, Ústavní systémy evropských států, Linde, Praha, 1996, s. 102: „I při výkonu volebního práva (...) se soubor občanů – voličů – pohybuje uvnitř (...) moci konstituované. I v tomto případě je lid vykonavatelem moci.“ dále např. Ústava SRN v čl. 20 mimo jiné stanoví, že veškerá státní moc vychází z lidu (charakteristika moci konstitutivní) a je lidem vykonávána volbami a hlasováním a prostřednictvím orgánů zákonodárství, výkonné moci a soudnictví (moc konstituovaná) a další bohatá zahraniční literatura]. A je to právě Ústavní soud, kdo je povolán skrze své kompetence k přezkoumávání aktů a procesů moci konstituované, lhostejno, kdo je činí. Tuto povinnost Ústavní soud má i v tom případě, kdy je konstituovaná moc vykonávána voliči (tedy rozhodně nikoliv lidem) ve volbách. I v tomto případě se Ústavní soud nemůže zprostit povinnosti zjišťovat, zda byla konstituovaná moc vykonána ústavně konformním způsobem, resp. v ústavně konformním procesu.“</a:t>
            </a:r>
            <a:endParaRPr lang="cs-CZ" sz="1600" dirty="0">
              <a:latin typeface="Sylfaen" panose="010A0502050306030303" pitchFamily="18" charset="0"/>
              <a:ea typeface="Calibri"/>
              <a:cs typeface="Times New Roman"/>
            </a:endParaRPr>
          </a:p>
        </p:txBody>
      </p:sp>
    </p:spTree>
    <p:extLst>
      <p:ext uri="{BB962C8B-B14F-4D97-AF65-F5344CB8AC3E}">
        <p14:creationId xmlns:p14="http://schemas.microsoft.com/office/powerpoint/2010/main" val="329511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Architektura suverenity</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12</a:t>
            </a:fld>
            <a:endParaRPr lang="cs-CZ"/>
          </a:p>
        </p:txBody>
      </p:sp>
      <p:sp>
        <p:nvSpPr>
          <p:cNvPr id="7" name="TextovéPole 6"/>
          <p:cNvSpPr txBox="1"/>
          <p:nvPr/>
        </p:nvSpPr>
        <p:spPr>
          <a:xfrm>
            <a:off x="873457" y="2014654"/>
            <a:ext cx="7668377" cy="4247317"/>
          </a:xfrm>
          <a:prstGeom prst="rect">
            <a:avLst/>
          </a:prstGeom>
          <a:noFill/>
        </p:spPr>
        <p:txBody>
          <a:bodyPr wrap="square" rtlCol="0">
            <a:spAutoFit/>
          </a:bodyPr>
          <a:lstStyle/>
          <a:p>
            <a:pPr>
              <a:buFont typeface="Wingdings" pitchFamily="2" charset="2"/>
              <a:buChar char="§"/>
            </a:pPr>
            <a:r>
              <a:rPr lang="cs-CZ" sz="3000" dirty="0" smtClean="0">
                <a:latin typeface="Sylfaen"/>
                <a:ea typeface="Calibri"/>
                <a:cs typeface="Times New Roman"/>
              </a:rPr>
              <a:t> vnitřní v. vnější suverenita </a:t>
            </a:r>
          </a:p>
          <a:p>
            <a:pPr>
              <a:buFont typeface="Wingdings" pitchFamily="2" charset="2"/>
              <a:buChar char="§"/>
            </a:pPr>
            <a:endParaRPr lang="cs-CZ" sz="3000" dirty="0" smtClean="0">
              <a:latin typeface="Sylfaen"/>
              <a:ea typeface="Calibri"/>
              <a:cs typeface="Times New Roman"/>
            </a:endParaRPr>
          </a:p>
          <a:p>
            <a:pPr>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nejvyšší charakter státní moci</a:t>
            </a: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celek všech pravomocí, jimiž je státní moc 	obdařena </a:t>
            </a: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pozice, kterou ve státě zaujímá nejvyšší státní 	orgán </a:t>
            </a: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princip přičítání: ve jménu koho je 	suverenita vykonávána</a:t>
            </a:r>
          </a:p>
        </p:txBody>
      </p:sp>
    </p:spTree>
    <p:extLst>
      <p:ext uri="{BB962C8B-B14F-4D97-AF65-F5344CB8AC3E}">
        <p14:creationId xmlns:p14="http://schemas.microsoft.com/office/powerpoint/2010/main" val="3059461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u="sng" dirty="0">
                <a:effectLst>
                  <a:outerShdw blurRad="38100" dist="38100" dir="2700000" algn="tl">
                    <a:srgbClr val="000000">
                      <a:alpha val="43137"/>
                    </a:srgbClr>
                  </a:outerShdw>
                </a:effectLst>
                <a:latin typeface="Sylfaen" pitchFamily="18" charset="0"/>
              </a:rPr>
              <a:t/>
            </a:r>
            <a:br>
              <a:rPr lang="cs-CZ" sz="4000" u="sng" dirty="0">
                <a:effectLst>
                  <a:outerShdw blurRad="38100" dist="38100" dir="2700000" algn="tl">
                    <a:srgbClr val="000000">
                      <a:alpha val="43137"/>
                    </a:srgbClr>
                  </a:outerShdw>
                </a:effectLst>
                <a:latin typeface="Sylfaen" pitchFamily="18" charset="0"/>
              </a:rPr>
            </a:b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dirty="0" smtClean="0">
                <a:effectLst>
                  <a:outerShdw blurRad="38100" dist="38100" dir="2700000" algn="tl">
                    <a:srgbClr val="000000">
                      <a:alpha val="43137"/>
                    </a:srgbClr>
                  </a:outerShdw>
                </a:effectLst>
                <a:latin typeface="Sylfaen" pitchFamily="18" charset="0"/>
              </a:rPr>
              <a:t>Vnitřní a vnější suverenita</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13</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smtClean="0">
                <a:latin typeface="Sylfaen"/>
                <a:ea typeface="Calibri"/>
                <a:cs typeface="Times New Roman"/>
              </a:rPr>
              <a:t> </a:t>
            </a:r>
            <a:r>
              <a:rPr lang="cs-CZ" sz="3000" i="1" dirty="0" smtClean="0">
                <a:latin typeface="Sylfaen"/>
                <a:ea typeface="Calibri"/>
                <a:cs typeface="Times New Roman"/>
              </a:rPr>
              <a:t>vnější</a:t>
            </a:r>
            <a:r>
              <a:rPr lang="cs-CZ" sz="3000" dirty="0" smtClean="0">
                <a:latin typeface="Sylfaen"/>
                <a:ea typeface="Calibri"/>
                <a:cs typeface="Times New Roman"/>
              </a:rPr>
              <a:t>: právní nezávislost státu ve vztahu k 	ostatním státům</a:t>
            </a:r>
            <a:endParaRPr lang="cs-CZ" sz="3000" dirty="0">
              <a:latin typeface="Sylfaen"/>
              <a:ea typeface="Calibri"/>
              <a:cs typeface="Times New Roman"/>
            </a:endParaRPr>
          </a:p>
          <a:p>
            <a:pPr defTabSz="288000"/>
            <a:endParaRPr lang="cs-CZ" sz="3000" dirty="0" smtClean="0">
              <a:latin typeface="Sylfaen"/>
              <a:ea typeface="Calibri"/>
              <a:cs typeface="Times New Roman"/>
            </a:endParaRPr>
          </a:p>
          <a:p>
            <a:pPr defTabSz="288000"/>
            <a:endParaRPr lang="cs-CZ" sz="3000" dirty="0" smtClean="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i="1" dirty="0" smtClean="0">
                <a:latin typeface="Sylfaen"/>
                <a:ea typeface="Calibri"/>
                <a:cs typeface="Times New Roman"/>
              </a:rPr>
              <a:t>vnitřní</a:t>
            </a:r>
            <a:r>
              <a:rPr lang="cs-CZ" sz="3000" dirty="0" smtClean="0">
                <a:latin typeface="Sylfaen"/>
                <a:ea typeface="Calibri"/>
                <a:cs typeface="Times New Roman"/>
              </a:rPr>
              <a:t>: existence nejvyšší a nezávislé moci 	uvnitř státu</a:t>
            </a:r>
          </a:p>
        </p:txBody>
      </p:sp>
    </p:spTree>
    <p:extLst>
      <p:ext uri="{BB962C8B-B14F-4D97-AF65-F5344CB8AC3E}">
        <p14:creationId xmlns:p14="http://schemas.microsoft.com/office/powerpoint/2010/main" val="3997384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u="sng" dirty="0">
                <a:effectLst>
                  <a:outerShdw blurRad="38100" dist="38100" dir="2700000" algn="tl">
                    <a:srgbClr val="000000">
                      <a:alpha val="43137"/>
                    </a:srgbClr>
                  </a:outerShdw>
                </a:effectLst>
                <a:latin typeface="Sylfaen" pitchFamily="18" charset="0"/>
              </a:rPr>
              <a:t/>
            </a:r>
            <a:br>
              <a:rPr lang="cs-CZ" sz="4000" u="sng" dirty="0">
                <a:effectLst>
                  <a:outerShdw blurRad="38100" dist="38100" dir="2700000" algn="tl">
                    <a:srgbClr val="000000">
                      <a:alpha val="43137"/>
                    </a:srgbClr>
                  </a:outerShdw>
                </a:effectLst>
                <a:latin typeface="Sylfaen" pitchFamily="18" charset="0"/>
              </a:rPr>
            </a:b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dirty="0" smtClean="0">
                <a:effectLst>
                  <a:outerShdw blurRad="38100" dist="38100" dir="2700000" algn="tl">
                    <a:srgbClr val="000000">
                      <a:alpha val="43137"/>
                    </a:srgbClr>
                  </a:outerShdw>
                </a:effectLst>
                <a:latin typeface="Sylfaen" pitchFamily="18" charset="0"/>
              </a:rPr>
              <a:t>Nejvyšší charakter státní moci</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14</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smtClean="0">
                <a:latin typeface="Sylfaen"/>
                <a:ea typeface="Calibri"/>
                <a:cs typeface="Times New Roman"/>
              </a:rPr>
              <a:t> moc nezná vyšší moc jak venku, tak uvnitř</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absolutní nezávislosti vůči cizím státům </a:t>
            </a: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absolutní nadřazenost uvnitř státu</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negativní vymezení (nezávislost)</a:t>
            </a:r>
          </a:p>
        </p:txBody>
      </p:sp>
    </p:spTree>
    <p:extLst>
      <p:ext uri="{BB962C8B-B14F-4D97-AF65-F5344CB8AC3E}">
        <p14:creationId xmlns:p14="http://schemas.microsoft.com/office/powerpoint/2010/main" val="436549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u="sng" dirty="0">
                <a:effectLst>
                  <a:outerShdw blurRad="38100" dist="38100" dir="2700000" algn="tl">
                    <a:srgbClr val="000000">
                      <a:alpha val="43137"/>
                    </a:srgbClr>
                  </a:outerShdw>
                </a:effectLst>
                <a:latin typeface="Sylfaen" pitchFamily="18" charset="0"/>
              </a:rPr>
              <a:t/>
            </a:r>
            <a:br>
              <a:rPr lang="cs-CZ" sz="4000" u="sng" dirty="0">
                <a:effectLst>
                  <a:outerShdw blurRad="38100" dist="38100" dir="2700000" algn="tl">
                    <a:srgbClr val="000000">
                      <a:alpha val="43137"/>
                    </a:srgbClr>
                  </a:outerShdw>
                </a:effectLst>
                <a:latin typeface="Sylfaen" pitchFamily="18" charset="0"/>
              </a:rPr>
            </a:b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dirty="0" smtClean="0">
                <a:effectLst>
                  <a:outerShdw blurRad="38100" dist="38100" dir="2700000" algn="tl">
                    <a:srgbClr val="000000">
                      <a:alpha val="43137"/>
                    </a:srgbClr>
                  </a:outerShdw>
                </a:effectLst>
                <a:latin typeface="Sylfaen" pitchFamily="18" charset="0"/>
              </a:rPr>
              <a:t>Celek všech pravomocí státní moci</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15</a:t>
            </a:fld>
            <a:endParaRPr lang="cs-CZ"/>
          </a:p>
        </p:txBody>
      </p:sp>
      <p:sp>
        <p:nvSpPr>
          <p:cNvPr id="7" name="TextovéPole 6"/>
          <p:cNvSpPr txBox="1"/>
          <p:nvPr/>
        </p:nvSpPr>
        <p:spPr>
          <a:xfrm>
            <a:off x="873457" y="2499360"/>
            <a:ext cx="7508543" cy="2862322"/>
          </a:xfrm>
          <a:prstGeom prst="rect">
            <a:avLst/>
          </a:prstGeom>
          <a:noFill/>
        </p:spPr>
        <p:txBody>
          <a:bodyPr wrap="square" rtlCol="0">
            <a:spAutoFit/>
          </a:bodyPr>
          <a:lstStyle/>
          <a:p>
            <a:pPr defTabSz="288000">
              <a:buFont typeface="Wingdings" pitchFamily="2" charset="2"/>
              <a:buChar char="§"/>
            </a:pPr>
            <a:r>
              <a:rPr lang="cs-CZ" sz="3000" dirty="0" smtClean="0">
                <a:latin typeface="Sylfaen"/>
                <a:ea typeface="Calibri"/>
                <a:cs typeface="Times New Roman"/>
              </a:rPr>
              <a:t> pozitivní vymezení</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vydávat a ukládat svým subjektům opatření</a:t>
            </a: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uzavírat právní akty s vnějšími mocemi</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a:t>
            </a:r>
            <a:r>
              <a:rPr lang="cs-CZ" sz="3000" dirty="0" err="1" smtClean="0">
                <a:latin typeface="Sylfaen"/>
                <a:ea typeface="Calibri"/>
                <a:cs typeface="Times New Roman"/>
              </a:rPr>
              <a:t>Kompetenz-Kompetenz</a:t>
            </a:r>
            <a:endParaRPr lang="cs-CZ" sz="3000" dirty="0" smtClean="0">
              <a:latin typeface="Sylfaen"/>
              <a:ea typeface="Calibri"/>
              <a:cs typeface="Times New Roman"/>
            </a:endParaRPr>
          </a:p>
        </p:txBody>
      </p:sp>
    </p:spTree>
    <p:extLst>
      <p:ext uri="{BB962C8B-B14F-4D97-AF65-F5344CB8AC3E}">
        <p14:creationId xmlns:p14="http://schemas.microsoft.com/office/powerpoint/2010/main" val="1095210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u="sng" dirty="0">
                <a:effectLst>
                  <a:outerShdw blurRad="38100" dist="38100" dir="2700000" algn="tl">
                    <a:srgbClr val="000000">
                      <a:alpha val="43137"/>
                    </a:srgbClr>
                  </a:outerShdw>
                </a:effectLst>
                <a:latin typeface="Sylfaen" pitchFamily="18" charset="0"/>
              </a:rPr>
              <a:t/>
            </a:r>
            <a:br>
              <a:rPr lang="cs-CZ" sz="4000" u="sng" dirty="0">
                <a:effectLst>
                  <a:outerShdw blurRad="38100" dist="38100" dir="2700000" algn="tl">
                    <a:srgbClr val="000000">
                      <a:alpha val="43137"/>
                    </a:srgbClr>
                  </a:outerShdw>
                </a:effectLst>
                <a:latin typeface="Sylfaen" pitchFamily="18" charset="0"/>
              </a:rPr>
            </a:b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dirty="0" smtClean="0">
                <a:effectLst>
                  <a:outerShdw blurRad="38100" dist="38100" dir="2700000" algn="tl">
                    <a:srgbClr val="000000">
                      <a:alpha val="43137"/>
                    </a:srgbClr>
                  </a:outerShdw>
                </a:effectLst>
                <a:latin typeface="Sylfaen" pitchFamily="18" charset="0"/>
              </a:rPr>
              <a:t>Pozice nejvyššího státního orgánu</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16</a:t>
            </a:fld>
            <a:endParaRPr lang="cs-CZ"/>
          </a:p>
        </p:txBody>
      </p:sp>
      <p:sp>
        <p:nvSpPr>
          <p:cNvPr id="7" name="TextovéPole 6"/>
          <p:cNvSpPr txBox="1"/>
          <p:nvPr/>
        </p:nvSpPr>
        <p:spPr>
          <a:xfrm>
            <a:off x="873457" y="2499360"/>
            <a:ext cx="7508543" cy="3323987"/>
          </a:xfrm>
          <a:prstGeom prst="rect">
            <a:avLst/>
          </a:prstGeom>
          <a:noFill/>
        </p:spPr>
        <p:txBody>
          <a:bodyPr wrap="square" rtlCol="0">
            <a:spAutoFit/>
          </a:bodyPr>
          <a:lstStyle/>
          <a:p>
            <a:pPr defTabSz="288000">
              <a:buFont typeface="Wingdings" pitchFamily="2" charset="2"/>
              <a:buChar char="§"/>
            </a:pPr>
            <a:r>
              <a:rPr lang="cs-CZ" sz="3000" dirty="0" smtClean="0">
                <a:latin typeface="Sylfaen"/>
                <a:ea typeface="Calibri"/>
                <a:cs typeface="Times New Roman"/>
              </a:rPr>
              <a:t> suverenita panovníka, parlamentu či lidu?</a:t>
            </a:r>
          </a:p>
          <a:p>
            <a:pPr defTabSz="288000"/>
            <a:endParaRPr lang="cs-CZ" sz="3000" dirty="0" smtClean="0">
              <a:latin typeface="Sylfaen"/>
              <a:ea typeface="Calibri"/>
              <a:cs typeface="Times New Roman"/>
            </a:endParaRPr>
          </a:p>
          <a:p>
            <a:pPr defTabSz="288000"/>
            <a:endParaRPr lang="cs-CZ" sz="3000" dirty="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kdo je suverénem v liberální demokracii?</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endParaRPr lang="cs-CZ" sz="3000" dirty="0" smtClean="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nezměnitelné jádro či ohnisko ústavy</a:t>
            </a:r>
          </a:p>
        </p:txBody>
      </p:sp>
    </p:spTree>
    <p:extLst>
      <p:ext uri="{BB962C8B-B14F-4D97-AF65-F5344CB8AC3E}">
        <p14:creationId xmlns:p14="http://schemas.microsoft.com/office/powerpoint/2010/main" val="4094035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6065" y="635986"/>
            <a:ext cx="8079475" cy="1132764"/>
          </a:xfrm>
        </p:spPr>
        <p:txBody>
          <a:bodyPr/>
          <a:lstStyle/>
          <a:p>
            <a:pPr algn="ct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u="sng" dirty="0">
                <a:effectLst>
                  <a:outerShdw blurRad="38100" dist="38100" dir="2700000" algn="tl">
                    <a:srgbClr val="000000">
                      <a:alpha val="43137"/>
                    </a:srgbClr>
                  </a:outerShdw>
                </a:effectLst>
                <a:latin typeface="Sylfaen" pitchFamily="18" charset="0"/>
              </a:rPr>
              <a:t/>
            </a:r>
            <a:br>
              <a:rPr lang="cs-CZ" sz="4000" u="sng" dirty="0">
                <a:effectLst>
                  <a:outerShdw blurRad="38100" dist="38100" dir="2700000" algn="tl">
                    <a:srgbClr val="000000">
                      <a:alpha val="43137"/>
                    </a:srgbClr>
                  </a:outerShdw>
                </a:effectLst>
                <a:latin typeface="Sylfaen" pitchFamily="18" charset="0"/>
              </a:rPr>
            </a:b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dirty="0" smtClean="0">
                <a:effectLst>
                  <a:outerShdw blurRad="38100" dist="38100" dir="2700000" algn="tl">
                    <a:srgbClr val="000000">
                      <a:alpha val="43137"/>
                    </a:srgbClr>
                  </a:outerShdw>
                </a:effectLst>
                <a:latin typeface="Sylfaen" pitchFamily="18" charset="0"/>
              </a:rPr>
              <a:t>Suverenita jako princip přičítání</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17</a:t>
            </a:fld>
            <a:endParaRPr lang="cs-CZ"/>
          </a:p>
        </p:txBody>
      </p:sp>
      <p:sp>
        <p:nvSpPr>
          <p:cNvPr id="7" name="TextovéPole 6"/>
          <p:cNvSpPr txBox="1"/>
          <p:nvPr/>
        </p:nvSpPr>
        <p:spPr>
          <a:xfrm>
            <a:off x="873457" y="2499360"/>
            <a:ext cx="7508543" cy="3323987"/>
          </a:xfrm>
          <a:prstGeom prst="rect">
            <a:avLst/>
          </a:prstGeom>
          <a:noFill/>
        </p:spPr>
        <p:txBody>
          <a:bodyPr wrap="square" rtlCol="0">
            <a:spAutoFit/>
          </a:bodyPr>
          <a:lstStyle/>
          <a:p>
            <a:pPr defTabSz="288000">
              <a:buFont typeface="Wingdings" pitchFamily="2" charset="2"/>
              <a:buChar char="§"/>
            </a:pPr>
            <a:r>
              <a:rPr lang="cs-CZ" sz="3000" dirty="0" smtClean="0">
                <a:latin typeface="Sylfaen"/>
                <a:ea typeface="Calibri"/>
                <a:cs typeface="Times New Roman"/>
              </a:rPr>
              <a:t> jménem republiky…</a:t>
            </a:r>
          </a:p>
          <a:p>
            <a:pPr defTabSz="288000">
              <a:buFont typeface="Wingdings" pitchFamily="2" charset="2"/>
              <a:buChar char="§"/>
            </a:pPr>
            <a:endParaRPr lang="cs-CZ" sz="3000" dirty="0" smtClean="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demokratická legitimita vlády</a:t>
            </a:r>
          </a:p>
          <a:p>
            <a:pPr defTabSz="288000">
              <a:buFont typeface="Wingdings" pitchFamily="2" charset="2"/>
              <a:buChar char="§"/>
            </a:pPr>
            <a:endParaRPr lang="cs-CZ" sz="3000" dirty="0" smtClean="0">
              <a:latin typeface="Sylfaen"/>
              <a:ea typeface="Calibri"/>
              <a:cs typeface="Times New Roman"/>
            </a:endParaRP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musí lid svou suverenitu vykonávat?</a:t>
            </a:r>
          </a:p>
        </p:txBody>
      </p:sp>
    </p:spTree>
    <p:extLst>
      <p:ext uri="{BB962C8B-B14F-4D97-AF65-F5344CB8AC3E}">
        <p14:creationId xmlns:p14="http://schemas.microsoft.com/office/powerpoint/2010/main" val="4194937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37395" cy="979454"/>
          </a:xfrm>
        </p:spPr>
        <p:txBody>
          <a:bodyPr/>
          <a:lstStyle/>
          <a:p>
            <a:pPr algn="ct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u="sng" dirty="0">
                <a:effectLst>
                  <a:outerShdw blurRad="38100" dist="38100" dir="2700000" algn="tl">
                    <a:srgbClr val="000000">
                      <a:alpha val="43137"/>
                    </a:srgbClr>
                  </a:outerShdw>
                </a:effectLst>
                <a:latin typeface="Sylfaen" pitchFamily="18" charset="0"/>
              </a:rPr>
              <a:t/>
            </a:r>
            <a:br>
              <a:rPr lang="cs-CZ" sz="4000" u="sng" dirty="0">
                <a:effectLst>
                  <a:outerShdw blurRad="38100" dist="38100" dir="2700000" algn="tl">
                    <a:srgbClr val="000000">
                      <a:alpha val="43137"/>
                    </a:srgbClr>
                  </a:outerShdw>
                </a:effectLst>
                <a:latin typeface="Sylfaen" pitchFamily="18" charset="0"/>
              </a:rPr>
            </a:br>
            <a:r>
              <a:rPr lang="cs-CZ" sz="4000" u="sng" dirty="0" smtClean="0">
                <a:effectLst>
                  <a:outerShdw blurRad="38100" dist="38100" dir="2700000" algn="tl">
                    <a:srgbClr val="000000">
                      <a:alpha val="43137"/>
                    </a:srgbClr>
                  </a:outerShdw>
                </a:effectLst>
                <a:latin typeface="Sylfaen" pitchFamily="18" charset="0"/>
              </a:rPr>
              <a:t/>
            </a:r>
            <a:br>
              <a:rPr lang="cs-CZ" sz="4000" u="sng" dirty="0" smtClean="0">
                <a:effectLst>
                  <a:outerShdw blurRad="38100" dist="38100" dir="2700000" algn="tl">
                    <a:srgbClr val="000000">
                      <a:alpha val="43137"/>
                    </a:srgbClr>
                  </a:outerShdw>
                </a:effectLst>
                <a:latin typeface="Sylfaen" pitchFamily="18" charset="0"/>
              </a:rPr>
            </a:br>
            <a:r>
              <a:rPr lang="cs-CZ" sz="4000" dirty="0" smtClean="0">
                <a:effectLst>
                  <a:outerShdw blurRad="38100" dist="38100" dir="2700000" algn="tl">
                    <a:srgbClr val="000000">
                      <a:alpha val="43137"/>
                    </a:srgbClr>
                  </a:outerShdw>
                </a:effectLst>
                <a:latin typeface="Sylfaen" pitchFamily="18" charset="0"/>
              </a:rPr>
              <a:t>Příklad z judikatury - architektura</a:t>
            </a:r>
            <a:endParaRPr lang="cs-CZ" sz="40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18</a:t>
            </a:fld>
            <a:endParaRPr lang="cs-CZ"/>
          </a:p>
        </p:txBody>
      </p:sp>
      <p:sp>
        <p:nvSpPr>
          <p:cNvPr id="7" name="TextovéPole 6"/>
          <p:cNvSpPr txBox="1"/>
          <p:nvPr/>
        </p:nvSpPr>
        <p:spPr>
          <a:xfrm>
            <a:off x="579863" y="2222809"/>
            <a:ext cx="7843025" cy="3231654"/>
          </a:xfrm>
          <a:prstGeom prst="rect">
            <a:avLst/>
          </a:prstGeom>
          <a:noFill/>
        </p:spPr>
        <p:txBody>
          <a:bodyPr wrap="square" rtlCol="0">
            <a:spAutoFit/>
          </a:bodyPr>
          <a:lstStyle/>
          <a:p>
            <a:r>
              <a:rPr lang="cs-CZ" sz="3000" dirty="0" smtClean="0">
                <a:latin typeface="Sylfaen"/>
                <a:ea typeface="Calibri"/>
                <a:cs typeface="Times New Roman"/>
              </a:rPr>
              <a:t>Nález </a:t>
            </a:r>
            <a:r>
              <a:rPr lang="cs-CZ" sz="3000" dirty="0" err="1" smtClean="0">
                <a:latin typeface="Sylfaen"/>
                <a:ea typeface="Calibri"/>
                <a:cs typeface="Times New Roman"/>
              </a:rPr>
              <a:t>sp</a:t>
            </a:r>
            <a:r>
              <a:rPr lang="cs-CZ" sz="3000" dirty="0" smtClean="0">
                <a:latin typeface="Sylfaen"/>
                <a:ea typeface="Calibri"/>
                <a:cs typeface="Times New Roman"/>
              </a:rPr>
              <a:t>. zn. </a:t>
            </a:r>
            <a:r>
              <a:rPr lang="cs-CZ" sz="3000" dirty="0" err="1" smtClean="0">
                <a:latin typeface="Sylfaen"/>
                <a:ea typeface="Calibri"/>
                <a:cs typeface="Times New Roman"/>
              </a:rPr>
              <a:t>Pl</a:t>
            </a:r>
            <a:r>
              <a:rPr lang="cs-CZ" sz="3000" dirty="0" smtClean="0">
                <a:latin typeface="Sylfaen"/>
                <a:ea typeface="Calibri"/>
                <a:cs typeface="Times New Roman"/>
              </a:rPr>
              <a:t>. ÚS 19/08 (Lisabon I): </a:t>
            </a:r>
          </a:p>
          <a:p>
            <a:endParaRPr lang="cs-CZ" sz="3000" dirty="0" smtClean="0">
              <a:latin typeface="Sylfaen"/>
              <a:ea typeface="Calibri"/>
              <a:cs typeface="Times New Roman"/>
            </a:endParaRPr>
          </a:p>
          <a:p>
            <a:pPr algn="just"/>
            <a:endParaRPr lang="cs-CZ" sz="1600" dirty="0" smtClean="0">
              <a:latin typeface="Sylfaen" panose="010A0502050306030303" pitchFamily="18" charset="0"/>
            </a:endParaRPr>
          </a:p>
          <a:p>
            <a:pPr algn="just"/>
            <a:r>
              <a:rPr lang="cs-CZ" sz="1600" dirty="0" smtClean="0">
                <a:latin typeface="Sylfaen" panose="010A0502050306030303" pitchFamily="18" charset="0"/>
              </a:rPr>
              <a:t>„Evropská </a:t>
            </a:r>
            <a:r>
              <a:rPr lang="cs-CZ" sz="1600" dirty="0">
                <a:latin typeface="Sylfaen" panose="010A0502050306030303" pitchFamily="18" charset="0"/>
              </a:rPr>
              <a:t>unie pokročila zdaleka nejvíce v konceptu sdílené - "slité" - suverenity (</a:t>
            </a:r>
            <a:r>
              <a:rPr lang="cs-CZ" sz="1600" dirty="0" err="1">
                <a:latin typeface="Sylfaen" panose="010A0502050306030303" pitchFamily="18" charset="0"/>
              </a:rPr>
              <a:t>pooled</a:t>
            </a:r>
            <a:r>
              <a:rPr lang="cs-CZ" sz="1600" dirty="0">
                <a:latin typeface="Sylfaen" panose="010A0502050306030303" pitchFamily="18" charset="0"/>
              </a:rPr>
              <a:t> </a:t>
            </a:r>
            <a:r>
              <a:rPr lang="cs-CZ" sz="1600" dirty="0" err="1">
                <a:latin typeface="Sylfaen" panose="010A0502050306030303" pitchFamily="18" charset="0"/>
              </a:rPr>
              <a:t>sovereignty</a:t>
            </a:r>
            <a:r>
              <a:rPr lang="cs-CZ" sz="1600" dirty="0">
                <a:latin typeface="Sylfaen" panose="010A0502050306030303" pitchFamily="18" charset="0"/>
              </a:rPr>
              <a:t>) a již dnes vytváří entitu </a:t>
            </a:r>
            <a:r>
              <a:rPr lang="cs-CZ" sz="1600" dirty="0" err="1">
                <a:latin typeface="Sylfaen" panose="010A0502050306030303" pitchFamily="18" charset="0"/>
              </a:rPr>
              <a:t>sui</a:t>
            </a:r>
            <a:r>
              <a:rPr lang="cs-CZ" sz="1600" dirty="0">
                <a:latin typeface="Sylfaen" panose="010A0502050306030303" pitchFamily="18" charset="0"/>
              </a:rPr>
              <a:t> </a:t>
            </a:r>
            <a:r>
              <a:rPr lang="cs-CZ" sz="1600" dirty="0" err="1">
                <a:latin typeface="Sylfaen" panose="010A0502050306030303" pitchFamily="18" charset="0"/>
              </a:rPr>
              <a:t>generis</a:t>
            </a:r>
            <a:r>
              <a:rPr lang="cs-CZ" sz="1600" dirty="0">
                <a:latin typeface="Sylfaen" panose="010A0502050306030303" pitchFamily="18" charset="0"/>
              </a:rPr>
              <a:t>, která těžko snese zařazení do klasických státovědných kategorií. Je spíše otázkou jazykovou, zda lze proces integrace označovat za "ztrátu" části suverenity, resp. kompetencí, nebo přiléhavěji např. za "propůjčení, postoupení" části kompetencí suveréna. Může se jevit jako paradoxní, že klíčovým projevem svrchovanosti státu je i možnost se svou svrchovaností (její částí) dále nakládat, resp. určité kompetence dočasně či trvale postoupit</a:t>
            </a:r>
            <a:r>
              <a:rPr lang="cs-CZ" sz="1600" dirty="0" smtClean="0">
                <a:latin typeface="Sylfaen" panose="010A0502050306030303" pitchFamily="18" charset="0"/>
              </a:rPr>
              <a:t>.“</a:t>
            </a:r>
          </a:p>
          <a:p>
            <a:pPr algn="just"/>
            <a:endParaRPr lang="cs-CZ" sz="1600" dirty="0">
              <a:latin typeface="Sylfaen" panose="010A0502050306030303" pitchFamily="18" charset="0"/>
              <a:ea typeface="Calibri"/>
              <a:cs typeface="Times New Roman"/>
            </a:endParaRPr>
          </a:p>
        </p:txBody>
      </p:sp>
    </p:spTree>
    <p:extLst>
      <p:ext uri="{BB962C8B-B14F-4D97-AF65-F5344CB8AC3E}">
        <p14:creationId xmlns:p14="http://schemas.microsoft.com/office/powerpoint/2010/main" val="2644233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927100"/>
            <a:ext cx="8154537" cy="871058"/>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Stát - suverenita</a:t>
            </a:r>
            <a:endParaRPr lang="cs-CZ" sz="4800"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2</a:t>
            </a:fld>
            <a:endParaRPr lang="cs-CZ"/>
          </a:p>
        </p:txBody>
      </p:sp>
      <p:sp>
        <p:nvSpPr>
          <p:cNvPr id="7" name="TextovéPole 6"/>
          <p:cNvSpPr txBox="1"/>
          <p:nvPr/>
        </p:nvSpPr>
        <p:spPr>
          <a:xfrm>
            <a:off x="668741" y="2333765"/>
            <a:ext cx="7915701" cy="1938992"/>
          </a:xfrm>
          <a:prstGeom prst="rect">
            <a:avLst/>
          </a:prstGeom>
          <a:noFill/>
        </p:spPr>
        <p:txBody>
          <a:bodyPr wrap="square" rtlCol="0">
            <a:spAutoFit/>
          </a:bodyPr>
          <a:lstStyle/>
          <a:p>
            <a:pPr defTabSz="288000"/>
            <a:endParaRPr lang="cs-CZ" sz="3000" dirty="0" smtClean="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genealogie </a:t>
            </a:r>
          </a:p>
          <a:p>
            <a:pPr defTabSz="288000"/>
            <a:endParaRPr lang="cs-CZ" sz="3000" dirty="0" smtClean="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architektura</a:t>
            </a:r>
          </a:p>
        </p:txBody>
      </p:sp>
    </p:spTree>
    <p:extLst>
      <p:ext uri="{BB962C8B-B14F-4D97-AF65-F5344CB8AC3E}">
        <p14:creationId xmlns:p14="http://schemas.microsoft.com/office/powerpoint/2010/main" val="1201778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262" y="927100"/>
            <a:ext cx="8154537" cy="871058"/>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Společnosti proti státu </a:t>
            </a:r>
            <a:endParaRPr lang="cs-CZ" sz="4800"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3</a:t>
            </a:fld>
            <a:endParaRPr lang="cs-CZ"/>
          </a:p>
        </p:txBody>
      </p:sp>
      <p:sp>
        <p:nvSpPr>
          <p:cNvPr id="7" name="TextovéPole 6"/>
          <p:cNvSpPr txBox="1"/>
          <p:nvPr/>
        </p:nvSpPr>
        <p:spPr>
          <a:xfrm>
            <a:off x="641445" y="2006222"/>
            <a:ext cx="7942997" cy="4247317"/>
          </a:xfrm>
          <a:prstGeom prst="rect">
            <a:avLst/>
          </a:prstGeom>
          <a:noFill/>
        </p:spPr>
        <p:txBody>
          <a:bodyPr wrap="square" rtlCol="0">
            <a:spAutoFit/>
          </a:bodyPr>
          <a:lstStyle/>
          <a:p>
            <a:pPr defTabSz="288000"/>
            <a:r>
              <a:rPr lang="cs-CZ" sz="3000" dirty="0" err="1" smtClean="0">
                <a:latin typeface="Sylfaen"/>
                <a:ea typeface="Calibri"/>
                <a:cs typeface="Times New Roman"/>
              </a:rPr>
              <a:t>Pierre</a:t>
            </a:r>
            <a:r>
              <a:rPr lang="cs-CZ" sz="3000" dirty="0" smtClean="0">
                <a:latin typeface="Sylfaen"/>
                <a:ea typeface="Calibri"/>
                <a:cs typeface="Times New Roman"/>
              </a:rPr>
              <a:t> </a:t>
            </a:r>
            <a:r>
              <a:rPr lang="cs-CZ" sz="3000" dirty="0" err="1" smtClean="0">
                <a:latin typeface="Sylfaen"/>
                <a:ea typeface="Calibri"/>
                <a:cs typeface="Times New Roman"/>
              </a:rPr>
              <a:t>Clasters</a:t>
            </a:r>
            <a:r>
              <a:rPr lang="cs-CZ" sz="3000" dirty="0" smtClean="0">
                <a:latin typeface="Sylfaen"/>
                <a:ea typeface="Calibri"/>
                <a:cs typeface="Times New Roman"/>
              </a:rPr>
              <a:t>: </a:t>
            </a:r>
          </a:p>
          <a:p>
            <a:pPr defTabSz="288000"/>
            <a:endParaRPr lang="cs-CZ" sz="3000" dirty="0" smtClean="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odmítají stát, odmítají rozdělení na vládnoucí a 	ovládané</a:t>
            </a:r>
          </a:p>
          <a:p>
            <a:pPr defTabSz="288000">
              <a:buFont typeface="Wingdings" pitchFamily="2" charset="2"/>
              <a:buChar char="§"/>
            </a:pPr>
            <a:endParaRPr lang="cs-CZ" sz="3000" dirty="0">
              <a:latin typeface="Sylfaen"/>
              <a:ea typeface="Calibri"/>
              <a:cs typeface="Times New Roman"/>
            </a:endParaRPr>
          </a:p>
          <a:p>
            <a:pPr defTabSz="288000">
              <a:buFont typeface="Wingdings" pitchFamily="2" charset="2"/>
              <a:buChar char="§"/>
            </a:pPr>
            <a:r>
              <a:rPr lang="cs-CZ" sz="3000" dirty="0" smtClean="0">
                <a:latin typeface="Sylfaen"/>
                <a:ea typeface="Calibri"/>
                <a:cs typeface="Times New Roman"/>
              </a:rPr>
              <a:t> silná integrace a zvnitřnění norem</a:t>
            </a:r>
            <a:endParaRPr lang="cs-CZ" sz="3000" dirty="0">
              <a:latin typeface="Sylfaen"/>
              <a:ea typeface="Calibri"/>
              <a:cs typeface="Times New Roman"/>
            </a:endParaRPr>
          </a:p>
          <a:p>
            <a:pPr defTabSz="288000">
              <a:buFont typeface="Wingdings" pitchFamily="2" charset="2"/>
              <a:buChar char="§"/>
            </a:pPr>
            <a:endParaRPr lang="cs-CZ" sz="3000" dirty="0" smtClean="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náboženství a opakování zakladatelských činů  	a událostí</a:t>
            </a:r>
            <a:endParaRPr lang="cs-CZ" sz="3000" dirty="0" smtClean="0">
              <a:latin typeface="Sylfaen"/>
              <a:cs typeface="Times New Roman"/>
            </a:endParaRPr>
          </a:p>
        </p:txBody>
      </p:sp>
    </p:spTree>
    <p:extLst>
      <p:ext uri="{BB962C8B-B14F-4D97-AF65-F5344CB8AC3E}">
        <p14:creationId xmlns:p14="http://schemas.microsoft.com/office/powerpoint/2010/main" val="11366420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968991"/>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(Moderní) stát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4</a:t>
            </a:fld>
            <a:endParaRPr lang="cs-CZ"/>
          </a:p>
        </p:txBody>
      </p:sp>
      <p:sp>
        <p:nvSpPr>
          <p:cNvPr id="7" name="TextovéPole 6"/>
          <p:cNvSpPr txBox="1"/>
          <p:nvPr/>
        </p:nvSpPr>
        <p:spPr>
          <a:xfrm>
            <a:off x="805218" y="2033516"/>
            <a:ext cx="7710986" cy="4247317"/>
          </a:xfrm>
          <a:prstGeom prst="rect">
            <a:avLst/>
          </a:prstGeom>
          <a:noFill/>
        </p:spPr>
        <p:txBody>
          <a:bodyPr wrap="square" rtlCol="0">
            <a:spAutoFit/>
          </a:bodyPr>
          <a:lstStyle/>
          <a:p>
            <a:pPr defTabSz="288000"/>
            <a:r>
              <a:rPr lang="cs-CZ" sz="3000" dirty="0" smtClean="0">
                <a:latin typeface="Sylfaen"/>
                <a:ea typeface="Calibri"/>
                <a:cs typeface="Times New Roman"/>
              </a:rPr>
              <a:t>Marcel </a:t>
            </a:r>
            <a:r>
              <a:rPr lang="cs-CZ" sz="3000" dirty="0" err="1" smtClean="0">
                <a:latin typeface="Sylfaen"/>
                <a:ea typeface="Calibri"/>
                <a:cs typeface="Times New Roman"/>
              </a:rPr>
              <a:t>Gauchet</a:t>
            </a:r>
            <a:r>
              <a:rPr lang="cs-CZ" sz="3000" dirty="0" smtClean="0">
                <a:latin typeface="Sylfaen"/>
                <a:ea typeface="Calibri"/>
                <a:cs typeface="Times New Roman"/>
              </a:rPr>
              <a:t>: „vznik státu byl jasně 	nejdůležitější událostí lidských dějin“</a:t>
            </a:r>
          </a:p>
          <a:p>
            <a:endParaRPr lang="cs-CZ" sz="3000" dirty="0" smtClean="0">
              <a:latin typeface="Sylfaen"/>
              <a:ea typeface="Calibri"/>
              <a:cs typeface="Times New Roman"/>
            </a:endParaRPr>
          </a:p>
          <a:p>
            <a:r>
              <a:rPr lang="cs-CZ" sz="3000" dirty="0" smtClean="0">
                <a:latin typeface="Sylfaen"/>
                <a:ea typeface="Calibri"/>
                <a:cs typeface="Times New Roman"/>
              </a:rPr>
              <a:t>Předmoderní formy politické organizace: </a:t>
            </a:r>
          </a:p>
          <a:p>
            <a:pPr>
              <a:buFont typeface="Wingdings" pitchFamily="2" charset="2"/>
              <a:buChar char="§"/>
            </a:pPr>
            <a:r>
              <a:rPr lang="cs-CZ" sz="3000" dirty="0" smtClean="0">
                <a:latin typeface="Sylfaen"/>
                <a:ea typeface="Calibri"/>
                <a:cs typeface="Times New Roman"/>
              </a:rPr>
              <a:t> impérium </a:t>
            </a:r>
          </a:p>
          <a:p>
            <a:pPr>
              <a:buFont typeface="Wingdings" pitchFamily="2" charset="2"/>
              <a:buChar char="§"/>
            </a:pPr>
            <a:r>
              <a:rPr lang="cs-CZ" sz="3000" dirty="0" smtClean="0">
                <a:latin typeface="Sylfaen"/>
                <a:ea typeface="Calibri"/>
                <a:cs typeface="Times New Roman"/>
              </a:rPr>
              <a:t> patrimoniální společnost</a:t>
            </a:r>
          </a:p>
          <a:p>
            <a:pPr>
              <a:buFont typeface="Wingdings" pitchFamily="2" charset="2"/>
              <a:buChar char="§"/>
            </a:pPr>
            <a:r>
              <a:rPr lang="cs-CZ" sz="3000" dirty="0" smtClean="0">
                <a:latin typeface="Sylfaen"/>
                <a:ea typeface="Calibri"/>
                <a:cs typeface="Times New Roman"/>
              </a:rPr>
              <a:t> feudální společnost</a:t>
            </a:r>
          </a:p>
          <a:p>
            <a:pPr>
              <a:buFont typeface="Wingdings" pitchFamily="2" charset="2"/>
              <a:buChar char="§"/>
            </a:pPr>
            <a:r>
              <a:rPr lang="cs-CZ" sz="3000" dirty="0">
                <a:latin typeface="Sylfaen"/>
                <a:cs typeface="Times New Roman"/>
              </a:rPr>
              <a:t> </a:t>
            </a:r>
            <a:r>
              <a:rPr lang="cs-CZ" sz="3000" dirty="0" err="1" smtClean="0">
                <a:latin typeface="Sylfaen"/>
                <a:cs typeface="Times New Roman"/>
              </a:rPr>
              <a:t>segmentární</a:t>
            </a:r>
            <a:r>
              <a:rPr lang="cs-CZ" sz="3000" dirty="0" smtClean="0">
                <a:latin typeface="Sylfaen"/>
                <a:cs typeface="Times New Roman"/>
              </a:rPr>
              <a:t> společnost</a:t>
            </a:r>
          </a:p>
          <a:p>
            <a:pPr>
              <a:buFont typeface="Wingdings" pitchFamily="2" charset="2"/>
              <a:buChar char="§"/>
            </a:pPr>
            <a:r>
              <a:rPr lang="cs-CZ" sz="3000" dirty="0">
                <a:latin typeface="Sylfaen"/>
                <a:cs typeface="Times New Roman"/>
              </a:rPr>
              <a:t> </a:t>
            </a:r>
            <a:r>
              <a:rPr lang="cs-CZ" sz="3000" dirty="0" smtClean="0">
                <a:latin typeface="Sylfaen"/>
                <a:cs typeface="Times New Roman"/>
              </a:rPr>
              <a:t>městský stát</a:t>
            </a:r>
          </a:p>
        </p:txBody>
      </p:sp>
    </p:spTree>
    <p:extLst>
      <p:ext uri="{BB962C8B-B14F-4D97-AF65-F5344CB8AC3E}">
        <p14:creationId xmlns:p14="http://schemas.microsoft.com/office/powerpoint/2010/main" val="250255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Středověké kořeny státu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5</a:t>
            </a:fld>
            <a:endParaRPr lang="cs-CZ"/>
          </a:p>
        </p:txBody>
      </p:sp>
      <p:sp>
        <p:nvSpPr>
          <p:cNvPr id="7" name="TextovéPole 6"/>
          <p:cNvSpPr txBox="1"/>
          <p:nvPr/>
        </p:nvSpPr>
        <p:spPr>
          <a:xfrm>
            <a:off x="832513" y="2388357"/>
            <a:ext cx="7820167" cy="2862322"/>
          </a:xfrm>
          <a:prstGeom prst="rect">
            <a:avLst/>
          </a:prstGeom>
          <a:noFill/>
        </p:spPr>
        <p:txBody>
          <a:bodyPr wrap="square" rtlCol="0">
            <a:spAutoFit/>
          </a:bodyPr>
          <a:lstStyle/>
          <a:p>
            <a:pPr>
              <a:buFont typeface="Wingdings" pitchFamily="2" charset="2"/>
              <a:buChar char="§"/>
            </a:pPr>
            <a:r>
              <a:rPr lang="cs-CZ" sz="3000" dirty="0" smtClean="0">
                <a:latin typeface="Sylfaen"/>
                <a:ea typeface="Calibri"/>
                <a:cs typeface="Times New Roman"/>
              </a:rPr>
              <a:t> teologie: od tomismu k nominalismu</a:t>
            </a:r>
          </a:p>
          <a:p>
            <a:r>
              <a:rPr lang="cs-CZ" sz="3000" dirty="0">
                <a:latin typeface="Sylfaen"/>
                <a:ea typeface="Calibri"/>
                <a:cs typeface="Times New Roman"/>
              </a:rPr>
              <a:t> </a:t>
            </a:r>
            <a:endParaRPr lang="cs-CZ" sz="3000" dirty="0" smtClean="0">
              <a:latin typeface="Sylfaen"/>
              <a:ea typeface="Calibri"/>
              <a:cs typeface="Times New Roman"/>
            </a:endParaRPr>
          </a:p>
          <a:p>
            <a:pPr>
              <a:buFont typeface="Wingdings" pitchFamily="2" charset="2"/>
              <a:buChar char="§"/>
            </a:pPr>
            <a:r>
              <a:rPr lang="cs-CZ" sz="3000" dirty="0" smtClean="0">
                <a:latin typeface="Sylfaen"/>
                <a:ea typeface="Calibri"/>
                <a:cs typeface="Times New Roman"/>
              </a:rPr>
              <a:t> právo: </a:t>
            </a:r>
            <a:r>
              <a:rPr lang="cs-CZ" sz="3000" dirty="0" err="1" smtClean="0">
                <a:latin typeface="Sylfaen"/>
                <a:ea typeface="Calibri"/>
                <a:cs typeface="Times New Roman"/>
              </a:rPr>
              <a:t>jurisdictio</a:t>
            </a:r>
            <a:r>
              <a:rPr lang="cs-CZ" sz="3000" dirty="0" smtClean="0">
                <a:latin typeface="Sylfaen"/>
                <a:ea typeface="Calibri"/>
                <a:cs typeface="Times New Roman"/>
              </a:rPr>
              <a:t> – populismus – reformace</a:t>
            </a:r>
          </a:p>
          <a:p>
            <a:pPr>
              <a:buFont typeface="Wingdings" pitchFamily="2" charset="2"/>
              <a:buChar char="§"/>
            </a:pPr>
            <a:endParaRPr lang="cs-CZ" sz="3000" dirty="0" smtClean="0">
              <a:latin typeface="Sylfaen"/>
              <a:cs typeface="Times New Roman"/>
            </a:endParaRPr>
          </a:p>
          <a:p>
            <a:pPr defTabSz="288000">
              <a:buFont typeface="Wingdings" pitchFamily="2" charset="2"/>
              <a:buChar char="§"/>
            </a:pPr>
            <a:r>
              <a:rPr lang="cs-CZ" sz="3000" dirty="0">
                <a:latin typeface="Sylfaen"/>
                <a:cs typeface="Times New Roman"/>
              </a:rPr>
              <a:t> </a:t>
            </a:r>
            <a:r>
              <a:rPr lang="cs-CZ" sz="3000" dirty="0" smtClean="0">
                <a:latin typeface="Sylfaen"/>
                <a:cs typeface="Times New Roman"/>
              </a:rPr>
              <a:t>od středověkého univerzalismu k 	partikularistické suverenitě moderního státu</a:t>
            </a:r>
          </a:p>
        </p:txBody>
      </p:sp>
    </p:spTree>
    <p:extLst>
      <p:ext uri="{BB962C8B-B14F-4D97-AF65-F5344CB8AC3E}">
        <p14:creationId xmlns:p14="http://schemas.microsoft.com/office/powerpoint/2010/main" val="2902477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Jean </a:t>
            </a:r>
            <a:r>
              <a:rPr lang="cs-CZ" sz="4800" dirty="0" err="1" smtClean="0">
                <a:effectLst>
                  <a:outerShdw blurRad="38100" dist="38100" dir="2700000" algn="tl">
                    <a:srgbClr val="000000">
                      <a:alpha val="43137"/>
                    </a:srgbClr>
                  </a:outerShdw>
                </a:effectLst>
                <a:latin typeface="Sylfaen" pitchFamily="18" charset="0"/>
              </a:rPr>
              <a:t>Bodin</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6</a:t>
            </a:fld>
            <a:endParaRPr lang="cs-CZ"/>
          </a:p>
        </p:txBody>
      </p:sp>
      <p:sp>
        <p:nvSpPr>
          <p:cNvPr id="7" name="TextovéPole 6"/>
          <p:cNvSpPr txBox="1"/>
          <p:nvPr/>
        </p:nvSpPr>
        <p:spPr>
          <a:xfrm>
            <a:off x="818866" y="2265528"/>
            <a:ext cx="7833813" cy="3785652"/>
          </a:xfrm>
          <a:prstGeom prst="rect">
            <a:avLst/>
          </a:prstGeom>
          <a:noFill/>
        </p:spPr>
        <p:txBody>
          <a:bodyPr wrap="square" rtlCol="0">
            <a:spAutoFit/>
          </a:bodyPr>
          <a:lstStyle/>
          <a:p>
            <a:pPr>
              <a:buFont typeface="Wingdings" pitchFamily="2" charset="2"/>
              <a:buChar char="§"/>
            </a:pPr>
            <a:r>
              <a:rPr lang="cs-CZ" sz="3000" dirty="0" smtClean="0">
                <a:latin typeface="Sylfaen"/>
                <a:ea typeface="Calibri"/>
                <a:cs typeface="Times New Roman"/>
              </a:rPr>
              <a:t> od soudní suverenity k suverenitě legislativní</a:t>
            </a:r>
          </a:p>
          <a:p>
            <a:endParaRPr lang="cs-CZ" sz="3000" dirty="0" smtClean="0">
              <a:latin typeface="Sylfaen"/>
              <a:ea typeface="Calibri"/>
              <a:cs typeface="Times New Roman"/>
            </a:endParaRPr>
          </a:p>
          <a:p>
            <a:pPr defTabSz="288000">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populace a teritorium rámcem aplikace 	suverenity</a:t>
            </a:r>
          </a:p>
          <a:p>
            <a:endParaRPr lang="cs-CZ" sz="3000" dirty="0" smtClean="0">
              <a:latin typeface="Sylfaen"/>
              <a:ea typeface="Calibri"/>
              <a:cs typeface="Times New Roman"/>
            </a:endParaRPr>
          </a:p>
          <a:p>
            <a:pPr>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suverenita jako kompetenční výsost</a:t>
            </a:r>
          </a:p>
          <a:p>
            <a:pPr>
              <a:buFont typeface="Wingdings" pitchFamily="2" charset="2"/>
              <a:buChar char="§"/>
            </a:pPr>
            <a:endParaRPr lang="cs-CZ" sz="3000" dirty="0" smtClean="0">
              <a:latin typeface="Sylfaen"/>
              <a:cs typeface="Times New Roman"/>
            </a:endParaRPr>
          </a:p>
          <a:p>
            <a:pPr>
              <a:buFont typeface="Wingdings" pitchFamily="2" charset="2"/>
              <a:buChar char="§"/>
            </a:pPr>
            <a:r>
              <a:rPr lang="cs-CZ" sz="3000" dirty="0">
                <a:latin typeface="Sylfaen"/>
                <a:cs typeface="Times New Roman"/>
              </a:rPr>
              <a:t> </a:t>
            </a:r>
            <a:r>
              <a:rPr lang="cs-CZ" sz="3000" dirty="0" err="1" smtClean="0">
                <a:latin typeface="Sylfaen"/>
                <a:cs typeface="Times New Roman"/>
              </a:rPr>
              <a:t>auctoritas</a:t>
            </a:r>
            <a:r>
              <a:rPr lang="cs-CZ" sz="3000" dirty="0" smtClean="0">
                <a:latin typeface="Sylfaen"/>
                <a:cs typeface="Times New Roman"/>
              </a:rPr>
              <a:t> non </a:t>
            </a:r>
            <a:r>
              <a:rPr lang="cs-CZ" sz="3000" dirty="0" err="1" smtClean="0">
                <a:latin typeface="Sylfaen"/>
                <a:cs typeface="Times New Roman"/>
              </a:rPr>
              <a:t>veritas</a:t>
            </a:r>
            <a:r>
              <a:rPr lang="cs-CZ" sz="3000" dirty="0" smtClean="0">
                <a:latin typeface="Sylfaen"/>
                <a:cs typeface="Times New Roman"/>
              </a:rPr>
              <a:t> facit legem</a:t>
            </a:r>
          </a:p>
        </p:txBody>
      </p:sp>
    </p:spTree>
    <p:extLst>
      <p:ext uri="{BB962C8B-B14F-4D97-AF65-F5344CB8AC3E}">
        <p14:creationId xmlns:p14="http://schemas.microsoft.com/office/powerpoint/2010/main" val="2431220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Od </a:t>
            </a:r>
            <a:r>
              <a:rPr lang="cs-CZ" sz="4800" dirty="0" err="1" smtClean="0">
                <a:effectLst>
                  <a:outerShdw blurRad="38100" dist="38100" dir="2700000" algn="tl">
                    <a:srgbClr val="000000">
                      <a:alpha val="43137"/>
                    </a:srgbClr>
                  </a:outerShdw>
                </a:effectLst>
                <a:latin typeface="Sylfaen" pitchFamily="18" charset="0"/>
              </a:rPr>
              <a:t>Bodina</a:t>
            </a:r>
            <a:r>
              <a:rPr lang="cs-CZ" sz="4800" dirty="0" smtClean="0">
                <a:effectLst>
                  <a:outerShdw blurRad="38100" dist="38100" dir="2700000" algn="tl">
                    <a:srgbClr val="000000">
                      <a:alpha val="43137"/>
                    </a:srgbClr>
                  </a:outerShdw>
                </a:effectLst>
                <a:latin typeface="Sylfaen" pitchFamily="18" charset="0"/>
              </a:rPr>
              <a:t> k Hobbesovi </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7</a:t>
            </a:fld>
            <a:endParaRPr lang="cs-CZ"/>
          </a:p>
        </p:txBody>
      </p:sp>
      <p:sp>
        <p:nvSpPr>
          <p:cNvPr id="7" name="TextovéPole 6"/>
          <p:cNvSpPr txBox="1"/>
          <p:nvPr/>
        </p:nvSpPr>
        <p:spPr>
          <a:xfrm>
            <a:off x="846160" y="2210937"/>
            <a:ext cx="7806519" cy="4247317"/>
          </a:xfrm>
          <a:prstGeom prst="rect">
            <a:avLst/>
          </a:prstGeom>
          <a:noFill/>
        </p:spPr>
        <p:txBody>
          <a:bodyPr wrap="square" rtlCol="0">
            <a:spAutoFit/>
          </a:bodyPr>
          <a:lstStyle/>
          <a:p>
            <a:r>
              <a:rPr lang="cs-CZ" sz="3000" dirty="0" err="1" smtClean="0">
                <a:latin typeface="Sylfaen"/>
                <a:ea typeface="Calibri"/>
                <a:cs typeface="Times New Roman"/>
              </a:rPr>
              <a:t>Quentin</a:t>
            </a:r>
            <a:r>
              <a:rPr lang="cs-CZ" sz="3000" dirty="0" smtClean="0">
                <a:latin typeface="Sylfaen"/>
                <a:ea typeface="Calibri"/>
                <a:cs typeface="Times New Roman"/>
              </a:rPr>
              <a:t> </a:t>
            </a:r>
            <a:r>
              <a:rPr lang="cs-CZ" sz="3000" dirty="0" err="1" smtClean="0">
                <a:latin typeface="Sylfaen"/>
                <a:ea typeface="Calibri"/>
                <a:cs typeface="Times New Roman"/>
              </a:rPr>
              <a:t>Skinner</a:t>
            </a:r>
            <a:r>
              <a:rPr lang="cs-CZ" sz="3000" dirty="0" smtClean="0">
                <a:latin typeface="Sylfaen"/>
                <a:ea typeface="Calibri"/>
                <a:cs typeface="Times New Roman"/>
              </a:rPr>
              <a:t>: </a:t>
            </a:r>
          </a:p>
          <a:p>
            <a:pPr>
              <a:buFont typeface="Wingdings" pitchFamily="2" charset="2"/>
              <a:buChar char="§"/>
            </a:pPr>
            <a:endParaRPr lang="cs-CZ" sz="3000" dirty="0">
              <a:latin typeface="Sylfaen"/>
              <a:ea typeface="Calibri"/>
              <a:cs typeface="Times New Roman"/>
            </a:endParaRPr>
          </a:p>
          <a:p>
            <a:pPr>
              <a:buFont typeface="Wingdings" pitchFamily="2" charset="2"/>
              <a:buChar char="§"/>
            </a:pPr>
            <a:r>
              <a:rPr lang="cs-CZ" sz="3000" dirty="0" smtClean="0">
                <a:latin typeface="Sylfaen"/>
                <a:ea typeface="Calibri"/>
                <a:cs typeface="Times New Roman"/>
              </a:rPr>
              <a:t> absolutismus (a scholastika: kvazi-převedení politických práv; královské božské právo)</a:t>
            </a:r>
          </a:p>
          <a:p>
            <a:endParaRPr lang="cs-CZ" sz="3000" dirty="0" smtClean="0">
              <a:latin typeface="Sylfaen"/>
              <a:ea typeface="Calibri"/>
              <a:cs typeface="Times New Roman"/>
            </a:endParaRPr>
          </a:p>
          <a:p>
            <a:pPr>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populismus (političtí anatomové; suverenita v rukou </a:t>
            </a:r>
            <a:r>
              <a:rPr lang="cs-CZ" sz="3000" dirty="0" err="1" smtClean="0">
                <a:latin typeface="Sylfaen"/>
                <a:ea typeface="Calibri"/>
                <a:cs typeface="Times New Roman"/>
              </a:rPr>
              <a:t>universitas</a:t>
            </a:r>
            <a:r>
              <a:rPr lang="cs-CZ" sz="3000" dirty="0" smtClean="0">
                <a:latin typeface="Sylfaen"/>
                <a:ea typeface="Calibri"/>
                <a:cs typeface="Times New Roman"/>
              </a:rPr>
              <a:t> lidu či tělesa státu)</a:t>
            </a:r>
          </a:p>
          <a:p>
            <a:endParaRPr lang="cs-CZ" sz="3000" dirty="0" smtClean="0">
              <a:latin typeface="Sylfaen"/>
              <a:ea typeface="Calibri"/>
              <a:cs typeface="Times New Roman"/>
            </a:endParaRPr>
          </a:p>
          <a:p>
            <a:pPr>
              <a:buFont typeface="Wingdings" pitchFamily="2" charset="2"/>
              <a:buChar char="§"/>
            </a:pPr>
            <a:endParaRPr lang="cs-CZ" sz="3000" dirty="0" smtClean="0">
              <a:latin typeface="Sylfaen"/>
              <a:cs typeface="Times New Roman"/>
            </a:endParaRPr>
          </a:p>
        </p:txBody>
      </p:sp>
    </p:spTree>
    <p:extLst>
      <p:ext uri="{BB962C8B-B14F-4D97-AF65-F5344CB8AC3E}">
        <p14:creationId xmlns:p14="http://schemas.microsoft.com/office/powerpoint/2010/main" val="438278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Hobbes a fiktivní teorie</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8</a:t>
            </a:fld>
            <a:endParaRPr lang="cs-CZ"/>
          </a:p>
        </p:txBody>
      </p:sp>
      <p:sp>
        <p:nvSpPr>
          <p:cNvPr id="7" name="TextovéPole 6"/>
          <p:cNvSpPr txBox="1"/>
          <p:nvPr/>
        </p:nvSpPr>
        <p:spPr>
          <a:xfrm>
            <a:off x="873456" y="2429301"/>
            <a:ext cx="7779223" cy="3785652"/>
          </a:xfrm>
          <a:prstGeom prst="rect">
            <a:avLst/>
          </a:prstGeom>
          <a:noFill/>
        </p:spPr>
        <p:txBody>
          <a:bodyPr wrap="square" rtlCol="0">
            <a:spAutoFit/>
          </a:bodyPr>
          <a:lstStyle/>
          <a:p>
            <a:pPr>
              <a:buFont typeface="Wingdings" pitchFamily="2" charset="2"/>
              <a:buChar char="§"/>
            </a:pPr>
            <a:r>
              <a:rPr lang="cs-CZ" sz="3000" dirty="0" smtClean="0">
                <a:latin typeface="Sylfaen"/>
                <a:ea typeface="Calibri"/>
                <a:cs typeface="Times New Roman"/>
              </a:rPr>
              <a:t> co znamená zastupovat jiného?</a:t>
            </a:r>
          </a:p>
          <a:p>
            <a:r>
              <a:rPr lang="cs-CZ" sz="3000" dirty="0" smtClean="0">
                <a:latin typeface="Sylfaen"/>
                <a:ea typeface="Calibri"/>
                <a:cs typeface="Times New Roman"/>
              </a:rPr>
              <a:t> </a:t>
            </a:r>
          </a:p>
          <a:p>
            <a:pPr>
              <a:buFont typeface="Wingdings" pitchFamily="2" charset="2"/>
              <a:buChar char="§"/>
            </a:pPr>
            <a:r>
              <a:rPr lang="cs-CZ" sz="3000" dirty="0">
                <a:latin typeface="Sylfaen"/>
                <a:ea typeface="Calibri"/>
                <a:cs typeface="Times New Roman"/>
              </a:rPr>
              <a:t> </a:t>
            </a:r>
            <a:r>
              <a:rPr lang="cs-CZ" sz="3000" dirty="0" smtClean="0">
                <a:latin typeface="Sylfaen"/>
                <a:ea typeface="Calibri"/>
                <a:cs typeface="Times New Roman"/>
              </a:rPr>
              <a:t>co znamená autorizovat zastupitele? </a:t>
            </a:r>
          </a:p>
          <a:p>
            <a:endParaRPr lang="cs-CZ" sz="3000" dirty="0" smtClean="0">
              <a:latin typeface="Sylfaen"/>
              <a:ea typeface="Calibri"/>
              <a:cs typeface="Times New Roman"/>
            </a:endParaRPr>
          </a:p>
          <a:p>
            <a:pPr>
              <a:buFont typeface="Wingdings" pitchFamily="2" charset="2"/>
              <a:buChar char="§"/>
            </a:pPr>
            <a:r>
              <a:rPr lang="cs-CZ" sz="3000" dirty="0" smtClean="0">
                <a:latin typeface="Sylfaen"/>
                <a:ea typeface="Calibri"/>
                <a:cs typeface="Times New Roman"/>
              </a:rPr>
              <a:t> suverén a politické společenství (stát): umělá a fiktivní osoba </a:t>
            </a:r>
          </a:p>
          <a:p>
            <a:pPr>
              <a:buFont typeface="Wingdings" pitchFamily="2" charset="2"/>
              <a:buChar char="§"/>
            </a:pPr>
            <a:endParaRPr lang="cs-CZ" sz="3000" dirty="0" smtClean="0">
              <a:latin typeface="Sylfaen"/>
              <a:ea typeface="Calibri"/>
              <a:cs typeface="Times New Roman"/>
            </a:endParaRPr>
          </a:p>
          <a:p>
            <a:pPr>
              <a:buFont typeface="Wingdings" pitchFamily="2" charset="2"/>
              <a:buChar char="§"/>
            </a:pPr>
            <a:endParaRPr lang="cs-CZ" sz="3000" dirty="0" smtClean="0">
              <a:latin typeface="Sylfaen"/>
              <a:cs typeface="Times New Roman"/>
            </a:endParaRPr>
          </a:p>
        </p:txBody>
      </p:sp>
    </p:spTree>
    <p:extLst>
      <p:ext uri="{BB962C8B-B14F-4D97-AF65-F5344CB8AC3E}">
        <p14:creationId xmlns:p14="http://schemas.microsoft.com/office/powerpoint/2010/main" val="19440820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3205" y="818866"/>
            <a:ext cx="8079475" cy="1132764"/>
          </a:xfrm>
        </p:spPr>
        <p:txBody>
          <a:bodyPr/>
          <a:lstStyle/>
          <a:p>
            <a:pPr algn="ct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3200" u="sng" dirty="0">
                <a:effectLst>
                  <a:outerShdw blurRad="38100" dist="38100" dir="2700000" algn="tl">
                    <a:srgbClr val="000000">
                      <a:alpha val="43137"/>
                    </a:srgbClr>
                  </a:outerShdw>
                </a:effectLst>
                <a:latin typeface="Sylfaen" pitchFamily="18" charset="0"/>
              </a:rPr>
              <a:t/>
            </a:r>
            <a:br>
              <a:rPr lang="cs-CZ" sz="3200" u="sng" dirty="0">
                <a:effectLst>
                  <a:outerShdw blurRad="38100" dist="38100" dir="2700000" algn="tl">
                    <a:srgbClr val="000000">
                      <a:alpha val="43137"/>
                    </a:srgbClr>
                  </a:outerShdw>
                </a:effectLst>
                <a:latin typeface="Sylfaen" pitchFamily="18" charset="0"/>
              </a:rPr>
            </a:br>
            <a:r>
              <a:rPr lang="cs-CZ" sz="3200" u="sng" dirty="0" smtClean="0">
                <a:effectLst>
                  <a:outerShdw blurRad="38100" dist="38100" dir="2700000" algn="tl">
                    <a:srgbClr val="000000">
                      <a:alpha val="43137"/>
                    </a:srgbClr>
                  </a:outerShdw>
                </a:effectLst>
                <a:latin typeface="Sylfaen" pitchFamily="18" charset="0"/>
              </a:rPr>
              <a:t/>
            </a:r>
            <a:br>
              <a:rPr lang="cs-CZ" sz="3200" u="sng" dirty="0" smtClean="0">
                <a:effectLst>
                  <a:outerShdw blurRad="38100" dist="38100" dir="2700000" algn="tl">
                    <a:srgbClr val="000000">
                      <a:alpha val="43137"/>
                    </a:srgbClr>
                  </a:outerShdw>
                </a:effectLst>
                <a:latin typeface="Sylfaen" pitchFamily="18" charset="0"/>
              </a:rPr>
            </a:br>
            <a:r>
              <a:rPr lang="cs-CZ" sz="4800" dirty="0" smtClean="0">
                <a:effectLst>
                  <a:outerShdw blurRad="38100" dist="38100" dir="2700000" algn="tl">
                    <a:srgbClr val="000000">
                      <a:alpha val="43137"/>
                    </a:srgbClr>
                  </a:outerShdw>
                </a:effectLst>
                <a:latin typeface="Sylfaen" pitchFamily="18" charset="0"/>
              </a:rPr>
              <a:t>Abbé </a:t>
            </a:r>
            <a:r>
              <a:rPr lang="cs-CZ" sz="4800" dirty="0" err="1" smtClean="0">
                <a:effectLst>
                  <a:outerShdw blurRad="38100" dist="38100" dir="2700000" algn="tl">
                    <a:srgbClr val="000000">
                      <a:alpha val="43137"/>
                    </a:srgbClr>
                  </a:outerShdw>
                </a:effectLst>
                <a:latin typeface="Sylfaen" pitchFamily="18" charset="0"/>
              </a:rPr>
              <a:t>Sieyès</a:t>
            </a:r>
            <a:endParaRPr lang="cs-CZ" sz="4800" u="sng" dirty="0">
              <a:effectLst>
                <a:outerShdw blurRad="38100" dist="38100" dir="2700000" algn="tl">
                  <a:srgbClr val="000000">
                    <a:alpha val="43137"/>
                  </a:srgbClr>
                </a:outerShdw>
              </a:effectLst>
              <a:latin typeface="Sylfaen" pitchFamily="18" charset="0"/>
            </a:endParaRPr>
          </a:p>
        </p:txBody>
      </p:sp>
      <p:sp>
        <p:nvSpPr>
          <p:cNvPr id="4" name="Zástupný symbol pro zápatí 3"/>
          <p:cNvSpPr>
            <a:spLocks noGrp="1"/>
          </p:cNvSpPr>
          <p:nvPr>
            <p:ph type="ftr" sz="quarter" idx="10"/>
          </p:nvPr>
        </p:nvSpPr>
        <p:spPr/>
        <p:txBody>
          <a:bodyPr/>
          <a:lstStyle/>
          <a:p>
            <a:pPr algn="ctr">
              <a:defRPr/>
            </a:pPr>
            <a:r>
              <a:rPr lang="cs-CZ" dirty="0" smtClean="0"/>
              <a:t>Koncepty politické filosofie (POL 440)</a:t>
            </a:r>
            <a:endParaRPr lang="cs-CZ" dirty="0"/>
          </a:p>
        </p:txBody>
      </p:sp>
      <p:sp>
        <p:nvSpPr>
          <p:cNvPr id="5" name="Zástupný symbol pro číslo snímku 4"/>
          <p:cNvSpPr>
            <a:spLocks noGrp="1"/>
          </p:cNvSpPr>
          <p:nvPr>
            <p:ph type="sldNum" sz="quarter" idx="11"/>
          </p:nvPr>
        </p:nvSpPr>
        <p:spPr/>
        <p:txBody>
          <a:bodyPr/>
          <a:lstStyle/>
          <a:p>
            <a:pPr>
              <a:defRPr/>
            </a:pPr>
            <a:fld id="{71F2FB82-C61B-45A3-8C5A-9A05D2540916}" type="slidenum">
              <a:rPr lang="cs-CZ" smtClean="0"/>
              <a:pPr>
                <a:defRPr/>
              </a:pPr>
              <a:t>9</a:t>
            </a:fld>
            <a:endParaRPr lang="cs-CZ"/>
          </a:p>
        </p:txBody>
      </p:sp>
      <p:sp>
        <p:nvSpPr>
          <p:cNvPr id="7" name="TextovéPole 6"/>
          <p:cNvSpPr txBox="1"/>
          <p:nvPr/>
        </p:nvSpPr>
        <p:spPr>
          <a:xfrm>
            <a:off x="873456" y="2674961"/>
            <a:ext cx="7779223" cy="2862322"/>
          </a:xfrm>
          <a:prstGeom prst="rect">
            <a:avLst/>
          </a:prstGeom>
          <a:noFill/>
        </p:spPr>
        <p:txBody>
          <a:bodyPr wrap="square" rtlCol="0">
            <a:spAutoFit/>
          </a:bodyPr>
          <a:lstStyle/>
          <a:p>
            <a:pPr defTabSz="288000">
              <a:buFont typeface="Wingdings" pitchFamily="2" charset="2"/>
              <a:buChar char="§"/>
            </a:pPr>
            <a:r>
              <a:rPr lang="cs-CZ" sz="3000" dirty="0" smtClean="0">
                <a:latin typeface="Sylfaen"/>
                <a:cs typeface="Times New Roman"/>
              </a:rPr>
              <a:t> suverén je ten, kdo vytváří ústavu 	(konstitutivní suverenita)</a:t>
            </a:r>
          </a:p>
          <a:p>
            <a:pPr defTabSz="288000"/>
            <a:endParaRPr lang="cs-CZ" sz="3000" dirty="0" smtClean="0">
              <a:latin typeface="Sylfaen"/>
              <a:cs typeface="Times New Roman"/>
            </a:endParaRPr>
          </a:p>
          <a:p>
            <a:pPr defTabSz="288000">
              <a:buFont typeface="Wingdings" pitchFamily="2" charset="2"/>
              <a:buChar char="§"/>
            </a:pPr>
            <a:r>
              <a:rPr lang="cs-CZ" sz="3000" dirty="0">
                <a:latin typeface="Sylfaen"/>
                <a:cs typeface="Times New Roman"/>
              </a:rPr>
              <a:t> </a:t>
            </a:r>
            <a:r>
              <a:rPr lang="cs-CZ" sz="3000" dirty="0" smtClean="0">
                <a:latin typeface="Sylfaen"/>
                <a:cs typeface="Times New Roman"/>
              </a:rPr>
              <a:t>ústava se snaží o omezení moci</a:t>
            </a:r>
          </a:p>
          <a:p>
            <a:endParaRPr lang="cs-CZ" sz="3000" dirty="0" smtClean="0">
              <a:latin typeface="Sylfaen"/>
              <a:cs typeface="Times New Roman"/>
            </a:endParaRPr>
          </a:p>
          <a:p>
            <a:pPr>
              <a:buFont typeface="Wingdings" pitchFamily="2" charset="2"/>
              <a:buChar char="§"/>
            </a:pPr>
            <a:r>
              <a:rPr lang="cs-CZ" sz="3000" dirty="0">
                <a:latin typeface="Sylfaen"/>
                <a:cs typeface="Times New Roman"/>
              </a:rPr>
              <a:t> </a:t>
            </a:r>
            <a:r>
              <a:rPr lang="cs-CZ" sz="3000" dirty="0" err="1" smtClean="0">
                <a:latin typeface="Sylfaen"/>
                <a:cs typeface="Times New Roman"/>
              </a:rPr>
              <a:t>dekonstitutivní</a:t>
            </a:r>
            <a:r>
              <a:rPr lang="cs-CZ" sz="3000" dirty="0" smtClean="0">
                <a:latin typeface="Sylfaen"/>
                <a:cs typeface="Times New Roman"/>
              </a:rPr>
              <a:t> a </a:t>
            </a:r>
            <a:r>
              <a:rPr lang="cs-CZ" sz="3000" dirty="0" err="1" smtClean="0">
                <a:latin typeface="Sylfaen"/>
                <a:cs typeface="Times New Roman"/>
              </a:rPr>
              <a:t>rekonstitutivní</a:t>
            </a:r>
            <a:r>
              <a:rPr lang="cs-CZ" sz="3000" dirty="0" smtClean="0">
                <a:latin typeface="Sylfaen"/>
                <a:cs typeface="Times New Roman"/>
              </a:rPr>
              <a:t> moc</a:t>
            </a:r>
          </a:p>
        </p:txBody>
      </p:sp>
    </p:spTree>
    <p:extLst>
      <p:ext uri="{BB962C8B-B14F-4D97-AF65-F5344CB8AC3E}">
        <p14:creationId xmlns:p14="http://schemas.microsoft.com/office/powerpoint/2010/main" val="1273269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ahom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1740</TotalTime>
  <Words>731</Words>
  <Application>Microsoft Office PowerPoint</Application>
  <PresentationFormat>Předvádění na obrazovce (4:3)</PresentationFormat>
  <Paragraphs>165</Paragraphs>
  <Slides>18</Slides>
  <Notes>17</Notes>
  <HiddenSlides>0</HiddenSlides>
  <MMClips>0</MMClips>
  <ScaleCrop>false</ScaleCrop>
  <HeadingPairs>
    <vt:vector size="6" baseType="variant">
      <vt:variant>
        <vt:lpstr>Použitá písma</vt:lpstr>
      </vt:variant>
      <vt:variant>
        <vt:i4>6</vt:i4>
      </vt:variant>
      <vt:variant>
        <vt:lpstr>Motiv</vt:lpstr>
      </vt:variant>
      <vt:variant>
        <vt:i4>3</vt:i4>
      </vt:variant>
      <vt:variant>
        <vt:lpstr>Nadpisy snímků</vt:lpstr>
      </vt:variant>
      <vt:variant>
        <vt:i4>18</vt:i4>
      </vt:variant>
    </vt:vector>
  </HeadingPairs>
  <TitlesOfParts>
    <vt:vector size="27" baseType="lpstr">
      <vt:lpstr>Arial</vt:lpstr>
      <vt:lpstr>Calibri</vt:lpstr>
      <vt:lpstr>Sylfaen</vt:lpstr>
      <vt:lpstr>Tahoma</vt:lpstr>
      <vt:lpstr>Times New Roman</vt:lpstr>
      <vt:lpstr>Wingdings</vt:lpstr>
      <vt:lpstr>Prezentace_MU_CZ</vt:lpstr>
      <vt:lpstr>1_Směsi</vt:lpstr>
      <vt:lpstr>2_Směsi</vt:lpstr>
      <vt:lpstr>Stát suverenita  Jiří Baroš</vt:lpstr>
      <vt:lpstr>   Stát - suverenita</vt:lpstr>
      <vt:lpstr>   Společnosti proti státu </vt:lpstr>
      <vt:lpstr>   (Moderní) stát (?)</vt:lpstr>
      <vt:lpstr>   Středověké kořeny státu (?)</vt:lpstr>
      <vt:lpstr>   Jean Bodin</vt:lpstr>
      <vt:lpstr>   Od Bodina k Hobbesovi </vt:lpstr>
      <vt:lpstr>   Hobbes a fiktivní teorie</vt:lpstr>
      <vt:lpstr>   Abbé Sieyès</vt:lpstr>
      <vt:lpstr>   Carl Schmitt</vt:lpstr>
      <vt:lpstr>   Příklad z judikatury - genealogie</vt:lpstr>
      <vt:lpstr>   Architektura suverenity</vt:lpstr>
      <vt:lpstr>   Vnitřní a vnější suverenita</vt:lpstr>
      <vt:lpstr>   Nejvyšší charakter státní moci</vt:lpstr>
      <vt:lpstr>   Celek všech pravomocí státní moci</vt:lpstr>
      <vt:lpstr>   Pozice nejvyššího státního orgánu</vt:lpstr>
      <vt:lpstr>   Suverenita jako princip přičítání</vt:lpstr>
      <vt:lpstr>   Příklad z judikatury - architektura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nedostatky  zákonodárného  procesu z pohledu teorie zákonodárství a judikatury Ústavního soudu ČR   Prezentace návrhu obsahové struktury dizertační práce   Marian Kokeš</dc:title>
  <dc:creator>PC;Jiří Baroš</dc:creator>
  <cp:lastModifiedBy>Jiří Baroš</cp:lastModifiedBy>
  <cp:revision>125</cp:revision>
  <cp:lastPrinted>2014-10-15T14:35:53Z</cp:lastPrinted>
  <dcterms:created xsi:type="dcterms:W3CDTF">2013-12-10T20:26:31Z</dcterms:created>
  <dcterms:modified xsi:type="dcterms:W3CDTF">2019-03-17T19:43:49Z</dcterms:modified>
</cp:coreProperties>
</file>