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81" r:id="rId3"/>
    <p:sldId id="386" r:id="rId4"/>
    <p:sldId id="339" r:id="rId5"/>
    <p:sldId id="340" r:id="rId6"/>
    <p:sldId id="303" r:id="rId7"/>
    <p:sldId id="304" r:id="rId8"/>
    <p:sldId id="258" r:id="rId9"/>
    <p:sldId id="354" r:id="rId10"/>
    <p:sldId id="344" r:id="rId11"/>
    <p:sldId id="371" r:id="rId12"/>
    <p:sldId id="346" r:id="rId13"/>
    <p:sldId id="272" r:id="rId14"/>
    <p:sldId id="372" r:id="rId15"/>
    <p:sldId id="345" r:id="rId16"/>
    <p:sldId id="347" r:id="rId17"/>
    <p:sldId id="262" r:id="rId18"/>
    <p:sldId id="329" r:id="rId19"/>
    <p:sldId id="364" r:id="rId20"/>
    <p:sldId id="368" r:id="rId21"/>
    <p:sldId id="378" r:id="rId22"/>
    <p:sldId id="379" r:id="rId23"/>
    <p:sldId id="380" r:id="rId24"/>
    <p:sldId id="367" r:id="rId25"/>
    <p:sldId id="358" r:id="rId26"/>
    <p:sldId id="356" r:id="rId27"/>
    <p:sldId id="363" r:id="rId28"/>
    <p:sldId id="383" r:id="rId29"/>
    <p:sldId id="384" r:id="rId30"/>
    <p:sldId id="365" r:id="rId31"/>
    <p:sldId id="353" r:id="rId32"/>
    <p:sldId id="366" r:id="rId33"/>
    <p:sldId id="382" r:id="rId34"/>
    <p:sldId id="335" r:id="rId35"/>
    <p:sldId id="299" r:id="rId36"/>
    <p:sldId id="334" r:id="rId3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68" autoAdjust="0"/>
  </p:normalViewPr>
  <p:slideViewPr>
    <p:cSldViewPr>
      <p:cViewPr>
        <p:scale>
          <a:sx n="64" d="100"/>
          <a:sy n="64" d="100"/>
        </p:scale>
        <p:origin x="-19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46F6B-1B1F-4D14-A1FF-D3AB4A9E8B87}" type="datetimeFigureOut">
              <a:rPr lang="cs-CZ" smtClean="0"/>
              <a:t>24.4.2019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26819-6AD8-48C3-AC46-99898B9AC4A6}" type="slidenum">
              <a:rPr lang="cs-CZ" smtClean="0"/>
              <a:t>‹#›</a:t>
            </a:fld>
            <a:endParaRPr lang="cs-CZ"/>
          </a:p>
        </p:txBody>
      </p:sp>
    </p:spTree>
    <p:extLst>
      <p:ext uri="{BB962C8B-B14F-4D97-AF65-F5344CB8AC3E}">
        <p14:creationId xmlns:p14="http://schemas.microsoft.com/office/powerpoint/2010/main" val="18067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a:t>
            </a:fld>
            <a:endParaRPr lang="cs-CZ"/>
          </a:p>
        </p:txBody>
      </p:sp>
    </p:spTree>
    <p:extLst>
      <p:ext uri="{BB962C8B-B14F-4D97-AF65-F5344CB8AC3E}">
        <p14:creationId xmlns:p14="http://schemas.microsoft.com/office/powerpoint/2010/main" val="14046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Typ proměnné je pro </a:t>
            </a:r>
            <a:r>
              <a:rPr lang="cs-CZ" dirty="0" err="1" smtClean="0"/>
              <a:t>kvanti</a:t>
            </a:r>
            <a:r>
              <a:rPr lang="cs-CZ" baseline="0" dirty="0" smtClean="0"/>
              <a:t> pohádku důležitá věc, protože když víme, s jakým typem proměnné budeme pracovat, tak víme, jestli to bude spíš o trpaslících nebo o vílách</a:t>
            </a:r>
            <a:endParaRPr lang="cs-CZ" dirty="0" smtClean="0"/>
          </a:p>
          <a:p>
            <a:endParaRPr lang="cs-CZ" dirty="0" smtClean="0"/>
          </a:p>
          <a:p>
            <a:r>
              <a:rPr lang="cs-CZ" dirty="0" smtClean="0"/>
              <a:t>Nominální – pojmenování</a:t>
            </a:r>
          </a:p>
          <a:p>
            <a:r>
              <a:rPr lang="cs-CZ" dirty="0" smtClean="0"/>
              <a:t>Ordinální – pořadí</a:t>
            </a:r>
          </a:p>
          <a:p>
            <a:r>
              <a:rPr lang="cs-CZ" dirty="0" smtClean="0"/>
              <a:t>Intervalové - číslo, ale bez absolutní nuly.</a:t>
            </a:r>
            <a:r>
              <a:rPr lang="cs-CZ" baseline="0" dirty="0" smtClean="0"/>
              <a:t> Lze říct, že něco je větší nebo menší a o kolik</a:t>
            </a:r>
          </a:p>
          <a:p>
            <a:r>
              <a:rPr lang="cs-CZ" baseline="0" dirty="0" smtClean="0"/>
              <a:t>Poměrové -  mají </a:t>
            </a:r>
            <a:r>
              <a:rPr lang="cs-CZ" dirty="0" smtClean="0"/>
              <a:t>absolutní nulu.</a:t>
            </a:r>
            <a:r>
              <a:rPr lang="cs-CZ" baseline="0" dirty="0" smtClean="0"/>
              <a:t> Lze říct, že něco je větší nebo menší a o kolik a taky kolikrát</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13</a:t>
            </a:fld>
            <a:endParaRPr lang="cs-CZ"/>
          </a:p>
        </p:txBody>
      </p:sp>
    </p:spTree>
    <p:extLst>
      <p:ext uri="{BB962C8B-B14F-4D97-AF65-F5344CB8AC3E}">
        <p14:creationId xmlns:p14="http://schemas.microsoft.com/office/powerpoint/2010/main" val="166494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Proměnné</a:t>
            </a:r>
            <a:r>
              <a:rPr lang="cs-CZ" baseline="0" dirty="0" smtClean="0"/>
              <a:t> lze různými způsoby upravit tak, aby změnily svůj typ. Proces je ale obvykle pouze jednosměrný.</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14</a:t>
            </a:fld>
            <a:endParaRPr lang="cs-CZ"/>
          </a:p>
        </p:txBody>
      </p:sp>
    </p:spTree>
    <p:extLst>
      <p:ext uri="{BB962C8B-B14F-4D97-AF65-F5344CB8AC3E}">
        <p14:creationId xmlns:p14="http://schemas.microsoft.com/office/powerpoint/2010/main" val="119034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Jaká</a:t>
            </a:r>
            <a:r>
              <a:rPr lang="cs-CZ" baseline="0" dirty="0" smtClean="0"/>
              <a:t> proměnná je na obrázku? Jakého je typu?</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15</a:t>
            </a:fld>
            <a:endParaRPr lang="cs-CZ"/>
          </a:p>
        </p:txBody>
      </p:sp>
    </p:spTree>
    <p:extLst>
      <p:ext uri="{BB962C8B-B14F-4D97-AF65-F5344CB8AC3E}">
        <p14:creationId xmlns:p14="http://schemas.microsoft.com/office/powerpoint/2010/main" val="123698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chce</a:t>
            </a:r>
            <a:r>
              <a:rPr lang="cs-CZ" baseline="0" dirty="0" smtClean="0"/>
              <a:t> člověk dělat kvantitativní výzkum musí mít jasný plán. Struktura kvantitativního plánu je vždycky stejná a vždycky začíná od otázky.</a:t>
            </a:r>
            <a:endParaRPr lang="cs-CZ" dirty="0" smtClean="0"/>
          </a:p>
          <a:p>
            <a:endParaRPr lang="cs-CZ" dirty="0" smtClean="0"/>
          </a:p>
          <a:p>
            <a:r>
              <a:rPr lang="cs-CZ" dirty="0" smtClean="0"/>
              <a:t>Takže si pojďme</a:t>
            </a:r>
            <a:r>
              <a:rPr lang="cs-CZ" baseline="0" dirty="0" smtClean="0"/>
              <a:t> položit otázku a představit plán úkolů, které musíme provést, abychom nakonec mohli vyprávět opravdový </a:t>
            </a:r>
            <a:r>
              <a:rPr lang="cs-CZ" baseline="0" dirty="0" err="1" smtClean="0"/>
              <a:t>kvantitatativní</a:t>
            </a:r>
            <a:r>
              <a:rPr lang="cs-CZ" baseline="0" dirty="0" smtClean="0"/>
              <a:t> příběh.</a:t>
            </a:r>
            <a:endParaRPr lang="cs-CZ" dirty="0" smtClean="0"/>
          </a:p>
          <a:p>
            <a:r>
              <a:rPr lang="cs-CZ" dirty="0" smtClean="0"/>
              <a:t>Popisná otázka: Jak honosné jsou zámky v ČR?</a:t>
            </a:r>
            <a:endParaRPr lang="cs-CZ" baseline="0" dirty="0" smtClean="0"/>
          </a:p>
          <a:p>
            <a:pPr marL="171450" indent="-171450">
              <a:buFontTx/>
              <a:buChar char="-"/>
            </a:pPr>
            <a:r>
              <a:rPr lang="cs-CZ" baseline="0" dirty="0" smtClean="0"/>
              <a:t>V popisném výzkumu nejsou třeba hypotézy –</a:t>
            </a:r>
          </a:p>
          <a:p>
            <a:pPr marL="171450" indent="-171450">
              <a:buFontTx/>
              <a:buChar char="-"/>
            </a:pPr>
            <a:r>
              <a:rPr lang="cs-CZ" baseline="0" dirty="0" smtClean="0"/>
              <a:t>koncept opět vychází z otázky: honosnost -</a:t>
            </a:r>
          </a:p>
          <a:p>
            <a:pPr marL="171450" indent="-171450">
              <a:buFontTx/>
              <a:buChar char="-"/>
            </a:pPr>
            <a:r>
              <a:rPr lang="cs-CZ" baseline="0" dirty="0" smtClean="0"/>
              <a:t>operacionalizovány do sady proměnných – cena, obytná plocha, výška věže</a:t>
            </a:r>
          </a:p>
          <a:p>
            <a:pPr marL="171450" indent="-171450">
              <a:buFontTx/>
              <a:buChar char="-"/>
            </a:pPr>
            <a:r>
              <a:rPr lang="cs-CZ" baseline="0" dirty="0" smtClean="0"/>
              <a:t> operacionalizace určuje způsob sběru dat –</a:t>
            </a:r>
          </a:p>
          <a:p>
            <a:pPr marL="171450" indent="-171450">
              <a:buFontTx/>
              <a:buChar char="-"/>
            </a:pPr>
            <a:endParaRPr lang="cs-CZ" baseline="0" dirty="0" smtClean="0"/>
          </a:p>
          <a:p>
            <a:pPr marL="171450" indent="-17145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17</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reálném</a:t>
            </a:r>
            <a:r>
              <a:rPr lang="cs-CZ" baseline="0" dirty="0" smtClean="0"/>
              <a:t> procesu mezi výzkumné a statistické hypotézy vstupuje ještě formulace pracovních hypotéz. Na rozdíl od výzkumné hypotézy, která se pohybuje na rovině konceptů, pracovní hypotézy mluví jazykem proměnných. </a:t>
            </a:r>
          </a:p>
          <a:p>
            <a:r>
              <a:rPr lang="cs-CZ" baseline="0" dirty="0" smtClean="0"/>
              <a:t>Hypotézy testované statistickými metodami pak nemluví jazykem našeho kmene, ale snaží převést do matematických formulací, z nichž nejobvyklejší je cokoli = 0</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18</a:t>
            </a:fld>
            <a:endParaRPr lang="cs-CZ"/>
          </a:p>
        </p:txBody>
      </p:sp>
    </p:spTree>
    <p:extLst>
      <p:ext uri="{BB962C8B-B14F-4D97-AF65-F5344CB8AC3E}">
        <p14:creationId xmlns:p14="http://schemas.microsoft.com/office/powerpoint/2010/main" val="3116949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smtClean="0"/>
              <a:t>Máme vzorek a v něm sesbíráme data. – obsahová analýza historických dokument - analýza závisí na typu dat – popisné statistiky</a:t>
            </a:r>
          </a:p>
          <a:p>
            <a:pPr marL="171450" indent="-171450">
              <a:buFontTx/>
              <a:buChar char="-"/>
            </a:pPr>
            <a:endParaRPr lang="cs-CZ" baseline="0" dirty="0" smtClean="0"/>
          </a:p>
          <a:p>
            <a:pPr marL="171450" indent="-171450">
              <a:buFontTx/>
              <a:buChar char="-"/>
            </a:pPr>
            <a:endParaRPr lang="cs-CZ" baseline="0" dirty="0" smtClean="0"/>
          </a:p>
          <a:p>
            <a:pPr marL="171450" indent="-171450">
              <a:buFontTx/>
              <a:buChar char="-"/>
            </a:pPr>
            <a:r>
              <a:rPr lang="cs-CZ" baseline="0" dirty="0" smtClean="0"/>
              <a:t>Popisně </a:t>
            </a:r>
            <a:r>
              <a:rPr lang="cs-CZ" baseline="0" dirty="0" err="1" smtClean="0"/>
              <a:t>explanatorní</a:t>
            </a:r>
            <a:r>
              <a:rPr lang="cs-CZ" baseline="0" dirty="0" smtClean="0"/>
              <a:t>: Jaký je vztah mezi bohatstvím  šlechtických rodů a honosností jejich sídel?</a:t>
            </a:r>
          </a:p>
          <a:p>
            <a:pPr marL="171450" indent="-171450">
              <a:buFontTx/>
              <a:buChar char="-"/>
            </a:pPr>
            <a:r>
              <a:rPr lang="cs-CZ" baseline="0" dirty="0" smtClean="0"/>
              <a:t>Hypotéza už je obsažena v otázce, data jsou stejná, je potřeba konceptualizovat a </a:t>
            </a:r>
            <a:r>
              <a:rPr lang="cs-CZ" baseline="0" dirty="0" err="1" smtClean="0"/>
              <a:t>operacianalizovat</a:t>
            </a:r>
            <a:r>
              <a:rPr lang="cs-CZ" baseline="0" dirty="0" smtClean="0"/>
              <a:t> ještě bohatství rodů, sběr je stejný ale z širšího okruhu dokumentů – analýza bude korelační</a:t>
            </a:r>
          </a:p>
          <a:p>
            <a:pPr marL="171450" indent="-171450">
              <a:buFontTx/>
              <a:buChar char="-"/>
            </a:pPr>
            <a:r>
              <a:rPr lang="cs-CZ" baseline="0" dirty="0" err="1" smtClean="0"/>
              <a:t>Explanatorní</a:t>
            </a:r>
            <a:r>
              <a:rPr lang="cs-CZ" baseline="0" dirty="0" smtClean="0"/>
              <a:t>: Proč se zámky liší ve své honosnosti?</a:t>
            </a:r>
          </a:p>
          <a:p>
            <a:pPr marL="171450" indent="-171450">
              <a:buFontTx/>
              <a:buChar char="-"/>
            </a:pPr>
            <a:r>
              <a:rPr lang="cs-CZ" baseline="0" dirty="0" smtClean="0"/>
              <a:t>Nejdříve je potřeba hypotéza</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19</a:t>
            </a:fld>
            <a:endParaRPr lang="cs-CZ"/>
          </a:p>
        </p:txBody>
      </p:sp>
    </p:spTree>
    <p:extLst>
      <p:ext uri="{BB962C8B-B14F-4D97-AF65-F5344CB8AC3E}">
        <p14:creationId xmlns:p14="http://schemas.microsoft.com/office/powerpoint/2010/main" val="1778116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24</a:t>
            </a:fld>
            <a:endParaRPr lang="cs-CZ"/>
          </a:p>
        </p:txBody>
      </p:sp>
    </p:spTree>
    <p:extLst>
      <p:ext uri="{BB962C8B-B14F-4D97-AF65-F5344CB8AC3E}">
        <p14:creationId xmlns:p14="http://schemas.microsoft.com/office/powerpoint/2010/main" val="153611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Hypotézy mohou být testovány </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25</a:t>
            </a:fld>
            <a:endParaRPr lang="cs-CZ"/>
          </a:p>
        </p:txBody>
      </p:sp>
    </p:spTree>
    <p:extLst>
      <p:ext uri="{BB962C8B-B14F-4D97-AF65-F5344CB8AC3E}">
        <p14:creationId xmlns:p14="http://schemas.microsoft.com/office/powerpoint/2010/main" val="170398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smtClean="0"/>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55AC3A-068D-43DC-85BA-31D2333E7054}" type="slidenum">
              <a:rPr lang="cs-CZ" smtClean="0"/>
              <a:pPr eaLnBrk="1" hangingPunct="1"/>
              <a:t>27</a:t>
            </a:fld>
            <a:endParaRPr lang="cs-CZ" smtClean="0"/>
          </a:p>
        </p:txBody>
      </p:sp>
    </p:spTree>
    <p:extLst>
      <p:ext uri="{BB962C8B-B14F-4D97-AF65-F5344CB8AC3E}">
        <p14:creationId xmlns:p14="http://schemas.microsoft.com/office/powerpoint/2010/main" val="180944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je populace příliš velká na to, aby mohly být zjištěny vlastnosti jednotlivých proměnných, tak se nějakým způsobem vyberou jen někteří</a:t>
            </a:r>
            <a:r>
              <a:rPr lang="cs-CZ" baseline="0" dirty="0" smtClean="0"/>
              <a:t> členové dané populace.</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30</a:t>
            </a:fld>
            <a:endParaRPr lang="cs-CZ"/>
          </a:p>
        </p:txBody>
      </p:sp>
    </p:spTree>
    <p:extLst>
      <p:ext uri="{BB962C8B-B14F-4D97-AF65-F5344CB8AC3E}">
        <p14:creationId xmlns:p14="http://schemas.microsoft.com/office/powerpoint/2010/main" val="30265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Kvantitativní vědci uvažují zhruba takto:</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4</a:t>
            </a:fld>
            <a:endParaRPr lang="cs-CZ"/>
          </a:p>
        </p:txBody>
      </p:sp>
    </p:spTree>
    <p:extLst>
      <p:ext uri="{BB962C8B-B14F-4D97-AF65-F5344CB8AC3E}">
        <p14:creationId xmlns:p14="http://schemas.microsoft.com/office/powerpoint/2010/main" val="1562480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Kvantitativní analýza nechce říct říci „všechno“ o jednom</a:t>
            </a:r>
            <a:r>
              <a:rPr lang="cs-CZ" baseline="0" dirty="0" smtClean="0"/>
              <a:t> zámku, ale „něco“ o všech zámcích. Proto sleduje nějaké vlastnosti, které představují to „něco“. </a:t>
            </a:r>
            <a:endParaRPr lang="cs-CZ" dirty="0" smtClean="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31</a:t>
            </a:fld>
            <a:endParaRPr lang="cs-CZ" dirty="0"/>
          </a:p>
        </p:txBody>
      </p:sp>
    </p:spTree>
    <p:extLst>
      <p:ext uri="{BB962C8B-B14F-4D97-AF65-F5344CB8AC3E}">
        <p14:creationId xmlns:p14="http://schemas.microsoft.com/office/powerpoint/2010/main" val="113845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Způsobem, jak vybrat jen</a:t>
            </a:r>
            <a:r>
              <a:rPr lang="cs-CZ" baseline="0" dirty="0" smtClean="0"/>
              <a:t> některé případy a zároveň si uchovat možnost mluvit o celé populaci poskytuje náhodný výběr. Náhodnost výběru znamená, že každý člen populace má stejnou pravděpodobnost být vybrán do vzorku. </a:t>
            </a:r>
          </a:p>
          <a:p>
            <a:r>
              <a:rPr lang="cs-CZ" baseline="0" dirty="0" smtClean="0"/>
              <a:t>Pokud je zámků v ČR třeba 1500, tak pravděpodobnost zařazení každého zámku je 1/1500. Pro výběr případů by pak dobrým způsobem třeba napsání jmen všech zámků na papírky a vylosování příslušného počtu papírků.</a:t>
            </a:r>
          </a:p>
          <a:p>
            <a:endParaRPr lang="cs-CZ" baseline="0" dirty="0" smtClean="0"/>
          </a:p>
          <a:p>
            <a:r>
              <a:rPr lang="cs-CZ" baseline="0" dirty="0" smtClean="0"/>
              <a:t>V případě obyvatelstva České republiky je takto „dokonale“ náhodný výběr neproveditelný a obvykle se postupuje metodou kvótního výběru, který říká, že má být vybrán určitý počet lidí s určitými charakteristikami (obvykle minimálně věk a pohlaví).</a:t>
            </a:r>
          </a:p>
          <a:p>
            <a:r>
              <a:rPr lang="cs-CZ" baseline="0" dirty="0" smtClean="0"/>
              <a:t>V případě zámku by kvótami mohla být třeba velikost a doba vybudování.</a:t>
            </a:r>
          </a:p>
          <a:p>
            <a:endParaRPr lang="cs-CZ" baseline="0" dirty="0" smtClean="0"/>
          </a:p>
          <a:p>
            <a:r>
              <a:rPr lang="cs-CZ" baseline="0" dirty="0" smtClean="0"/>
              <a:t>Pokud nelze provést náhodný výběr, pak není možné výsledky získané ze vzorku zobecnit na celou populaci. Řekněme, že bychom vybrali jenom zámky ležící do 10 km od dálnice. Pak bychom zjistili jenom to, jak vypadají tyto zámky, ale protože neznáme vlastnosti </a:t>
            </a:r>
            <a:r>
              <a:rPr lang="cs-CZ" baseline="0" dirty="0" err="1" smtClean="0"/>
              <a:t>vzdáleněnjších</a:t>
            </a:r>
            <a:r>
              <a:rPr lang="cs-CZ" baseline="0" dirty="0" smtClean="0"/>
              <a:t> zámků, nemohli bychom nic říct o českých zámcích obecně. </a:t>
            </a:r>
          </a:p>
          <a:p>
            <a:r>
              <a:rPr lang="cs-CZ" baseline="0" dirty="0" smtClean="0"/>
              <a:t>Toto má být ilustrace toho, co vlastně způsobuje  sběr dat přes internet. Vybráni mohou být prostě jen lidé „u dálnice“.</a:t>
            </a:r>
          </a:p>
          <a:p>
            <a:endParaRPr lang="cs-CZ" baseline="0" dirty="0" smtClean="0"/>
          </a:p>
          <a:p>
            <a:r>
              <a:rPr lang="cs-CZ" baseline="0" dirty="0" smtClean="0"/>
              <a:t>Když se provede výběr, tak se musí provést přejmenování hlavních postav. Zatímco počet případů v populaci se jmenuje N tak ve vzorku je to jen n, stejně tak jednotka v rámci populace je X, zatímco ve vzorku jen x.</a:t>
            </a:r>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32</a:t>
            </a:fld>
            <a:endParaRPr lang="cs-CZ"/>
          </a:p>
        </p:txBody>
      </p:sp>
    </p:spTree>
    <p:extLst>
      <p:ext uri="{BB962C8B-B14F-4D97-AF65-F5344CB8AC3E}">
        <p14:creationId xmlns:p14="http://schemas.microsoft.com/office/powerpoint/2010/main" val="63187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33</a:t>
            </a:fld>
            <a:endParaRPr lang="cs-CZ"/>
          </a:p>
        </p:txBody>
      </p:sp>
    </p:spTree>
    <p:extLst>
      <p:ext uri="{BB962C8B-B14F-4D97-AF65-F5344CB8AC3E}">
        <p14:creationId xmlns:p14="http://schemas.microsoft.com/office/powerpoint/2010/main" val="1902815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Agregace – průměrný rok výstavby zámků</a:t>
            </a:r>
            <a:r>
              <a:rPr lang="cs-CZ" baseline="0" dirty="0" smtClean="0"/>
              <a:t> v různých zemí a průměrný počet jejich věží</a:t>
            </a:r>
          </a:p>
          <a:p>
            <a:r>
              <a:rPr lang="cs-CZ" baseline="0" dirty="0" smtClean="0"/>
              <a:t>Data jsou tedy agregovány za země</a:t>
            </a:r>
          </a:p>
          <a:p>
            <a:endParaRPr lang="cs-CZ" baseline="0" dirty="0" smtClean="0"/>
          </a:p>
          <a:p>
            <a:r>
              <a:rPr lang="cs-CZ" baseline="0" dirty="0" smtClean="0"/>
              <a:t>Někdo by třeba řekl, že čím později byl zámek postaven, tím míň bude mít věží</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34</a:t>
            </a:fld>
            <a:endParaRPr lang="cs-CZ"/>
          </a:p>
        </p:txBody>
      </p:sp>
    </p:spTree>
    <p:extLst>
      <p:ext uri="{BB962C8B-B14F-4D97-AF65-F5344CB8AC3E}">
        <p14:creationId xmlns:p14="http://schemas.microsoft.com/office/powerpoint/2010/main" val="229957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35</a:t>
            </a:fld>
            <a:endParaRPr lang="cs-CZ"/>
          </a:p>
        </p:txBody>
      </p:sp>
    </p:spTree>
    <p:extLst>
      <p:ext uri="{BB962C8B-B14F-4D97-AF65-F5344CB8AC3E}">
        <p14:creationId xmlns:p14="http://schemas.microsoft.com/office/powerpoint/2010/main" val="2032133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datech o počtu věží k samotným zámkům</a:t>
            </a:r>
            <a:r>
              <a:rPr lang="cs-CZ" baseline="0" dirty="0" smtClean="0"/>
              <a:t> je ale patrné, že platí obrácený vztah. Jde totiž o to, že v rámci zemí platí vztah, čím později se zámek v zemi postavil, tím víc měl věží</a:t>
            </a:r>
          </a:p>
          <a:p>
            <a:r>
              <a:rPr lang="cs-CZ" baseline="0" dirty="0" smtClean="0"/>
              <a:t>Zatímco na datech agregovaných za stát se nelze vyjádřit k jednotlivým zámkům, ale k jenom ke všem zámkům jako celku a vztah v tabulce by tedy bylo vhodné popsat například takto:</a:t>
            </a:r>
          </a:p>
          <a:p>
            <a:r>
              <a:rPr lang="cs-CZ" baseline="0" dirty="0" smtClean="0"/>
              <a:t>Čím později proběhla v zemi „epocha“ výstavby zámku, tím méně mají zámky v zemi věží (přičemž epocha výstavby je měřena průměrným rokem výstavby a počet věží průměrným počtem věží)</a:t>
            </a:r>
          </a:p>
          <a:p>
            <a:endParaRPr lang="cs-CZ" baseline="0" dirty="0" smtClean="0"/>
          </a:p>
          <a:p>
            <a:r>
              <a:rPr lang="cs-CZ" baseline="0" dirty="0" smtClean="0"/>
              <a:t>V principu tedy jde o to, že na různých úrovních hrají roli různé vlivy, v tomto příkladu je to patrně technologický (a architektonický) „pokrok“, který přímo ovlivňuje počet věží každého zámku v zemi, zatímco na úrovni zemí se může jednat o kombinaci vlivu difúze informací a bohatství země</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36</a:t>
            </a:fld>
            <a:endParaRPr lang="cs-CZ"/>
          </a:p>
        </p:txBody>
      </p:sp>
    </p:spTree>
    <p:extLst>
      <p:ext uri="{BB962C8B-B14F-4D97-AF65-F5344CB8AC3E}">
        <p14:creationId xmlns:p14="http://schemas.microsoft.com/office/powerpoint/2010/main" val="34745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zatímco normální lidé uvažují takto: </a:t>
            </a:r>
          </a:p>
          <a:p>
            <a:endParaRPr lang="cs-CZ" dirty="0" smtClean="0"/>
          </a:p>
          <a:p>
            <a:r>
              <a:rPr lang="cs-CZ" sz="1200" kern="1200" dirty="0" smtClean="0">
                <a:solidFill>
                  <a:schemeClr val="tx1"/>
                </a:solidFill>
                <a:effectLst/>
                <a:latin typeface="+mn-lt"/>
                <a:ea typeface="+mn-ea"/>
                <a:cs typeface="+mn-cs"/>
              </a:rPr>
              <a:t>Jaký byste podle těch dvou obrázků definovali rozdíl mezi uvažováním normálního člověka a člověka, který se rozhodně provádět nějaké kvantitativní analýze?</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Nejde jen tak říct, že by kvantitativní vědec měl systém a normální člověk ne. Bez systému se člověk stejně dobře, nebo snáz utopí i ve výstřižcích a obrázcích.</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Kvantitativní vědec myslí v tabulkách, vytrhává informace z kontextu a řadí je do šablony, aby na ně mohl aplikovat nějaké matematické funkce, nezajímají ho detailní vlastnosti případu, ale jen některé jeho „zachytitelné“ vlastnosti.</a:t>
            </a:r>
          </a:p>
          <a:p>
            <a:endParaRPr lang="cs-C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Normální člověk informace propojuje logickou vazbou k času, místu a dalším událostem.</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Kvantitativní</a:t>
            </a:r>
            <a:r>
              <a:rPr lang="cs-CZ" sz="1200" kern="1200" baseline="0" dirty="0" smtClean="0">
                <a:solidFill>
                  <a:schemeClr val="tx1"/>
                </a:solidFill>
                <a:effectLst/>
                <a:latin typeface="+mn-lt"/>
                <a:ea typeface="+mn-ea"/>
                <a:cs typeface="+mn-cs"/>
              </a:rPr>
              <a:t> studie se snaží o maximální spolehlivost - reliabilitu, kvalitativní výzkum umožňuje dosáhnout vysoké validity. </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Úkolem</a:t>
            </a:r>
            <a:r>
              <a:rPr lang="cs-CZ" sz="1200" kern="1200" baseline="0" dirty="0" smtClean="0">
                <a:solidFill>
                  <a:schemeClr val="tx1"/>
                </a:solidFill>
                <a:effectLst/>
                <a:latin typeface="+mn-lt"/>
                <a:ea typeface="+mn-ea"/>
                <a:cs typeface="+mn-cs"/>
              </a:rPr>
              <a:t> kvantitativního výzkumu je zejména testování teorií, zatímco kvalitativní výzkum umožňuje teorie vytvářet.</a:t>
            </a:r>
          </a:p>
          <a:p>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5</a:t>
            </a:fld>
            <a:endParaRPr lang="cs-CZ"/>
          </a:p>
        </p:txBody>
      </p:sp>
    </p:spTree>
    <p:extLst>
      <p:ext uri="{BB962C8B-B14F-4D97-AF65-F5344CB8AC3E}">
        <p14:creationId xmlns:p14="http://schemas.microsoft.com/office/powerpoint/2010/main" val="260653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6</a:t>
            </a:fld>
            <a:endParaRPr lang="cs-CZ"/>
          </a:p>
        </p:txBody>
      </p:sp>
    </p:spTree>
    <p:extLst>
      <p:ext uri="{BB962C8B-B14F-4D97-AF65-F5344CB8AC3E}">
        <p14:creationId xmlns:p14="http://schemas.microsoft.com/office/powerpoint/2010/main" val="329892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Kvantitativní přístup</a:t>
            </a:r>
            <a:r>
              <a:rPr lang="cs-CZ" baseline="0" dirty="0" smtClean="0"/>
              <a:t> je ale od přírody zlý. Podívejte co udělal z kýčovitě vyumělkovaného zámku. </a:t>
            </a:r>
            <a:endParaRPr lang="cs-CZ" dirty="0" smtClean="0"/>
          </a:p>
          <a:p>
            <a:r>
              <a:rPr lang="cs-CZ" dirty="0" smtClean="0"/>
              <a:t>Zlá </a:t>
            </a:r>
            <a:r>
              <a:rPr lang="cs-CZ" dirty="0" err="1" smtClean="0"/>
              <a:t>kvantitavní</a:t>
            </a:r>
            <a:r>
              <a:rPr lang="cs-CZ" dirty="0" smtClean="0"/>
              <a:t> analýza udělala</a:t>
            </a:r>
            <a:r>
              <a:rPr lang="cs-CZ" baseline="0" dirty="0" smtClean="0"/>
              <a:t> ze zámku jenom sadu čísel.</a:t>
            </a:r>
          </a:p>
          <a:p>
            <a:r>
              <a:rPr lang="cs-CZ" baseline="0" dirty="0" smtClean="0"/>
              <a:t>Proč? Co statistice na tom, jak zámek vypadá, tak strašně vadilo?</a:t>
            </a:r>
          </a:p>
          <a:p>
            <a:endParaRPr lang="cs-CZ" baseline="0" dirty="0" smtClean="0"/>
          </a:p>
          <a:p>
            <a:r>
              <a:rPr lang="cs-CZ" baseline="0" dirty="0" smtClean="0"/>
              <a:t>Nic. </a:t>
            </a:r>
          </a:p>
          <a:p>
            <a:endParaRPr lang="cs-CZ" baseline="0" dirty="0" smtClean="0"/>
          </a:p>
          <a:p>
            <a:r>
              <a:rPr lang="cs-CZ" baseline="0" dirty="0" smtClean="0"/>
              <a:t>Statistika se vůbec nezajímá o detaily jednotlivých případů, zajímají ji hodnoty proměnných.</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7</a:t>
            </a:fld>
            <a:endParaRPr lang="cs-CZ"/>
          </a:p>
        </p:txBody>
      </p:sp>
    </p:spTree>
    <p:extLst>
      <p:ext uri="{BB962C8B-B14F-4D97-AF65-F5344CB8AC3E}">
        <p14:creationId xmlns:p14="http://schemas.microsoft.com/office/powerpoint/2010/main" val="79395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Vyjádření nějaké vlastnosti nějakého jevu nebo prvku, tedy případu analýzy </a:t>
            </a:r>
            <a:r>
              <a:rPr lang="cs-CZ" dirty="0" smtClean="0"/>
              <a:t>představuje</a:t>
            </a:r>
            <a:r>
              <a:rPr lang="cs-CZ" baseline="0" dirty="0" smtClean="0"/>
              <a:t> </a:t>
            </a:r>
            <a:r>
              <a:rPr lang="cs-CZ" dirty="0" smtClean="0"/>
              <a:t>Proměnná.</a:t>
            </a:r>
            <a:endParaRPr lang="cs-CZ" baseline="0" dirty="0" smtClean="0"/>
          </a:p>
          <a:p>
            <a:r>
              <a:rPr lang="cs-CZ" baseline="0" dirty="0" smtClean="0"/>
              <a:t>Protože kvantitativní výzkum je obvykle veden z pozitivistických a pozitivismu blízkých pozic, tak proměnná slouží jako reprezentace reality. Proměnná dokáže zachytit jen jeden atribut případů. Proto, aby byl zámek pomocí proměnných zachycen v nějaké komplexní podobě, je potřeba více proměnných, ale nikdy jich nebudeme mít tolik, aby byly zachyceny skutečně všechny jeho vlastnosti.</a:t>
            </a:r>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8</a:t>
            </a:fld>
            <a:endParaRPr lang="cs-CZ"/>
          </a:p>
        </p:txBody>
      </p:sp>
    </p:spTree>
    <p:extLst>
      <p:ext uri="{BB962C8B-B14F-4D97-AF65-F5344CB8AC3E}">
        <p14:creationId xmlns:p14="http://schemas.microsoft.com/office/powerpoint/2010/main" val="255283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Proměnné na základě jejich počtu a kombinace dokáží poskytnout různě plastickou představu k případům</a:t>
            </a:r>
            <a:r>
              <a:rPr lang="cs-CZ" baseline="0" dirty="0" smtClean="0"/>
              <a:t>, ke kterým se vyjadřují, cílem ale není vytvořit dokonalý obraz pro každý případ, ale zachytit jeho podstatné vlastnosti</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9</a:t>
            </a:fld>
            <a:endParaRPr lang="cs-CZ"/>
          </a:p>
        </p:txBody>
      </p:sp>
    </p:spTree>
    <p:extLst>
      <p:ext uri="{BB962C8B-B14F-4D97-AF65-F5344CB8AC3E}">
        <p14:creationId xmlns:p14="http://schemas.microsoft.com/office/powerpoint/2010/main" val="147554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Proměnná je výsledkem operacionalizace.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Nvšech</a:t>
            </a:r>
            <a:r>
              <a:rPr lang="cs-CZ" baseline="0" dirty="0" smtClean="0"/>
              <a:t> zámcích, které někde jsou, bude zajímat jen jedna jejich vlastnost. Podstatnou vlastností je třeba honosnost zámku. Před samotnou operacionalizací je dobré přesně vědět, co to slovo má znamenat – tedy konceptualizovat 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Honosnost znamená že, jde o něco skvělého, pompézního, okázalého, přepychového.</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Teď jde jen o to jakým způsobem , tyto vlastnosti zachytit do tabulky. </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r>
              <a:rPr lang="cs-CZ" dirty="0" smtClean="0"/>
              <a:t>Jeden jev může být měřen více proměnnými</a:t>
            </a:r>
            <a:r>
              <a:rPr lang="cs-CZ" baseline="0" dirty="0" smtClean="0"/>
              <a:t> ale jedna proměnná by neměla zároveň zachycovat více jevů.</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Pokud by proměnná zároveň zachycovala více atributů, pak je to trochu problém, protože vyprávění by mohlo být zmatené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Třeba nadmořská výška špičky věže. Jeden by si mohl myslet, že zámky se špičkou věže vysoko nad mořem stojí v horách, někdo jiný, že jsou opravdu vysoké a realita je dána kombinací výšky a polohy.</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10</a:t>
            </a:fld>
            <a:endParaRPr lang="cs-CZ"/>
          </a:p>
        </p:txBody>
      </p:sp>
    </p:spTree>
    <p:extLst>
      <p:ext uri="{BB962C8B-B14F-4D97-AF65-F5344CB8AC3E}">
        <p14:creationId xmlns:p14="http://schemas.microsoft.com/office/powerpoint/2010/main" val="52611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Jaké </a:t>
            </a:r>
            <a:r>
              <a:rPr lang="cs-CZ" baseline="0" dirty="0" smtClean="0"/>
              <a:t>proměnné </a:t>
            </a:r>
            <a:r>
              <a:rPr lang="cs-CZ" dirty="0" smtClean="0"/>
              <a:t>jsou </a:t>
            </a:r>
            <a:r>
              <a:rPr lang="cs-CZ" baseline="0" dirty="0" smtClean="0"/>
              <a:t>na obrázku? Jakého jsou typu?</a:t>
            </a:r>
            <a:endParaRPr lang="cs-CZ" dirty="0"/>
          </a:p>
        </p:txBody>
      </p:sp>
      <p:sp>
        <p:nvSpPr>
          <p:cNvPr id="4" name="Zástupný symbol pro číslo snímku 3"/>
          <p:cNvSpPr>
            <a:spLocks noGrp="1"/>
          </p:cNvSpPr>
          <p:nvPr>
            <p:ph type="sldNum" sz="quarter" idx="10"/>
          </p:nvPr>
        </p:nvSpPr>
        <p:spPr/>
        <p:txBody>
          <a:bodyPr/>
          <a:lstStyle/>
          <a:p>
            <a:fld id="{EF126819-6AD8-48C3-AC46-99898B9AC4A6}" type="slidenum">
              <a:rPr lang="cs-CZ" smtClean="0"/>
              <a:t>12</a:t>
            </a:fld>
            <a:endParaRPr lang="cs-CZ"/>
          </a:p>
        </p:txBody>
      </p:sp>
    </p:spTree>
    <p:extLst>
      <p:ext uri="{BB962C8B-B14F-4D97-AF65-F5344CB8AC3E}">
        <p14:creationId xmlns:p14="http://schemas.microsoft.com/office/powerpoint/2010/main" val="200793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4F02016E-81EA-41B2-8483-44852AAF1378}" type="datetimeFigureOut">
              <a:rPr lang="cs-CZ" smtClean="0"/>
              <a:t>24.4.2019</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FD086EC1-226C-4D2E-A37D-68DC6F082E76}"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24.4.2019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4F02016E-81EA-41B2-8483-44852AAF1378}" type="datetimeFigureOut">
              <a:rPr lang="cs-CZ" smtClean="0"/>
              <a:t>24.4.2019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4F02016E-81EA-41B2-8483-44852AAF1378}" type="datetimeFigureOut">
              <a:rPr lang="cs-CZ" smtClean="0"/>
              <a:t>24.4.2019</a:t>
            </a:fld>
            <a:endParaRPr lang="cs-CZ"/>
          </a:p>
        </p:txBody>
      </p:sp>
      <p:sp>
        <p:nvSpPr>
          <p:cNvPr id="9" name="Zástupný symbol pro číslo snímku 8"/>
          <p:cNvSpPr>
            <a:spLocks noGrp="1"/>
          </p:cNvSpPr>
          <p:nvPr>
            <p:ph type="sldNum" sz="quarter" idx="15"/>
          </p:nvPr>
        </p:nvSpPr>
        <p:spPr/>
        <p:txBody>
          <a:bodyPr rtlCol="0"/>
          <a:lstStyle/>
          <a:p>
            <a:fld id="{FD086EC1-226C-4D2E-A37D-68DC6F082E76}"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4F02016E-81EA-41B2-8483-44852AAF1378}" type="datetimeFigureOut">
              <a:rPr lang="cs-CZ" smtClean="0"/>
              <a:t>24.4.2019</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FD086EC1-226C-4D2E-A37D-68DC6F082E76}"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4F02016E-81EA-41B2-8483-44852AAF1378}" type="datetimeFigureOut">
              <a:rPr lang="cs-CZ" smtClean="0"/>
              <a:t>24.4.2019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086EC1-226C-4D2E-A37D-68DC6F082E76}"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4F02016E-81EA-41B2-8483-44852AAF1378}" type="datetimeFigureOut">
              <a:rPr lang="cs-CZ" smtClean="0"/>
              <a:t>24.4.2019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086EC1-226C-4D2E-A37D-68DC6F082E76}"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4F02016E-81EA-41B2-8483-44852AAF1378}" type="datetimeFigureOut">
              <a:rPr lang="cs-CZ" smtClean="0"/>
              <a:t>24.4.2019</a:t>
            </a:fld>
            <a:endParaRPr lang="cs-CZ"/>
          </a:p>
        </p:txBody>
      </p:sp>
      <p:sp>
        <p:nvSpPr>
          <p:cNvPr id="7" name="Zástupný symbol pro číslo snímku 6"/>
          <p:cNvSpPr>
            <a:spLocks noGrp="1"/>
          </p:cNvSpPr>
          <p:nvPr>
            <p:ph type="sldNum" sz="quarter" idx="11"/>
          </p:nvPr>
        </p:nvSpPr>
        <p:spPr/>
        <p:txBody>
          <a:bodyPr rtlCol="0"/>
          <a:lstStyle/>
          <a:p>
            <a:fld id="{FD086EC1-226C-4D2E-A37D-68DC6F082E76}"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02016E-81EA-41B2-8483-44852AAF1378}" type="datetimeFigureOut">
              <a:rPr lang="cs-CZ" smtClean="0"/>
              <a:t>24.4.2019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086EC1-226C-4D2E-A37D-68DC6F082E7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4F02016E-81EA-41B2-8483-44852AAF1378}" type="datetimeFigureOut">
              <a:rPr lang="cs-CZ" smtClean="0"/>
              <a:t>24.4.2019</a:t>
            </a:fld>
            <a:endParaRPr lang="cs-CZ"/>
          </a:p>
        </p:txBody>
      </p:sp>
      <p:sp>
        <p:nvSpPr>
          <p:cNvPr id="22" name="Zástupný symbol pro číslo snímku 21"/>
          <p:cNvSpPr>
            <a:spLocks noGrp="1"/>
          </p:cNvSpPr>
          <p:nvPr>
            <p:ph type="sldNum" sz="quarter" idx="15"/>
          </p:nvPr>
        </p:nvSpPr>
        <p:spPr/>
        <p:txBody>
          <a:bodyPr rtlCol="0"/>
          <a:lstStyle/>
          <a:p>
            <a:fld id="{FD086EC1-226C-4D2E-A37D-68DC6F082E76}"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4F02016E-81EA-41B2-8483-44852AAF1378}" type="datetimeFigureOut">
              <a:rPr lang="cs-CZ" smtClean="0"/>
              <a:t>24.4.2019</a:t>
            </a:fld>
            <a:endParaRPr lang="cs-CZ"/>
          </a:p>
        </p:txBody>
      </p:sp>
      <p:sp>
        <p:nvSpPr>
          <p:cNvPr id="18" name="Zástupný symbol pro číslo snímku 17"/>
          <p:cNvSpPr>
            <a:spLocks noGrp="1"/>
          </p:cNvSpPr>
          <p:nvPr>
            <p:ph type="sldNum" sz="quarter" idx="11"/>
          </p:nvPr>
        </p:nvSpPr>
        <p:spPr/>
        <p:txBody>
          <a:bodyPr rtlCol="0"/>
          <a:lstStyle/>
          <a:p>
            <a:fld id="{FD086EC1-226C-4D2E-A37D-68DC6F082E76}"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02016E-81EA-41B2-8483-44852AAF1378}" type="datetimeFigureOut">
              <a:rPr lang="cs-CZ" smtClean="0"/>
              <a:t>24.4.2019</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086EC1-226C-4D2E-A37D-68DC6F082E76}"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339752" y="2636912"/>
            <a:ext cx="6172200" cy="1894362"/>
          </a:xfrm>
        </p:spPr>
        <p:txBody>
          <a:bodyPr>
            <a:normAutofit/>
          </a:bodyPr>
          <a:lstStyle/>
          <a:p>
            <a:r>
              <a:rPr lang="cs-CZ" dirty="0" smtClean="0"/>
              <a:t>Kvantitativní analýza</a:t>
            </a:r>
            <a:br>
              <a:rPr lang="cs-CZ" dirty="0" smtClean="0"/>
            </a:br>
            <a:r>
              <a:rPr lang="cs-CZ" sz="1600" dirty="0" smtClean="0"/>
              <a:t>POL494 Koncepty a metodologie v politologii</a:t>
            </a:r>
            <a:r>
              <a:rPr lang="en-US" sz="1600" dirty="0" smtClean="0"/>
              <a:t/>
            </a:r>
            <a:br>
              <a:rPr lang="en-US" sz="1600" dirty="0" smtClean="0"/>
            </a:br>
            <a:endParaRPr lang="cs-CZ" sz="1600" dirty="0"/>
          </a:p>
        </p:txBody>
      </p:sp>
      <p:sp>
        <p:nvSpPr>
          <p:cNvPr id="3" name="Podnadpis 2"/>
          <p:cNvSpPr>
            <a:spLocks noGrp="1"/>
          </p:cNvSpPr>
          <p:nvPr>
            <p:ph type="subTitle" idx="1"/>
          </p:nvPr>
        </p:nvSpPr>
        <p:spPr/>
        <p:txBody>
          <a:bodyPr/>
          <a:lstStyle/>
          <a:p>
            <a:r>
              <a:rPr lang="cs-CZ" dirty="0" smtClean="0"/>
              <a:t>Mgr. Petr Voda, Ph.D.</a:t>
            </a:r>
            <a:endParaRPr lang="en-US" dirty="0" smtClean="0"/>
          </a:p>
          <a:p>
            <a:endParaRPr lang="cs-CZ" dirty="0"/>
          </a:p>
        </p:txBody>
      </p:sp>
    </p:spTree>
    <p:extLst>
      <p:ext uri="{BB962C8B-B14F-4D97-AF65-F5344CB8AC3E}">
        <p14:creationId xmlns:p14="http://schemas.microsoft.com/office/powerpoint/2010/main" val="88259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Operacionalizace</a:t>
            </a:r>
            <a:endParaRPr lang="cs-CZ" dirty="0"/>
          </a:p>
        </p:txBody>
      </p:sp>
      <p:sp>
        <p:nvSpPr>
          <p:cNvPr id="3" name="Zástupný symbol pro obsah 2"/>
          <p:cNvSpPr>
            <a:spLocks noGrp="1"/>
          </p:cNvSpPr>
          <p:nvPr>
            <p:ph sz="quarter" idx="1"/>
          </p:nvPr>
        </p:nvSpPr>
        <p:spPr/>
        <p:txBody>
          <a:bodyPr/>
          <a:lstStyle/>
          <a:p>
            <a:r>
              <a:rPr lang="cs-CZ" dirty="0" smtClean="0"/>
              <a:t>Honosnost</a:t>
            </a:r>
          </a:p>
          <a:p>
            <a:endParaRPr lang="cs-CZ" dirty="0" smtClean="0"/>
          </a:p>
          <a:p>
            <a:r>
              <a:rPr lang="cs-CZ" dirty="0" smtClean="0"/>
              <a:t>Skvělost, přepychovost, blyštivost, pompéznost, okázalost </a:t>
            </a:r>
          </a:p>
          <a:p>
            <a:endParaRPr lang="cs-CZ" dirty="0"/>
          </a:p>
          <a:p>
            <a:r>
              <a:rPr lang="cs-CZ" dirty="0" smtClean="0"/>
              <a:t>Investované prostředky? Množství odvedené práce? Obytná plocha? Soupis inventáře? Otázka návštěvníkům?</a:t>
            </a:r>
          </a:p>
          <a:p>
            <a:pPr marL="0" indent="0">
              <a:buNone/>
            </a:pPr>
            <a:r>
              <a:rPr lang="cs-CZ" dirty="0" smtClean="0"/>
              <a:t> </a:t>
            </a:r>
            <a:endParaRPr lang="cs-CZ" dirty="0"/>
          </a:p>
          <a:p>
            <a:endParaRPr lang="cs-CZ" dirty="0" smtClean="0"/>
          </a:p>
          <a:p>
            <a:endParaRPr lang="cs-CZ" dirty="0"/>
          </a:p>
        </p:txBody>
      </p:sp>
    </p:spTree>
    <p:extLst>
      <p:ext uri="{BB962C8B-B14F-4D97-AF65-F5344CB8AC3E}">
        <p14:creationId xmlns:p14="http://schemas.microsoft.com/office/powerpoint/2010/main" val="170436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Operacionalizace a Tabulka </a:t>
            </a:r>
            <a:br>
              <a:rPr lang="cs-CZ" dirty="0" smtClean="0"/>
            </a:br>
            <a:r>
              <a:rPr lang="cs-CZ" dirty="0" smtClean="0"/>
              <a:t>(datová matice)</a:t>
            </a:r>
            <a:endParaRPr lang="cs-CZ" dirty="0"/>
          </a:p>
        </p:txBody>
      </p:sp>
      <p:sp>
        <p:nvSpPr>
          <p:cNvPr id="3" name="Zástupný symbol pro obsah 2"/>
          <p:cNvSpPr>
            <a:spLocks noGrp="1"/>
          </p:cNvSpPr>
          <p:nvPr>
            <p:ph sz="quarter" idx="1"/>
          </p:nvPr>
        </p:nvSpPr>
        <p:spPr/>
        <p:txBody>
          <a:bodyPr/>
          <a:lstStyle/>
          <a:p>
            <a:r>
              <a:rPr lang="cs-CZ" dirty="0" smtClean="0"/>
              <a:t>Operacionalizace vytváří šablonu</a:t>
            </a:r>
          </a:p>
          <a:p>
            <a:r>
              <a:rPr lang="cs-CZ" dirty="0" smtClean="0"/>
              <a:t>Do šablony jsou třízeny informace</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066809105"/>
              </p:ext>
            </p:extLst>
          </p:nvPr>
        </p:nvGraphicFramePr>
        <p:xfrm>
          <a:off x="179512" y="3717032"/>
          <a:ext cx="8496944" cy="2784308"/>
        </p:xfrm>
        <a:graphic>
          <a:graphicData uri="http://schemas.openxmlformats.org/drawingml/2006/table">
            <a:tbl>
              <a:tblPr firstRow="1" bandRow="1">
                <a:tableStyleId>{5C22544A-7EE6-4342-B048-85BDC9FD1C3A}</a:tableStyleId>
              </a:tblPr>
              <a:tblGrid>
                <a:gridCol w="1352379"/>
                <a:gridCol w="1023885"/>
                <a:gridCol w="864096"/>
                <a:gridCol w="1368152"/>
                <a:gridCol w="1224136"/>
                <a:gridCol w="1224136"/>
                <a:gridCol w="1440160"/>
              </a:tblGrid>
              <a:tr h="696077">
                <a:tc gridSpan="3">
                  <a:txBody>
                    <a:bodyPr/>
                    <a:lstStyle/>
                    <a:p>
                      <a:pPr algn="ctr"/>
                      <a:r>
                        <a:rPr lang="cs-CZ" dirty="0" smtClean="0"/>
                        <a:t>Honosnost zámku</a:t>
                      </a:r>
                      <a:endParaRPr lang="cs-CZ" dirty="0"/>
                    </a:p>
                  </a:txBody>
                  <a:tcPr/>
                </a:tc>
                <a:tc hMerge="1">
                  <a:txBody>
                    <a:bodyPr/>
                    <a:lstStyle/>
                    <a:p>
                      <a:endParaRPr lang="cs-CZ" dirty="0"/>
                    </a:p>
                  </a:txBody>
                  <a:tcPr/>
                </a:tc>
                <a:tc hMerge="1">
                  <a:txBody>
                    <a:bodyPr/>
                    <a:lstStyle/>
                    <a:p>
                      <a:endParaRPr lang="cs-CZ" dirty="0"/>
                    </a:p>
                  </a:txBody>
                  <a:tcPr/>
                </a:tc>
                <a:tc gridSpan="3">
                  <a:txBody>
                    <a:bodyPr/>
                    <a:lstStyle/>
                    <a:p>
                      <a:pPr algn="ctr"/>
                      <a:r>
                        <a:rPr lang="cs-CZ" dirty="0" smtClean="0"/>
                        <a:t>Koncept 2</a:t>
                      </a:r>
                      <a:endParaRPr lang="cs-CZ" dirty="0"/>
                    </a:p>
                  </a:txBody>
                  <a:tcPr/>
                </a:tc>
                <a:tc hMerge="1">
                  <a:txBody>
                    <a:bodyPr/>
                    <a:lstStyle/>
                    <a:p>
                      <a:endParaRPr lang="cs-CZ" dirty="0"/>
                    </a:p>
                  </a:txBody>
                  <a:tcPr/>
                </a:tc>
                <a:tc hMerge="1">
                  <a:txBody>
                    <a:bodyPr/>
                    <a:lstStyle/>
                    <a:p>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Koncept 3</a:t>
                      </a:r>
                    </a:p>
                  </a:txBody>
                  <a:tcPr/>
                </a:tc>
              </a:tr>
              <a:tr h="696077">
                <a:tc>
                  <a:txBody>
                    <a:bodyPr/>
                    <a:lstStyle/>
                    <a:p>
                      <a:pPr algn="ctr"/>
                      <a:r>
                        <a:rPr lang="cs-CZ" dirty="0" smtClean="0"/>
                        <a:t>Náklady na stavbu</a:t>
                      </a:r>
                      <a:endParaRPr lang="cs-CZ" dirty="0"/>
                    </a:p>
                  </a:txBody>
                  <a:tcPr/>
                </a:tc>
                <a:tc>
                  <a:txBody>
                    <a:bodyPr/>
                    <a:lstStyle/>
                    <a:p>
                      <a:pPr algn="ctr"/>
                      <a:r>
                        <a:rPr lang="cs-CZ" dirty="0" smtClean="0"/>
                        <a:t>Obytná plocha</a:t>
                      </a:r>
                      <a:endParaRPr lang="cs-CZ" dirty="0"/>
                    </a:p>
                  </a:txBody>
                  <a:tcPr/>
                </a:tc>
                <a:tc>
                  <a:txBody>
                    <a:bodyPr/>
                    <a:lstStyle/>
                    <a:p>
                      <a:pPr algn="ctr"/>
                      <a:r>
                        <a:rPr lang="cs-CZ" dirty="0" smtClean="0"/>
                        <a:t>Počet věží</a:t>
                      </a:r>
                      <a:endParaRPr lang="cs-CZ" dirty="0"/>
                    </a:p>
                  </a:txBody>
                  <a:tcPr/>
                </a:tc>
                <a:tc>
                  <a:txBody>
                    <a:bodyPr/>
                    <a:lstStyle/>
                    <a:p>
                      <a:pPr algn="ctr"/>
                      <a:r>
                        <a:rPr lang="cs-CZ" dirty="0" smtClean="0"/>
                        <a:t>indikátor</a:t>
                      </a: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dirty="0" smtClean="0"/>
                        <a:t>indikátor</a:t>
                      </a:r>
                    </a:p>
                    <a:p>
                      <a:pPr algn="ctr"/>
                      <a:endParaRPr lang="cs-CZ" dirty="0"/>
                    </a:p>
                  </a:txBody>
                  <a:tcPr/>
                </a:tc>
              </a:tr>
              <a:tr h="696077">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r h="696077">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bl>
          </a:graphicData>
        </a:graphic>
      </p:graphicFrame>
    </p:spTree>
    <p:extLst>
      <p:ext uri="{BB962C8B-B14F-4D97-AF65-F5344CB8AC3E}">
        <p14:creationId xmlns:p14="http://schemas.microsoft.com/office/powerpoint/2010/main" val="226762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2375248" y="6569968"/>
            <a:ext cx="6768752" cy="288032"/>
          </a:xfrm>
        </p:spPr>
        <p:txBody>
          <a:bodyPr>
            <a:normAutofit fontScale="40000" lnSpcReduction="20000"/>
          </a:bodyPr>
          <a:lstStyle/>
          <a:p>
            <a:r>
              <a:rPr lang="cs-CZ" dirty="0"/>
              <a:t>http://hnonline.sk/sites/default/files/attachments/images/390/18764390-grafika-eurobankovky_v.jpg</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8824255" cy="3818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7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cs-CZ"/>
              <a:t>Typy proměnných</a:t>
            </a:r>
          </a:p>
        </p:txBody>
      </p:sp>
      <p:sp>
        <p:nvSpPr>
          <p:cNvPr id="15363" name="Rectangle 3"/>
          <p:cNvSpPr>
            <a:spLocks noGrp="1" noChangeArrowheads="1"/>
          </p:cNvSpPr>
          <p:nvPr>
            <p:ph sz="quarter" idx="1"/>
          </p:nvPr>
        </p:nvSpPr>
        <p:spPr>
          <a:xfrm>
            <a:off x="457200" y="1600200"/>
            <a:ext cx="7467600" cy="4873625"/>
          </a:xfrm>
        </p:spPr>
        <p:txBody>
          <a:bodyPr>
            <a:normAutofit/>
          </a:bodyPr>
          <a:lstStyle/>
          <a:p>
            <a:pPr eaLnBrk="1" hangingPunct="1"/>
            <a:r>
              <a:rPr lang="cs-CZ" dirty="0" smtClean="0"/>
              <a:t>Nominální (architektonický styl)</a:t>
            </a:r>
          </a:p>
          <a:p>
            <a:pPr eaLnBrk="1" hangingPunct="1"/>
            <a:r>
              <a:rPr lang="cs-CZ" dirty="0" smtClean="0"/>
              <a:t>Ordinální (epocha architektonického stylu)</a:t>
            </a:r>
          </a:p>
          <a:p>
            <a:pPr eaLnBrk="1" hangingPunct="1"/>
            <a:r>
              <a:rPr lang="cs-CZ" dirty="0" smtClean="0"/>
              <a:t>Intervalové a poměrové (věk architekta)</a:t>
            </a:r>
          </a:p>
          <a:p>
            <a:pPr eaLnBrk="1" hangingPunct="1"/>
            <a:endParaRPr lang="cs-CZ" dirty="0" smtClean="0"/>
          </a:p>
          <a:p>
            <a:pPr eaLnBrk="1" hangingPunct="1"/>
            <a:r>
              <a:rPr lang="cs-CZ" dirty="0" smtClean="0"/>
              <a:t>Kategorické (diskrétní) – nominální a krátké ordinální</a:t>
            </a:r>
          </a:p>
          <a:p>
            <a:pPr lvl="1"/>
            <a:r>
              <a:rPr lang="cs-CZ" dirty="0"/>
              <a:t>Dichotomické – pouze dvě </a:t>
            </a:r>
            <a:r>
              <a:rPr lang="cs-CZ" dirty="0" smtClean="0"/>
              <a:t>hodnoty</a:t>
            </a:r>
          </a:p>
          <a:p>
            <a:pPr eaLnBrk="1" hangingPunct="1"/>
            <a:r>
              <a:rPr lang="cs-CZ" dirty="0" smtClean="0"/>
              <a:t>Kardinální (</a:t>
            </a:r>
            <a:r>
              <a:rPr lang="cs-CZ" dirty="0"/>
              <a:t>s</a:t>
            </a:r>
            <a:r>
              <a:rPr lang="cs-CZ" dirty="0" smtClean="0"/>
              <a:t>pojité) – dlouhé ordinální a intervalové</a:t>
            </a:r>
          </a:p>
          <a:p>
            <a:pPr eaLnBrk="1" hangingPunct="1"/>
            <a:endParaRPr lang="cs-CZ" dirty="0"/>
          </a:p>
          <a:p>
            <a:pPr eaLnBrk="1" hangingPunct="1"/>
            <a:r>
              <a:rPr lang="cs-CZ" dirty="0" smtClean="0"/>
              <a:t>Typ proměnné určuje metodu analýzy!</a:t>
            </a:r>
          </a:p>
          <a:p>
            <a:pPr eaLnBrk="1" hangingPunct="1"/>
            <a:endParaRPr lang="cs-CZ" dirty="0" smtClean="0"/>
          </a:p>
        </p:txBody>
      </p:sp>
    </p:spTree>
    <p:extLst>
      <p:ext uri="{BB962C8B-B14F-4D97-AF65-F5344CB8AC3E}">
        <p14:creationId xmlns:p14="http://schemas.microsoft.com/office/powerpoint/2010/main" val="305245107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Transformace proměnných</a:t>
            </a:r>
            <a:endParaRPr lang="cs-CZ" dirty="0"/>
          </a:p>
        </p:txBody>
      </p:sp>
      <p:sp>
        <p:nvSpPr>
          <p:cNvPr id="3" name="Zástupný symbol pro obsah 2"/>
          <p:cNvSpPr>
            <a:spLocks noGrp="1"/>
          </p:cNvSpPr>
          <p:nvPr>
            <p:ph sz="quarter" idx="1"/>
          </p:nvPr>
        </p:nvSpPr>
        <p:spPr>
          <a:xfrm>
            <a:off x="457200" y="1600200"/>
            <a:ext cx="7715200" cy="4873752"/>
          </a:xfrm>
        </p:spPr>
        <p:txBody>
          <a:bodyPr/>
          <a:lstStyle/>
          <a:p>
            <a:r>
              <a:rPr lang="cs-CZ" dirty="0" smtClean="0"/>
              <a:t>Ordinální + ordinální + …+ ordinální = kardinální</a:t>
            </a:r>
          </a:p>
          <a:p>
            <a:endParaRPr lang="cs-CZ" dirty="0"/>
          </a:p>
          <a:p>
            <a:r>
              <a:rPr lang="cs-CZ" dirty="0" smtClean="0"/>
              <a:t>Kardinální = dichotomická + dichotomická + … </a:t>
            </a:r>
          </a:p>
          <a:p>
            <a:endParaRPr lang="cs-CZ" dirty="0"/>
          </a:p>
          <a:p>
            <a:r>
              <a:rPr lang="cs-CZ" dirty="0" smtClean="0"/>
              <a:t>Nominální = </a:t>
            </a:r>
            <a:r>
              <a:rPr lang="cs-CZ" dirty="0"/>
              <a:t>dichotomická + dichotomická + </a:t>
            </a:r>
            <a:r>
              <a:rPr lang="cs-CZ" dirty="0" smtClean="0"/>
              <a:t>…</a:t>
            </a:r>
          </a:p>
          <a:p>
            <a:endParaRPr lang="cs-CZ" dirty="0"/>
          </a:p>
          <a:p>
            <a:endParaRPr lang="cs-CZ" dirty="0" smtClean="0"/>
          </a:p>
          <a:p>
            <a:r>
              <a:rPr lang="cs-CZ" dirty="0" smtClean="0"/>
              <a:t>Proměnná využitá v analýze tedy nemusí odpovídat proměnné v originálních datech</a:t>
            </a:r>
            <a:endParaRPr lang="cs-CZ" dirty="0"/>
          </a:p>
        </p:txBody>
      </p:sp>
    </p:spTree>
    <p:extLst>
      <p:ext uri="{BB962C8B-B14F-4D97-AF65-F5344CB8AC3E}">
        <p14:creationId xmlns:p14="http://schemas.microsoft.com/office/powerpoint/2010/main" val="249627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7170" name="Picture 2" descr="http://images.says.com/uploads/story_source/source_image/238038/16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 y="476672"/>
            <a:ext cx="8820472" cy="490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593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a:xfrm>
            <a:off x="2699792" y="6549352"/>
            <a:ext cx="6089104" cy="308648"/>
          </a:xfrm>
        </p:spPr>
        <p:txBody>
          <a:bodyPr>
            <a:normAutofit fontScale="47500" lnSpcReduction="20000"/>
          </a:bodyPr>
          <a:lstStyle/>
          <a:p>
            <a:r>
              <a:rPr lang="cs-CZ" dirty="0"/>
              <a:t>http://www.bitrebels.com/wp-content/uploads/2009/10/medals1_610x504.jpg</a:t>
            </a:r>
          </a:p>
        </p:txBody>
      </p:sp>
      <p:pic>
        <p:nvPicPr>
          <p:cNvPr id="1026" name="Picture 2" descr="http://www.bitrebels.com/wp-content/uploads/2009/10/medals1_610x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81025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55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výzkumu</a:t>
            </a:r>
            <a:endParaRPr lang="cs-CZ" dirty="0"/>
          </a:p>
        </p:txBody>
      </p:sp>
      <p:sp>
        <p:nvSpPr>
          <p:cNvPr id="3" name="Zástupný symbol pro obsah 2"/>
          <p:cNvSpPr>
            <a:spLocks noGrp="1"/>
          </p:cNvSpPr>
          <p:nvPr>
            <p:ph sz="quarter" idx="1"/>
          </p:nvPr>
        </p:nvSpPr>
        <p:spPr/>
        <p:txBody>
          <a:bodyPr/>
          <a:lstStyle/>
          <a:p>
            <a:r>
              <a:rPr lang="cs-CZ" dirty="0"/>
              <a:t>Samotný výzkum musí být dopředu naplánován</a:t>
            </a:r>
          </a:p>
          <a:p>
            <a:pPr lvl="1"/>
            <a:r>
              <a:rPr lang="cs-CZ" dirty="0" smtClean="0"/>
              <a:t>Případná pochybení se jen obtížně napravují</a:t>
            </a:r>
          </a:p>
          <a:p>
            <a:pPr lvl="1"/>
            <a:endParaRPr lang="cs-CZ" dirty="0"/>
          </a:p>
          <a:p>
            <a:r>
              <a:rPr lang="cs-CZ" dirty="0" smtClean="0"/>
              <a:t>Otázka – hypotézy (teorie) – konceptualizace a operacionalizace </a:t>
            </a:r>
            <a:r>
              <a:rPr lang="cs-CZ" dirty="0" smtClean="0">
                <a:solidFill>
                  <a:schemeClr val="bg1">
                    <a:lumMod val="85000"/>
                  </a:schemeClr>
                </a:solidFill>
              </a:rPr>
              <a:t>– sběr dat (vzorek) – analýza</a:t>
            </a:r>
          </a:p>
          <a:p>
            <a:endParaRPr lang="cs-CZ" dirty="0" smtClean="0">
              <a:solidFill>
                <a:schemeClr val="bg1">
                  <a:lumMod val="85000"/>
                </a:schemeClr>
              </a:solidFill>
            </a:endParaRPr>
          </a:p>
          <a:p>
            <a:r>
              <a:rPr lang="cs-CZ" dirty="0" smtClean="0">
                <a:solidFill>
                  <a:schemeClr val="bg1">
                    <a:lumMod val="85000"/>
                  </a:schemeClr>
                </a:solidFill>
              </a:rPr>
              <a:t>otázka:</a:t>
            </a:r>
            <a:endParaRPr lang="cs-CZ" dirty="0">
              <a:solidFill>
                <a:schemeClr val="bg1">
                  <a:lumMod val="85000"/>
                </a:schemeClr>
              </a:solidFill>
            </a:endParaRPr>
          </a:p>
          <a:p>
            <a:pPr lvl="1"/>
            <a:r>
              <a:rPr lang="cs-CZ" dirty="0">
                <a:solidFill>
                  <a:schemeClr val="bg1">
                    <a:lumMod val="85000"/>
                  </a:schemeClr>
                </a:solidFill>
              </a:rPr>
              <a:t>Popisná</a:t>
            </a:r>
          </a:p>
          <a:p>
            <a:pPr lvl="1"/>
            <a:r>
              <a:rPr lang="cs-CZ" dirty="0">
                <a:solidFill>
                  <a:schemeClr val="bg1">
                    <a:lumMod val="85000"/>
                  </a:schemeClr>
                </a:solidFill>
              </a:rPr>
              <a:t>Popisně </a:t>
            </a:r>
            <a:r>
              <a:rPr lang="cs-CZ" dirty="0" err="1">
                <a:solidFill>
                  <a:schemeClr val="bg1">
                    <a:lumMod val="85000"/>
                  </a:schemeClr>
                </a:solidFill>
              </a:rPr>
              <a:t>explanatorní</a:t>
            </a:r>
            <a:endParaRPr lang="cs-CZ" dirty="0">
              <a:solidFill>
                <a:schemeClr val="bg1">
                  <a:lumMod val="85000"/>
                </a:schemeClr>
              </a:solidFill>
            </a:endParaRPr>
          </a:p>
          <a:p>
            <a:pPr lvl="1"/>
            <a:r>
              <a:rPr lang="cs-CZ" dirty="0" err="1">
                <a:solidFill>
                  <a:schemeClr val="bg1">
                    <a:lumMod val="85000"/>
                  </a:schemeClr>
                </a:solidFill>
              </a:rPr>
              <a:t>Explanatorní</a:t>
            </a:r>
            <a:endParaRPr lang="cs-CZ" dirty="0">
              <a:solidFill>
                <a:schemeClr val="bg1">
                  <a:lumMod val="85000"/>
                </a:schemeClr>
              </a:solidFill>
            </a:endParaRPr>
          </a:p>
          <a:p>
            <a:endParaRPr lang="cs-CZ" dirty="0"/>
          </a:p>
        </p:txBody>
      </p:sp>
    </p:spTree>
    <p:extLst>
      <p:ext uri="{BB962C8B-B14F-4D97-AF65-F5344CB8AC3E}">
        <p14:creationId xmlns:p14="http://schemas.microsoft.com/office/powerpoint/2010/main" val="103292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Hypotézy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Pro formulaci hypotéz potřebujeme teorii !!!</a:t>
            </a:r>
          </a:p>
          <a:p>
            <a:r>
              <a:rPr lang="cs-CZ" dirty="0" smtClean="0"/>
              <a:t>Výzkumná:</a:t>
            </a:r>
          </a:p>
          <a:p>
            <a:pPr lvl="1"/>
            <a:r>
              <a:rPr lang="cs-CZ" dirty="0" smtClean="0"/>
              <a:t>Honosnost zámku závisí na bohatství a prestiži vlastníků</a:t>
            </a:r>
            <a:endParaRPr lang="cs-CZ" dirty="0"/>
          </a:p>
          <a:p>
            <a:r>
              <a:rPr lang="cs-CZ" dirty="0" smtClean="0"/>
              <a:t>Pracovní:</a:t>
            </a:r>
          </a:p>
          <a:p>
            <a:pPr lvl="1"/>
            <a:r>
              <a:rPr lang="cs-CZ" dirty="0" smtClean="0"/>
              <a:t>Čím starší rodokmen rodu tím více peněz je pro stavbu použito.</a:t>
            </a:r>
          </a:p>
          <a:p>
            <a:pPr lvl="1"/>
            <a:r>
              <a:rPr lang="cs-CZ" dirty="0" smtClean="0"/>
              <a:t>Čím vyšší je celkový přiznaný majetek rodu, tím obsáhlejší je soupis inventáře.</a:t>
            </a:r>
          </a:p>
          <a:p>
            <a:pPr marL="365760" lvl="1" indent="0">
              <a:buNone/>
            </a:pPr>
            <a:r>
              <a:rPr lang="cs-CZ" dirty="0" smtClean="0"/>
              <a:t>….</a:t>
            </a:r>
          </a:p>
          <a:p>
            <a:r>
              <a:rPr lang="cs-CZ" dirty="0" smtClean="0"/>
              <a:t>Nulová:</a:t>
            </a:r>
          </a:p>
          <a:p>
            <a:pPr lvl="1"/>
            <a:r>
              <a:rPr lang="cs-CZ" dirty="0" smtClean="0"/>
              <a:t>Mezi délkou rodokmenu a investicemi do výstavby není vztah</a:t>
            </a:r>
            <a:endParaRPr lang="cs-CZ" dirty="0"/>
          </a:p>
        </p:txBody>
      </p:sp>
    </p:spTree>
    <p:extLst>
      <p:ext uri="{BB962C8B-B14F-4D97-AF65-F5344CB8AC3E}">
        <p14:creationId xmlns:p14="http://schemas.microsoft.com/office/powerpoint/2010/main" val="392389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Plán výzkumu</a:t>
            </a:r>
            <a:endParaRPr lang="cs-CZ" dirty="0"/>
          </a:p>
        </p:txBody>
      </p:sp>
      <p:sp>
        <p:nvSpPr>
          <p:cNvPr id="3" name="Zástupný symbol pro obsah 2"/>
          <p:cNvSpPr>
            <a:spLocks noGrp="1"/>
          </p:cNvSpPr>
          <p:nvPr>
            <p:ph sz="quarter" idx="1"/>
          </p:nvPr>
        </p:nvSpPr>
        <p:spPr/>
        <p:txBody>
          <a:bodyPr/>
          <a:lstStyle/>
          <a:p>
            <a:r>
              <a:rPr lang="cs-CZ" dirty="0">
                <a:solidFill>
                  <a:schemeClr val="bg1">
                    <a:lumMod val="85000"/>
                  </a:schemeClr>
                </a:solidFill>
              </a:rPr>
              <a:t>Samotný výzkum musí být dopředu naplánován</a:t>
            </a:r>
          </a:p>
          <a:p>
            <a:pPr lvl="1"/>
            <a:r>
              <a:rPr lang="cs-CZ" dirty="0" smtClean="0">
                <a:solidFill>
                  <a:schemeClr val="bg1">
                    <a:lumMod val="85000"/>
                  </a:schemeClr>
                </a:solidFill>
              </a:rPr>
              <a:t>Případná pochybení se jen obtížně napravují</a:t>
            </a:r>
          </a:p>
          <a:p>
            <a:pPr lvl="1"/>
            <a:endParaRPr lang="cs-CZ" dirty="0">
              <a:solidFill>
                <a:schemeClr val="bg1">
                  <a:lumMod val="85000"/>
                </a:schemeClr>
              </a:solidFill>
            </a:endParaRPr>
          </a:p>
          <a:p>
            <a:r>
              <a:rPr lang="cs-CZ" dirty="0" smtClean="0">
                <a:solidFill>
                  <a:schemeClr val="bg1">
                    <a:lumMod val="85000"/>
                  </a:schemeClr>
                </a:solidFill>
              </a:rPr>
              <a:t>Otázka – hypotézy (teorie)  – konceptualizace a operacionalizace – </a:t>
            </a:r>
            <a:r>
              <a:rPr lang="cs-CZ" dirty="0" smtClean="0"/>
              <a:t>sběr dat (vzorek) – analýza – interpretace výsledků</a:t>
            </a:r>
          </a:p>
          <a:p>
            <a:endParaRPr lang="cs-CZ" dirty="0" smtClean="0"/>
          </a:p>
          <a:p>
            <a:r>
              <a:rPr lang="cs-CZ" dirty="0" smtClean="0"/>
              <a:t>otázka:</a:t>
            </a:r>
            <a:endParaRPr lang="cs-CZ" dirty="0"/>
          </a:p>
          <a:p>
            <a:pPr lvl="1"/>
            <a:r>
              <a:rPr lang="cs-CZ" dirty="0"/>
              <a:t>Popisná</a:t>
            </a:r>
          </a:p>
          <a:p>
            <a:pPr lvl="1"/>
            <a:r>
              <a:rPr lang="cs-CZ" dirty="0"/>
              <a:t>Popisně </a:t>
            </a:r>
            <a:r>
              <a:rPr lang="cs-CZ" dirty="0" err="1"/>
              <a:t>explanatorní</a:t>
            </a:r>
            <a:endParaRPr lang="cs-CZ" dirty="0"/>
          </a:p>
          <a:p>
            <a:pPr lvl="1"/>
            <a:r>
              <a:rPr lang="cs-CZ" dirty="0" err="1"/>
              <a:t>Explanatorní</a:t>
            </a:r>
            <a:endParaRPr lang="cs-CZ" dirty="0"/>
          </a:p>
          <a:p>
            <a:endParaRPr lang="cs-CZ" dirty="0"/>
          </a:p>
        </p:txBody>
      </p:sp>
    </p:spTree>
    <p:extLst>
      <p:ext uri="{BB962C8B-B14F-4D97-AF65-F5344CB8AC3E}">
        <p14:creationId xmlns:p14="http://schemas.microsoft.com/office/powerpoint/2010/main" val="265283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přednášky</a:t>
            </a:r>
            <a:endParaRPr lang="cs-CZ" dirty="0"/>
          </a:p>
        </p:txBody>
      </p:sp>
      <p:sp>
        <p:nvSpPr>
          <p:cNvPr id="3" name="Zástupný symbol pro obsah 2"/>
          <p:cNvSpPr>
            <a:spLocks noGrp="1"/>
          </p:cNvSpPr>
          <p:nvPr>
            <p:ph sz="quarter" idx="1"/>
          </p:nvPr>
        </p:nvSpPr>
        <p:spPr/>
        <p:txBody>
          <a:bodyPr/>
          <a:lstStyle/>
          <a:p>
            <a:r>
              <a:rPr lang="cs-CZ" dirty="0" smtClean="0"/>
              <a:t>Co je to kvantitativní výzkum?</a:t>
            </a:r>
          </a:p>
          <a:p>
            <a:r>
              <a:rPr lang="cs-CZ" dirty="0" smtClean="0"/>
              <a:t>Co je potřeba zohlednit při plánování výzkumu?</a:t>
            </a:r>
          </a:p>
          <a:p>
            <a:endParaRPr lang="cs-CZ" dirty="0"/>
          </a:p>
          <a:p>
            <a:r>
              <a:rPr lang="cs-CZ" dirty="0" smtClean="0"/>
              <a:t>Konkrétní způsob provádění jednotlivých metod je obsahem kurzu POL593</a:t>
            </a:r>
          </a:p>
          <a:p>
            <a:pPr marL="0" indent="0">
              <a:buNone/>
            </a:pPr>
            <a:endParaRPr lang="cs-CZ" dirty="0"/>
          </a:p>
        </p:txBody>
      </p:sp>
    </p:spTree>
    <p:extLst>
      <p:ext uri="{BB962C8B-B14F-4D97-AF65-F5344CB8AC3E}">
        <p14:creationId xmlns:p14="http://schemas.microsoft.com/office/powerpoint/2010/main" val="980591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Testování hypotéz</a:t>
            </a:r>
            <a:endParaRPr lang="cs-CZ" dirty="0"/>
          </a:p>
        </p:txBody>
      </p:sp>
      <p:sp>
        <p:nvSpPr>
          <p:cNvPr id="3" name="Zástupný symbol pro obsah 2"/>
          <p:cNvSpPr>
            <a:spLocks noGrp="1"/>
          </p:cNvSpPr>
          <p:nvPr>
            <p:ph sz="quarter" idx="1"/>
          </p:nvPr>
        </p:nvSpPr>
        <p:spPr/>
        <p:txBody>
          <a:bodyPr/>
          <a:lstStyle/>
          <a:p>
            <a:r>
              <a:rPr lang="cs-CZ" dirty="0" smtClean="0"/>
              <a:t>Kontingenční tabulka</a:t>
            </a:r>
          </a:p>
          <a:p>
            <a:r>
              <a:rPr lang="cs-CZ" dirty="0" smtClean="0"/>
              <a:t>Korelace</a:t>
            </a:r>
          </a:p>
          <a:p>
            <a:r>
              <a:rPr lang="cs-CZ" dirty="0" smtClean="0"/>
              <a:t>Regrese (lineární, logistická)</a:t>
            </a:r>
          </a:p>
          <a:p>
            <a:endParaRPr lang="cs-CZ" dirty="0"/>
          </a:p>
          <a:p>
            <a:r>
              <a:rPr lang="cs-CZ" dirty="0" smtClean="0"/>
              <a:t>A rozšíření těchto principů</a:t>
            </a:r>
            <a:endParaRPr lang="cs-CZ" dirty="0"/>
          </a:p>
          <a:p>
            <a:endParaRPr lang="cs-CZ" dirty="0" smtClean="0"/>
          </a:p>
          <a:p>
            <a:r>
              <a:rPr lang="cs-CZ" dirty="0" smtClean="0"/>
              <a:t>Výběr metody je založen na 1) na cíli (popis x </a:t>
            </a:r>
            <a:r>
              <a:rPr lang="cs-CZ" dirty="0"/>
              <a:t>vysvětlení), 2) </a:t>
            </a:r>
            <a:r>
              <a:rPr lang="cs-CZ" dirty="0" smtClean="0"/>
              <a:t>typu proměnné a 3) na podobě testovaného vztahu (souvislost x závislost)</a:t>
            </a:r>
            <a:endParaRPr lang="cs-CZ" dirty="0"/>
          </a:p>
        </p:txBody>
      </p:sp>
    </p:spTree>
    <p:extLst>
      <p:ext uri="{BB962C8B-B14F-4D97-AF65-F5344CB8AC3E}">
        <p14:creationId xmlns:p14="http://schemas.microsoft.com/office/powerpoint/2010/main" val="114905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36931" y="0"/>
            <a:ext cx="9094967" cy="6858000"/>
          </a:xfrm>
          <a:prstGeom prst="rect">
            <a:avLst/>
          </a:prstGeom>
        </p:spPr>
      </p:pic>
    </p:spTree>
    <p:extLst>
      <p:ext uri="{BB962C8B-B14F-4D97-AF65-F5344CB8AC3E}">
        <p14:creationId xmlns:p14="http://schemas.microsoft.com/office/powerpoint/2010/main" val="25112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15197" y="1"/>
            <a:ext cx="9159197" cy="6858000"/>
          </a:xfrm>
          <a:prstGeom prst="rect">
            <a:avLst/>
          </a:prstGeom>
        </p:spPr>
      </p:pic>
    </p:spTree>
    <p:extLst>
      <p:ext uri="{BB962C8B-B14F-4D97-AF65-F5344CB8AC3E}">
        <p14:creationId xmlns:p14="http://schemas.microsoft.com/office/powerpoint/2010/main" val="270539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 name="Obrázek 3"/>
          <p:cNvPicPr>
            <a:picLocks noChangeAspect="1"/>
          </p:cNvPicPr>
          <p:nvPr/>
        </p:nvPicPr>
        <p:blipFill>
          <a:blip r:embed="rId2"/>
          <a:stretch>
            <a:fillRect/>
          </a:stretch>
        </p:blipFill>
        <p:spPr>
          <a:xfrm>
            <a:off x="0" y="0"/>
            <a:ext cx="9551615" cy="7151825"/>
          </a:xfrm>
          <a:prstGeom prst="rect">
            <a:avLst/>
          </a:prstGeom>
        </p:spPr>
      </p:pic>
    </p:spTree>
    <p:extLst>
      <p:ext uri="{BB962C8B-B14F-4D97-AF65-F5344CB8AC3E}">
        <p14:creationId xmlns:p14="http://schemas.microsoft.com/office/powerpoint/2010/main" val="1762163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 kontingenční tabulky</a:t>
            </a:r>
            <a:endParaRPr lang="cs-CZ" dirty="0"/>
          </a:p>
        </p:txBody>
      </p:sp>
      <p:sp>
        <p:nvSpPr>
          <p:cNvPr id="3" name="Zástupný symbol pro obsah 2"/>
          <p:cNvSpPr>
            <a:spLocks noGrp="1"/>
          </p:cNvSpPr>
          <p:nvPr>
            <p:ph sz="quarter" idx="1"/>
          </p:nvPr>
        </p:nvSpPr>
        <p:spPr/>
        <p:txBody>
          <a:bodyPr/>
          <a:lstStyle/>
          <a:p>
            <a:r>
              <a:rPr lang="cs-CZ" dirty="0" smtClean="0"/>
              <a:t>Snažíme se přijít na to, proč případ patří do nějaké kategorie</a:t>
            </a:r>
            <a:endParaRPr lang="cs-CZ" dirty="0"/>
          </a:p>
          <a:p>
            <a:r>
              <a:rPr lang="cs-CZ" dirty="0" smtClean="0"/>
              <a:t>Dichotomická (nebo kategorická) závisle proměnná</a:t>
            </a:r>
          </a:p>
          <a:p>
            <a:r>
              <a:rPr lang="cs-CZ" dirty="0" smtClean="0"/>
              <a:t>Zchátralý/udržovaný zámek</a:t>
            </a:r>
          </a:p>
          <a:p>
            <a:r>
              <a:rPr lang="cs-CZ" dirty="0" smtClean="0"/>
              <a:t>Klasicistní/novorenesanční/empírový/secesní zámek</a:t>
            </a:r>
          </a:p>
          <a:p>
            <a:endParaRPr lang="cs-CZ" dirty="0"/>
          </a:p>
          <a:p>
            <a:r>
              <a:rPr lang="cs-CZ" dirty="0" smtClean="0"/>
              <a:t>Pokud rod vlastní o 1000 zlatých více než jiný rod, je šance že jejich zámek je zachovalý dvojnásobná oproti chudšímu rodu</a:t>
            </a:r>
            <a:endParaRPr lang="cs-CZ" dirty="0"/>
          </a:p>
        </p:txBody>
      </p:sp>
    </p:spTree>
    <p:extLst>
      <p:ext uri="{BB962C8B-B14F-4D97-AF65-F5344CB8AC3E}">
        <p14:creationId xmlns:p14="http://schemas.microsoft.com/office/powerpoint/2010/main" val="203319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korelace</a:t>
            </a:r>
          </a:p>
        </p:txBody>
      </p:sp>
      <p:sp>
        <p:nvSpPr>
          <p:cNvPr id="3" name="Zástupný symbol pro obsah 2"/>
          <p:cNvSpPr>
            <a:spLocks noGrp="1"/>
          </p:cNvSpPr>
          <p:nvPr>
            <p:ph sz="quarter" idx="1"/>
          </p:nvPr>
        </p:nvSpPr>
        <p:spPr/>
        <p:txBody>
          <a:bodyPr/>
          <a:lstStyle/>
          <a:p>
            <a:r>
              <a:rPr lang="cs-CZ" dirty="0" smtClean="0"/>
              <a:t>Čím víc, tím víc (míň)</a:t>
            </a:r>
          </a:p>
          <a:p>
            <a:endParaRPr lang="cs-CZ" dirty="0"/>
          </a:p>
          <a:p>
            <a:r>
              <a:rPr lang="cs-CZ" dirty="0" smtClean="0"/>
              <a:t>Jde jen o souvislost, protože není jasné, jestli vztah není dán jinou proměnnou</a:t>
            </a:r>
          </a:p>
          <a:p>
            <a:endParaRPr lang="cs-CZ" dirty="0"/>
          </a:p>
          <a:p>
            <a:r>
              <a:rPr lang="cs-CZ" dirty="0" smtClean="0"/>
              <a:t>Tradice šlechtického rodu a honosnost zámků spolu souvisí. Čím delší je rodokmen rodu, tím větší je obytná plocha zámků. </a:t>
            </a:r>
            <a:endParaRPr lang="cs-CZ" dirty="0"/>
          </a:p>
        </p:txBody>
      </p:sp>
    </p:spTree>
    <p:extLst>
      <p:ext uri="{BB962C8B-B14F-4D97-AF65-F5344CB8AC3E}">
        <p14:creationId xmlns:p14="http://schemas.microsoft.com/office/powerpoint/2010/main" val="76963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 statistické kontroly v Regresi</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Kauzální vliv nekontrolujeme </a:t>
            </a:r>
            <a:r>
              <a:rPr lang="cs-CZ" dirty="0"/>
              <a:t>designem výzkumu, ale zahrnutím </a:t>
            </a:r>
            <a:r>
              <a:rPr lang="cs-CZ" dirty="0" smtClean="0"/>
              <a:t>proměnných</a:t>
            </a:r>
          </a:p>
          <a:p>
            <a:r>
              <a:rPr lang="cs-CZ" dirty="0" smtClean="0"/>
              <a:t>Matematicky modelováno, jaký je efekt nezávisle proměnné na závisle proměnnou, pokud ostatní charakteristiky zůstávají shodné</a:t>
            </a:r>
          </a:p>
          <a:p>
            <a:endParaRPr lang="cs-CZ" dirty="0"/>
          </a:p>
          <a:p>
            <a:r>
              <a:rPr lang="cs-CZ" dirty="0" smtClean="0"/>
              <a:t>Honosnost sídla, vyjádřená velikostí obytné plochy, roste s růstem bohatstvím šlechtického rodu. Pokud je šlechtický rod o 1 000 zlatých bohatší než jiný rod, a přitom mají stejně dlouhý rodokmen a stejně časté kontakty s královskou rodinnou, tak je obytná plocha jejich sídla o 200 čtverečních metrů větší </a:t>
            </a:r>
            <a:endParaRPr lang="cs-CZ" dirty="0"/>
          </a:p>
          <a:p>
            <a:endParaRPr lang="cs-CZ" dirty="0"/>
          </a:p>
        </p:txBody>
      </p:sp>
    </p:spTree>
    <p:extLst>
      <p:ext uri="{BB962C8B-B14F-4D97-AF65-F5344CB8AC3E}">
        <p14:creationId xmlns:p14="http://schemas.microsoft.com/office/powerpoint/2010/main" val="71558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fontAlgn="auto" hangingPunct="1">
              <a:spcAft>
                <a:spcPts val="0"/>
              </a:spcAft>
              <a:defRPr/>
            </a:pPr>
            <a:r>
              <a:rPr lang="cs-CZ" dirty="0" smtClean="0"/>
              <a:t>Data</a:t>
            </a:r>
            <a:endParaRPr lang="cs-CZ" dirty="0"/>
          </a:p>
        </p:txBody>
      </p:sp>
      <p:sp>
        <p:nvSpPr>
          <p:cNvPr id="14339" name="Zástupný symbol pro obsah 2"/>
          <p:cNvSpPr>
            <a:spLocks noGrp="1"/>
          </p:cNvSpPr>
          <p:nvPr>
            <p:ph sz="quarter" idx="1"/>
          </p:nvPr>
        </p:nvSpPr>
        <p:spPr>
          <a:xfrm>
            <a:off x="457200" y="1600200"/>
            <a:ext cx="7467600" cy="4873625"/>
          </a:xfrm>
        </p:spPr>
        <p:txBody>
          <a:bodyPr/>
          <a:lstStyle/>
          <a:p>
            <a:pPr eaLnBrk="1" hangingPunct="1"/>
            <a:r>
              <a:rPr lang="cs-CZ" dirty="0" smtClean="0"/>
              <a:t>Individuální</a:t>
            </a:r>
          </a:p>
          <a:p>
            <a:pPr lvl="1" eaLnBrk="1" hangingPunct="1"/>
            <a:r>
              <a:rPr lang="cs-CZ" dirty="0" smtClean="0"/>
              <a:t>mikro-úroveň</a:t>
            </a:r>
          </a:p>
          <a:p>
            <a:pPr lvl="1" eaLnBrk="1" hangingPunct="1"/>
            <a:r>
              <a:rPr lang="cs-CZ" dirty="0" smtClean="0"/>
              <a:t>Data za jednotlivce, organizace</a:t>
            </a:r>
          </a:p>
          <a:p>
            <a:pPr lvl="1" eaLnBrk="1" hangingPunct="1"/>
            <a:r>
              <a:rPr lang="cs-CZ" dirty="0" smtClean="0"/>
              <a:t>Pracuje se s výběrovými soubory</a:t>
            </a:r>
          </a:p>
          <a:p>
            <a:pPr lvl="1" eaLnBrk="1" hangingPunct="1"/>
            <a:r>
              <a:rPr lang="cs-CZ" dirty="0" smtClean="0"/>
              <a:t>Potřeba statistické inference (pouze p-</a:t>
            </a:r>
            <a:r>
              <a:rPr lang="cs-CZ" dirty="0" err="1" smtClean="0"/>
              <a:t>stní</a:t>
            </a:r>
            <a:r>
              <a:rPr lang="cs-CZ" dirty="0" smtClean="0"/>
              <a:t> vzorky)</a:t>
            </a:r>
          </a:p>
          <a:p>
            <a:pPr lvl="1" eaLnBrk="1" hangingPunct="1"/>
            <a:r>
              <a:rPr lang="cs-CZ" dirty="0" err="1" smtClean="0"/>
              <a:t>Simpsonův</a:t>
            </a:r>
            <a:r>
              <a:rPr lang="cs-CZ" dirty="0" smtClean="0"/>
              <a:t> paradox</a:t>
            </a:r>
          </a:p>
          <a:p>
            <a:pPr lvl="1" eaLnBrk="1" hangingPunct="1"/>
            <a:endParaRPr lang="cs-CZ" dirty="0" smtClean="0"/>
          </a:p>
          <a:p>
            <a:pPr eaLnBrk="1" hangingPunct="1"/>
            <a:r>
              <a:rPr lang="cs-CZ" dirty="0" smtClean="0"/>
              <a:t>Agregovaná</a:t>
            </a:r>
          </a:p>
          <a:p>
            <a:pPr lvl="1" eaLnBrk="1" hangingPunct="1"/>
            <a:r>
              <a:rPr lang="cs-CZ" dirty="0" smtClean="0"/>
              <a:t>Makro-úroveň</a:t>
            </a:r>
          </a:p>
          <a:p>
            <a:pPr lvl="1" eaLnBrk="1" hangingPunct="1"/>
            <a:r>
              <a:rPr lang="cs-CZ" dirty="0" smtClean="0"/>
              <a:t>Data za územní celky, skupiny obyvatel</a:t>
            </a:r>
          </a:p>
          <a:p>
            <a:pPr lvl="1" eaLnBrk="1" hangingPunct="1"/>
            <a:r>
              <a:rPr lang="cs-CZ" dirty="0" smtClean="0"/>
              <a:t>Možnost práce s celou populací</a:t>
            </a:r>
          </a:p>
          <a:p>
            <a:pPr lvl="1" eaLnBrk="1" hangingPunct="1"/>
            <a:r>
              <a:rPr lang="cs-CZ" dirty="0" smtClean="0"/>
              <a:t>Problém tzv. ekologické chyby</a:t>
            </a:r>
          </a:p>
          <a:p>
            <a:pPr eaLnBrk="1" hangingPunct="1"/>
            <a:endParaRPr lang="cs-CZ" dirty="0" smtClean="0"/>
          </a:p>
        </p:txBody>
      </p:sp>
    </p:spTree>
    <p:extLst>
      <p:ext uri="{BB962C8B-B14F-4D97-AF65-F5344CB8AC3E}">
        <p14:creationId xmlns:p14="http://schemas.microsoft.com/office/powerpoint/2010/main" val="3214586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získat data</a:t>
            </a:r>
            <a:endParaRPr lang="cs-CZ" dirty="0"/>
          </a:p>
        </p:txBody>
      </p:sp>
      <p:sp>
        <p:nvSpPr>
          <p:cNvPr id="3" name="Zástupný symbol pro obsah 2"/>
          <p:cNvSpPr>
            <a:spLocks noGrp="1"/>
          </p:cNvSpPr>
          <p:nvPr>
            <p:ph sz="quarter" idx="1"/>
          </p:nvPr>
        </p:nvSpPr>
        <p:spPr/>
        <p:txBody>
          <a:bodyPr/>
          <a:lstStyle/>
          <a:p>
            <a:r>
              <a:rPr lang="cs-CZ" dirty="0" smtClean="0"/>
              <a:t>Existující datové soubory</a:t>
            </a:r>
          </a:p>
          <a:p>
            <a:pPr lvl="1"/>
            <a:r>
              <a:rPr lang="cs-CZ" dirty="0" smtClean="0"/>
              <a:t>Nemusíme mít k dispozici přesně to, co chceme</a:t>
            </a:r>
          </a:p>
          <a:p>
            <a:pPr lvl="1"/>
            <a:r>
              <a:rPr lang="cs-CZ" dirty="0" smtClean="0"/>
              <a:t>Časově a finančně nenáročné</a:t>
            </a:r>
          </a:p>
          <a:p>
            <a:r>
              <a:rPr lang="cs-CZ" dirty="0" smtClean="0"/>
              <a:t>Sběr vlastních dat</a:t>
            </a:r>
          </a:p>
          <a:p>
            <a:pPr lvl="1"/>
            <a:r>
              <a:rPr lang="cs-CZ" dirty="0" smtClean="0"/>
              <a:t>Některá data je možné vytvořit</a:t>
            </a:r>
          </a:p>
          <a:p>
            <a:pPr lvl="2"/>
            <a:r>
              <a:rPr lang="cs-CZ" dirty="0" smtClean="0"/>
              <a:t>Kvantitativní obsahová analýzy</a:t>
            </a:r>
          </a:p>
          <a:p>
            <a:pPr lvl="2"/>
            <a:r>
              <a:rPr lang="cs-CZ" dirty="0" smtClean="0"/>
              <a:t>pozorování</a:t>
            </a:r>
          </a:p>
          <a:p>
            <a:pPr lvl="1"/>
            <a:r>
              <a:rPr lang="cs-CZ" dirty="0" smtClean="0"/>
              <a:t>Některá data je možné vytvořit jen velmi obtížně</a:t>
            </a:r>
          </a:p>
          <a:p>
            <a:pPr lvl="2"/>
            <a:r>
              <a:rPr lang="cs-CZ" dirty="0" smtClean="0"/>
              <a:t>Typicky dotazníkové šetření</a:t>
            </a:r>
          </a:p>
          <a:p>
            <a:pPr lvl="1"/>
            <a:endParaRPr lang="cs-CZ" dirty="0"/>
          </a:p>
        </p:txBody>
      </p:sp>
    </p:spTree>
    <p:extLst>
      <p:ext uri="{BB962C8B-B14F-4D97-AF65-F5344CB8AC3E}">
        <p14:creationId xmlns:p14="http://schemas.microsoft.com/office/powerpoint/2010/main" val="2836097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a:t>
            </a:r>
            <a:endParaRPr lang="cs-CZ" dirty="0"/>
          </a:p>
        </p:txBody>
      </p:sp>
      <p:sp>
        <p:nvSpPr>
          <p:cNvPr id="3" name="Zástupný symbol pro obsah 2"/>
          <p:cNvSpPr>
            <a:spLocks noGrp="1"/>
          </p:cNvSpPr>
          <p:nvPr>
            <p:ph sz="quarter" idx="1"/>
          </p:nvPr>
        </p:nvSpPr>
        <p:spPr/>
        <p:txBody>
          <a:bodyPr/>
          <a:lstStyle/>
          <a:p>
            <a:r>
              <a:rPr lang="cs-CZ" dirty="0" smtClean="0"/>
              <a:t>Databáze</a:t>
            </a:r>
          </a:p>
          <a:p>
            <a:pPr lvl="1"/>
            <a:r>
              <a:rPr lang="cs-CZ" dirty="0" smtClean="0"/>
              <a:t>Mezinárodní (ZACAT)</a:t>
            </a:r>
          </a:p>
          <a:p>
            <a:pPr lvl="1"/>
            <a:r>
              <a:rPr lang="cs-CZ" dirty="0" smtClean="0"/>
              <a:t>Domácí (</a:t>
            </a:r>
            <a:r>
              <a:rPr lang="cs-CZ" dirty="0" err="1" smtClean="0"/>
              <a:t>nesstar</a:t>
            </a:r>
            <a:r>
              <a:rPr lang="cs-CZ" dirty="0" smtClean="0"/>
              <a:t>)</a:t>
            </a:r>
          </a:p>
          <a:p>
            <a:r>
              <a:rPr lang="cs-CZ" dirty="0" smtClean="0"/>
              <a:t>Volební komise</a:t>
            </a:r>
          </a:p>
          <a:p>
            <a:r>
              <a:rPr lang="cs-CZ" dirty="0" smtClean="0"/>
              <a:t>Statistické úřady</a:t>
            </a:r>
          </a:p>
          <a:p>
            <a:r>
              <a:rPr lang="cs-CZ" dirty="0" smtClean="0"/>
              <a:t>Databáze ministerstev a jiných úřadů</a:t>
            </a:r>
          </a:p>
          <a:p>
            <a:endParaRPr lang="cs-CZ" dirty="0"/>
          </a:p>
          <a:p>
            <a:r>
              <a:rPr lang="cs-CZ" dirty="0" smtClean="0"/>
              <a:t>Žádost o informaci (106)</a:t>
            </a:r>
            <a:endParaRPr lang="cs-CZ" dirty="0"/>
          </a:p>
        </p:txBody>
      </p:sp>
    </p:spTree>
    <p:extLst>
      <p:ext uri="{BB962C8B-B14F-4D97-AF65-F5344CB8AC3E}">
        <p14:creationId xmlns:p14="http://schemas.microsoft.com/office/powerpoint/2010/main" val="230621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879354"/>
            <a:ext cx="26745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t>Téma</a:t>
            </a:r>
            <a:endParaRPr lang="cs-CZ" sz="4000" dirty="0"/>
          </a:p>
        </p:txBody>
      </p:sp>
      <p:sp>
        <p:nvSpPr>
          <p:cNvPr id="5" name="Nadpis 1"/>
          <p:cNvSpPr>
            <a:spLocks noGrp="1"/>
          </p:cNvSpPr>
          <p:nvPr>
            <p:ph type="title"/>
          </p:nvPr>
        </p:nvSpPr>
        <p:spPr>
          <a:xfrm>
            <a:off x="235789" y="0"/>
            <a:ext cx="8229600" cy="879354"/>
          </a:xfrm>
        </p:spPr>
        <p:txBody>
          <a:bodyPr/>
          <a:lstStyle/>
          <a:p>
            <a:r>
              <a:rPr lang="cs-CZ" dirty="0" smtClean="0"/>
              <a:t>Plán výzkumu</a:t>
            </a:r>
            <a:endParaRPr lang="cs-CZ" dirty="0"/>
          </a:p>
        </p:txBody>
      </p:sp>
      <p:sp>
        <p:nvSpPr>
          <p:cNvPr id="6" name="Šipka dolů 5"/>
          <p:cNvSpPr/>
          <p:nvPr/>
        </p:nvSpPr>
        <p:spPr>
          <a:xfrm>
            <a:off x="1349642" y="1794426"/>
            <a:ext cx="3343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80580" y="2114207"/>
            <a:ext cx="26735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t>Otázka</a:t>
            </a:r>
            <a:endParaRPr lang="cs-CZ" sz="4000" dirty="0"/>
          </a:p>
        </p:txBody>
      </p:sp>
      <p:sp>
        <p:nvSpPr>
          <p:cNvPr id="8" name="Šipka dolů 7"/>
          <p:cNvSpPr/>
          <p:nvPr/>
        </p:nvSpPr>
        <p:spPr>
          <a:xfrm>
            <a:off x="1354623" y="2996952"/>
            <a:ext cx="3343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80672" y="3334809"/>
            <a:ext cx="2709126" cy="7920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t>Teorie</a:t>
            </a:r>
            <a:endParaRPr lang="cs-CZ" sz="4000" dirty="0"/>
          </a:p>
        </p:txBody>
      </p:sp>
      <p:sp>
        <p:nvSpPr>
          <p:cNvPr id="10" name="Šipka dolů 9"/>
          <p:cNvSpPr/>
          <p:nvPr/>
        </p:nvSpPr>
        <p:spPr>
          <a:xfrm>
            <a:off x="1368081" y="4221088"/>
            <a:ext cx="3343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200476" y="4586697"/>
            <a:ext cx="2689322" cy="7920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Operacionalizace</a:t>
            </a:r>
            <a:endParaRPr lang="cs-CZ" sz="2800" dirty="0"/>
          </a:p>
        </p:txBody>
      </p:sp>
      <p:sp>
        <p:nvSpPr>
          <p:cNvPr id="12" name="Šipka dolů 11"/>
          <p:cNvSpPr/>
          <p:nvPr/>
        </p:nvSpPr>
        <p:spPr>
          <a:xfrm>
            <a:off x="1377610" y="5517232"/>
            <a:ext cx="33430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64758" y="5877272"/>
            <a:ext cx="2689322"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Data a analýza</a:t>
            </a:r>
            <a:endParaRPr lang="cs-CZ" sz="2800" dirty="0"/>
          </a:p>
        </p:txBody>
      </p:sp>
      <p:sp>
        <p:nvSpPr>
          <p:cNvPr id="15" name="TextovéPole 14"/>
          <p:cNvSpPr txBox="1"/>
          <p:nvPr/>
        </p:nvSpPr>
        <p:spPr>
          <a:xfrm>
            <a:off x="2987824" y="1013788"/>
            <a:ext cx="5760640" cy="523220"/>
          </a:xfrm>
          <a:prstGeom prst="rect">
            <a:avLst/>
          </a:prstGeom>
          <a:noFill/>
        </p:spPr>
        <p:txBody>
          <a:bodyPr wrap="square" rtlCol="0">
            <a:spAutoFit/>
          </a:bodyPr>
          <a:lstStyle/>
          <a:p>
            <a:r>
              <a:rPr lang="cs-CZ" sz="2800" dirty="0" smtClean="0"/>
              <a:t>„Zarámování“ výzkumu</a:t>
            </a:r>
            <a:endParaRPr lang="cs-CZ" sz="2800" dirty="0"/>
          </a:p>
        </p:txBody>
      </p:sp>
      <p:sp>
        <p:nvSpPr>
          <p:cNvPr id="17" name="TextovéPole 16"/>
          <p:cNvSpPr txBox="1"/>
          <p:nvPr/>
        </p:nvSpPr>
        <p:spPr>
          <a:xfrm>
            <a:off x="3158904" y="2047050"/>
            <a:ext cx="5760640" cy="954107"/>
          </a:xfrm>
          <a:prstGeom prst="rect">
            <a:avLst/>
          </a:prstGeom>
          <a:noFill/>
        </p:spPr>
        <p:txBody>
          <a:bodyPr wrap="square" rtlCol="0">
            <a:spAutoFit/>
          </a:bodyPr>
          <a:lstStyle/>
          <a:p>
            <a:r>
              <a:rPr lang="cs-CZ" sz="2800" dirty="0" smtClean="0"/>
              <a:t>Musí zapadat pod téma</a:t>
            </a:r>
          </a:p>
          <a:p>
            <a:r>
              <a:rPr lang="cs-CZ" sz="2800" dirty="0" smtClean="0"/>
              <a:t>Nabízí otevřenou odpověď</a:t>
            </a:r>
            <a:endParaRPr lang="cs-CZ" sz="2800" dirty="0"/>
          </a:p>
        </p:txBody>
      </p:sp>
      <p:sp>
        <p:nvSpPr>
          <p:cNvPr id="18" name="TextovéPole 17"/>
          <p:cNvSpPr txBox="1"/>
          <p:nvPr/>
        </p:nvSpPr>
        <p:spPr>
          <a:xfrm>
            <a:off x="3138712" y="3266981"/>
            <a:ext cx="6005288" cy="954107"/>
          </a:xfrm>
          <a:prstGeom prst="rect">
            <a:avLst/>
          </a:prstGeom>
          <a:noFill/>
        </p:spPr>
        <p:txBody>
          <a:bodyPr wrap="square" rtlCol="0">
            <a:spAutoFit/>
          </a:bodyPr>
          <a:lstStyle/>
          <a:p>
            <a:r>
              <a:rPr lang="cs-CZ" sz="2800" dirty="0" smtClean="0"/>
              <a:t>V popisném výzkumu jen koncepty!</a:t>
            </a:r>
          </a:p>
          <a:p>
            <a:r>
              <a:rPr lang="cs-CZ" sz="2800" dirty="0" smtClean="0"/>
              <a:t> Teorie spojující koncepty v otázce.</a:t>
            </a:r>
            <a:endParaRPr lang="cs-CZ" sz="2800" dirty="0"/>
          </a:p>
        </p:txBody>
      </p:sp>
      <p:sp>
        <p:nvSpPr>
          <p:cNvPr id="19" name="TextovéPole 18"/>
          <p:cNvSpPr txBox="1"/>
          <p:nvPr/>
        </p:nvSpPr>
        <p:spPr>
          <a:xfrm>
            <a:off x="3138712" y="4855565"/>
            <a:ext cx="6005288" cy="523220"/>
          </a:xfrm>
          <a:prstGeom prst="rect">
            <a:avLst/>
          </a:prstGeom>
          <a:noFill/>
        </p:spPr>
        <p:txBody>
          <a:bodyPr wrap="square" rtlCol="0">
            <a:spAutoFit/>
          </a:bodyPr>
          <a:lstStyle/>
          <a:p>
            <a:r>
              <a:rPr lang="cs-CZ" sz="2800" dirty="0" smtClean="0"/>
              <a:t>„měření“ konceptů</a:t>
            </a:r>
            <a:endParaRPr lang="cs-CZ" sz="2800" dirty="0"/>
          </a:p>
        </p:txBody>
      </p:sp>
      <p:sp>
        <p:nvSpPr>
          <p:cNvPr id="20" name="TextovéPole 19"/>
          <p:cNvSpPr txBox="1"/>
          <p:nvPr/>
        </p:nvSpPr>
        <p:spPr>
          <a:xfrm>
            <a:off x="3193774" y="6011706"/>
            <a:ext cx="5950226" cy="523220"/>
          </a:xfrm>
          <a:prstGeom prst="rect">
            <a:avLst/>
          </a:prstGeom>
          <a:noFill/>
        </p:spPr>
        <p:txBody>
          <a:bodyPr wrap="square" rtlCol="0">
            <a:spAutoFit/>
          </a:bodyPr>
          <a:lstStyle/>
          <a:p>
            <a:r>
              <a:rPr lang="cs-CZ" sz="2800" dirty="0" smtClean="0"/>
              <a:t>Existující data, sběr dat, metody analýzy</a:t>
            </a:r>
            <a:endParaRPr lang="cs-CZ" sz="2800" dirty="0"/>
          </a:p>
        </p:txBody>
      </p:sp>
      <p:cxnSp>
        <p:nvCxnSpPr>
          <p:cNvPr id="22" name="Přímá spojnice se šipkou 21"/>
          <p:cNvCxnSpPr/>
          <p:nvPr/>
        </p:nvCxnSpPr>
        <p:spPr>
          <a:xfrm flipH="1">
            <a:off x="2699792" y="1013788"/>
            <a:ext cx="5400600" cy="924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6074094" y="356134"/>
            <a:ext cx="2804975" cy="657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ospravedlnění</a:t>
            </a:r>
            <a:endParaRPr lang="cs-CZ" sz="2800" dirty="0"/>
          </a:p>
        </p:txBody>
      </p:sp>
    </p:spTree>
    <p:extLst>
      <p:ext uri="{BB962C8B-B14F-4D97-AF65-F5344CB8AC3E}">
        <p14:creationId xmlns:p14="http://schemas.microsoft.com/office/powerpoint/2010/main" val="3072682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lstStyle/>
          <a:p>
            <a:endParaRPr lang="cs-CZ" dirty="0"/>
          </a:p>
        </p:txBody>
      </p:sp>
      <p:pic>
        <p:nvPicPr>
          <p:cNvPr id="1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80" y="56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9" y="-225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8" y="-1003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7" y="-1796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 y="157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5" y="-1908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20"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4" y="-1003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8" y="-4097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7" y="-1796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7" y="-1020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1" y="-336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6" y="-4097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115578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63679" y="1161468"/>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8938" y="1153535"/>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8787" y="1145757"/>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34046" y="1137824"/>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117155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4814" y="113670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01919"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3973" y="114575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8787" y="111481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12216" y="113782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7946" y="114558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92760" y="11221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22735" y="1114814"/>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232431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2329996"/>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2322063"/>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2314285"/>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2306352"/>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234008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230523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231428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228334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230635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231411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2290645"/>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2283342"/>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25" y="347317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5855" y="3478854"/>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1114" y="3470921"/>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0963" y="3463143"/>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6222" y="3455210"/>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824" y="3488944"/>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6990" y="345409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4095"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6149" y="346314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0963" y="34322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4392" y="345521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0122" y="346297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4936" y="3439503"/>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4911" y="3432200"/>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534" y="163730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77214" y="164298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52473" y="163504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72322" y="1627269"/>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47581" y="1619336"/>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535" y="16530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38349" y="161821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15454"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47508" y="1627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72322" y="1596326"/>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25751" y="161933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81481" y="162709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06295" y="160362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36270" y="1596326"/>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89" y="461650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97591" y="462218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72850" y="461424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92699" y="4606470"/>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67958" y="4598537"/>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088" y="463227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58726" y="459741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35831"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67885" y="460647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92699" y="4575527"/>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046128" y="459853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01858" y="460630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26672" y="4582830"/>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56647" y="4575527"/>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78" y="576835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58602" y="5774032"/>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33861" y="5766099"/>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img8.rajce.idnes.cz/d0803/5/5345/5345682_e1124e3bb500c3df3fc1802ce6867b26/images/KOLAZ_ZAMKY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53710" y="5758321"/>
            <a:ext cx="895108" cy="99456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img8.rajce.idnes.cz/d0803/5/5345/5345682_e1124e3bb500c3df3fc1802ce6867b26/images/kolaz_zamk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28969" y="5750388"/>
            <a:ext cx="897136" cy="99681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77" y="5784122"/>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19737" y="5749269"/>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096842"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8896" y="575832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153710" y="5727378"/>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07139" y="5750388"/>
            <a:ext cx="1036316" cy="115146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62869" y="575815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http://img8.rajce.idnes.cz/d0803/5/5345/5345682_e1124e3bb500c3df3fc1802ce6867b26/images/KOLAZ_ZAMKY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683" y="5734681"/>
            <a:ext cx="1033973" cy="114885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 descr="http://img8.rajce.idnes.cz/d0803/5/5345/5345682_e1124e3bb500c3df3fc1802ce6867b26/images/kolaz_zamky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17658" y="5727378"/>
            <a:ext cx="1036316" cy="11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98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6146"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60" y="3451424"/>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62" y="-568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278" y="3472902"/>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8.rajce.idnes.cz/d0803/5/5345/5345682_e1124e3bb500c3df3fc1802ce6867b26/images/KOLAZ_ZAMK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118" y="0"/>
            <a:ext cx="3131840" cy="34798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278" y="-13567"/>
            <a:ext cx="3138938" cy="3487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8.rajce.idnes.cz/d0803/5/5345/5345682_e1124e3bb500c3df3fc1802ce6867b26/images/kolaz_zamky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118" y="3465015"/>
            <a:ext cx="3138938" cy="348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65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Vzorek</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Náhodný výběr</a:t>
            </a:r>
          </a:p>
          <a:p>
            <a:pPr lvl="1"/>
            <a:r>
              <a:rPr lang="cs-CZ" dirty="0" smtClean="0"/>
              <a:t>Reprezentativnost</a:t>
            </a:r>
          </a:p>
          <a:p>
            <a:pPr lvl="1"/>
            <a:r>
              <a:rPr lang="cs-CZ" dirty="0" smtClean="0"/>
              <a:t>Náročný na zdroje</a:t>
            </a:r>
            <a:endParaRPr lang="cs-CZ" dirty="0"/>
          </a:p>
          <a:p>
            <a:r>
              <a:rPr lang="cs-CZ" dirty="0" smtClean="0"/>
              <a:t>Nenáhodný výběr</a:t>
            </a:r>
          </a:p>
          <a:p>
            <a:pPr lvl="1"/>
            <a:r>
              <a:rPr lang="cs-CZ" dirty="0" smtClean="0"/>
              <a:t>Týká se všech způsobů sběru skrze internet</a:t>
            </a:r>
          </a:p>
          <a:p>
            <a:pPr lvl="1"/>
            <a:r>
              <a:rPr lang="cs-CZ" dirty="0" smtClean="0"/>
              <a:t>Záměrný výběr</a:t>
            </a:r>
          </a:p>
          <a:p>
            <a:pPr lvl="1"/>
            <a:r>
              <a:rPr lang="cs-CZ" dirty="0" smtClean="0"/>
              <a:t>Snaha maximalizovat varianci</a:t>
            </a:r>
          </a:p>
          <a:p>
            <a:pPr lvl="1"/>
            <a:endParaRPr lang="cs-CZ" dirty="0"/>
          </a:p>
          <a:p>
            <a:r>
              <a:rPr lang="cs-CZ" dirty="0"/>
              <a:t>Populace (základní soubor) – N</a:t>
            </a:r>
          </a:p>
          <a:p>
            <a:r>
              <a:rPr lang="cs-CZ" dirty="0"/>
              <a:t>Vzorek (výběrový soubor) – n</a:t>
            </a:r>
          </a:p>
          <a:p>
            <a:r>
              <a:rPr lang="cs-CZ" dirty="0"/>
              <a:t>Jedinec – X</a:t>
            </a:r>
          </a:p>
          <a:p>
            <a:r>
              <a:rPr lang="cs-CZ" dirty="0"/>
              <a:t>Případ – x</a:t>
            </a:r>
          </a:p>
          <a:p>
            <a:pPr lvl="1"/>
            <a:endParaRPr lang="cs-CZ" dirty="0" smtClean="0"/>
          </a:p>
        </p:txBody>
      </p:sp>
    </p:spTree>
    <p:extLst>
      <p:ext uri="{BB962C8B-B14F-4D97-AF65-F5344CB8AC3E}">
        <p14:creationId xmlns:p14="http://schemas.microsoft.com/office/powerpoint/2010/main" val="920283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Vlastní dotazníkový výzkum</a:t>
            </a:r>
            <a:endParaRPr lang="cs-CZ" dirty="0"/>
          </a:p>
        </p:txBody>
      </p:sp>
      <p:sp>
        <p:nvSpPr>
          <p:cNvPr id="3" name="Zástupný symbol pro obsah 2"/>
          <p:cNvSpPr>
            <a:spLocks noGrp="1"/>
          </p:cNvSpPr>
          <p:nvPr>
            <p:ph sz="quarter" idx="1"/>
          </p:nvPr>
        </p:nvSpPr>
        <p:spPr/>
        <p:txBody>
          <a:bodyPr/>
          <a:lstStyle/>
          <a:p>
            <a:r>
              <a:rPr lang="cs-CZ" dirty="0" smtClean="0"/>
              <a:t>Riskantní varianta</a:t>
            </a:r>
          </a:p>
          <a:p>
            <a:r>
              <a:rPr lang="cs-CZ" dirty="0" smtClean="0"/>
              <a:t>Důležité zvážit</a:t>
            </a:r>
          </a:p>
          <a:p>
            <a:pPr lvl="1"/>
            <a:r>
              <a:rPr lang="cs-CZ" dirty="0" smtClean="0"/>
              <a:t>Co je populace?</a:t>
            </a:r>
          </a:p>
          <a:p>
            <a:pPr lvl="1"/>
            <a:r>
              <a:rPr lang="cs-CZ" dirty="0" smtClean="0"/>
              <a:t>Dokáži získat reprezentativní vzorek dané populace?</a:t>
            </a:r>
          </a:p>
          <a:p>
            <a:pPr lvl="1"/>
            <a:r>
              <a:rPr lang="cs-CZ" dirty="0" smtClean="0"/>
              <a:t>Jaké budu moci formulovat závěry, pokud nebudu mít reprezentativní vzorek?</a:t>
            </a:r>
          </a:p>
          <a:p>
            <a:pPr lvl="1"/>
            <a:r>
              <a:rPr lang="cs-CZ" dirty="0" smtClean="0"/>
              <a:t>V případě sběru na internetu: Je zde populace přítomná?</a:t>
            </a:r>
          </a:p>
          <a:p>
            <a:pPr lvl="1"/>
            <a:endParaRPr lang="cs-CZ" dirty="0"/>
          </a:p>
          <a:p>
            <a:pPr lvl="1"/>
            <a:r>
              <a:rPr lang="cs-CZ" dirty="0" smtClean="0"/>
              <a:t>V návrhu výzkumu není potřeba předložit hotový dotazník (na co se budete ptát by měla ukázat sekce operacionalizace)</a:t>
            </a:r>
            <a:endParaRPr lang="cs-CZ" dirty="0"/>
          </a:p>
        </p:txBody>
      </p:sp>
    </p:spTree>
    <p:extLst>
      <p:ext uri="{BB962C8B-B14F-4D97-AF65-F5344CB8AC3E}">
        <p14:creationId xmlns:p14="http://schemas.microsoft.com/office/powerpoint/2010/main" val="1795717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19256" cy="778098"/>
          </a:xfrm>
        </p:spPr>
        <p:txBody>
          <a:bodyPr>
            <a:normAutofit fontScale="90000"/>
          </a:bodyPr>
          <a:lstStyle/>
          <a:p>
            <a:r>
              <a:rPr lang="cs-CZ" dirty="0" smtClean="0"/>
              <a:t>Proč mohou být závěry kvantitativních studií chybné?</a:t>
            </a:r>
            <a:endParaRPr lang="cs-CZ" dirty="0"/>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690323872"/>
              </p:ext>
            </p:extLst>
          </p:nvPr>
        </p:nvGraphicFramePr>
        <p:xfrm>
          <a:off x="1403649" y="1124744"/>
          <a:ext cx="6336702" cy="5400599"/>
        </p:xfrm>
        <a:graphic>
          <a:graphicData uri="http://schemas.openxmlformats.org/drawingml/2006/table">
            <a:tbl>
              <a:tblPr firstRow="1" bandRow="1">
                <a:tableStyleId>{5C22544A-7EE6-4342-B048-85BDC9FD1C3A}</a:tableStyleId>
              </a:tblPr>
              <a:tblGrid>
                <a:gridCol w="2112234"/>
                <a:gridCol w="2112234"/>
                <a:gridCol w="2112234"/>
              </a:tblGrid>
              <a:tr h="1123559">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průměrný 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průměr počtu věží</a:t>
                      </a:r>
                      <a:endParaRPr lang="cs-CZ" sz="2000" b="0" i="0" u="none" strike="noStrike">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Francie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1759.8</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6.7</a:t>
                      </a:r>
                      <a:endParaRPr lang="cs-CZ" sz="2000" b="0" i="0" u="none" strike="noStrike">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Německo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1780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6.3</a:t>
                      </a:r>
                      <a:endParaRPr lang="cs-CZ" sz="2000" b="0" i="0" u="none" strike="noStrike">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Anglie</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1790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a:effectLst/>
                        </a:rPr>
                        <a:t>6</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Česká republika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1803</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5.8</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Rakousko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1812</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5.4</a:t>
                      </a:r>
                      <a:endParaRPr lang="cs-CZ" sz="2000" b="0" i="0" u="none" strike="noStrike" dirty="0">
                        <a:solidFill>
                          <a:srgbClr val="000000"/>
                        </a:solidFill>
                        <a:effectLst/>
                        <a:latin typeface="Calibri"/>
                      </a:endParaRPr>
                    </a:p>
                  </a:txBody>
                  <a:tcPr marL="9525" marR="9525" marT="9525" marB="0" anchor="b"/>
                </a:tc>
              </a:tr>
              <a:tr h="417680">
                <a:tc>
                  <a:txBody>
                    <a:bodyPr/>
                    <a:lstStyle/>
                    <a:p>
                      <a:pPr algn="l" fontAlgn="b"/>
                      <a:r>
                        <a:rPr lang="cs-CZ" sz="2000" u="none" strike="noStrike" dirty="0" smtClean="0">
                          <a:effectLst/>
                        </a:rPr>
                        <a:t>Polsko</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1830</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5</a:t>
                      </a:r>
                      <a:endParaRPr lang="cs-CZ" sz="2000" b="0" i="0" u="none" strike="noStrike" dirty="0">
                        <a:solidFill>
                          <a:srgbClr val="000000"/>
                        </a:solidFill>
                        <a:effectLst/>
                        <a:latin typeface="Calibri"/>
                      </a:endParaRPr>
                    </a:p>
                  </a:txBody>
                  <a:tcPr marL="9525" marR="9525" marT="9525" marB="0" anchor="b"/>
                </a:tc>
              </a:tr>
              <a:tr h="756000">
                <a:tc>
                  <a:txBody>
                    <a:bodyPr/>
                    <a:lstStyle/>
                    <a:p>
                      <a:pPr algn="l" fontAlgn="b"/>
                      <a:r>
                        <a:rPr lang="cs-CZ" sz="2000" u="none" strike="noStrike" dirty="0" smtClean="0">
                          <a:effectLst/>
                        </a:rPr>
                        <a:t>Litva</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a:effectLst/>
                        </a:rPr>
                        <a:t>1859.8</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a:effectLst/>
                        </a:rPr>
                        <a:t>4.7</a:t>
                      </a:r>
                      <a:endParaRPr lang="cs-CZ"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46908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sz="quarter" idx="1"/>
            <p:extLst>
              <p:ext uri="{D42A27DB-BD31-4B8C-83A1-F6EECF244321}">
                <p14:modId xmlns:p14="http://schemas.microsoft.com/office/powerpoint/2010/main" val="2339492264"/>
              </p:ext>
            </p:extLst>
          </p:nvPr>
        </p:nvGraphicFramePr>
        <p:xfrm>
          <a:off x="457200" y="1600200"/>
          <a:ext cx="7467600" cy="4133056"/>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cs-CZ" dirty="0" smtClean="0"/>
                        <a:t>Název</a:t>
                      </a:r>
                      <a:endParaRPr lang="cs-CZ" dirty="0"/>
                    </a:p>
                  </a:txBody>
                  <a:tcPr/>
                </a:tc>
                <a:tc>
                  <a:txBody>
                    <a:bodyPr/>
                    <a:lstStyle/>
                    <a:p>
                      <a:r>
                        <a:rPr lang="cs-CZ" dirty="0" smtClean="0"/>
                        <a:t>Rok</a:t>
                      </a:r>
                      <a:endParaRPr lang="cs-CZ" dirty="0"/>
                    </a:p>
                  </a:txBody>
                  <a:tcPr/>
                </a:tc>
                <a:tc>
                  <a:txBody>
                    <a:bodyPr/>
                    <a:lstStyle/>
                    <a:p>
                      <a:r>
                        <a:rPr lang="cs-CZ" dirty="0" smtClean="0"/>
                        <a:t>Počet Věží</a:t>
                      </a:r>
                      <a:endParaRPr lang="cs-CZ" dirty="0"/>
                    </a:p>
                  </a:txBody>
                  <a:tcPr/>
                </a:tc>
              </a:tr>
              <a:tr h="370840">
                <a:tc>
                  <a:txBody>
                    <a:bodyPr/>
                    <a:lstStyle/>
                    <a:p>
                      <a:r>
                        <a:rPr lang="cs-CZ" dirty="0" smtClean="0"/>
                        <a:t>Heidelberg</a:t>
                      </a:r>
                      <a:endParaRPr lang="cs-CZ" dirty="0"/>
                    </a:p>
                  </a:txBody>
                  <a:tcPr/>
                </a:tc>
                <a:tc>
                  <a:txBody>
                    <a:bodyPr/>
                    <a:lstStyle/>
                    <a:p>
                      <a:r>
                        <a:rPr lang="cs-CZ" dirty="0" smtClean="0"/>
                        <a:t>1730</a:t>
                      </a:r>
                      <a:endParaRPr lang="cs-CZ" dirty="0"/>
                    </a:p>
                  </a:txBody>
                  <a:tcPr/>
                </a:tc>
                <a:tc>
                  <a:txBody>
                    <a:bodyPr/>
                    <a:lstStyle/>
                    <a:p>
                      <a:r>
                        <a:rPr lang="cs-CZ" dirty="0" smtClean="0"/>
                        <a:t>1</a:t>
                      </a:r>
                      <a:endParaRPr lang="cs-CZ" dirty="0"/>
                    </a:p>
                  </a:txBody>
                  <a:tcPr/>
                </a:tc>
              </a:tr>
              <a:tr h="370840">
                <a:tc>
                  <a:txBody>
                    <a:bodyPr/>
                    <a:lstStyle/>
                    <a:p>
                      <a:r>
                        <a:rPr lang="cs-CZ" dirty="0" err="1" smtClean="0"/>
                        <a:t>Wurzburg</a:t>
                      </a:r>
                      <a:endParaRPr lang="cs-CZ" dirty="0"/>
                    </a:p>
                  </a:txBody>
                  <a:tcPr/>
                </a:tc>
                <a:tc>
                  <a:txBody>
                    <a:bodyPr/>
                    <a:lstStyle/>
                    <a:p>
                      <a:r>
                        <a:rPr lang="cs-CZ" dirty="0" smtClean="0"/>
                        <a:t>1742</a:t>
                      </a:r>
                      <a:endParaRPr lang="cs-CZ" dirty="0"/>
                    </a:p>
                  </a:txBody>
                  <a:tcPr/>
                </a:tc>
                <a:tc>
                  <a:txBody>
                    <a:bodyPr/>
                    <a:lstStyle/>
                    <a:p>
                      <a:r>
                        <a:rPr lang="cs-CZ" dirty="0" smtClean="0"/>
                        <a:t>3</a:t>
                      </a:r>
                      <a:endParaRPr lang="cs-CZ" dirty="0"/>
                    </a:p>
                  </a:txBody>
                  <a:tcPr/>
                </a:tc>
              </a:tr>
              <a:tr h="370840">
                <a:tc>
                  <a:txBody>
                    <a:bodyPr/>
                    <a:lstStyle/>
                    <a:p>
                      <a:r>
                        <a:rPr lang="cs-CZ" dirty="0" err="1" smtClean="0"/>
                        <a:t>Augustsburg</a:t>
                      </a:r>
                      <a:endParaRPr lang="cs-CZ" dirty="0"/>
                    </a:p>
                  </a:txBody>
                  <a:tcPr/>
                </a:tc>
                <a:tc>
                  <a:txBody>
                    <a:bodyPr/>
                    <a:lstStyle/>
                    <a:p>
                      <a:r>
                        <a:rPr lang="cs-CZ" dirty="0" smtClean="0"/>
                        <a:t>1746</a:t>
                      </a:r>
                      <a:endParaRPr lang="cs-CZ" dirty="0"/>
                    </a:p>
                  </a:txBody>
                  <a:tcPr/>
                </a:tc>
                <a:tc>
                  <a:txBody>
                    <a:bodyPr/>
                    <a:lstStyle/>
                    <a:p>
                      <a:r>
                        <a:rPr lang="cs-CZ" dirty="0" smtClean="0"/>
                        <a:t>3</a:t>
                      </a:r>
                      <a:endParaRPr lang="cs-CZ" dirty="0"/>
                    </a:p>
                  </a:txBody>
                  <a:tcPr/>
                </a:tc>
              </a:tr>
              <a:tr h="370840">
                <a:tc>
                  <a:txBody>
                    <a:bodyPr/>
                    <a:lstStyle/>
                    <a:p>
                      <a:r>
                        <a:rPr lang="cs-CZ" dirty="0" err="1" smtClean="0"/>
                        <a:t>Dresden</a:t>
                      </a:r>
                      <a:endParaRPr lang="cs-CZ" dirty="0"/>
                    </a:p>
                  </a:txBody>
                  <a:tcPr/>
                </a:tc>
                <a:tc>
                  <a:txBody>
                    <a:bodyPr/>
                    <a:lstStyle/>
                    <a:p>
                      <a:r>
                        <a:rPr lang="cs-CZ" dirty="0" smtClean="0"/>
                        <a:t>1751</a:t>
                      </a:r>
                      <a:endParaRPr lang="cs-CZ" dirty="0"/>
                    </a:p>
                  </a:txBody>
                  <a:tcPr/>
                </a:tc>
                <a:tc>
                  <a:txBody>
                    <a:bodyPr/>
                    <a:lstStyle/>
                    <a:p>
                      <a:r>
                        <a:rPr lang="cs-CZ" dirty="0" smtClean="0"/>
                        <a:t>4</a:t>
                      </a:r>
                      <a:endParaRPr lang="cs-CZ" dirty="0"/>
                    </a:p>
                  </a:txBody>
                  <a:tcPr/>
                </a:tc>
              </a:tr>
              <a:tr h="370840">
                <a:tc>
                  <a:txBody>
                    <a:bodyPr/>
                    <a:lstStyle/>
                    <a:p>
                      <a:r>
                        <a:rPr lang="cs-CZ" dirty="0" err="1" smtClean="0"/>
                        <a:t>Hohentübingen</a:t>
                      </a:r>
                      <a:endParaRPr lang="cs-CZ" dirty="0"/>
                    </a:p>
                  </a:txBody>
                  <a:tcPr/>
                </a:tc>
                <a:tc>
                  <a:txBody>
                    <a:bodyPr/>
                    <a:lstStyle/>
                    <a:p>
                      <a:r>
                        <a:rPr lang="cs-CZ" dirty="0" smtClean="0"/>
                        <a:t>1757</a:t>
                      </a:r>
                      <a:endParaRPr lang="cs-CZ" dirty="0"/>
                    </a:p>
                  </a:txBody>
                  <a:tcPr/>
                </a:tc>
                <a:tc>
                  <a:txBody>
                    <a:bodyPr/>
                    <a:lstStyle/>
                    <a:p>
                      <a:r>
                        <a:rPr lang="cs-CZ" dirty="0" smtClean="0"/>
                        <a:t>5</a:t>
                      </a:r>
                      <a:endParaRPr lang="cs-CZ" dirty="0"/>
                    </a:p>
                  </a:txBody>
                  <a:tcPr/>
                </a:tc>
              </a:tr>
              <a:tr h="370840">
                <a:tc>
                  <a:txBody>
                    <a:bodyPr/>
                    <a:lstStyle/>
                    <a:p>
                      <a:r>
                        <a:rPr lang="cs-CZ" dirty="0" err="1" smtClean="0"/>
                        <a:t>Falkenlust</a:t>
                      </a:r>
                      <a:endParaRPr lang="cs-CZ" dirty="0"/>
                    </a:p>
                  </a:txBody>
                  <a:tcPr/>
                </a:tc>
                <a:tc>
                  <a:txBody>
                    <a:bodyPr/>
                    <a:lstStyle/>
                    <a:p>
                      <a:r>
                        <a:rPr lang="cs-CZ" dirty="0" smtClean="0"/>
                        <a:t>1760</a:t>
                      </a:r>
                      <a:endParaRPr lang="cs-CZ" dirty="0"/>
                    </a:p>
                  </a:txBody>
                  <a:tcPr/>
                </a:tc>
                <a:tc>
                  <a:txBody>
                    <a:bodyPr/>
                    <a:lstStyle/>
                    <a:p>
                      <a:r>
                        <a:rPr lang="cs-CZ" dirty="0" smtClean="0"/>
                        <a:t>5</a:t>
                      </a:r>
                      <a:endParaRPr lang="cs-CZ" dirty="0"/>
                    </a:p>
                  </a:txBody>
                  <a:tcPr/>
                </a:tc>
              </a:tr>
              <a:tr h="370840">
                <a:tc>
                  <a:txBody>
                    <a:bodyPr/>
                    <a:lstStyle/>
                    <a:p>
                      <a:r>
                        <a:rPr lang="cs-CZ" dirty="0" err="1" smtClean="0"/>
                        <a:t>Langenzell</a:t>
                      </a:r>
                      <a:endParaRPr lang="cs-CZ" dirty="0"/>
                    </a:p>
                  </a:txBody>
                  <a:tcPr/>
                </a:tc>
                <a:tc>
                  <a:txBody>
                    <a:bodyPr/>
                    <a:lstStyle/>
                    <a:p>
                      <a:r>
                        <a:rPr lang="cs-CZ" dirty="0" smtClean="0"/>
                        <a:t>1763</a:t>
                      </a:r>
                      <a:endParaRPr lang="cs-CZ" dirty="0"/>
                    </a:p>
                  </a:txBody>
                  <a:tcPr/>
                </a:tc>
                <a:tc>
                  <a:txBody>
                    <a:bodyPr/>
                    <a:lstStyle/>
                    <a:p>
                      <a:r>
                        <a:rPr lang="cs-CZ" dirty="0" smtClean="0"/>
                        <a:t>6</a:t>
                      </a:r>
                      <a:endParaRPr lang="cs-CZ" dirty="0"/>
                    </a:p>
                  </a:txBody>
                  <a:tcPr/>
                </a:tc>
              </a:tr>
              <a:tr h="370840">
                <a:tc>
                  <a:txBody>
                    <a:bodyPr/>
                    <a:lstStyle/>
                    <a:p>
                      <a:r>
                        <a:rPr lang="cs-CZ" dirty="0" err="1" smtClean="0"/>
                        <a:t>Neuschwainstein</a:t>
                      </a:r>
                      <a:endParaRPr lang="cs-CZ" dirty="0"/>
                    </a:p>
                  </a:txBody>
                  <a:tcPr/>
                </a:tc>
                <a:tc>
                  <a:txBody>
                    <a:bodyPr/>
                    <a:lstStyle/>
                    <a:p>
                      <a:r>
                        <a:rPr lang="cs-CZ" dirty="0" smtClean="0"/>
                        <a:t>1769</a:t>
                      </a:r>
                      <a:endParaRPr lang="cs-CZ" dirty="0"/>
                    </a:p>
                  </a:txBody>
                  <a:tcPr/>
                </a:tc>
                <a:tc>
                  <a:txBody>
                    <a:bodyPr/>
                    <a:lstStyle/>
                    <a:p>
                      <a:r>
                        <a:rPr lang="cs-CZ" dirty="0" smtClean="0"/>
                        <a:t>7</a:t>
                      </a:r>
                      <a:endParaRPr lang="cs-CZ" dirty="0"/>
                    </a:p>
                  </a:txBody>
                  <a:tcPr/>
                </a:tc>
              </a:tr>
              <a:tr h="370840">
                <a:tc>
                  <a:txBody>
                    <a:bodyPr/>
                    <a:lstStyle/>
                    <a:p>
                      <a:r>
                        <a:rPr lang="cs-CZ" dirty="0" err="1" smtClean="0"/>
                        <a:t>Marienburg</a:t>
                      </a:r>
                      <a:endParaRPr lang="cs-CZ" dirty="0"/>
                    </a:p>
                  </a:txBody>
                  <a:tcPr/>
                </a:tc>
                <a:tc>
                  <a:txBody>
                    <a:bodyPr/>
                    <a:lstStyle/>
                    <a:p>
                      <a:r>
                        <a:rPr lang="cs-CZ" dirty="0" smtClean="0"/>
                        <a:t>1787</a:t>
                      </a:r>
                      <a:endParaRPr lang="cs-CZ" dirty="0"/>
                    </a:p>
                  </a:txBody>
                  <a:tcPr/>
                </a:tc>
                <a:tc>
                  <a:txBody>
                    <a:bodyPr/>
                    <a:lstStyle/>
                    <a:p>
                      <a:r>
                        <a:rPr lang="cs-CZ" dirty="0" smtClean="0"/>
                        <a:t>6</a:t>
                      </a:r>
                      <a:endParaRPr lang="cs-CZ" dirty="0"/>
                    </a:p>
                  </a:txBody>
                  <a:tcPr/>
                </a:tc>
              </a:tr>
              <a:tr h="424656">
                <a:tc>
                  <a:txBody>
                    <a:bodyPr/>
                    <a:lstStyle/>
                    <a:p>
                      <a:r>
                        <a:rPr lang="cs-CZ" dirty="0" err="1" smtClean="0"/>
                        <a:t>Hackhausen</a:t>
                      </a:r>
                      <a:endParaRPr lang="cs-CZ" dirty="0"/>
                    </a:p>
                  </a:txBody>
                  <a:tcPr/>
                </a:tc>
                <a:tc>
                  <a:txBody>
                    <a:bodyPr/>
                    <a:lstStyle/>
                    <a:p>
                      <a:r>
                        <a:rPr lang="cs-CZ" dirty="0" smtClean="0"/>
                        <a:t>1793</a:t>
                      </a:r>
                      <a:endParaRPr lang="cs-CZ" dirty="0"/>
                    </a:p>
                  </a:txBody>
                  <a:tcPr/>
                </a:tc>
                <a:tc>
                  <a:txBody>
                    <a:bodyPr/>
                    <a:lstStyle/>
                    <a:p>
                      <a:r>
                        <a:rPr lang="cs-CZ" dirty="0" smtClean="0"/>
                        <a:t>7</a:t>
                      </a:r>
                      <a:endParaRPr lang="cs-CZ" dirty="0"/>
                    </a:p>
                  </a:txBody>
                  <a:tcPr/>
                </a:tc>
              </a:tr>
            </a:tbl>
          </a:graphicData>
        </a:graphic>
      </p:graphicFrame>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52322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1225933430"/>
              </p:ext>
            </p:extLst>
          </p:nvPr>
        </p:nvGraphicFramePr>
        <p:xfrm>
          <a:off x="1187625" y="1196746"/>
          <a:ext cx="6768750" cy="5112573"/>
        </p:xfrm>
        <a:graphic>
          <a:graphicData uri="http://schemas.openxmlformats.org/drawingml/2006/table">
            <a:tbl>
              <a:tblPr firstRow="1" bandRow="1">
                <a:tableStyleId>{5C22544A-7EE6-4342-B048-85BDC9FD1C3A}</a:tableStyleId>
              </a:tblPr>
              <a:tblGrid>
                <a:gridCol w="2256250"/>
                <a:gridCol w="2256250"/>
                <a:gridCol w="2256250"/>
              </a:tblGrid>
              <a:tr h="722385">
                <a:tc>
                  <a:txBody>
                    <a:bodyPr/>
                    <a:lstStyle/>
                    <a:p>
                      <a:pPr algn="l" fontAlgn="b"/>
                      <a:r>
                        <a:rPr lang="cs-CZ" sz="2000" u="none" strike="noStrike" dirty="0">
                          <a:effectLst/>
                        </a:rPr>
                        <a:t>Název</a:t>
                      </a:r>
                      <a:endParaRPr lang="cs-CZ" sz="2000" b="0" i="0" u="none" strike="noStrike" dirty="0">
                        <a:solidFill>
                          <a:srgbClr val="000000"/>
                        </a:solidFill>
                        <a:effectLst/>
                        <a:latin typeface="Calibri"/>
                      </a:endParaRPr>
                    </a:p>
                  </a:txBody>
                  <a:tcPr marL="9525" marR="9525" marT="9525" marB="0" anchor="b"/>
                </a:tc>
                <a:tc>
                  <a:txBody>
                    <a:bodyPr/>
                    <a:lstStyle/>
                    <a:p>
                      <a:pPr algn="l" fontAlgn="b"/>
                      <a:r>
                        <a:rPr lang="cs-CZ" sz="2000" u="none" strike="noStrike">
                          <a:effectLst/>
                        </a:rPr>
                        <a:t>Rok</a:t>
                      </a:r>
                      <a:endParaRPr lang="cs-CZ" sz="2000" b="0" i="0" u="none" strike="noStrike">
                        <a:solidFill>
                          <a:srgbClr val="000000"/>
                        </a:solidFill>
                        <a:effectLst/>
                        <a:latin typeface="Calibri"/>
                      </a:endParaRPr>
                    </a:p>
                  </a:txBody>
                  <a:tcPr marL="9525" marR="9525" marT="9525" marB="0" anchor="b"/>
                </a:tc>
                <a:tc>
                  <a:txBody>
                    <a:bodyPr/>
                    <a:lstStyle/>
                    <a:p>
                      <a:pPr algn="l" fontAlgn="b"/>
                      <a:r>
                        <a:rPr lang="cs-CZ" sz="2000" u="none" strike="noStrike">
                          <a:effectLst/>
                        </a:rPr>
                        <a:t>Počet Věží</a:t>
                      </a:r>
                      <a:endParaRPr lang="cs-CZ" sz="2000" b="0" i="0" u="none" strike="noStrike">
                        <a:solidFill>
                          <a:srgbClr val="000000"/>
                        </a:solidFill>
                        <a:effectLst/>
                        <a:latin typeface="Calibri"/>
                      </a:endParaRPr>
                    </a:p>
                  </a:txBody>
                  <a:tcPr marL="9525" marR="9525" marT="9525" marB="0" anchor="b"/>
                </a:tc>
              </a:tr>
              <a:tr h="399108">
                <a:tc>
                  <a:txBody>
                    <a:bodyPr/>
                    <a:lstStyle/>
                    <a:p>
                      <a:pPr algn="l" fontAlgn="b"/>
                      <a:r>
                        <a:rPr lang="cs-CZ" sz="2000" u="none" strike="noStrike" dirty="0">
                          <a:effectLst/>
                        </a:rPr>
                        <a:t>Slavkov</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1760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dirty="0">
                          <a:effectLst/>
                        </a:rPr>
                        <a:t>Hluboká</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1772</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3</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Litomyšl</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1786</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3</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Jaroměř</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1781</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b="0" i="0" u="none" strike="noStrike" dirty="0" smtClean="0">
                          <a:solidFill>
                            <a:srgbClr val="000000"/>
                          </a:solidFill>
                          <a:effectLst/>
                          <a:latin typeface="Calibri"/>
                        </a:rPr>
                        <a:t>4</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Náměšť</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1797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4</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Slatiny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1810</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5</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Lány</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7</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Trója</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1819</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6</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Jezeří</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1827</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7</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r>
                        <a:rPr lang="cs-CZ" sz="2000" u="none" strike="noStrike">
                          <a:effectLst/>
                        </a:rPr>
                        <a:t>Opočno</a:t>
                      </a:r>
                      <a:endParaRPr lang="cs-CZ" sz="2000" b="0" i="0" u="none" strike="noStrike">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1824</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8</a:t>
                      </a:r>
                      <a:endParaRPr lang="cs-CZ" sz="2000" b="0" i="0" u="none" strike="noStrike" dirty="0">
                        <a:solidFill>
                          <a:srgbClr val="000000"/>
                        </a:solidFill>
                        <a:effectLst/>
                        <a:latin typeface="Calibri"/>
                      </a:endParaRPr>
                    </a:p>
                  </a:txBody>
                  <a:tcPr marL="9525" marR="9525" marT="9525" marB="0" anchor="b"/>
                </a:tc>
              </a:tr>
              <a:tr h="399108">
                <a:tc>
                  <a:txBody>
                    <a:bodyPr/>
                    <a:lstStyle/>
                    <a:p>
                      <a:pPr algn="l" fontAlgn="b"/>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1803</a:t>
                      </a:r>
                      <a:endParaRPr lang="cs-CZ" sz="2000" b="0" i="0" u="none" strike="noStrike" dirty="0">
                        <a:solidFill>
                          <a:srgbClr val="000000"/>
                        </a:solidFill>
                        <a:effectLst/>
                        <a:latin typeface="Calibri"/>
                      </a:endParaRPr>
                    </a:p>
                  </a:txBody>
                  <a:tcPr marL="9525" marR="9525" marT="9525" marB="0" anchor="b"/>
                </a:tc>
                <a:tc>
                  <a:txBody>
                    <a:bodyPr/>
                    <a:lstStyle/>
                    <a:p>
                      <a:pPr algn="r" fontAlgn="b"/>
                      <a:r>
                        <a:rPr lang="cs-CZ" sz="2000" u="none" strike="noStrike" dirty="0" smtClean="0">
                          <a:effectLst/>
                        </a:rPr>
                        <a:t>5,8</a:t>
                      </a:r>
                      <a:endParaRPr lang="cs-CZ"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88307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31899"/>
            <a:ext cx="7932489" cy="4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36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179512" y="5733256"/>
            <a:ext cx="8246716" cy="360040"/>
          </a:xfrm>
        </p:spPr>
        <p:txBody>
          <a:bodyPr>
            <a:normAutofit fontScale="47500" lnSpcReduction="20000"/>
          </a:bodyPr>
          <a:lstStyle/>
          <a:p>
            <a:r>
              <a:rPr lang="cs-CZ" dirty="0"/>
              <a:t>http://3.bp.blogspot.com/_ozHIgiPMIOE/TPVGnEkP3OI/AAAAAAAAAEA/sybAd0IEABA/s1600/Picture%2B6.png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8246716"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459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5122" name="Picture 2" descr="http://2.bp.blogspot.com/-M7AhNxDtlO8/TWTmMroV6ZI/AAAAAAAAAF4/1IlpXG2NxJU/s1600/Neuschwanstein+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12590"/>
            <a:ext cx="7488832" cy="538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6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12" name="Zástupný symbol pro obsah 11"/>
          <p:cNvGraphicFramePr>
            <a:graphicFrameLocks noGrp="1"/>
          </p:cNvGraphicFramePr>
          <p:nvPr>
            <p:ph sz="quarter" idx="1"/>
            <p:extLst>
              <p:ext uri="{D42A27DB-BD31-4B8C-83A1-F6EECF244321}">
                <p14:modId xmlns:p14="http://schemas.microsoft.com/office/powerpoint/2010/main" val="2549789942"/>
              </p:ext>
            </p:extLst>
          </p:nvPr>
        </p:nvGraphicFramePr>
        <p:xfrm>
          <a:off x="179512" y="1700808"/>
          <a:ext cx="8568952" cy="2839720"/>
        </p:xfrm>
        <a:graphic>
          <a:graphicData uri="http://schemas.openxmlformats.org/drawingml/2006/table">
            <a:tbl>
              <a:tblPr firstRow="1" bandRow="1">
                <a:tableStyleId>{5C22544A-7EE6-4342-B048-85BDC9FD1C3A}</a:tableStyleId>
              </a:tblPr>
              <a:tblGrid>
                <a:gridCol w="1296144"/>
                <a:gridCol w="720080"/>
                <a:gridCol w="864096"/>
                <a:gridCol w="864096"/>
                <a:gridCol w="936104"/>
                <a:gridCol w="792088"/>
                <a:gridCol w="1296144"/>
                <a:gridCol w="648072"/>
                <a:gridCol w="792088"/>
                <a:gridCol w="360040"/>
              </a:tblGrid>
              <a:tr h="370840">
                <a:tc>
                  <a:txBody>
                    <a:bodyPr/>
                    <a:lstStyle/>
                    <a:p>
                      <a:r>
                        <a:rPr lang="cs-CZ" dirty="0" smtClean="0"/>
                        <a:t>název</a:t>
                      </a:r>
                      <a:endParaRPr lang="cs-CZ" dirty="0"/>
                    </a:p>
                  </a:txBody>
                  <a:tcPr/>
                </a:tc>
                <a:tc>
                  <a:txBody>
                    <a:bodyPr/>
                    <a:lstStyle/>
                    <a:p>
                      <a:r>
                        <a:rPr lang="cs-CZ" dirty="0" smtClean="0"/>
                        <a:t>rok</a:t>
                      </a:r>
                      <a:endParaRPr lang="cs-CZ" dirty="0"/>
                    </a:p>
                  </a:txBody>
                  <a:tcPr/>
                </a:tc>
                <a:tc>
                  <a:txBody>
                    <a:bodyPr/>
                    <a:lstStyle/>
                    <a:p>
                      <a:r>
                        <a:rPr lang="cs-CZ" dirty="0" smtClean="0"/>
                        <a:t>šířka</a:t>
                      </a:r>
                      <a:endParaRPr lang="cs-CZ" dirty="0"/>
                    </a:p>
                  </a:txBody>
                  <a:tcPr/>
                </a:tc>
                <a:tc>
                  <a:txBody>
                    <a:bodyPr/>
                    <a:lstStyle/>
                    <a:p>
                      <a:r>
                        <a:rPr lang="cs-CZ" dirty="0" smtClean="0"/>
                        <a:t>délka</a:t>
                      </a:r>
                      <a:endParaRPr lang="cs-CZ" dirty="0"/>
                    </a:p>
                  </a:txBody>
                  <a:tcPr/>
                </a:tc>
                <a:tc>
                  <a:txBody>
                    <a:bodyPr/>
                    <a:lstStyle/>
                    <a:p>
                      <a:r>
                        <a:rPr lang="cs-CZ" dirty="0" smtClean="0"/>
                        <a:t>výška</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věže</a:t>
                      </a:r>
                    </a:p>
                    <a:p>
                      <a:endParaRPr lang="cs-CZ" dirty="0"/>
                    </a:p>
                  </a:txBody>
                  <a:tcPr/>
                </a:tc>
                <a:tc>
                  <a:txBody>
                    <a:bodyPr/>
                    <a:lstStyle/>
                    <a:p>
                      <a:r>
                        <a:rPr lang="cs-CZ" dirty="0" smtClean="0"/>
                        <a:t>architekt</a:t>
                      </a:r>
                      <a:endParaRPr lang="cs-CZ" dirty="0"/>
                    </a:p>
                  </a:txBody>
                  <a:tcPr/>
                </a:tc>
                <a:tc>
                  <a:txBody>
                    <a:bodyPr/>
                    <a:lstStyle/>
                    <a:p>
                      <a:r>
                        <a:rPr lang="cs-CZ" dirty="0" smtClean="0"/>
                        <a:t>kód</a:t>
                      </a:r>
                      <a:endParaRPr lang="cs-CZ" dirty="0"/>
                    </a:p>
                  </a:txBody>
                  <a:tcPr/>
                </a:tc>
                <a:tc>
                  <a:txBody>
                    <a:bodyPr/>
                    <a:lstStyle/>
                    <a:p>
                      <a:r>
                        <a:rPr lang="cs-CZ" dirty="0" smtClean="0"/>
                        <a:t>cena</a:t>
                      </a:r>
                      <a:endParaRPr lang="cs-CZ" dirty="0"/>
                    </a:p>
                  </a:txBody>
                  <a:tcPr/>
                </a:tc>
                <a:tc>
                  <a:txBody>
                    <a:bodyPr/>
                    <a:lstStyle/>
                    <a:p>
                      <a:r>
                        <a:rPr lang="cs-CZ" dirty="0" smtClean="0"/>
                        <a:t>…</a:t>
                      </a:r>
                      <a:endParaRPr lang="cs-CZ" dirty="0"/>
                    </a:p>
                  </a:txBody>
                  <a:tcPr/>
                </a:tc>
              </a:tr>
              <a:tr h="370840">
                <a:tc>
                  <a:txBody>
                    <a:bodyPr/>
                    <a:lstStyle/>
                    <a:p>
                      <a:r>
                        <a:rPr lang="cs-CZ" dirty="0" smtClean="0"/>
                        <a:t>.</a:t>
                      </a:r>
                    </a:p>
                    <a:p>
                      <a:r>
                        <a:rPr lang="cs-CZ" dirty="0" smtClean="0"/>
                        <a:t>.</a:t>
                      </a:r>
                    </a:p>
                    <a:p>
                      <a:r>
                        <a:rPr lang="cs-CZ" dirty="0" smtClean="0"/>
                        <a:t>.</a:t>
                      </a:r>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r>
              <a:tr h="370840">
                <a:tc>
                  <a:txBody>
                    <a:bodyPr/>
                    <a:lstStyle/>
                    <a:p>
                      <a:r>
                        <a:rPr lang="cs-CZ" dirty="0" err="1" smtClean="0"/>
                        <a:t>Neusch</a:t>
                      </a:r>
                      <a:r>
                        <a:rPr lang="cs-CZ" dirty="0" smtClean="0"/>
                        <a:t>…</a:t>
                      </a:r>
                      <a:endParaRPr lang="cs-CZ" dirty="0"/>
                    </a:p>
                  </a:txBody>
                  <a:tcPr/>
                </a:tc>
                <a:tc>
                  <a:txBody>
                    <a:bodyPr/>
                    <a:lstStyle/>
                    <a:p>
                      <a:r>
                        <a:rPr lang="cs-CZ" dirty="0" smtClean="0"/>
                        <a:t>1869</a:t>
                      </a:r>
                      <a:endParaRPr lang="cs-CZ" dirty="0"/>
                    </a:p>
                  </a:txBody>
                  <a:tcPr/>
                </a:tc>
                <a:tc>
                  <a:txBody>
                    <a:bodyPr/>
                    <a:lstStyle/>
                    <a:p>
                      <a:r>
                        <a:rPr kumimoji="0" lang="cs-CZ" b="0" i="0" u="none" kern="1200" dirty="0" smtClean="0">
                          <a:solidFill>
                            <a:schemeClr val="dk1"/>
                          </a:solidFill>
                          <a:effectLst/>
                          <a:latin typeface="+mn-lt"/>
                          <a:ea typeface="+mn-ea"/>
                          <a:cs typeface="+mn-cs"/>
                        </a:rPr>
                        <a:t>47°33′</a:t>
                      </a:r>
                      <a:endParaRPr lang="cs-CZ" u="none" dirty="0"/>
                    </a:p>
                  </a:txBody>
                  <a:tcPr/>
                </a:tc>
                <a:tc>
                  <a:txBody>
                    <a:bodyPr/>
                    <a:lstStyle/>
                    <a:p>
                      <a:r>
                        <a:rPr kumimoji="0" lang="cs-CZ" b="0" i="0" u="none" kern="1200" dirty="0" smtClean="0">
                          <a:solidFill>
                            <a:schemeClr val="dk1"/>
                          </a:solidFill>
                          <a:effectLst/>
                          <a:latin typeface="+mn-lt"/>
                          <a:ea typeface="+mn-ea"/>
                          <a:cs typeface="+mn-cs"/>
                        </a:rPr>
                        <a:t>10°44′</a:t>
                      </a:r>
                      <a:endParaRPr lang="cs-CZ" u="none" dirty="0"/>
                    </a:p>
                  </a:txBody>
                  <a:tcPr/>
                </a:tc>
                <a:tc>
                  <a:txBody>
                    <a:bodyPr/>
                    <a:lstStyle/>
                    <a:p>
                      <a:r>
                        <a:rPr lang="cs-CZ" dirty="0" smtClean="0"/>
                        <a:t>1008</a:t>
                      </a:r>
                      <a:endParaRPr lang="cs-CZ" dirty="0"/>
                    </a:p>
                  </a:txBody>
                  <a:tcPr/>
                </a:tc>
                <a:tc>
                  <a:txBody>
                    <a:bodyPr/>
                    <a:lstStyle/>
                    <a:p>
                      <a:r>
                        <a:rPr lang="cs-CZ" dirty="0" smtClean="0"/>
                        <a:t>7</a:t>
                      </a:r>
                      <a:endParaRPr lang="cs-CZ" dirty="0"/>
                    </a:p>
                  </a:txBody>
                  <a:tcPr/>
                </a:tc>
                <a:tc>
                  <a:txBody>
                    <a:bodyPr/>
                    <a:lstStyle/>
                    <a:p>
                      <a:r>
                        <a:rPr lang="cs-CZ" dirty="0" smtClean="0"/>
                        <a:t>Hoffmann</a:t>
                      </a:r>
                      <a:endParaRPr lang="cs-CZ" dirty="0"/>
                    </a:p>
                  </a:txBody>
                  <a:tcPr/>
                </a:tc>
                <a:tc>
                  <a:txBody>
                    <a:bodyPr/>
                    <a:lstStyle/>
                    <a:p>
                      <a:r>
                        <a:rPr lang="cs-CZ" dirty="0" smtClean="0"/>
                        <a:t>2</a:t>
                      </a:r>
                      <a:endParaRPr lang="cs-CZ" dirty="0"/>
                    </a:p>
                  </a:txBody>
                  <a:tcPr/>
                </a:tc>
                <a:tc>
                  <a:txBody>
                    <a:bodyPr/>
                    <a:lstStyle/>
                    <a:p>
                      <a:r>
                        <a:rPr lang="cs-CZ" dirty="0" smtClean="0"/>
                        <a:t>20</a:t>
                      </a:r>
                      <a:endParaRPr lang="cs-CZ" dirty="0"/>
                    </a:p>
                  </a:txBody>
                  <a:tcPr/>
                </a:tc>
                <a:tc>
                  <a:txBody>
                    <a:bodyPr/>
                    <a:lstStyle/>
                    <a:p>
                      <a:r>
                        <a:rPr lang="cs-CZ" dirty="0" smtClean="0"/>
                        <a:t>…</a:t>
                      </a:r>
                      <a:endParaRPr lang="cs-CZ" dirty="0"/>
                    </a:p>
                  </a:txBody>
                  <a:tcPr/>
                </a:tc>
              </a:tr>
              <a:tr h="370840">
                <a:tc>
                  <a:txBody>
                    <a:bodyPr/>
                    <a:lstStyle/>
                    <a:p>
                      <a:r>
                        <a:rPr lang="cs-CZ" dirty="0" smtClean="0"/>
                        <a:t>.</a:t>
                      </a:r>
                    </a:p>
                    <a:p>
                      <a:r>
                        <a:rPr lang="cs-CZ" dirty="0" smtClean="0"/>
                        <a:t>.</a:t>
                      </a:r>
                    </a:p>
                    <a:p>
                      <a:r>
                        <a:rPr lang="cs-CZ" dirty="0" smtClean="0"/>
                        <a:t>.</a:t>
                      </a:r>
                      <a:endParaRPr lang="cs-CZ" dirty="0"/>
                    </a:p>
                  </a:txBody>
                  <a:tcPr/>
                </a:tc>
                <a:tc>
                  <a:txBody>
                    <a:bodyPr/>
                    <a:lstStyle/>
                    <a:p>
                      <a:endParaRPr lang="cs-CZ"/>
                    </a:p>
                  </a:txBody>
                  <a:tcPr/>
                </a:tc>
                <a:tc>
                  <a:txBody>
                    <a:bodyPr/>
                    <a:lstStyle/>
                    <a:p>
                      <a:endParaRPr lang="cs-CZ" dirty="0"/>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dirty="0"/>
                    </a:p>
                  </a:txBody>
                  <a:tcPr/>
                </a:tc>
              </a:tr>
            </a:tbl>
          </a:graphicData>
        </a:graphic>
      </p:graphicFrame>
    </p:spTree>
    <p:extLst>
      <p:ext uri="{BB962C8B-B14F-4D97-AF65-F5344CB8AC3E}">
        <p14:creationId xmlns:p14="http://schemas.microsoft.com/office/powerpoint/2010/main" val="3843501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Proměnná</a:t>
            </a:r>
            <a:endParaRPr lang="cs-CZ" dirty="0"/>
          </a:p>
        </p:txBody>
      </p:sp>
      <p:sp>
        <p:nvSpPr>
          <p:cNvPr id="3" name="Zástupný symbol pro obsah 2"/>
          <p:cNvSpPr>
            <a:spLocks noGrp="1"/>
          </p:cNvSpPr>
          <p:nvPr>
            <p:ph sz="quarter" idx="1"/>
          </p:nvPr>
        </p:nvSpPr>
        <p:spPr/>
        <p:txBody>
          <a:bodyPr/>
          <a:lstStyle/>
          <a:p>
            <a:r>
              <a:rPr lang="cs-CZ" dirty="0" smtClean="0"/>
              <a:t>Vlastnost (charakteristika) nějaké entity</a:t>
            </a:r>
          </a:p>
          <a:p>
            <a:r>
              <a:rPr lang="cs-CZ" dirty="0" smtClean="0"/>
              <a:t>Hodnoty </a:t>
            </a:r>
          </a:p>
          <a:p>
            <a:r>
              <a:rPr lang="cs-CZ" dirty="0" smtClean="0"/>
              <a:t>Reprezentace reality</a:t>
            </a:r>
          </a:p>
          <a:p>
            <a:pPr lvl="1"/>
            <a:r>
              <a:rPr lang="cs-CZ" dirty="0" smtClean="0"/>
              <a:t>Kvantitativní studií lze jen těžko zachytit všechny atributy jevu</a:t>
            </a:r>
          </a:p>
          <a:p>
            <a:pPr lvl="1"/>
            <a:endParaRPr lang="cs-CZ" dirty="0"/>
          </a:p>
          <a:p>
            <a:r>
              <a:rPr lang="cs-CZ" dirty="0" smtClean="0"/>
              <a:t>Kvantitativní výzkum je orientován na proměnné (a vztahy mezi nimi)</a:t>
            </a:r>
          </a:p>
          <a:p>
            <a:pPr lvl="1"/>
            <a:r>
              <a:rPr lang="cs-CZ" dirty="0" smtClean="0"/>
              <a:t>TEORIE !</a:t>
            </a:r>
          </a:p>
        </p:txBody>
      </p:sp>
    </p:spTree>
    <p:extLst>
      <p:ext uri="{BB962C8B-B14F-4D97-AF65-F5344CB8AC3E}">
        <p14:creationId xmlns:p14="http://schemas.microsoft.com/office/powerpoint/2010/main" val="186288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218" name="Picture 2" descr="http://www.archivaldesigns.com/sites/default/files/Neuschwanstein06082010082357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8639"/>
            <a:ext cx="3702168" cy="2944647"/>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187624" y="1340768"/>
            <a:ext cx="216024"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3429000"/>
            <a:ext cx="4167188"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a248.e.akamai.net/cache.lego.com/r/rebrick/images/ImageHandler.ashx?id=c10433fc-5955-4b4e-9c53-9fbb0124d224&amp;size=RebrickLarge&amp;d=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4879454" y="3933056"/>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64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19496</TotalTime>
  <Words>2343</Words>
  <Application>Microsoft Office PowerPoint</Application>
  <PresentationFormat>Předvádění na obrazovce (4:3)</PresentationFormat>
  <Paragraphs>422</Paragraphs>
  <Slides>36</Slides>
  <Notes>25</Notes>
  <HiddenSlides>0</HiddenSlides>
  <MMClips>0</MMClips>
  <ScaleCrop>false</ScaleCrop>
  <HeadingPairs>
    <vt:vector size="4" baseType="variant">
      <vt:variant>
        <vt:lpstr>Motiv</vt:lpstr>
      </vt:variant>
      <vt:variant>
        <vt:i4>1</vt:i4>
      </vt:variant>
      <vt:variant>
        <vt:lpstr>Nadpisy snímků</vt:lpstr>
      </vt:variant>
      <vt:variant>
        <vt:i4>36</vt:i4>
      </vt:variant>
    </vt:vector>
  </HeadingPairs>
  <TitlesOfParts>
    <vt:vector size="37" baseType="lpstr">
      <vt:lpstr>Arkýř</vt:lpstr>
      <vt:lpstr>Kvantitativní analýza POL494 Koncepty a metodologie v politologii </vt:lpstr>
      <vt:lpstr>Program přednášky</vt:lpstr>
      <vt:lpstr>Plán výzkumu</vt:lpstr>
      <vt:lpstr>Prezentace aplikace PowerPoint</vt:lpstr>
      <vt:lpstr>Prezentace aplikace PowerPoint</vt:lpstr>
      <vt:lpstr>Prezentace aplikace PowerPoint</vt:lpstr>
      <vt:lpstr>Prezentace aplikace PowerPoint</vt:lpstr>
      <vt:lpstr>Proměnná</vt:lpstr>
      <vt:lpstr>Prezentace aplikace PowerPoint</vt:lpstr>
      <vt:lpstr>Operacionalizace</vt:lpstr>
      <vt:lpstr>Operacionalizace a Tabulka  (datová matice)</vt:lpstr>
      <vt:lpstr>Prezentace aplikace PowerPoint</vt:lpstr>
      <vt:lpstr>Typy proměnných</vt:lpstr>
      <vt:lpstr>Transformace proměnných</vt:lpstr>
      <vt:lpstr>Prezentace aplikace PowerPoint</vt:lpstr>
      <vt:lpstr>Prezentace aplikace PowerPoint</vt:lpstr>
      <vt:lpstr>Plán výzkumu</vt:lpstr>
      <vt:lpstr>Hypotézy</vt:lpstr>
      <vt:lpstr>Plán výzkumu</vt:lpstr>
      <vt:lpstr>Testování hypotéz</vt:lpstr>
      <vt:lpstr>Prezentace aplikace PowerPoint</vt:lpstr>
      <vt:lpstr>Prezentace aplikace PowerPoint</vt:lpstr>
      <vt:lpstr>Prezentace aplikace PowerPoint</vt:lpstr>
      <vt:lpstr>Princip kontingenční tabulky</vt:lpstr>
      <vt:lpstr>Princip korelace</vt:lpstr>
      <vt:lpstr>Princip statistické kontroly v Regresi</vt:lpstr>
      <vt:lpstr>Data</vt:lpstr>
      <vt:lpstr>Jak získat data</vt:lpstr>
      <vt:lpstr>Zdroje dat</vt:lpstr>
      <vt:lpstr>Prezentace aplikace PowerPoint</vt:lpstr>
      <vt:lpstr>Prezentace aplikace PowerPoint</vt:lpstr>
      <vt:lpstr>Vzorek</vt:lpstr>
      <vt:lpstr>Vlastní dotazníkový výzkum</vt:lpstr>
      <vt:lpstr>Proč mohou být závěry kvantitativních studií chybné?</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UzivATEL</dc:creator>
  <cp:lastModifiedBy>Petr</cp:lastModifiedBy>
  <cp:revision>123</cp:revision>
  <dcterms:created xsi:type="dcterms:W3CDTF">2012-04-28T15:30:43Z</dcterms:created>
  <dcterms:modified xsi:type="dcterms:W3CDTF">2019-04-24T07:54:43Z</dcterms:modified>
</cp:coreProperties>
</file>