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8" r:id="rId3"/>
    <p:sldId id="289" r:id="rId4"/>
    <p:sldId id="286" r:id="rId5"/>
    <p:sldId id="257" r:id="rId6"/>
    <p:sldId id="258" r:id="rId7"/>
    <p:sldId id="259" r:id="rId8"/>
    <p:sldId id="293" r:id="rId9"/>
    <p:sldId id="260" r:id="rId10"/>
    <p:sldId id="261" r:id="rId11"/>
    <p:sldId id="262" r:id="rId12"/>
    <p:sldId id="263" r:id="rId13"/>
    <p:sldId id="291" r:id="rId14"/>
    <p:sldId id="292" r:id="rId15"/>
    <p:sldId id="264" r:id="rId16"/>
    <p:sldId id="290" r:id="rId17"/>
    <p:sldId id="294" r:id="rId18"/>
    <p:sldId id="295" r:id="rId19"/>
    <p:sldId id="297" r:id="rId20"/>
    <p:sldId id="298" r:id="rId21"/>
    <p:sldId id="299" r:id="rId22"/>
    <p:sldId id="296" r:id="rId23"/>
    <p:sldId id="265" r:id="rId24"/>
    <p:sldId id="266" r:id="rId25"/>
    <p:sldId id="268" r:id="rId26"/>
    <p:sldId id="269" r:id="rId27"/>
    <p:sldId id="267" r:id="rId28"/>
    <p:sldId id="270" r:id="rId29"/>
    <p:sldId id="271" r:id="rId30"/>
    <p:sldId id="272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0059D-1D01-4546-8A33-C71CDDA8C451}" type="datetimeFigureOut">
              <a:rPr lang="cs-CZ" smtClean="0"/>
              <a:pPr/>
              <a:t>27.03.2019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79B83-B44C-4BCB-A413-06F1474BB1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58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79B83-B44C-4BCB-A413-06F1474BB1A7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79B83-B44C-4BCB-A413-06F1474BB1A7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79B83-B44C-4BCB-A413-06F1474BB1A7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0E8-D992-4DA4-B358-6E065514FC1E}" type="datetimeFigureOut">
              <a:rPr lang="cs-CZ" smtClean="0"/>
              <a:pPr/>
              <a:t>27.03.2019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61C6-479B-4F44-9A78-0AAFE14E0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0E8-D992-4DA4-B358-6E065514FC1E}" type="datetimeFigureOut">
              <a:rPr lang="cs-CZ" smtClean="0"/>
              <a:pPr/>
              <a:t>27.03.2019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61C6-479B-4F44-9A78-0AAFE14E0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0E8-D992-4DA4-B358-6E065514FC1E}" type="datetimeFigureOut">
              <a:rPr lang="cs-CZ" smtClean="0"/>
              <a:pPr/>
              <a:t>27.03.2019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61C6-479B-4F44-9A78-0AAFE14E0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0E8-D992-4DA4-B358-6E065514FC1E}" type="datetimeFigureOut">
              <a:rPr lang="cs-CZ" smtClean="0"/>
              <a:pPr/>
              <a:t>27.03.2019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61C6-479B-4F44-9A78-0AAFE14E0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0E8-D992-4DA4-B358-6E065514FC1E}" type="datetimeFigureOut">
              <a:rPr lang="cs-CZ" smtClean="0"/>
              <a:pPr/>
              <a:t>27.03.2019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61C6-479B-4F44-9A78-0AAFE14E0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0E8-D992-4DA4-B358-6E065514FC1E}" type="datetimeFigureOut">
              <a:rPr lang="cs-CZ" smtClean="0"/>
              <a:pPr/>
              <a:t>27.03.2019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61C6-479B-4F44-9A78-0AAFE14E0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0E8-D992-4DA4-B358-6E065514FC1E}" type="datetimeFigureOut">
              <a:rPr lang="cs-CZ" smtClean="0"/>
              <a:pPr/>
              <a:t>27.03.2019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61C6-479B-4F44-9A78-0AAFE14E0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0E8-D992-4DA4-B358-6E065514FC1E}" type="datetimeFigureOut">
              <a:rPr lang="cs-CZ" smtClean="0"/>
              <a:pPr/>
              <a:t>27.03.2019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61C6-479B-4F44-9A78-0AAFE14E0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0E8-D992-4DA4-B358-6E065514FC1E}" type="datetimeFigureOut">
              <a:rPr lang="cs-CZ" smtClean="0"/>
              <a:pPr/>
              <a:t>27.03.2019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61C6-479B-4F44-9A78-0AAFE14E0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0E8-D992-4DA4-B358-6E065514FC1E}" type="datetimeFigureOut">
              <a:rPr lang="cs-CZ" smtClean="0"/>
              <a:pPr/>
              <a:t>27.03.2019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61C6-479B-4F44-9A78-0AAFE14E0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0E8-D992-4DA4-B358-6E065514FC1E}" type="datetimeFigureOut">
              <a:rPr lang="cs-CZ" smtClean="0"/>
              <a:pPr/>
              <a:t>27.03.2019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61C6-479B-4F44-9A78-0AAFE14E0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0E8-D992-4DA4-B358-6E065514FC1E}" type="datetimeFigureOut">
              <a:rPr lang="cs-CZ" smtClean="0"/>
              <a:pPr/>
              <a:t>27.03.2019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F61C6-479B-4F44-9A78-0AAFE14E0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concept+ladder+of+abstraction&amp;source=images&amp;cd=&amp;cad=rja&amp;docid=2_HkwLK0mRcVkM&amp;tbnid=IbbxPUvdmAcCUM:&amp;ved=0CAUQjRw&amp;url=http://poli.haifa.ac.il/~levi/conceptm.html&amp;ei=jTZbUc6WGI7Msga85oCYCA&amp;bvm=bv.44697112,d.bGE&amp;psig=AFQjCNG4clCTzlG1D8YOtLy3uCT6EkKR7g&amp;ust=136501855765628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z/url?sa=i&amp;rct=j&amp;q=concept+ladder+of+abstraction&amp;source=images&amp;cd=&amp;cad=rja&amp;docid=2_HkwLK0mRcVkM&amp;tbnid=IbbxPUvdmAcCUM:&amp;ved=0CAUQjRw&amp;url=http://www.emeraldinsight.com/journals.htm?articleid=1766692&amp;show=html&amp;ei=_jZbUb7mGMqKtAaflIGACg&amp;bvm=bv.44697112,d.bGE&amp;psig=AFQjCNG4clCTzlG1D8YOtLy3uCT6EkKR7g&amp;ust=136501855765628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typology+%22political+science%22&amp;source=images&amp;cd=&amp;cad=rja&amp;docid=EH1XR-h9r7YB8M&amp;tbnid=_m1iOcW1m9fDNM:&amp;ved=0CAUQjRw&amp;url=http://www.sciencedirect.com/science/article/pii/S0362331900000616&amp;ei=aEFbUfKsGoqJtQaxmIH4Bw&amp;bvm=bv.44697112,d.Yms&amp;psig=AFQjCNHGIi5hW294eF-lBSok3ItS8q2W4Q&amp;ust=13650213822767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 teorie k empirickému výzkumu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POL 494, </a:t>
            </a:r>
            <a:r>
              <a:rPr lang="cs-CZ" dirty="0" smtClean="0"/>
              <a:t>27.3</a:t>
            </a:r>
            <a:r>
              <a:rPr lang="cs-CZ" dirty="0" smtClean="0"/>
              <a:t>. </a:t>
            </a:r>
            <a:r>
              <a:rPr lang="cs-CZ" smtClean="0"/>
              <a:t>2019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Dobrý koncept by měl být (sémantický přístup)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Koherentní (společné atributy x odlišení)</a:t>
            </a:r>
          </a:p>
          <a:p>
            <a:r>
              <a:rPr lang="cs-CZ" dirty="0" smtClean="0"/>
              <a:t>Operacionalizovatelný (musíme být schopni propojit intenzi a extenzi, rozpoznat ho v reálném světě)</a:t>
            </a:r>
          </a:p>
          <a:p>
            <a:r>
              <a:rPr lang="cs-CZ" dirty="0" smtClean="0"/>
              <a:t>Validita (extenze odpovídá intenzi)</a:t>
            </a:r>
          </a:p>
          <a:p>
            <a:r>
              <a:rPr lang="cs-CZ" dirty="0" smtClean="0"/>
              <a:t>Oprávněnost v oboru</a:t>
            </a:r>
          </a:p>
          <a:p>
            <a:r>
              <a:rPr lang="cs-CZ" dirty="0" smtClean="0"/>
              <a:t>Rezonance</a:t>
            </a:r>
          </a:p>
          <a:p>
            <a:r>
              <a:rPr lang="cs-CZ" dirty="0" smtClean="0"/>
              <a:t>Kontextový rozsah</a:t>
            </a:r>
          </a:p>
          <a:p>
            <a:r>
              <a:rPr lang="cs-CZ" dirty="0" smtClean="0"/>
              <a:t>Úspornost</a:t>
            </a:r>
          </a:p>
          <a:p>
            <a:r>
              <a:rPr lang="cs-CZ" dirty="0" smtClean="0"/>
              <a:t>Empirická užitečnost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60032" y="43651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„KMOTROVSKÁ STRANA“?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Dobrý koncept by měl (realistický přístup)- dobře popsat vztahy mezi úrovněmi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2276872"/>
            <a:ext cx="7501825" cy="425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pracovat s koncepty: stupně abstrakce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http://poli.haifa.ac.il/~levi/ladd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4744616" cy="4349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Chceme dohromady zkoumat jak </a:t>
            </a:r>
            <a:r>
              <a:rPr lang="cs-CZ" b="1" i="1" dirty="0" smtClean="0"/>
              <a:t>demokracie</a:t>
            </a:r>
            <a:r>
              <a:rPr lang="cs-CZ" dirty="0" smtClean="0"/>
              <a:t>, tak </a:t>
            </a:r>
            <a:r>
              <a:rPr lang="cs-CZ" b="1" i="1" dirty="0" smtClean="0"/>
              <a:t>autoritativní režimy</a:t>
            </a:r>
          </a:p>
          <a:p>
            <a:endParaRPr lang="cs-CZ" dirty="0"/>
          </a:p>
          <a:p>
            <a:r>
              <a:rPr lang="cs-CZ" dirty="0" smtClean="0"/>
              <a:t>Řekneme, že zkoumáme politické systémy (menší </a:t>
            </a:r>
            <a:r>
              <a:rPr lang="cs-CZ" b="1" i="1" dirty="0" smtClean="0"/>
              <a:t>intenze</a:t>
            </a:r>
            <a:r>
              <a:rPr lang="cs-CZ" dirty="0" smtClean="0"/>
              <a:t>, větší </a:t>
            </a:r>
            <a:r>
              <a:rPr lang="cs-CZ" b="1" dirty="0" smtClean="0"/>
              <a:t>extenze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833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„Šedé zóny a ideální typy“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Koncepty mají občas problém s koherencí, je těžké jednoznačně říci, zda je nějaká země „rozvojová“ či strana „marketingová“</a:t>
            </a:r>
          </a:p>
          <a:p>
            <a:r>
              <a:rPr lang="cs-CZ" dirty="0" smtClean="0"/>
              <a:t>Pomáháme si definováním </a:t>
            </a:r>
            <a:r>
              <a:rPr lang="cs-CZ" dirty="0" err="1" smtClean="0"/>
              <a:t>antikonceptu</a:t>
            </a:r>
            <a:r>
              <a:rPr lang="cs-CZ" dirty="0" smtClean="0"/>
              <a:t> (toho, co musí platit, aby už nebyla)</a:t>
            </a:r>
          </a:p>
          <a:p>
            <a:r>
              <a:rPr lang="cs-CZ" dirty="0" smtClean="0"/>
              <a:t>Používáme logiku šedých zón („spíše marketingová“), resp. Weberových „ideálních typů“ (stačí nám naplnění nějakých podmínek z intenze)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94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Má ve vědě jeden termín vždy jen jednu definici? Ne!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http://www.emeraldinsight.com/content_images/fig/024029010200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19688"/>
            <a:ext cx="7992888" cy="5182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 definicemi v politologii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Jeden termín má často víc definic („relevantní strana“, „extremistická strana“). To, kterou z nich vybereme, ovlivňuje, které případy zahrneme do analýzy.</a:t>
            </a:r>
          </a:p>
          <a:p>
            <a:endParaRPr lang="cs-CZ" dirty="0"/>
          </a:p>
          <a:p>
            <a:r>
              <a:rPr lang="cs-CZ" dirty="0" smtClean="0"/>
              <a:t>Koncepty na sekundární úrovni si často vybírají jiné třídící kritérium (příklad: organizační typ strany vs. strany podle marketingové strategie)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32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http://blogs.lse.ac.uk/impactofsocialsciences/2015/10/07/how-data-does-political-things/</a:t>
            </a:r>
            <a:endParaRPr lang="cs-CZ" dirty="0"/>
          </a:p>
        </p:txBody>
      </p:sp>
      <p:pic>
        <p:nvPicPr>
          <p:cNvPr id="4" name="Content Placeholder 3" descr="da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69470"/>
            <a:ext cx="6984776" cy="487244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populismus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I</a:t>
            </a:r>
            <a:r>
              <a:rPr lang="en-US" i="1" dirty="0" smtClean="0"/>
              <a:t>n </a:t>
            </a:r>
            <a:r>
              <a:rPr lang="en-US" i="1" dirty="0"/>
              <a:t>common political usage, “populist” is a synonym for “bad guy,” and populism often represents no more than the dark side of popularity, the “mystery ingredient that explains why a rival political leader has inexplicably large support” </a:t>
            </a:r>
            <a:r>
              <a:rPr lang="en-US" dirty="0"/>
              <a:t>(Deegan-Krause </a:t>
            </a:r>
            <a:r>
              <a:rPr lang="en-US" dirty="0" smtClean="0"/>
              <a:t>2007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258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Populismus jako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Ideologie</a:t>
            </a:r>
          </a:p>
          <a:p>
            <a:r>
              <a:rPr lang="cs-CZ" dirty="0" smtClean="0"/>
              <a:t>Styl politického apelu</a:t>
            </a:r>
          </a:p>
          <a:p>
            <a:r>
              <a:rPr lang="cs-CZ" dirty="0" err="1" smtClean="0"/>
              <a:t>Redistributivní</a:t>
            </a:r>
            <a:r>
              <a:rPr lang="cs-CZ" dirty="0" smtClean="0"/>
              <a:t> strategie (Latinská Amerika)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9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 DP děláme s teorií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Řekneme, jaká je dosavadní teorie</a:t>
            </a:r>
          </a:p>
          <a:p>
            <a:endParaRPr lang="cs-CZ" dirty="0"/>
          </a:p>
          <a:p>
            <a:r>
              <a:rPr lang="cs-CZ" dirty="0" smtClean="0"/>
              <a:t>Tato teorie nás obvykle silně orientuje v tom, co děláme v empirické části</a:t>
            </a:r>
          </a:p>
          <a:p>
            <a:endParaRPr lang="cs-CZ" dirty="0"/>
          </a:p>
          <a:p>
            <a:r>
              <a:rPr lang="cs-CZ" dirty="0" smtClean="0"/>
              <a:t>Až skončíme, řekneme v závěru, co náš vlastní výzkum pro teorii znamená, co ji přináší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7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Populismus (</a:t>
            </a:r>
            <a:r>
              <a:rPr lang="cs-CZ" dirty="0" err="1" smtClean="0"/>
              <a:t>Mudde</a:t>
            </a:r>
            <a:r>
              <a:rPr lang="cs-CZ" dirty="0" smtClean="0"/>
              <a:t>, </a:t>
            </a:r>
            <a:r>
              <a:rPr lang="cs-CZ" dirty="0" err="1" smtClean="0"/>
              <a:t>Stanley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homogeneity of the people; 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homogeneity of the elite; 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glorification of the people; 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denigration of the elite; 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unmediated leadership (as befits the sovereignty of the people); and 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rejection of cooperation or compromise (as befits the friend/enemy dichotomy).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647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Deegan</a:t>
            </a:r>
            <a:r>
              <a:rPr lang="cs-CZ" sz="3200" dirty="0" smtClean="0"/>
              <a:t>-Krause a </a:t>
            </a:r>
            <a:r>
              <a:rPr lang="cs-CZ" sz="3200" dirty="0" err="1" smtClean="0"/>
              <a:t>Haughton</a:t>
            </a:r>
            <a:r>
              <a:rPr lang="cs-CZ" sz="3200" dirty="0" smtClean="0"/>
              <a:t> (2009): populismus není </a:t>
            </a:r>
            <a:r>
              <a:rPr lang="cs-CZ" sz="3200" dirty="0" err="1" smtClean="0"/>
              <a:t>dichotomocká</a:t>
            </a:r>
            <a:r>
              <a:rPr lang="cs-CZ" sz="3200" dirty="0" smtClean="0"/>
              <a:t> proměnná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00200"/>
            <a:ext cx="6621728" cy="46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9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z praxe: lid vs. RRTV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Příkladem </a:t>
            </a:r>
            <a:r>
              <a:rPr lang="cs-CZ" dirty="0"/>
              <a:t>zmatení jazyků může být případ z roku 2017, kdy si skupina českých občanů, sdružených ve spolku </a:t>
            </a:r>
            <a:r>
              <a:rPr lang="cs-CZ" i="1" dirty="0"/>
              <a:t>Organizace proti kulturnímu fanatismu</a:t>
            </a:r>
            <a:r>
              <a:rPr lang="cs-CZ" dirty="0"/>
              <a:t>, stěžovala u Rady pro rozhlasové a televizní vysílání na to, že Česká televize označila nizozemského politika </a:t>
            </a:r>
            <a:r>
              <a:rPr lang="cs-CZ" dirty="0" err="1"/>
              <a:t>Geerta</a:t>
            </a:r>
            <a:r>
              <a:rPr lang="cs-CZ" dirty="0"/>
              <a:t> </a:t>
            </a:r>
            <a:r>
              <a:rPr lang="cs-CZ" dirty="0" err="1"/>
              <a:t>Wilderse</a:t>
            </a:r>
            <a:r>
              <a:rPr lang="cs-CZ" dirty="0"/>
              <a:t> za "populistu". RRTV odepsala následovně: </a:t>
            </a:r>
            <a:r>
              <a:rPr lang="cs-CZ" i="1" dirty="0"/>
              <a:t>“Označení „populista“ považujete za pejorativní, tedy za jakousi nálepku pro “líbivou” politiku či využívání zkreslených a zjednodušených argumentů. Ve skutečnosti se však jedná o ideologii či politický styl akcentující dichotomii mezi lidem a elitami. “Líbivá” politika či využívání zkreslených a zjednodušených argumentů sice může být průvodním jevem populismu, nikoliv však jeho podstatou.” 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této výměně se </a:t>
            </a:r>
            <a:r>
              <a:rPr lang="cs-CZ" dirty="0" smtClean="0"/>
              <a:t>střetávají </a:t>
            </a:r>
            <a:r>
              <a:rPr lang="cs-CZ" dirty="0"/>
              <a:t>oba pohledy na populismus, odborný se stále jasnějším obsahem konceptu a laický, zdůrazňující jeho negativní konotaci ve veřejném prostoru.</a:t>
            </a:r>
          </a:p>
        </p:txBody>
      </p:sp>
    </p:spTree>
    <p:extLst>
      <p:ext uri="{BB962C8B-B14F-4D97-AF65-F5344CB8AC3E}">
        <p14:creationId xmlns:p14="http://schemas.microsoft.com/office/powerpoint/2010/main" val="1072907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Koncepty a typologie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Koncepty spolu v reálném světě často „reagují“, výsledkem nový koncept, který může nabývat podoby několika „typů“</a:t>
            </a:r>
          </a:p>
          <a:p>
            <a:endParaRPr lang="cs-CZ" dirty="0"/>
          </a:p>
          <a:p>
            <a:r>
              <a:rPr lang="cs-CZ" dirty="0" smtClean="0"/>
              <a:t>Tyto typy nám pomáhají dále zjednodušit, lépe popsat a pochopit sociální realitu.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Příklad: Hennebergova typologie strategických postojů k volebnímu trhu- </a:t>
            </a:r>
            <a:r>
              <a:rPr lang="cs-CZ" b="1" dirty="0" smtClean="0"/>
              <a:t>deskriptivní typologie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6876256" cy="19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Klasifikační typologie: nevytváříme ideální typy, ale zahrnujeme objekty v realitě- příklad 2 „Kanály přístupu k US prezidentovi“- </a:t>
            </a:r>
            <a:r>
              <a:rPr lang="cs-CZ" sz="2800" b="1" dirty="0" smtClean="0"/>
              <a:t>klasifikatorní typologie </a:t>
            </a:r>
            <a:r>
              <a:rPr lang="cs-CZ" sz="2400" dirty="0" smtClean="0"/>
              <a:t>(mohla teoreticky vzniknout i jako výsledek kvanti analýzy)</a:t>
            </a:r>
            <a:endParaRPr lang="cs-C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5602" name="Picture 2" descr="http://ars.els-cdn.com/content/image/1-s2.0-S0362331900000616-gr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780928"/>
            <a:ext cx="539115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Někdy se snažíme předvídat výsledky (řádky i sloupce jsou vysvětlující proměnné)- </a:t>
            </a:r>
            <a:r>
              <a:rPr lang="cs-CZ" sz="2800" b="1" dirty="0" smtClean="0"/>
              <a:t>explanační typologie, Příklad3: Sartori: Jak můžeme vysvětlit podobu volební soutěže působením volebního systému a strukturovaností stranického systému?</a:t>
            </a:r>
            <a:endParaRPr lang="cs-CZ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924945"/>
          <a:ext cx="822960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84">
                <a:tc>
                  <a:txBody>
                    <a:bodyPr/>
                    <a:lstStyle/>
                    <a:p>
                      <a:r>
                        <a:rPr lang="cs-CZ" dirty="0" smtClean="0"/>
                        <a:t>Volební systém/Stranický systém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Strukturovaný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Nestrukturovaný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cs-CZ" dirty="0" smtClean="0"/>
                        <a:t>Silný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Reduktivní účinek na 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Reduktivní účinek</a:t>
                      </a:r>
                      <a:r>
                        <a:rPr lang="cs-CZ" baseline="0" dirty="0" smtClean="0"/>
                        <a:t> na volební obvod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cs-CZ" dirty="0" smtClean="0"/>
                        <a:t>Slabý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Dominance stávajícího 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Žádný predikovatelný</a:t>
                      </a:r>
                      <a:r>
                        <a:rPr lang="cs-CZ" baseline="0" dirty="0" smtClean="0"/>
                        <a:t> vliv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Př.4- typologizace je často součást (neukončené) teoretické diskuse- někdy to „nejde“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http://developmentdaily.files.wordpress.com/2012/03/typologies-of-dispute-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149605" cy="5138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Operacionalizace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Převádí koncepty do měřitelné/pozorovatelné podoby</a:t>
            </a:r>
          </a:p>
          <a:p>
            <a:endParaRPr lang="cs-CZ" dirty="0"/>
          </a:p>
          <a:p>
            <a:r>
              <a:rPr lang="cs-CZ" b="1" dirty="0" smtClean="0"/>
              <a:t>Dvě otázky:</a:t>
            </a:r>
          </a:p>
          <a:p>
            <a:endParaRPr lang="cs-CZ" dirty="0" smtClean="0"/>
          </a:p>
          <a:p>
            <a:r>
              <a:rPr lang="cs-CZ" dirty="0" smtClean="0"/>
              <a:t>Pomocí jakých proměnných nejlépe v realitě zachytit daný koncept?</a:t>
            </a:r>
          </a:p>
          <a:p>
            <a:r>
              <a:rPr lang="cs-CZ" dirty="0" smtClean="0"/>
              <a:t>Zda a jak je měřit?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operacionalizace: </a:t>
            </a:r>
            <a:r>
              <a:rPr lang="cs-CZ" b="1" dirty="0" smtClean="0"/>
              <a:t>„míra personalizace volby v listinných poměrných systémech“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2 dimenze:</a:t>
            </a:r>
          </a:p>
          <a:p>
            <a:r>
              <a:rPr lang="cs-CZ" dirty="0" smtClean="0"/>
              <a:t>Možnost voliče udělovat preferenční hlasy</a:t>
            </a:r>
          </a:p>
          <a:p>
            <a:r>
              <a:rPr lang="cs-CZ" dirty="0" smtClean="0"/>
              <a:t>Jak je (pak) určeno pořadí na kandidátkách</a:t>
            </a:r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Můžeme obojí převést v číselné proměnné</a:t>
            </a:r>
          </a:p>
          <a:p>
            <a:pPr>
              <a:buNone/>
            </a:pPr>
            <a:r>
              <a:rPr lang="cs-CZ" dirty="0" smtClean="0"/>
              <a:t>Ad 1: 1= volič má právo určit pořadí na celé kandidátce, 0,8= volič má právo udělit preferenční hlasy 50% kandidátů......0= volič nemá žádné preferenční hlasy</a:t>
            </a:r>
          </a:p>
          <a:p>
            <a:pPr>
              <a:buNone/>
            </a:pPr>
            <a:r>
              <a:rPr lang="cs-CZ" dirty="0" smtClean="0"/>
              <a:t>Ad 2:  1= pořadí kandidátů určeno čistě preferenčními hlasy, 0.8= pro preferenční volbu se kvalifikují kandidáti, kteří získají více než je průměrný počaet preferenčních hlasů na jednoho kandidáta....0=preferenční hlasy nemají při určení výsledku žádnou váhu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Zkoumáme vztah většinových volebních a stranických systémů, prověřujeme, že mají reduktivní účinek</a:t>
            </a:r>
          </a:p>
          <a:p>
            <a:r>
              <a:rPr lang="cs-CZ" dirty="0" smtClean="0"/>
              <a:t>Díváme se na počet relevantních stran v zemích s VVS</a:t>
            </a:r>
          </a:p>
          <a:p>
            <a:r>
              <a:rPr lang="cs-CZ" dirty="0" smtClean="0"/>
              <a:t>Zjistíme, že v zemích jako Kanada nebo Indie je počet stran vyšší než v UK a USA.</a:t>
            </a:r>
          </a:p>
          <a:p>
            <a:r>
              <a:rPr lang="cs-CZ" dirty="0" smtClean="0"/>
              <a:t>Navrhneme v závěru, že roli v počtu stran hraje nejen volební systém, ale i etnická diverzita a to, jak je teritoriálně rozprostřena jejich podpora.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656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Mochťak-Schedler „volební demokracie“....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5882779" cy="516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Nerole teorie v diplomové práci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Zabírat místo</a:t>
            </a:r>
          </a:p>
          <a:p>
            <a:r>
              <a:rPr lang="cs-CZ" dirty="0" smtClean="0"/>
              <a:t>Shrnutí všeho, co jste načetli, slyšeli  v přednáškách</a:t>
            </a:r>
          </a:p>
          <a:p>
            <a:r>
              <a:rPr lang="cs-CZ" dirty="0" smtClean="0"/>
              <a:t>Být úvodem práce</a:t>
            </a:r>
          </a:p>
          <a:p>
            <a:r>
              <a:rPr lang="cs-CZ" dirty="0" smtClean="0"/>
              <a:t>Jmenovat se Teorie a metody (jde o úplně jiné oblasti)</a:t>
            </a:r>
          </a:p>
          <a:p>
            <a:r>
              <a:rPr lang="cs-CZ" dirty="0" smtClean="0"/>
              <a:t>Něco, co nesouvisí s dalšími částmi práce</a:t>
            </a:r>
          </a:p>
          <a:p>
            <a:r>
              <a:rPr lang="cs-CZ" dirty="0" smtClean="0"/>
              <a:t>Text bez vašeho vlastního vkladu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 kritickém zhodnocení literatury se často snažíme pochopit význam „výrazů“ nebo zamýšlíme nad tím, zda když všichni autoři používají ty samé „výrazy“ (např. stranický systém), píší o tomtéž- pracujeme s </a:t>
            </a:r>
            <a:r>
              <a:rPr lang="cs-CZ" b="1" dirty="0" smtClean="0"/>
              <a:t>koncepty</a:t>
            </a:r>
          </a:p>
          <a:p>
            <a:r>
              <a:rPr lang="cs-CZ" dirty="0" smtClean="0"/>
              <a:t>Koncepty </a:t>
            </a:r>
            <a:r>
              <a:rPr lang="cs-CZ" b="1" dirty="0" smtClean="0"/>
              <a:t>označují a třídí fenomény</a:t>
            </a:r>
            <a:r>
              <a:rPr lang="cs-CZ" dirty="0" smtClean="0"/>
              <a:t>, zároveň jsou </a:t>
            </a:r>
            <a:r>
              <a:rPr lang="cs-CZ" b="1" dirty="0" smtClean="0"/>
              <a:t>kontejnery dat</a:t>
            </a:r>
          </a:p>
          <a:p>
            <a:r>
              <a:rPr lang="cs-CZ" b="1" dirty="0" smtClean="0"/>
              <a:t>Jsou proto důležité jak pro teorie, tak i pro výběr případů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Koncepty (struktura, Škrha 2012)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37530"/>
            <a:ext cx="7812360" cy="43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by měly vypadat dobré koncepty: dva přístupy k formování konceptů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Sémantický</a:t>
            </a:r>
            <a:r>
              <a:rPr lang="cs-CZ" dirty="0" smtClean="0"/>
              <a:t> (důležitý je –v širokém slova smyslu- jazyk, Sartori)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Realistický</a:t>
            </a:r>
            <a:r>
              <a:rPr lang="cs-CZ" dirty="0" smtClean="0"/>
              <a:t> (důležitá je struktura konceptu, Goertz)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Goldmund\Desktop\IMG_5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424936" cy="6624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Jsou dobré a špatné koncepty?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Ano, určitě, jak sémantický, tak realistický přístup mají nástroje, jak to určit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1111</Words>
  <Application>Microsoft Office PowerPoint</Application>
  <PresentationFormat>Předvádění na obrazovce (4:3)</PresentationFormat>
  <Paragraphs>121</Paragraphs>
  <Slides>30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Od teorie k empirickému výzkumu</vt:lpstr>
      <vt:lpstr>Co v DP děláme s teorií</vt:lpstr>
      <vt:lpstr>Příklad</vt:lpstr>
      <vt:lpstr>Nerole teorie v diplomové práci</vt:lpstr>
      <vt:lpstr>Koncepty</vt:lpstr>
      <vt:lpstr>Koncepty (struktura, Škrha 2012)</vt:lpstr>
      <vt:lpstr>Jak by měly vypadat dobré koncepty: dva přístupy k formování konceptů</vt:lpstr>
      <vt:lpstr>Prezentace aplikace PowerPoint</vt:lpstr>
      <vt:lpstr>Jsou dobré a špatné koncepty?</vt:lpstr>
      <vt:lpstr>Dobrý koncept by měl být (sémantický přístup)</vt:lpstr>
      <vt:lpstr>Dobrý koncept by měl (realistický přístup)- dobře popsat vztahy mezi úrovněmi</vt:lpstr>
      <vt:lpstr>Jak pracovat s koncepty: stupně abstrakce</vt:lpstr>
      <vt:lpstr>Příklad</vt:lpstr>
      <vt:lpstr>„Šedé zóny a ideální typy“</vt:lpstr>
      <vt:lpstr>Má ve vědě jeden termín vždy jen jednu definici? Ne!</vt:lpstr>
      <vt:lpstr>Problémy s definicemi v politologii</vt:lpstr>
      <vt:lpstr>http://blogs.lse.ac.uk/impactofsocialsciences/2015/10/07/how-data-does-political-things/</vt:lpstr>
      <vt:lpstr>Příklad: populismus</vt:lpstr>
      <vt:lpstr>Populismus jako</vt:lpstr>
      <vt:lpstr>Populismus (Mudde, Stanley)</vt:lpstr>
      <vt:lpstr>Deegan-Krause a Haughton (2009): populismus není dichotomocká proměnná</vt:lpstr>
      <vt:lpstr>Příklad z praxe: lid vs. RRTV</vt:lpstr>
      <vt:lpstr>Koncepty a typologie</vt:lpstr>
      <vt:lpstr>Příklad: Hennebergova typologie strategických postojů k volebnímu trhu- deskriptivní typologie</vt:lpstr>
      <vt:lpstr>Klasifikační typologie: nevytváříme ideální typy, ale zahrnujeme objekty v realitě- příklad 2 „Kanály přístupu k US prezidentovi“- klasifikatorní typologie (mohla teoreticky vzniknout i jako výsledek kvanti analýzy)</vt:lpstr>
      <vt:lpstr>Někdy se snažíme předvídat výsledky (řádky i sloupce jsou vysvětlující proměnné)- explanační typologie, Příklad3: Sartori: Jak můžeme vysvětlit podobu volební soutěže působením volebního systému a strukturovaností stranického systému?</vt:lpstr>
      <vt:lpstr>Př.4- typologizace je často součást (neukončené) teoretické diskuse- někdy to „nejde“ </vt:lpstr>
      <vt:lpstr>Operacionalizace</vt:lpstr>
      <vt:lpstr>Příklad operacionalizace: „míra personalizace volby v listinných poměrných systémech“</vt:lpstr>
      <vt:lpstr>Mochťak-Schedler „volební demokracie“....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teorie k empirickému výzkumu</dc:title>
  <dc:creator>Roman Chytilek</dc:creator>
  <cp:lastModifiedBy>Ucitel</cp:lastModifiedBy>
  <cp:revision>54</cp:revision>
  <dcterms:created xsi:type="dcterms:W3CDTF">2013-04-02T18:36:59Z</dcterms:created>
  <dcterms:modified xsi:type="dcterms:W3CDTF">2019-03-27T08:59:36Z</dcterms:modified>
</cp:coreProperties>
</file>