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4" r:id="rId5"/>
    <p:sldId id="278" r:id="rId6"/>
    <p:sldId id="279" r:id="rId7"/>
    <p:sldId id="315" r:id="rId8"/>
    <p:sldId id="316" r:id="rId9"/>
    <p:sldId id="312" r:id="rId10"/>
    <p:sldId id="314" r:id="rId11"/>
    <p:sldId id="296" r:id="rId12"/>
    <p:sldId id="297" r:id="rId13"/>
    <p:sldId id="280" r:id="rId14"/>
    <p:sldId id="298" r:id="rId15"/>
    <p:sldId id="282" r:id="rId16"/>
    <p:sldId id="301" r:id="rId17"/>
    <p:sldId id="283" r:id="rId18"/>
    <p:sldId id="302" r:id="rId19"/>
    <p:sldId id="284" r:id="rId20"/>
    <p:sldId id="303" r:id="rId21"/>
    <p:sldId id="285" r:id="rId22"/>
    <p:sldId id="304" r:id="rId23"/>
    <p:sldId id="286" r:id="rId24"/>
    <p:sldId id="305" r:id="rId25"/>
    <p:sldId id="287" r:id="rId26"/>
    <p:sldId id="306" r:id="rId27"/>
    <p:sldId id="288" r:id="rId28"/>
    <p:sldId id="307" r:id="rId29"/>
    <p:sldId id="289" r:id="rId30"/>
    <p:sldId id="308" r:id="rId31"/>
    <p:sldId id="291" r:id="rId32"/>
    <p:sldId id="309" r:id="rId33"/>
    <p:sldId id="290" r:id="rId34"/>
    <p:sldId id="311" r:id="rId35"/>
    <p:sldId id="292" r:id="rId36"/>
    <p:sldId id="310" r:id="rId37"/>
    <p:sldId id="293" r:id="rId38"/>
    <p:sldId id="277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3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62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31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21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08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48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44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08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7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68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88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06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887D-EF10-4ADF-8EBB-E0FAA44D02CA}" type="datetimeFigureOut">
              <a:rPr lang="cs-CZ" smtClean="0"/>
              <a:t>26.3.2019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72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Prostorová analýza voleb </a:t>
            </a:r>
            <a:br>
              <a:rPr lang="cs-CZ" dirty="0" smtClean="0"/>
            </a:br>
            <a:r>
              <a:rPr lang="cs-CZ" dirty="0" smtClean="0"/>
              <a:t>Krajské volby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27.3. 2019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36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Krajské volby 2016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80" y="1594776"/>
            <a:ext cx="8647000" cy="48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70" y="260648"/>
            <a:ext cx="7418245" cy="63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6881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0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Středočeský kraj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28" y="1543050"/>
            <a:ext cx="8795815" cy="46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6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55" y="1556792"/>
            <a:ext cx="847929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1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666750"/>
            <a:ext cx="88106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9" y="1196752"/>
            <a:ext cx="891638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1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838200"/>
            <a:ext cx="87725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66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40314"/>
            <a:ext cx="8092326" cy="45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1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790575"/>
            <a:ext cx="88011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0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Kraje a jejich vymezení</a:t>
            </a:r>
            <a:endParaRPr lang="cs-CZ" dirty="0"/>
          </a:p>
        </p:txBody>
      </p:sp>
      <p:pic>
        <p:nvPicPr>
          <p:cNvPr id="3" name="Picture 2" descr="25533d310d6f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963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193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7" y="1844824"/>
            <a:ext cx="863314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57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019175"/>
            <a:ext cx="87820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95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46328"/>
            <a:ext cx="8186102" cy="3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2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933450"/>
            <a:ext cx="87915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47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41" y="1246540"/>
            <a:ext cx="7574253" cy="44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57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847725"/>
            <a:ext cx="88011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17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33" y="1556792"/>
            <a:ext cx="838893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28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938212"/>
            <a:ext cx="87915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80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65" y="1628800"/>
            <a:ext cx="844107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85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028700"/>
            <a:ext cx="8801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Krajské volby 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cs-CZ" altLang="cs-CZ" dirty="0" smtClean="0"/>
              <a:t>Pozdější vstup 2000</a:t>
            </a:r>
          </a:p>
          <a:p>
            <a:r>
              <a:rPr lang="cs-CZ" altLang="cs-CZ" dirty="0" smtClean="0"/>
              <a:t>Proporční volební systém s maximálně velkým volebním obvodem (</a:t>
            </a:r>
            <a:r>
              <a:rPr lang="en-GB" altLang="cs-CZ" b="1" dirty="0" smtClean="0"/>
              <a:t>45</a:t>
            </a:r>
            <a:r>
              <a:rPr lang="cs-CZ" altLang="cs-CZ" b="1" dirty="0" smtClean="0"/>
              <a:t> – </a:t>
            </a:r>
            <a:r>
              <a:rPr lang="en-GB" altLang="cs-CZ" b="1" dirty="0" smtClean="0"/>
              <a:t>55</a:t>
            </a:r>
            <a:r>
              <a:rPr lang="cs-CZ" altLang="cs-CZ" b="1" dirty="0" smtClean="0"/>
              <a:t> – 65) </a:t>
            </a:r>
            <a:r>
              <a:rPr lang="en-GB" altLang="cs-CZ" dirty="0" smtClean="0"/>
              <a:t> </a:t>
            </a:r>
            <a:endParaRPr lang="cs-CZ" altLang="cs-CZ" dirty="0" smtClean="0"/>
          </a:p>
          <a:p>
            <a:r>
              <a:rPr lang="cs-CZ" altLang="cs-CZ" b="1" dirty="0" smtClean="0"/>
              <a:t>Čtyři „kroužky“ a </a:t>
            </a:r>
            <a:r>
              <a:rPr lang="en-GB" altLang="cs-CZ" dirty="0" smtClean="0"/>
              <a:t>5% </a:t>
            </a:r>
            <a:r>
              <a:rPr lang="cs-CZ" altLang="cs-CZ" dirty="0" smtClean="0"/>
              <a:t>klauzule </a:t>
            </a:r>
          </a:p>
          <a:p>
            <a:r>
              <a:rPr lang="cs-CZ" altLang="cs-CZ" dirty="0" smtClean="0"/>
              <a:t>Modifikovaný </a:t>
            </a:r>
            <a:r>
              <a:rPr lang="cs-CZ" altLang="cs-CZ" dirty="0" err="1" smtClean="0"/>
              <a:t>D´Hodnt</a:t>
            </a:r>
            <a:r>
              <a:rPr lang="cs-CZ" altLang="cs-CZ" dirty="0" smtClean="0"/>
              <a:t> (</a:t>
            </a:r>
            <a:r>
              <a:rPr lang="en-GB" altLang="cs-CZ" dirty="0" smtClean="0"/>
              <a:t>1.42</a:t>
            </a:r>
            <a:r>
              <a:rPr lang="cs-CZ" altLang="cs-CZ" dirty="0" smtClean="0"/>
              <a:t>,</a:t>
            </a:r>
            <a:r>
              <a:rPr lang="en-GB" altLang="cs-CZ" dirty="0" smtClean="0"/>
              <a:t> 2, 3, 4...), </a:t>
            </a:r>
            <a:endParaRPr lang="cs-CZ" altLang="cs-CZ" dirty="0" smtClean="0"/>
          </a:p>
          <a:p>
            <a:r>
              <a:rPr lang="cs-CZ" altLang="cs-CZ" dirty="0" smtClean="0"/>
              <a:t>Otázka volebního prahu </a:t>
            </a:r>
          </a:p>
          <a:p>
            <a:r>
              <a:rPr lang="cs-CZ" altLang="cs-CZ" dirty="0" smtClean="0"/>
              <a:t>„Druhořadé volby“?</a:t>
            </a:r>
          </a:p>
        </p:txBody>
      </p:sp>
    </p:spTree>
    <p:extLst>
      <p:ext uri="{BB962C8B-B14F-4D97-AF65-F5344CB8AC3E}">
        <p14:creationId xmlns:p14="http://schemas.microsoft.com/office/powerpoint/2010/main" val="2062919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68" y="1196753"/>
            <a:ext cx="8091080" cy="44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7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023937"/>
            <a:ext cx="87820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85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18742"/>
            <a:ext cx="8584606" cy="39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71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933450"/>
            <a:ext cx="8801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02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325873"/>
            <a:ext cx="8323350" cy="41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39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938212"/>
            <a:ext cx="88011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59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03" y="1772816"/>
            <a:ext cx="783273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31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028700"/>
            <a:ext cx="8801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70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Závěr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Různé indikátory různě důležité v různých krajích  </a:t>
            </a:r>
          </a:p>
          <a:p>
            <a:r>
              <a:rPr lang="cs-CZ" altLang="cs-CZ" dirty="0" smtClean="0"/>
              <a:t>VŠ: ODS, STAN, Piráti, „KDU“/KSČM+SPD</a:t>
            </a:r>
          </a:p>
          <a:p>
            <a:r>
              <a:rPr lang="cs-CZ" altLang="cs-CZ" dirty="0" smtClean="0"/>
              <a:t>Nezaměstnanost: KSČM, SPD+SPO</a:t>
            </a:r>
          </a:p>
          <a:p>
            <a:r>
              <a:rPr lang="cs-CZ" altLang="cs-CZ" dirty="0" smtClean="0"/>
              <a:t>Katolíci: KDU-ČSL/KSČM (ANO + </a:t>
            </a:r>
            <a:r>
              <a:rPr lang="cs-CZ" altLang="cs-CZ" dirty="0" err="1" smtClean="0"/>
              <a:t>Okamura</a:t>
            </a:r>
            <a:r>
              <a:rPr lang="cs-CZ" altLang="cs-CZ" dirty="0" smtClean="0"/>
              <a:t>)  </a:t>
            </a:r>
          </a:p>
          <a:p>
            <a:r>
              <a:rPr lang="cs-CZ" altLang="cs-CZ" dirty="0" smtClean="0"/>
              <a:t>Volební účast – nižší…. </a:t>
            </a:r>
          </a:p>
        </p:txBody>
      </p:sp>
    </p:spTree>
    <p:extLst>
      <p:ext uri="{BB962C8B-B14F-4D97-AF65-F5344CB8AC3E}">
        <p14:creationId xmlns:p14="http://schemas.microsoft.com/office/powerpoint/2010/main" val="71961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Zastupitelé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792"/>
            <a:ext cx="67056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1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1512168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Počet hlasů odpovídající 5% </a:t>
            </a:r>
            <a:r>
              <a:rPr lang="cs-CZ" altLang="cs-CZ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altLang="cs-CZ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altLang="cs-CZ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omezovací </a:t>
            </a:r>
            <a:r>
              <a:rPr lang="cs-CZ" altLang="cs-CZ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klauzuli v </a:t>
            </a:r>
            <a:r>
              <a:rPr lang="cs-CZ" altLang="cs-CZ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krajích  </a:t>
            </a:r>
            <a:r>
              <a:rPr lang="cs-CZ" altLang="cs-CZ" sz="800" dirty="0"/>
              <a:t/>
            </a:r>
            <a:br>
              <a:rPr lang="cs-CZ" altLang="cs-CZ" sz="800" dirty="0"/>
            </a:b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44379"/>
              </p:ext>
            </p:extLst>
          </p:nvPr>
        </p:nvGraphicFramePr>
        <p:xfrm>
          <a:off x="1835695" y="2060842"/>
          <a:ext cx="6048674" cy="4176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0870">
                  <a:extLst>
                    <a:ext uri="{9D8B030D-6E8A-4147-A177-3AD203B41FA5}">
                      <a16:colId xmlns:a16="http://schemas.microsoft.com/office/drawing/2014/main" val="3706651368"/>
                    </a:ext>
                  </a:extLst>
                </a:gridCol>
                <a:gridCol w="1104557">
                  <a:extLst>
                    <a:ext uri="{9D8B030D-6E8A-4147-A177-3AD203B41FA5}">
                      <a16:colId xmlns:a16="http://schemas.microsoft.com/office/drawing/2014/main" val="3596809802"/>
                    </a:ext>
                  </a:extLst>
                </a:gridCol>
                <a:gridCol w="936431">
                  <a:extLst>
                    <a:ext uri="{9D8B030D-6E8A-4147-A177-3AD203B41FA5}">
                      <a16:colId xmlns:a16="http://schemas.microsoft.com/office/drawing/2014/main" val="3355654926"/>
                    </a:ext>
                  </a:extLst>
                </a:gridCol>
                <a:gridCol w="1183408">
                  <a:extLst>
                    <a:ext uri="{9D8B030D-6E8A-4147-A177-3AD203B41FA5}">
                      <a16:colId xmlns:a16="http://schemas.microsoft.com/office/drawing/2014/main" val="1705847004"/>
                    </a:ext>
                  </a:extLst>
                </a:gridCol>
                <a:gridCol w="1183408">
                  <a:extLst>
                    <a:ext uri="{9D8B030D-6E8A-4147-A177-3AD203B41FA5}">
                      <a16:colId xmlns:a16="http://schemas.microsoft.com/office/drawing/2014/main" val="3617068625"/>
                    </a:ext>
                  </a:extLst>
                </a:gridCol>
              </a:tblGrid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296821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43408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5352386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459984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227534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471878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926955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6654436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047949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1719843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968679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935674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7148057"/>
                  </a:ext>
                </a:extLst>
              </a:tr>
              <a:tr h="298319"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88290" algn="ctr">
                        <a:spcAft>
                          <a:spcPts val="300"/>
                        </a:spcAft>
                      </a:pP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8663525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2374"/>
              </p:ext>
            </p:extLst>
          </p:nvPr>
        </p:nvGraphicFramePr>
        <p:xfrm>
          <a:off x="323528" y="1290639"/>
          <a:ext cx="8424938" cy="5378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500">
                  <a:extLst>
                    <a:ext uri="{9D8B030D-6E8A-4147-A177-3AD203B41FA5}">
                      <a16:colId xmlns:a16="http://schemas.microsoft.com/office/drawing/2014/main" val="4021460088"/>
                    </a:ext>
                  </a:extLst>
                </a:gridCol>
                <a:gridCol w="1297866">
                  <a:extLst>
                    <a:ext uri="{9D8B030D-6E8A-4147-A177-3AD203B41FA5}">
                      <a16:colId xmlns:a16="http://schemas.microsoft.com/office/drawing/2014/main" val="2288603099"/>
                    </a:ext>
                  </a:extLst>
                </a:gridCol>
                <a:gridCol w="1152415">
                  <a:extLst>
                    <a:ext uri="{9D8B030D-6E8A-4147-A177-3AD203B41FA5}">
                      <a16:colId xmlns:a16="http://schemas.microsoft.com/office/drawing/2014/main" val="2409643840"/>
                    </a:ext>
                  </a:extLst>
                </a:gridCol>
                <a:gridCol w="1107662">
                  <a:extLst>
                    <a:ext uri="{9D8B030D-6E8A-4147-A177-3AD203B41FA5}">
                      <a16:colId xmlns:a16="http://schemas.microsoft.com/office/drawing/2014/main" val="3960343631"/>
                    </a:ext>
                  </a:extLst>
                </a:gridCol>
                <a:gridCol w="1152415">
                  <a:extLst>
                    <a:ext uri="{9D8B030D-6E8A-4147-A177-3AD203B41FA5}">
                      <a16:colId xmlns:a16="http://schemas.microsoft.com/office/drawing/2014/main" val="1471073488"/>
                    </a:ext>
                  </a:extLst>
                </a:gridCol>
                <a:gridCol w="895080">
                  <a:extLst>
                    <a:ext uri="{9D8B030D-6E8A-4147-A177-3AD203B41FA5}">
                      <a16:colId xmlns:a16="http://schemas.microsoft.com/office/drawing/2014/main" val="3112564580"/>
                    </a:ext>
                  </a:extLst>
                </a:gridCol>
              </a:tblGrid>
              <a:tr h="3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Kraj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2000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2004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2008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2012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2016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2557531"/>
                  </a:ext>
                </a:extLst>
              </a:tr>
              <a:tr h="395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Středočeský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14 213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13 873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19 844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17 490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17 527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7185734"/>
                  </a:ext>
                </a:extLst>
              </a:tr>
              <a:tr h="3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Jihočeský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8 263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7 455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10 194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9 956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9 104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1076494"/>
                  </a:ext>
                </a:extLst>
              </a:tr>
              <a:tr h="3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Plzeňský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7 644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6 926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8 944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8 727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8 155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8244237"/>
                  </a:ext>
                </a:extLst>
              </a:tr>
              <a:tr h="3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Karlovarský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3 291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2 933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4 138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3 607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3 573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928254"/>
                  </a:ext>
                </a:extLst>
              </a:tr>
              <a:tr h="3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Ústecký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9 232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8 159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12 083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10 650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9 488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6309084"/>
                  </a:ext>
                </a:extLst>
              </a:tr>
              <a:tr h="3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Liberecký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5 413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5 200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6 484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6 474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6 283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9012542"/>
                  </a:ext>
                </a:extLst>
              </a:tr>
              <a:tr h="3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Královéhradecký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7 440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7 108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8 977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8 169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8 288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1196672"/>
                  </a:ext>
                </a:extLst>
              </a:tr>
              <a:tr h="3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Pardubický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7 096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6 447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8 662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7 773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7 596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4520131"/>
                  </a:ext>
                </a:extLst>
              </a:tr>
              <a:tr h="3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Vysočina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7 072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6 363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9 028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8 203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7 704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6196200"/>
                  </a:ext>
                </a:extLst>
              </a:tr>
              <a:tr h="3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Jihomoravský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15 533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13 472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18 886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17 367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17 510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4599250"/>
                  </a:ext>
                </a:extLst>
              </a:tr>
              <a:tr h="3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Olomoucký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8 382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7 237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9 748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8 844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8 596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5383962"/>
                  </a:ext>
                </a:extLst>
              </a:tr>
              <a:tr h="3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Zlínský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8 237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7 231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9 667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9 346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9 238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5652141"/>
                  </a:ext>
                </a:extLst>
              </a:tr>
              <a:tr h="383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Moravskoslezský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15 646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13 475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19 055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15 999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15 230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392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34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preferenčních hlasů </a:t>
            </a:r>
            <a:r>
              <a:rPr lang="cs-CZ" altLang="cs-CZ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cs-CZ" altLang="cs-CZ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altLang="cs-CZ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nutných </a:t>
            </a:r>
            <a:r>
              <a:rPr lang="cs-CZ" altLang="cs-CZ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 </a:t>
            </a:r>
            <a:r>
              <a:rPr lang="cs-CZ" altLang="cs-CZ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změně</a:t>
            </a:r>
            <a:endParaRPr lang="cs-CZ" sz="3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69045"/>
              </p:ext>
            </p:extLst>
          </p:nvPr>
        </p:nvGraphicFramePr>
        <p:xfrm>
          <a:off x="323528" y="1417638"/>
          <a:ext cx="8280920" cy="5323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1302">
                  <a:extLst>
                    <a:ext uri="{9D8B030D-6E8A-4147-A177-3AD203B41FA5}">
                      <a16:colId xmlns:a16="http://schemas.microsoft.com/office/drawing/2014/main" val="1289094979"/>
                    </a:ext>
                  </a:extLst>
                </a:gridCol>
                <a:gridCol w="1275680">
                  <a:extLst>
                    <a:ext uri="{9D8B030D-6E8A-4147-A177-3AD203B41FA5}">
                      <a16:colId xmlns:a16="http://schemas.microsoft.com/office/drawing/2014/main" val="1177704123"/>
                    </a:ext>
                  </a:extLst>
                </a:gridCol>
                <a:gridCol w="1132716">
                  <a:extLst>
                    <a:ext uri="{9D8B030D-6E8A-4147-A177-3AD203B41FA5}">
                      <a16:colId xmlns:a16="http://schemas.microsoft.com/office/drawing/2014/main" val="1627133290"/>
                    </a:ext>
                  </a:extLst>
                </a:gridCol>
                <a:gridCol w="1088727">
                  <a:extLst>
                    <a:ext uri="{9D8B030D-6E8A-4147-A177-3AD203B41FA5}">
                      <a16:colId xmlns:a16="http://schemas.microsoft.com/office/drawing/2014/main" val="2010550615"/>
                    </a:ext>
                  </a:extLst>
                </a:gridCol>
                <a:gridCol w="1132716">
                  <a:extLst>
                    <a:ext uri="{9D8B030D-6E8A-4147-A177-3AD203B41FA5}">
                      <a16:colId xmlns:a16="http://schemas.microsoft.com/office/drawing/2014/main" val="3125710065"/>
                    </a:ext>
                  </a:extLst>
                </a:gridCol>
                <a:gridCol w="879779">
                  <a:extLst>
                    <a:ext uri="{9D8B030D-6E8A-4147-A177-3AD203B41FA5}">
                      <a16:colId xmlns:a16="http://schemas.microsoft.com/office/drawing/2014/main" val="3106612957"/>
                    </a:ext>
                  </a:extLst>
                </a:gridCol>
              </a:tblGrid>
              <a:tr h="37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Kraj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2000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2004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2008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2012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2016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extLst>
                  <a:ext uri="{0D108BD9-81ED-4DB2-BD59-A6C34878D82A}">
                    <a16:rowId xmlns:a16="http://schemas.microsoft.com/office/drawing/2014/main" val="1224606603"/>
                  </a:ext>
                </a:extLst>
              </a:tr>
              <a:tr h="390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Středočeský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711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694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993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875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876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490385783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Jihočeský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414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373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510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498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455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976836090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Plzeňský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383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347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448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437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408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877755173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Karlovarský</a:t>
                      </a:r>
                      <a:endParaRPr lang="cs-CZ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165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147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207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181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179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697167795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Ústecký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462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408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605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533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474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820112390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Liberecký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271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260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325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324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287209702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Královéhradecký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372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356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449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409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414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395528043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Pardubický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355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323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434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389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380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726770463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Vysočina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354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319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452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411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385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549894272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Jihomoravský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777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674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945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 dirty="0">
                          <a:effectLst/>
                        </a:rPr>
                        <a:t>869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876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709736454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Olomoucký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362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488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443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430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309020388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Zlínský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362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484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468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462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036190676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Moravskoslezský</a:t>
                      </a:r>
                      <a:endParaRPr lang="cs-CZ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783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674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953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u="none" strike="noStrike">
                          <a:effectLst/>
                        </a:rPr>
                        <a:t>800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762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913540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24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Penalizační efekt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40768"/>
            <a:ext cx="85344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2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Volební účast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556792"/>
            <a:ext cx="84867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4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219200"/>
            <a:ext cx="87439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322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346</Words>
  <Application>Microsoft Office PowerPoint</Application>
  <PresentationFormat>Předvádění na obrazovce (4:3)</PresentationFormat>
  <Paragraphs>191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Motiv systému Office</vt:lpstr>
      <vt:lpstr>Prostorová analýza voleb  Krajské volby </vt:lpstr>
      <vt:lpstr>Kraje a jejich vymezení</vt:lpstr>
      <vt:lpstr>Krajské volby </vt:lpstr>
      <vt:lpstr>Zastupitelé </vt:lpstr>
      <vt:lpstr> Počet hlasů odpovídající 5%  omezovací klauzuli v krajích   </vt:lpstr>
      <vt:lpstr>Minimum preferenčních hlasů  nutných ke změně</vt:lpstr>
      <vt:lpstr>Penalizační efekt </vt:lpstr>
      <vt:lpstr>Volební účast </vt:lpstr>
      <vt:lpstr>Prezentace aplikace PowerPoint</vt:lpstr>
      <vt:lpstr>Krajské volby 2016</vt:lpstr>
      <vt:lpstr>Prezentace aplikace PowerPoint</vt:lpstr>
      <vt:lpstr>Prezentace aplikace PowerPoint</vt:lpstr>
      <vt:lpstr>Středočeský kraj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 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Prostorová analýza voleb  Krajské a prezidentské volby</dc:title>
  <dc:creator>Michal Pink</dc:creator>
  <cp:lastModifiedBy>Michal Pink</cp:lastModifiedBy>
  <cp:revision>23</cp:revision>
  <dcterms:created xsi:type="dcterms:W3CDTF">2016-03-30T11:46:41Z</dcterms:created>
  <dcterms:modified xsi:type="dcterms:W3CDTF">2019-03-26T08:56:17Z</dcterms:modified>
</cp:coreProperties>
</file>