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90" r:id="rId5"/>
    <p:sldId id="273" r:id="rId6"/>
    <p:sldId id="275" r:id="rId7"/>
    <p:sldId id="257" r:id="rId8"/>
    <p:sldId id="274" r:id="rId9"/>
    <p:sldId id="276" r:id="rId10"/>
    <p:sldId id="288" r:id="rId11"/>
    <p:sldId id="280" r:id="rId12"/>
    <p:sldId id="281" r:id="rId13"/>
    <p:sldId id="282" r:id="rId14"/>
    <p:sldId id="283" r:id="rId15"/>
    <p:sldId id="284" r:id="rId16"/>
    <p:sldId id="285" r:id="rId17"/>
    <p:sldId id="291" r:id="rId18"/>
    <p:sldId id="267" r:id="rId19"/>
    <p:sldId id="286" r:id="rId20"/>
    <p:sldId id="287" r:id="rId21"/>
    <p:sldId id="289" r:id="rId22"/>
    <p:sldId id="292" r:id="rId23"/>
    <p:sldId id="277" r:id="rId24"/>
    <p:sldId id="259" r:id="rId25"/>
    <p:sldId id="260" r:id="rId26"/>
    <p:sldId id="261" r:id="rId27"/>
    <p:sldId id="258" r:id="rId28"/>
    <p:sldId id="262" r:id="rId29"/>
    <p:sldId id="263" r:id="rId30"/>
    <p:sldId id="264" r:id="rId31"/>
    <p:sldId id="265" r:id="rId32"/>
    <p:sldId id="266" r:id="rId33"/>
    <p:sldId id="268" r:id="rId34"/>
    <p:sldId id="270" r:id="rId35"/>
    <p:sldId id="271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8D31-D7BB-4917-81B6-99FEB86EB9FD}" type="datetimeFigureOut">
              <a:rPr lang="cs-CZ" smtClean="0"/>
              <a:t>1.4.2019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5035-5379-47A6-B610-87F77B83A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2240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8D31-D7BB-4917-81B6-99FEB86EB9FD}" type="datetimeFigureOut">
              <a:rPr lang="cs-CZ" smtClean="0"/>
              <a:t>1.4.2019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5035-5379-47A6-B610-87F77B83A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052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8D31-D7BB-4917-81B6-99FEB86EB9FD}" type="datetimeFigureOut">
              <a:rPr lang="cs-CZ" smtClean="0"/>
              <a:t>1.4.2019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5035-5379-47A6-B610-87F77B83A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787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8D31-D7BB-4917-81B6-99FEB86EB9FD}" type="datetimeFigureOut">
              <a:rPr lang="cs-CZ" smtClean="0"/>
              <a:t>1.4.2019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5035-5379-47A6-B610-87F77B83A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6009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8D31-D7BB-4917-81B6-99FEB86EB9FD}" type="datetimeFigureOut">
              <a:rPr lang="cs-CZ" smtClean="0"/>
              <a:t>1.4.2019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5035-5379-47A6-B610-87F77B83A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2304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8D31-D7BB-4917-81B6-99FEB86EB9FD}" type="datetimeFigureOut">
              <a:rPr lang="cs-CZ" smtClean="0"/>
              <a:t>1.4.2019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5035-5379-47A6-B610-87F77B83A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4034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8D31-D7BB-4917-81B6-99FEB86EB9FD}" type="datetimeFigureOut">
              <a:rPr lang="cs-CZ" smtClean="0"/>
              <a:t>1.4.2019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5035-5379-47A6-B610-87F77B83A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466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8D31-D7BB-4917-81B6-99FEB86EB9FD}" type="datetimeFigureOut">
              <a:rPr lang="cs-CZ" smtClean="0"/>
              <a:t>1.4.2019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5035-5379-47A6-B610-87F77B83A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0989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8D31-D7BB-4917-81B6-99FEB86EB9FD}" type="datetimeFigureOut">
              <a:rPr lang="cs-CZ" smtClean="0"/>
              <a:t>1.4.2019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5035-5379-47A6-B610-87F77B83A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3535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8D31-D7BB-4917-81B6-99FEB86EB9FD}" type="datetimeFigureOut">
              <a:rPr lang="cs-CZ" smtClean="0"/>
              <a:t>1.4.2019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5035-5379-47A6-B610-87F77B83A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428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8D31-D7BB-4917-81B6-99FEB86EB9FD}" type="datetimeFigureOut">
              <a:rPr lang="cs-CZ" smtClean="0"/>
              <a:t>1.4.2019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5035-5379-47A6-B610-87F77B83A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1189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28D31-D7BB-4917-81B6-99FEB86EB9FD}" type="datetimeFigureOut">
              <a:rPr lang="cs-CZ" smtClean="0"/>
              <a:t>1.4.2019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F5035-5379-47A6-B610-87F77B83A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59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Prezidentské </a:t>
            </a:r>
            <a:r>
              <a:rPr lang="cs-CZ" smtClean="0"/>
              <a:t>volby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Prostorová analýza voleb </a:t>
            </a:r>
          </a:p>
          <a:p>
            <a:r>
              <a:rPr lang="cs-CZ" dirty="0" smtClean="0"/>
              <a:t>POL 509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4280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Vzájemné </a:t>
            </a:r>
            <a:r>
              <a:rPr lang="cs-CZ" dirty="0" smtClean="0"/>
              <a:t>souvislosti 2018 </a:t>
            </a:r>
            <a:r>
              <a:rPr lang="cs-CZ" dirty="0" smtClean="0"/>
              <a:t>I.  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2986081"/>
              </p:ext>
            </p:extLst>
          </p:nvPr>
        </p:nvGraphicFramePr>
        <p:xfrm>
          <a:off x="457200" y="1600200"/>
          <a:ext cx="8229599" cy="5072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4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49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92514">
                <a:tc>
                  <a:txBody>
                    <a:bodyPr/>
                    <a:lstStyle/>
                    <a:p>
                      <a:pPr algn="ctr"/>
                      <a:endParaRPr lang="cs-CZ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Topolánek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Horáček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Fischer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Zeman</a:t>
                      </a:r>
                      <a:r>
                        <a:rPr lang="cs-CZ" sz="18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I. 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Hilšer</a:t>
                      </a:r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Drahoš I. 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514"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-0,397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-0,082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-0,698</a:t>
                      </a:r>
                      <a:endParaRPr lang="cs-CZ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0,707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-0,265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-0,496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514"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ODS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0,705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0,540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0,287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-0,777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0,468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0,507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514"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Pirati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0,567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0,516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0,223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-0,772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0,541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0,576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514"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Okamura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-0,336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-0,299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-0,340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0,691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-0,470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-0,549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514"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KSČM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-0,504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-0,199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-0,455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0,717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-0,256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-0,616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514"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ČSSD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-0,439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-0,554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-0,012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0,386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-0,425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-0,090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2514"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KDU-ČSL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-0,268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-0,570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0,745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-0,091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-0,310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0,131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2514"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TOP09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0,609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0,498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0,253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-0,711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0,418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0,487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2514"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0,326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0,323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0,047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-0,436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0,443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0,301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426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Mirek Topolánek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7830478" cy="553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868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Michal Horáček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39" y="1196752"/>
            <a:ext cx="784071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187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Pavel Fischer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96752"/>
            <a:ext cx="7728651" cy="546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33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Miloš Zeman I.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37" y="1261218"/>
            <a:ext cx="7637487" cy="540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74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cs-CZ" dirty="0" smtClean="0"/>
              <a:t>Marek </a:t>
            </a:r>
            <a:r>
              <a:rPr lang="cs-CZ" dirty="0" err="1" smtClean="0"/>
              <a:t>Hilšer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8034133" cy="568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995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Jiří Drahoš I.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7776864" cy="549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907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cs-CZ" dirty="0" smtClean="0"/>
              <a:t>Souvislost - první a druhé kolo </a:t>
            </a: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009984"/>
              </p:ext>
            </p:extLst>
          </p:nvPr>
        </p:nvGraphicFramePr>
        <p:xfrm>
          <a:off x="323527" y="1196751"/>
          <a:ext cx="8424936" cy="48605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07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6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Zeman II. Kolo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</a:rPr>
                        <a:t>Drahoš II. Kolo 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Topolánek</a:t>
                      </a:r>
                      <a:r>
                        <a:rPr lang="cs-CZ" sz="20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-0,624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0,624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Horáček</a:t>
                      </a:r>
                      <a:r>
                        <a:rPr lang="cs-CZ" sz="20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-0,439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0,446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Fischer</a:t>
                      </a:r>
                      <a:r>
                        <a:rPr lang="cs-CZ" sz="20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-0,501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0,191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Zeman</a:t>
                      </a:r>
                      <a:r>
                        <a:rPr lang="cs-CZ" sz="20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I. 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0,989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-0,623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Hilšer</a:t>
                      </a:r>
                      <a:r>
                        <a:rPr lang="cs-CZ" sz="20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-0,500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0,377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Drahoš</a:t>
                      </a:r>
                      <a:r>
                        <a:rPr lang="cs-CZ" sz="20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I. 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-0,797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0,334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Účast</a:t>
                      </a:r>
                      <a:r>
                        <a:rPr lang="cs-CZ" sz="20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I. 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-0,664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0,289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Účast</a:t>
                      </a:r>
                      <a:r>
                        <a:rPr lang="cs-CZ" sz="20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II. 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-0,614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0,253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47825" y="30241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377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První a druhé kolo </a:t>
            </a:r>
            <a:endParaRPr lang="cs-CZ" sz="4000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410081"/>
              </p:ext>
            </p:extLst>
          </p:nvPr>
        </p:nvGraphicFramePr>
        <p:xfrm>
          <a:off x="280797" y="3933056"/>
          <a:ext cx="8611682" cy="93387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90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1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98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69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90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05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76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449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669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ANO 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Piráti 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ODS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err="1" smtClean="0">
                          <a:effectLst/>
                          <a:latin typeface="+mn-lt"/>
                          <a:ea typeface="+mn-ea"/>
                        </a:rPr>
                        <a:t>Okamura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  <a:latin typeface="Times New Roman"/>
                          <a:ea typeface="Times New Roman"/>
                        </a:rPr>
                        <a:t>KSČM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ČSSD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KDU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  <a:latin typeface="Times New Roman"/>
                          <a:ea typeface="Times New Roman"/>
                        </a:rPr>
                        <a:t>TOP09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STAN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9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-0,683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0,722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0,768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-0,580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-0,599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-0,502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0,037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0,696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0,403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856588"/>
              </p:ext>
            </p:extLst>
          </p:nvPr>
        </p:nvGraphicFramePr>
        <p:xfrm>
          <a:off x="266158" y="1510100"/>
          <a:ext cx="8626322" cy="107082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16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03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73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1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76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05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08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14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979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354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ANO 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Piráti 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ODS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err="1" smtClean="0">
                          <a:effectLst/>
                          <a:latin typeface="+mn-lt"/>
                          <a:ea typeface="+mn-ea"/>
                        </a:rPr>
                        <a:t>Okamura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  <a:latin typeface="Times New Roman"/>
                          <a:ea typeface="Times New Roman"/>
                        </a:rPr>
                        <a:t>KSČM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ČSSD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KDU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  <a:latin typeface="Times New Roman"/>
                          <a:ea typeface="Times New Roman"/>
                        </a:rPr>
                        <a:t>TOP09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STAN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4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0,375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-0,427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-0,366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0,221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0,374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0,145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-0,061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-0,381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-0,141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délník 5"/>
          <p:cNvSpPr/>
          <p:nvPr/>
        </p:nvSpPr>
        <p:spPr>
          <a:xfrm>
            <a:off x="755576" y="3429000"/>
            <a:ext cx="7935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Nárůst hlasů v druhém kole a podpora 2017 – Jiří Drahoš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80798" y="1124744"/>
            <a:ext cx="87556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Nárůst hlasů v druhém kole a podpora 2017 - Miloš Zeman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816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Jiří Drahoš II.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93484"/>
            <a:ext cx="7524996" cy="532135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396" y="13092"/>
            <a:ext cx="2638796" cy="188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088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Prezidentské volby 2013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115702"/>
              </p:ext>
            </p:extLst>
          </p:nvPr>
        </p:nvGraphicFramePr>
        <p:xfrm>
          <a:off x="179512" y="1397000"/>
          <a:ext cx="8712969" cy="5128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834"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I. Kolo  hlasy 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I</a:t>
                      </a:r>
                      <a:r>
                        <a:rPr lang="cs-CZ" sz="2000" baseline="0" dirty="0" smtClean="0"/>
                        <a:t>. Kolo %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II. Kolo hlasy 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II. Kolo %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834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Roithová 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255045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4,95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834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Fischer 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841437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16,35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834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Bobošíková 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123171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2,39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834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Fischerová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166211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3,23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834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Sobotka 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126846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2,46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2834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Zeman 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1245848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24,21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2717405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54,80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2834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Franz 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351916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6,84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2834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Dienstbier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829297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16,12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2834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Schwarzenberg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1204195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23,40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2241171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45,19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4827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Miloš Zeman II.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1196751"/>
            <a:ext cx="7885914" cy="557657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5067"/>
            <a:ext cx="2525072" cy="142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1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Vzájemné souvislosti II. 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5803624"/>
              </p:ext>
            </p:extLst>
          </p:nvPr>
        </p:nvGraphicFramePr>
        <p:xfrm>
          <a:off x="457200" y="1600200"/>
          <a:ext cx="8229600" cy="4133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365119733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38775667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235674878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4146490144"/>
                    </a:ext>
                  </a:extLst>
                </a:gridCol>
              </a:tblGrid>
              <a:tr h="1033264">
                <a:tc>
                  <a:txBody>
                    <a:bodyPr/>
                    <a:lstStyle/>
                    <a:p>
                      <a:pPr algn="ctr"/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Zeman 2018</a:t>
                      </a:r>
                    </a:p>
                    <a:p>
                      <a:pPr algn="ctr"/>
                      <a:r>
                        <a:rPr lang="cs-CZ" sz="2000" b="1" dirty="0" smtClean="0"/>
                        <a:t>I. Kolo 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Zeman 2013</a:t>
                      </a:r>
                      <a:r>
                        <a:rPr lang="cs-CZ" sz="2000" b="1" baseline="0" dirty="0" smtClean="0"/>
                        <a:t> </a:t>
                      </a:r>
                    </a:p>
                    <a:p>
                      <a:pPr algn="ctr"/>
                      <a:r>
                        <a:rPr lang="cs-CZ" sz="2000" b="1" baseline="0" dirty="0" smtClean="0"/>
                        <a:t>I. Kolo 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Zeman 2013 </a:t>
                      </a:r>
                    </a:p>
                    <a:p>
                      <a:pPr algn="ctr"/>
                      <a:r>
                        <a:rPr lang="cs-CZ" sz="2000" b="1" dirty="0" smtClean="0"/>
                        <a:t>II. Kolo </a:t>
                      </a:r>
                      <a:endParaRPr lang="cs-CZ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680279"/>
                  </a:ext>
                </a:extLst>
              </a:tr>
              <a:tr h="1033264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Zeman 2018</a:t>
                      </a:r>
                      <a:r>
                        <a:rPr lang="cs-CZ" sz="2000" b="1" baseline="0" dirty="0" smtClean="0"/>
                        <a:t> </a:t>
                      </a:r>
                    </a:p>
                    <a:p>
                      <a:pPr algn="ctr"/>
                      <a:r>
                        <a:rPr lang="cs-CZ" sz="2000" b="1" baseline="0" dirty="0" smtClean="0"/>
                        <a:t>I. Kolo 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1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0,643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0,908</a:t>
                      </a:r>
                      <a:endParaRPr lang="cs-CZ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525650"/>
                  </a:ext>
                </a:extLst>
              </a:tr>
              <a:tr h="1033264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Zeman 2013</a:t>
                      </a:r>
                    </a:p>
                    <a:p>
                      <a:pPr algn="ctr"/>
                      <a:r>
                        <a:rPr lang="cs-CZ" sz="2000" b="1" dirty="0" smtClean="0"/>
                        <a:t>I.</a:t>
                      </a:r>
                      <a:r>
                        <a:rPr lang="cs-CZ" sz="2000" b="1" baseline="0" dirty="0" smtClean="0"/>
                        <a:t> Kolo </a:t>
                      </a:r>
                      <a:endParaRPr lang="cs-CZ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0,643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1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0,808</a:t>
                      </a:r>
                      <a:endParaRPr lang="cs-CZ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961225"/>
                  </a:ext>
                </a:extLst>
              </a:tr>
              <a:tr h="1033264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Zeman 2013 </a:t>
                      </a:r>
                    </a:p>
                    <a:p>
                      <a:pPr algn="ctr"/>
                      <a:r>
                        <a:rPr lang="cs-CZ" sz="2000" b="1" dirty="0" smtClean="0"/>
                        <a:t>II. Kolo 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0,908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0,808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0,808</a:t>
                      </a:r>
                      <a:endParaRPr lang="cs-CZ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995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9645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Vzájemné souvislosti 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0710831"/>
              </p:ext>
            </p:extLst>
          </p:nvPr>
        </p:nvGraphicFramePr>
        <p:xfrm>
          <a:off x="457200" y="1600200"/>
          <a:ext cx="8291262" cy="4925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536">
                  <a:extLst>
                    <a:ext uri="{9D8B030D-6E8A-4147-A177-3AD203B41FA5}">
                      <a16:colId xmlns:a16="http://schemas.microsoft.com/office/drawing/2014/main" val="133680401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70674126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12283663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101967518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835405212"/>
                    </a:ext>
                  </a:extLst>
                </a:gridCol>
                <a:gridCol w="1224134">
                  <a:extLst>
                    <a:ext uri="{9D8B030D-6E8A-4147-A177-3AD203B41FA5}">
                      <a16:colId xmlns:a16="http://schemas.microsoft.com/office/drawing/2014/main" val="2480056862"/>
                    </a:ext>
                  </a:extLst>
                </a:gridCol>
              </a:tblGrid>
              <a:tr h="985029">
                <a:tc>
                  <a:txBody>
                    <a:bodyPr/>
                    <a:lstStyle/>
                    <a:p>
                      <a:pPr algn="ctr"/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Drahoš  I. Kolo 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Drahoš II. Kolo 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Fischer 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Horáček 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/>
                        <a:t>Hilšer</a:t>
                      </a:r>
                      <a:endParaRPr lang="cs-CZ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2912404"/>
                  </a:ext>
                </a:extLst>
              </a:tr>
              <a:tr h="98502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/>
                        <a:t>Schwar</a:t>
                      </a:r>
                      <a:r>
                        <a:rPr lang="cs-CZ" sz="2000" b="1" dirty="0" smtClean="0"/>
                        <a:t>. 2. kolo 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0,626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0,907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0,339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0,602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0,595</a:t>
                      </a:r>
                      <a:endParaRPr lang="cs-CZ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729610"/>
                  </a:ext>
                </a:extLst>
              </a:tr>
              <a:tr h="98502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/>
                        <a:t>Schwar</a:t>
                      </a:r>
                      <a:r>
                        <a:rPr lang="cs-CZ" sz="2000" b="1" dirty="0" smtClean="0"/>
                        <a:t>.</a:t>
                      </a:r>
                      <a:r>
                        <a:rPr lang="cs-CZ" sz="2000" b="1" baseline="0" dirty="0" smtClean="0"/>
                        <a:t> </a:t>
                      </a:r>
                    </a:p>
                    <a:p>
                      <a:pPr algn="ctr"/>
                      <a:r>
                        <a:rPr lang="cs-CZ" sz="2000" b="1" dirty="0" smtClean="0"/>
                        <a:t>1.</a:t>
                      </a:r>
                      <a:r>
                        <a:rPr lang="cs-CZ" sz="2000" b="1" baseline="0" dirty="0" smtClean="0"/>
                        <a:t> Kolo 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0,595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0,870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0,299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0,573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0,511</a:t>
                      </a:r>
                      <a:endParaRPr lang="cs-CZ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049610"/>
                  </a:ext>
                </a:extLst>
              </a:tr>
              <a:tr h="985029">
                <a:tc>
                  <a:txBody>
                    <a:bodyPr/>
                    <a:lstStyle/>
                    <a:p>
                      <a:pPr algn="ctr"/>
                      <a:r>
                        <a:rPr lang="cs-CZ" sz="2000" b="1" baseline="0" dirty="0" smtClean="0"/>
                        <a:t>Dienstbier 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-0,009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-0,035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-0,466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0,358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0,310</a:t>
                      </a:r>
                      <a:endParaRPr lang="cs-CZ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094240"/>
                  </a:ext>
                </a:extLst>
              </a:tr>
              <a:tr h="98502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Roithová 2013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0,096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0,143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0,774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-0,479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-0,208</a:t>
                      </a:r>
                      <a:endParaRPr lang="cs-CZ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602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72053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Prezidentské volby – rozdělená země</a:t>
            </a:r>
          </a:p>
          <a:p>
            <a:r>
              <a:rPr lang="cs-CZ" dirty="0"/>
              <a:t>P</a:t>
            </a:r>
            <a:r>
              <a:rPr lang="cs-CZ" dirty="0" smtClean="0"/>
              <a:t>olarizace pravice/levice (město/venkov) </a:t>
            </a:r>
          </a:p>
          <a:p>
            <a:r>
              <a:rPr lang="cs-CZ" dirty="0" smtClean="0"/>
              <a:t>Spíše velké město/menší město a venkov </a:t>
            </a:r>
          </a:p>
          <a:p>
            <a:r>
              <a:rPr lang="cs-CZ" dirty="0" smtClean="0"/>
              <a:t>Přežívající historické okolnosti – </a:t>
            </a:r>
            <a:r>
              <a:rPr lang="cs-CZ" dirty="0" err="1" smtClean="0"/>
              <a:t>sudety</a:t>
            </a:r>
            <a:r>
              <a:rPr lang="cs-CZ" dirty="0" smtClean="0"/>
              <a:t> </a:t>
            </a:r>
            <a:endParaRPr lang="cs-CZ" dirty="0" smtClean="0"/>
          </a:p>
          <a:p>
            <a:r>
              <a:rPr lang="cs-CZ" dirty="0" smtClean="0"/>
              <a:t>Přítomnost sociokulturních vlivů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3604879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Jan </a:t>
            </a:r>
            <a:r>
              <a:rPr lang="cs-CZ" dirty="0" smtClean="0"/>
              <a:t>Fischer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399635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172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Karel Schwarzenberg </a:t>
            </a:r>
            <a:r>
              <a:rPr lang="cs-CZ" dirty="0" smtClean="0"/>
              <a:t>2013 I. 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208912" cy="50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8511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ja-JP" b="1" dirty="0" smtClean="0"/>
              <a:t>Miloš Zeman </a:t>
            </a:r>
            <a:r>
              <a:rPr lang="cs-CZ" altLang="ja-JP" b="1" dirty="0" smtClean="0"/>
              <a:t>2013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32" y="1484784"/>
            <a:ext cx="8145481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918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Jiří Dienstbier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38224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7666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Přemysl Sobotka 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247337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2195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Zuzana Roithová 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124744"/>
            <a:ext cx="8478095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104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Prezidentské volby 2018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153854"/>
              </p:ext>
            </p:extLst>
          </p:nvPr>
        </p:nvGraphicFramePr>
        <p:xfrm>
          <a:off x="467545" y="1397000"/>
          <a:ext cx="8064895" cy="5128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2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2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2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83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I. Kolo  hlasy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</a:t>
                      </a:r>
                      <a:r>
                        <a:rPr lang="cs-CZ" baseline="0" dirty="0" smtClean="0"/>
                        <a:t>. Kolo 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II. Kolo hlasy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II. Kolo %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834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Topolánek 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221689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4,30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834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Horáček</a:t>
                      </a:r>
                      <a:r>
                        <a:rPr lang="cs-CZ" sz="2000" baseline="0" dirty="0" smtClean="0"/>
                        <a:t> 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472643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9,18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834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Fischer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526694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10,23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834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Hynek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63348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1,23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834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 smtClean="0"/>
                        <a:t>Hannig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29228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0,56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2834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Kulhánek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24442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0,47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2834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Zeman 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1985547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38,56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2853390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51,36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2834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 smtClean="0"/>
                        <a:t>Hilšer</a:t>
                      </a:r>
                      <a:r>
                        <a:rPr lang="cs-CZ" sz="2000" baseline="0" dirty="0" smtClean="0"/>
                        <a:t> </a:t>
                      </a:r>
                      <a:r>
                        <a:rPr lang="cs-CZ" sz="2000" dirty="0" smtClean="0"/>
                        <a:t> 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454949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8,83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2834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Drahoš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1369601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26,60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2701206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48,63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93490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Vzájemné souvislosti 2013/10</a:t>
            </a: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800051"/>
              </p:ext>
            </p:extLst>
          </p:nvPr>
        </p:nvGraphicFramePr>
        <p:xfrm>
          <a:off x="179514" y="1916828"/>
          <a:ext cx="8856981" cy="460851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17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7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1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92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42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07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43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0019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56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ČSSD10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ODS10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TOP10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KSČM10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KDU10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SZ10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VV10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SUV10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Zeman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0,66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-0,59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-0,68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0,44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0,32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-0,49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-0,28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-0,27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3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Schwarzenberg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-0,78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0,81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0,87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-0,64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-0,27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0,58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0,07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-0,05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Fischer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0,29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-0,31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-0,38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0,42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-0,23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-0,19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0,20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0,53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Dienstbier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0,65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-0,55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-0,57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0,66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-0,20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-0,36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-0,04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0,34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Franz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-0,13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0,05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0,13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0,14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-0,49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0,17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0,31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0,51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Roithova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0,01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-0,19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-0,16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-0,30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0,95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-0,24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-0,20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-0,67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Fischerova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-0,37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0,32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0,41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-0,57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0,10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0,37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0,30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-0,20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Sobotka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-0,57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0,55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0,58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-0,34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-0,45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0,39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0,25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0,33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6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Bobošíková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0,31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-0,45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-0,45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0,49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-0,15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-0,17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0,31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0,36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22425" y="29479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3121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Vzájemné souvislosti 2013/10 </a:t>
            </a: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005009"/>
              </p:ext>
            </p:extLst>
          </p:nvPr>
        </p:nvGraphicFramePr>
        <p:xfrm>
          <a:off x="539551" y="1772813"/>
          <a:ext cx="8136905" cy="43924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11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2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25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92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ĆSSD+KSČM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TOP09+ODS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2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Roithova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-0,14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-0,19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2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Fischer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0,40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-0,39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2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Bobošíková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0,45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-0,50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2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Fischerova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-0,53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0,41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2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Sobotka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-0,55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0,63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2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Zeman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chemeClr val="tx1"/>
                          </a:solidFill>
                          <a:effectLst/>
                        </a:rPr>
                        <a:t>0,66</a:t>
                      </a:r>
                      <a:endParaRPr lang="cs-CZ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-0,70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92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Franz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chemeClr val="tx1"/>
                          </a:solidFill>
                          <a:effectLst/>
                        </a:rPr>
                        <a:t>-0,02</a:t>
                      </a:r>
                      <a:endParaRPr lang="cs-CZ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0,10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92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Dienstbier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chemeClr val="tx1"/>
                          </a:solidFill>
                          <a:effectLst/>
                        </a:rPr>
                        <a:t>0,76</a:t>
                      </a:r>
                      <a:endParaRPr lang="cs-CZ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-0,62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92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Schwarzenberg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-0,84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0,93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47825" y="30241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4643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Variabilita – první kolo </a:t>
            </a: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874649"/>
              </p:ext>
            </p:extLst>
          </p:nvPr>
        </p:nvGraphicFramePr>
        <p:xfrm>
          <a:off x="251520" y="1340768"/>
          <a:ext cx="8424936" cy="497655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212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2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Roithova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0,39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0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Fischer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0,13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0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Bobošíková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0,20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0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Fischerova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0,16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80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Sobotka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0,24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80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Zeman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0,17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80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Franz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0,17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80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Dienstbier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0,12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80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Schwarzenberg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0,29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47825" y="31083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5466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cs-CZ" dirty="0" smtClean="0"/>
              <a:t>Souvislost - první a druhé kolo </a:t>
            </a: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289028"/>
              </p:ext>
            </p:extLst>
          </p:nvPr>
        </p:nvGraphicFramePr>
        <p:xfrm>
          <a:off x="323527" y="1196751"/>
          <a:ext cx="8424936" cy="54006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07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6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Zeman II. Kolo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Schwarzenberg II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Roithova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0,07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- 0,07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Fischer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0,35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- 0,35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 err="1" smtClean="0">
                          <a:solidFill>
                            <a:schemeClr val="tx1"/>
                          </a:solidFill>
                          <a:effectLst/>
                        </a:rPr>
                        <a:t>Bobosiková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0,48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-0,48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</a:rPr>
                        <a:t>Fischerová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-0,48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0,48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Sobotka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-0,59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0,59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Zeman I.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0,81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-0,81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Franz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-0,17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0,17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Dienstbier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0,64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-0,64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Schwarzenberg I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-0,94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0,94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47825" y="30241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6520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/>
          <a:lstStyle/>
          <a:p>
            <a:r>
              <a:rPr lang="cs-CZ" dirty="0" smtClean="0"/>
              <a:t>II. Kolo </a:t>
            </a:r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08040"/>
            <a:ext cx="8379882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62010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2295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II. Kolo </a:t>
            </a:r>
            <a:endParaRPr lang="cs-CZ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47" y="1457400"/>
            <a:ext cx="8749695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279686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9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Variabilita – první kolo </a:t>
            </a: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087102"/>
              </p:ext>
            </p:extLst>
          </p:nvPr>
        </p:nvGraphicFramePr>
        <p:xfrm>
          <a:off x="251520" y="1340768"/>
          <a:ext cx="8424936" cy="440848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212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2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  <a:latin typeface="+mn-lt"/>
                          <a:ea typeface="+mn-ea"/>
                        </a:rPr>
                        <a:t>Topolánek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0,21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0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  <a:latin typeface="+mn-lt"/>
                          <a:ea typeface="+mn-ea"/>
                        </a:rPr>
                        <a:t>Horáček</a:t>
                      </a:r>
                      <a:r>
                        <a:rPr lang="cs-CZ" sz="2400" baseline="0" dirty="0" smtClean="0">
                          <a:effectLst/>
                          <a:latin typeface="+mn-lt"/>
                          <a:ea typeface="+mn-ea"/>
                        </a:rPr>
                        <a:t> 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0,26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0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  <a:latin typeface="+mn-lt"/>
                          <a:ea typeface="+mn-ea"/>
                        </a:rPr>
                        <a:t>Fischer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0,30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0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  <a:latin typeface="+mn-lt"/>
                          <a:ea typeface="+mn-ea"/>
                        </a:rPr>
                        <a:t>Zeman</a:t>
                      </a:r>
                      <a:r>
                        <a:rPr lang="cs-CZ" sz="2400" baseline="0" dirty="0" smtClean="0">
                          <a:effectLst/>
                          <a:latin typeface="+mn-lt"/>
                          <a:ea typeface="+mn-ea"/>
                        </a:rPr>
                        <a:t> I. 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0,16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80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 err="1" smtClean="0">
                          <a:effectLst/>
                          <a:latin typeface="+mn-lt"/>
                          <a:ea typeface="+mn-ea"/>
                        </a:rPr>
                        <a:t>Hilšer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0,14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80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  <a:latin typeface="+mn-lt"/>
                          <a:ea typeface="+mn-ea"/>
                        </a:rPr>
                        <a:t>Drahoš</a:t>
                      </a:r>
                      <a:r>
                        <a:rPr lang="cs-CZ" sz="2400" baseline="0" dirty="0" smtClean="0">
                          <a:effectLst/>
                          <a:latin typeface="+mn-lt"/>
                          <a:ea typeface="+mn-ea"/>
                        </a:rPr>
                        <a:t> I.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0,16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80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  <a:latin typeface="+mn-lt"/>
                          <a:ea typeface="+mn-ea"/>
                        </a:rPr>
                        <a:t>Zeman</a:t>
                      </a:r>
                      <a:r>
                        <a:rPr lang="cs-CZ" sz="2400" baseline="0" dirty="0" smtClean="0">
                          <a:effectLst/>
                          <a:latin typeface="+mn-lt"/>
                          <a:ea typeface="+mn-ea"/>
                        </a:rPr>
                        <a:t> II. 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0,13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80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</a:rPr>
                        <a:t>Drahoš</a:t>
                      </a:r>
                      <a:r>
                        <a:rPr lang="cs-CZ" sz="2400" baseline="0" dirty="0" smtClean="0">
                          <a:effectLst/>
                        </a:rPr>
                        <a:t> II. 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0,17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47825" y="31083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857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81" y="836712"/>
            <a:ext cx="832577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452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9" y="764704"/>
            <a:ext cx="8857789" cy="528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148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Německy hovořící obyvatelé 1930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52" y="1350772"/>
            <a:ext cx="8704520" cy="534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784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Volební abstence 2013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4832"/>
            <a:ext cx="8712968" cy="51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05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Abstence PS PČR 2010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3" y="1340768"/>
            <a:ext cx="8767373" cy="535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70540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770</Words>
  <Application>Microsoft Office PowerPoint</Application>
  <PresentationFormat>Předvádění na obrazovce (4:3)</PresentationFormat>
  <Paragraphs>479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0" baseType="lpstr">
      <vt:lpstr>ＭＳ Ｐゴシック</vt:lpstr>
      <vt:lpstr>Arial</vt:lpstr>
      <vt:lpstr>Calibri</vt:lpstr>
      <vt:lpstr>Times New Roman</vt:lpstr>
      <vt:lpstr>Motiv systému Office</vt:lpstr>
      <vt:lpstr>Prezidentské volby </vt:lpstr>
      <vt:lpstr>Prezidentské volby 2013</vt:lpstr>
      <vt:lpstr>Prezidentské volby 2018</vt:lpstr>
      <vt:lpstr>Variabilita – první kolo </vt:lpstr>
      <vt:lpstr>Prezentace aplikace PowerPoint</vt:lpstr>
      <vt:lpstr>Prezentace aplikace PowerPoint</vt:lpstr>
      <vt:lpstr>Německy hovořící obyvatelé 1930</vt:lpstr>
      <vt:lpstr>Volební abstence 2013</vt:lpstr>
      <vt:lpstr>Abstence PS PČR 2010</vt:lpstr>
      <vt:lpstr>Vzájemné souvislosti 2018 I.  </vt:lpstr>
      <vt:lpstr>Mirek Topolánek</vt:lpstr>
      <vt:lpstr>Michal Horáček </vt:lpstr>
      <vt:lpstr>Pavel Fischer </vt:lpstr>
      <vt:lpstr>Miloš Zeman I. </vt:lpstr>
      <vt:lpstr>Marek Hilšer</vt:lpstr>
      <vt:lpstr>Jiří Drahoš I. </vt:lpstr>
      <vt:lpstr>Souvislost - první a druhé kolo </vt:lpstr>
      <vt:lpstr>První a druhé kolo </vt:lpstr>
      <vt:lpstr>Jiří Drahoš II.</vt:lpstr>
      <vt:lpstr>Miloš Zeman II. </vt:lpstr>
      <vt:lpstr>Vzájemné souvislosti II. </vt:lpstr>
      <vt:lpstr>Vzájemné souvislosti </vt:lpstr>
      <vt:lpstr>Závěrem</vt:lpstr>
      <vt:lpstr>Jan Fischer</vt:lpstr>
      <vt:lpstr>Karel Schwarzenberg 2013 I. </vt:lpstr>
      <vt:lpstr>Miloš Zeman 2013</vt:lpstr>
      <vt:lpstr>Jiří Dienstbier</vt:lpstr>
      <vt:lpstr>Přemysl Sobotka </vt:lpstr>
      <vt:lpstr>Zuzana Roithová </vt:lpstr>
      <vt:lpstr>Vzájemné souvislosti 2013/10</vt:lpstr>
      <vt:lpstr>Vzájemné souvislosti 2013/10 </vt:lpstr>
      <vt:lpstr>Variabilita – první kolo </vt:lpstr>
      <vt:lpstr>Souvislost - první a druhé kolo </vt:lpstr>
      <vt:lpstr>II. Kolo </vt:lpstr>
      <vt:lpstr>II. Kolo </vt:lpstr>
    </vt:vector>
  </TitlesOfParts>
  <Company>CIKT 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Prezidentské volby 2013</dc:title>
  <dc:creator>Michal Pink</dc:creator>
  <cp:lastModifiedBy>Michal Pink</cp:lastModifiedBy>
  <cp:revision>22</cp:revision>
  <dcterms:created xsi:type="dcterms:W3CDTF">2016-03-30T12:10:51Z</dcterms:created>
  <dcterms:modified xsi:type="dcterms:W3CDTF">2019-04-01T10:15:20Z</dcterms:modified>
</cp:coreProperties>
</file>