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sldIdLst>
    <p:sldId id="256" r:id="rId2"/>
    <p:sldId id="291" r:id="rId3"/>
    <p:sldId id="273" r:id="rId4"/>
    <p:sldId id="274" r:id="rId5"/>
    <p:sldId id="275" r:id="rId6"/>
    <p:sldId id="276" r:id="rId7"/>
    <p:sldId id="293" r:id="rId8"/>
    <p:sldId id="294" r:id="rId9"/>
    <p:sldId id="277" r:id="rId10"/>
    <p:sldId id="295" r:id="rId11"/>
    <p:sldId id="282" r:id="rId12"/>
    <p:sldId id="289" r:id="rId13"/>
    <p:sldId id="278" r:id="rId14"/>
    <p:sldId id="280" r:id="rId15"/>
    <p:sldId id="281" r:id="rId16"/>
    <p:sldId id="28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8429" autoAdjust="0"/>
  </p:normalViewPr>
  <p:slideViewPr>
    <p:cSldViewPr>
      <p:cViewPr varScale="1">
        <p:scale>
          <a:sx n="107" d="100"/>
          <a:sy n="107" d="100"/>
        </p:scale>
        <p:origin x="120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9D520-CF21-4F88-8823-DB57D1E8D9AC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A24F3-3548-4DDD-9309-3E3873483B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236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Představit strukturu hodiny</a:t>
            </a:r>
            <a:r>
              <a:rPr lang="cs-CZ" baseline="0" dirty="0" smtClean="0"/>
              <a:t> – cca 45 teorie, půlhodina praktické ukázky, na závěr diskuze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A24F3-3548-4DDD-9309-3E3873483B5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7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15CC0C6-99A7-4AA3-9E98-3C9B6469BD0A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8254451-38BA-4A28-8B23-561BDED216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C0C6-99A7-4AA3-9E98-3C9B6469BD0A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4451-38BA-4A28-8B23-561BDED216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C0C6-99A7-4AA3-9E98-3C9B6469BD0A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4451-38BA-4A28-8B23-561BDED216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C0C6-99A7-4AA3-9E98-3C9B6469BD0A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4451-38BA-4A28-8B23-561BDED216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15CC0C6-99A7-4AA3-9E98-3C9B6469BD0A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8254451-38BA-4A28-8B23-561BDED216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C0C6-99A7-4AA3-9E98-3C9B6469BD0A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4451-38BA-4A28-8B23-561BDED216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C0C6-99A7-4AA3-9E98-3C9B6469BD0A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4451-38BA-4A28-8B23-561BDED216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C0C6-99A7-4AA3-9E98-3C9B6469BD0A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4451-38BA-4A28-8B23-561BDED216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C0C6-99A7-4AA3-9E98-3C9B6469BD0A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4451-38BA-4A28-8B23-561BDED216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C0C6-99A7-4AA3-9E98-3C9B6469BD0A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4451-38BA-4A28-8B23-561BDED216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C0C6-99A7-4AA3-9E98-3C9B6469BD0A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54451-38BA-4A28-8B23-561BDED216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5CC0C6-99A7-4AA3-9E98-3C9B6469BD0A}" type="datetimeFigureOut">
              <a:rPr lang="cs-CZ" smtClean="0"/>
              <a:pPr/>
              <a:t>15.05.2019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254451-38BA-4A28-8B23-561BDED216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3886200"/>
            <a:ext cx="7344816" cy="99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Regresní analýza v „prostorové“ analýze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75856" y="5085184"/>
            <a:ext cx="4968552" cy="648072"/>
          </a:xfrm>
        </p:spPr>
        <p:txBody>
          <a:bodyPr/>
          <a:lstStyle/>
          <a:p>
            <a:r>
              <a:rPr lang="cs-CZ" dirty="0" smtClean="0"/>
              <a:t>Petr Voda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Přidání proměnné „sousedství“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Ukázka na příkladu Čunka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007109"/>
              </p:ext>
            </p:extLst>
          </p:nvPr>
        </p:nvGraphicFramePr>
        <p:xfrm>
          <a:off x="107507" y="1772816"/>
          <a:ext cx="8424930" cy="4904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4986">
                  <a:extLst>
                    <a:ext uri="{9D8B030D-6E8A-4147-A177-3AD203B41FA5}">
                      <a16:colId xmlns:a16="http://schemas.microsoft.com/office/drawing/2014/main" val="197227212"/>
                    </a:ext>
                  </a:extLst>
                </a:gridCol>
                <a:gridCol w="1267339">
                  <a:extLst>
                    <a:ext uri="{9D8B030D-6E8A-4147-A177-3AD203B41FA5}">
                      <a16:colId xmlns:a16="http://schemas.microsoft.com/office/drawing/2014/main" val="329387993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235689578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38777087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787511548"/>
                    </a:ext>
                  </a:extLst>
                </a:gridCol>
                <a:gridCol w="1080117">
                  <a:extLst>
                    <a:ext uri="{9D8B030D-6E8A-4147-A177-3AD203B41FA5}">
                      <a16:colId xmlns:a16="http://schemas.microsoft.com/office/drawing/2014/main" val="147535173"/>
                    </a:ext>
                  </a:extLst>
                </a:gridCol>
              </a:tblGrid>
              <a:tr h="393264">
                <a:tc gridSpan="2">
                  <a:txBody>
                    <a:bodyPr/>
                    <a:lstStyle/>
                    <a:p>
                      <a:pPr algn="l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B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Beta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B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Beta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85312270"/>
                  </a:ext>
                </a:extLst>
              </a:tr>
              <a:tr h="3932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konstanta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16,74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15,05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8361380"/>
                  </a:ext>
                </a:extLst>
              </a:tr>
              <a:tr h="7118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nezaměstnanost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2,36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0,44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0,62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0,12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0780803"/>
                  </a:ext>
                </a:extLst>
              </a:tr>
              <a:tr h="3932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katolíci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-0,48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-0,30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0,46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0,29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9580190"/>
                  </a:ext>
                </a:extLst>
              </a:tr>
              <a:tr h="7118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podnikatelé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2,54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0,16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1,88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0,12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9974065"/>
                  </a:ext>
                </a:extLst>
              </a:tr>
              <a:tr h="3932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obec2000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1,77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0,06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-1,35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-0,04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0606745"/>
                  </a:ext>
                </a:extLst>
              </a:tr>
              <a:tr h="3932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nad 5000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>
                          <a:effectLst/>
                        </a:rPr>
                        <a:t>-5,64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-0,22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-4,13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-0,16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76399"/>
                  </a:ext>
                </a:extLst>
              </a:tr>
              <a:tr h="393264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sousedství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23,12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0,86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6962817"/>
                  </a:ext>
                </a:extLst>
              </a:tr>
              <a:tr h="393264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0,38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u="none" strike="noStrike" dirty="0">
                          <a:effectLst/>
                        </a:rPr>
                        <a:t>0,79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1268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99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 sousedství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17687" y="1219200"/>
            <a:ext cx="5508625" cy="493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64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 sousedstvím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840581" y="1219200"/>
            <a:ext cx="5462837" cy="493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8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Přidání interakce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Interakce = proměnná x proměnná</a:t>
            </a:r>
          </a:p>
          <a:p>
            <a:r>
              <a:rPr lang="cs-CZ" dirty="0" smtClean="0"/>
              <a:t>Jak se mění </a:t>
            </a:r>
            <a:r>
              <a:rPr lang="cs-CZ" b="1" dirty="0" smtClean="0"/>
              <a:t>EFEKT </a:t>
            </a:r>
            <a:r>
              <a:rPr lang="cs-CZ" dirty="0" smtClean="0"/>
              <a:t>jedné proměnné při změně hodnoty druhé proměnné o jednotku</a:t>
            </a:r>
          </a:p>
          <a:p>
            <a:r>
              <a:rPr lang="cs-CZ" dirty="0" smtClean="0"/>
              <a:t>Např. efekt nezaměstnanosti je větší na periferii než v centru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0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Prostorově vážená regrese</a:t>
            </a:r>
          </a:p>
          <a:p>
            <a:pPr lvl="1"/>
            <a:r>
              <a:rPr lang="cs-CZ" dirty="0" smtClean="0"/>
              <a:t>Přidává informaci o </a:t>
            </a:r>
            <a:r>
              <a:rPr lang="cs-CZ" dirty="0" err="1" smtClean="0"/>
              <a:t>nestacionaritě</a:t>
            </a:r>
            <a:r>
              <a:rPr lang="cs-CZ" dirty="0" smtClean="0"/>
              <a:t> vztahů</a:t>
            </a:r>
          </a:p>
          <a:p>
            <a:pPr lvl="1"/>
            <a:r>
              <a:rPr lang="cs-CZ" dirty="0" smtClean="0"/>
              <a:t>Spíše explorativní charakter</a:t>
            </a:r>
          </a:p>
          <a:p>
            <a:pPr lvl="1"/>
            <a:r>
              <a:rPr lang="cs-CZ" dirty="0" smtClean="0"/>
              <a:t>Často </a:t>
            </a:r>
            <a:r>
              <a:rPr lang="cs-CZ" dirty="0" err="1" smtClean="0"/>
              <a:t>obtižné</a:t>
            </a:r>
            <a:r>
              <a:rPr lang="cs-CZ" dirty="0" smtClean="0"/>
              <a:t> najít ve výsledcích nějaký smysl</a:t>
            </a:r>
          </a:p>
          <a:p>
            <a:r>
              <a:rPr lang="cs-CZ" dirty="0" smtClean="0"/>
              <a:t>Víceúrovňové modelování</a:t>
            </a:r>
          </a:p>
          <a:p>
            <a:pPr lvl="1"/>
            <a:r>
              <a:rPr lang="cs-CZ" dirty="0" smtClean="0"/>
              <a:t>Závisle proměnnou ovlivňují proměnné z různých úrovní</a:t>
            </a:r>
          </a:p>
          <a:p>
            <a:pPr lvl="1"/>
            <a:r>
              <a:rPr lang="cs-CZ" dirty="0" smtClean="0"/>
              <a:t>Volební chování jedince je ovlivněno jeho </a:t>
            </a:r>
            <a:r>
              <a:rPr lang="cs-CZ" dirty="0" err="1" smtClean="0"/>
              <a:t>vlasnostmi</a:t>
            </a:r>
            <a:r>
              <a:rPr lang="cs-CZ" dirty="0" smtClean="0"/>
              <a:t> a vlastnostmi prostředí</a:t>
            </a:r>
          </a:p>
          <a:p>
            <a:pPr lvl="1"/>
            <a:r>
              <a:rPr lang="cs-CZ" dirty="0" smtClean="0"/>
              <a:t>Různé vlastnosti voliče v různém prostředí vedou k různým volbám</a:t>
            </a:r>
          </a:p>
          <a:p>
            <a:pPr lvl="1"/>
            <a:r>
              <a:rPr lang="cs-CZ" dirty="0" smtClean="0"/>
              <a:t>Obvyklý problém: nedostatek 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38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" y="671512"/>
            <a:ext cx="7791450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39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" y="671512"/>
            <a:ext cx="7791450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97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Regrese - připomenutí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je regrese dobrá?</a:t>
            </a:r>
          </a:p>
          <a:p>
            <a:r>
              <a:rPr lang="cs-CZ" dirty="0" smtClean="0"/>
              <a:t>Co „dělá“?</a:t>
            </a:r>
          </a:p>
          <a:p>
            <a:r>
              <a:rPr lang="cs-CZ" dirty="0" smtClean="0"/>
              <a:t>Co potřebujeme k jejímu provedení?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43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Regrese - připomenutí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Nástroj k analýze vlivu více nezávisle proměnných na jednu závisle proměnné</a:t>
            </a:r>
          </a:p>
          <a:p>
            <a:r>
              <a:rPr lang="cs-CZ" dirty="0" smtClean="0"/>
              <a:t>Vstupní podmínky:</a:t>
            </a:r>
          </a:p>
          <a:p>
            <a:pPr lvl="1"/>
            <a:r>
              <a:rPr lang="cs-CZ" dirty="0" smtClean="0"/>
              <a:t>Normalita závisle proměnné</a:t>
            </a:r>
          </a:p>
          <a:p>
            <a:pPr lvl="1"/>
            <a:r>
              <a:rPr lang="cs-CZ" dirty="0" smtClean="0"/>
              <a:t>Předpoklad lineárního vztahu</a:t>
            </a:r>
          </a:p>
          <a:p>
            <a:pPr lvl="1"/>
            <a:r>
              <a:rPr lang="cs-CZ" dirty="0" smtClean="0"/>
              <a:t>Nepřítomnost </a:t>
            </a:r>
            <a:r>
              <a:rPr lang="cs-CZ" dirty="0" err="1" smtClean="0"/>
              <a:t>multikolinearity</a:t>
            </a:r>
            <a:endParaRPr lang="cs-CZ" dirty="0" smtClean="0"/>
          </a:p>
          <a:p>
            <a:pPr lvl="1"/>
            <a:r>
              <a:rPr lang="cs-CZ" dirty="0" smtClean="0"/>
              <a:t>Nezávislost případů</a:t>
            </a:r>
          </a:p>
          <a:p>
            <a:r>
              <a:rPr lang="cs-CZ" dirty="0" smtClean="0"/>
              <a:t>Odhad parametrů regresní přímky</a:t>
            </a:r>
          </a:p>
          <a:p>
            <a:pPr lvl="1"/>
            <a:r>
              <a:rPr lang="cs-CZ" dirty="0" smtClean="0"/>
              <a:t>Konstanta</a:t>
            </a:r>
          </a:p>
          <a:p>
            <a:pPr lvl="1"/>
            <a:r>
              <a:rPr lang="cs-CZ" dirty="0" smtClean="0"/>
              <a:t>Nestandardizované koeficienty</a:t>
            </a:r>
          </a:p>
          <a:p>
            <a:pPr lvl="1"/>
            <a:r>
              <a:rPr lang="cs-CZ" dirty="0" smtClean="0"/>
              <a:t>rezidua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07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Specifika v prostorové analýze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Nezávislost pozorování</a:t>
            </a:r>
          </a:p>
          <a:p>
            <a:pPr lvl="1"/>
            <a:r>
              <a:rPr lang="cs-CZ" dirty="0" smtClean="0"/>
              <a:t>Často narušeno</a:t>
            </a:r>
          </a:p>
          <a:p>
            <a:pPr lvl="1"/>
            <a:r>
              <a:rPr lang="cs-CZ" dirty="0" smtClean="0"/>
              <a:t>V blízkých lokalitách často podobné hodnoty</a:t>
            </a:r>
          </a:p>
          <a:p>
            <a:r>
              <a:rPr lang="cs-CZ" dirty="0" smtClean="0"/>
              <a:t>Normalita závisle proměnné</a:t>
            </a:r>
          </a:p>
          <a:p>
            <a:pPr lvl="1"/>
            <a:r>
              <a:rPr lang="cs-CZ" dirty="0" smtClean="0"/>
              <a:t>Velmi důležitá zejména pro hodnoty inferenční statistiky</a:t>
            </a:r>
          </a:p>
          <a:p>
            <a:pPr lvl="1"/>
            <a:r>
              <a:rPr lang="cs-CZ" dirty="0" smtClean="0"/>
              <a:t>V analýze zahrnující všechny případy není nutná taková přísnost</a:t>
            </a:r>
          </a:p>
          <a:p>
            <a:pPr lvl="1"/>
            <a:r>
              <a:rPr lang="cs-CZ" dirty="0" smtClean="0"/>
              <a:t>Rozdělení by se ale normálnímu mělo alespoň přibližovat</a:t>
            </a:r>
          </a:p>
          <a:p>
            <a:r>
              <a:rPr lang="cs-CZ" dirty="0" err="1" smtClean="0"/>
              <a:t>Multikolinearita</a:t>
            </a:r>
            <a:endParaRPr lang="cs-CZ" dirty="0" smtClean="0"/>
          </a:p>
          <a:p>
            <a:pPr lvl="1"/>
            <a:r>
              <a:rPr lang="cs-CZ" dirty="0" smtClean="0"/>
              <a:t>Častý problém</a:t>
            </a:r>
          </a:p>
          <a:p>
            <a:r>
              <a:rPr lang="cs-CZ" dirty="0" err="1" smtClean="0"/>
              <a:t>Nestacionarita</a:t>
            </a:r>
            <a:endParaRPr lang="cs-CZ" dirty="0" smtClean="0"/>
          </a:p>
          <a:p>
            <a:pPr lvl="1"/>
            <a:r>
              <a:rPr lang="cs-CZ" dirty="0" smtClean="0"/>
              <a:t>V různých místech mohou být vztahy mezi proměnnými </a:t>
            </a:r>
            <a:r>
              <a:rPr lang="cs-CZ" dirty="0" smtClean="0"/>
              <a:t>různé</a:t>
            </a:r>
          </a:p>
          <a:p>
            <a:r>
              <a:rPr lang="cs-CZ" dirty="0" smtClean="0"/>
              <a:t>Nelinearita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36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Základ: „jednoduchá regrese“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Závisle proměnná: podpora kandidáta</a:t>
            </a:r>
          </a:p>
          <a:p>
            <a:r>
              <a:rPr lang="cs-CZ" dirty="0" smtClean="0"/>
              <a:t>Nezávisle proměnné: indikátory konfliktních </a:t>
            </a:r>
            <a:r>
              <a:rPr lang="cs-CZ" dirty="0" smtClean="0"/>
              <a:t>linií</a:t>
            </a:r>
          </a:p>
          <a:p>
            <a:r>
              <a:rPr lang="cs-CZ" dirty="0" smtClean="0"/>
              <a:t>Použití váhy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Příklad: podpora </a:t>
            </a:r>
            <a:r>
              <a:rPr lang="cs-CZ" dirty="0" smtClean="0"/>
              <a:t>Částečka</a:t>
            </a:r>
            <a:endParaRPr lang="cs-CZ" dirty="0" smtClean="0"/>
          </a:p>
          <a:p>
            <a:r>
              <a:rPr lang="cs-CZ" dirty="0" err="1" smtClean="0"/>
              <a:t>Np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vlastníci/pracující: podíl </a:t>
            </a:r>
            <a:r>
              <a:rPr lang="cs-CZ" dirty="0" err="1" smtClean="0"/>
              <a:t>osvč</a:t>
            </a:r>
            <a:r>
              <a:rPr lang="cs-CZ" dirty="0" smtClean="0"/>
              <a:t>, nezaměstnanost </a:t>
            </a:r>
          </a:p>
          <a:p>
            <a:pPr lvl="1"/>
            <a:r>
              <a:rPr lang="cs-CZ" dirty="0" smtClean="0"/>
              <a:t>Město/venkov: velikost obce </a:t>
            </a:r>
            <a:endParaRPr lang="cs-CZ" dirty="0" smtClean="0"/>
          </a:p>
          <a:p>
            <a:pPr lvl="1"/>
            <a:r>
              <a:rPr lang="cs-CZ" dirty="0" smtClean="0"/>
              <a:t>Církev/stát</a:t>
            </a:r>
            <a:r>
              <a:rPr lang="cs-CZ" dirty="0" smtClean="0"/>
              <a:t>: katolíci</a:t>
            </a:r>
          </a:p>
          <a:p>
            <a:endParaRPr lang="cs-CZ" dirty="0" smtClean="0"/>
          </a:p>
          <a:p>
            <a:r>
              <a:rPr lang="cs-CZ" dirty="0" smtClean="0"/>
              <a:t>První analýza – kolinearita VŠ x počet obyvatel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0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44415"/>
          </a:xfrm>
        </p:spPr>
        <p:txBody>
          <a:bodyPr/>
          <a:lstStyle/>
          <a:p>
            <a:r>
              <a:rPr lang="cs-CZ" dirty="0" smtClean="0"/>
              <a:t>Tabulka – počet </a:t>
            </a:r>
            <a:r>
              <a:rPr lang="cs-CZ" dirty="0" err="1" smtClean="0"/>
              <a:t>obyv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52653331"/>
              </p:ext>
            </p:extLst>
          </p:nvPr>
        </p:nvGraphicFramePr>
        <p:xfrm>
          <a:off x="827584" y="1208969"/>
          <a:ext cx="7632848" cy="5649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4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5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018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B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beta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konstanta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21.28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katolíci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0.09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0.17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72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nezaměstanost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-0.87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-0.48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72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podnikatelé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-0.19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-0.04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Počet</a:t>
                      </a:r>
                      <a:r>
                        <a:rPr lang="cs-CZ" sz="3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32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obyv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0,000074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0.18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765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R2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28.9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N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45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5722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*výsledky váženy podílem obcí na počtu hlasů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0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44415"/>
          </a:xfrm>
        </p:spPr>
        <p:txBody>
          <a:bodyPr/>
          <a:lstStyle/>
          <a:p>
            <a:r>
              <a:rPr lang="cs-CZ" dirty="0" smtClean="0"/>
              <a:t>Tabulka – počet </a:t>
            </a:r>
            <a:r>
              <a:rPr lang="cs-CZ" dirty="0" err="1" smtClean="0"/>
              <a:t>obyv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80862616"/>
              </p:ext>
            </p:extLst>
          </p:nvPr>
        </p:nvGraphicFramePr>
        <p:xfrm>
          <a:off x="827584" y="1208969"/>
          <a:ext cx="7632848" cy="5649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4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5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018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B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beta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konstanta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9.7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katolíci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0.11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0.21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72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nezaměstanost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-0.81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-0.45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72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podnikatelé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0.15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0.03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Log Počet</a:t>
                      </a:r>
                      <a:r>
                        <a:rPr lang="cs-CZ" sz="3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3200" b="0" i="0" u="none" strike="noStrike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obyv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2.49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0.33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765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R2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33.4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N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45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5722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*výsledky váženy podílem obcí na počtu hlasů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03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44415"/>
          </a:xfrm>
        </p:spPr>
        <p:txBody>
          <a:bodyPr/>
          <a:lstStyle/>
          <a:p>
            <a:r>
              <a:rPr lang="cs-CZ" dirty="0" smtClean="0"/>
              <a:t>Tabulka – počet </a:t>
            </a:r>
            <a:r>
              <a:rPr lang="cs-CZ" dirty="0" err="1" smtClean="0"/>
              <a:t>obyv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32910445"/>
              </p:ext>
            </p:extLst>
          </p:nvPr>
        </p:nvGraphicFramePr>
        <p:xfrm>
          <a:off x="827584" y="1208969"/>
          <a:ext cx="7632848" cy="5649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4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5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018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B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beta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konstanta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13.5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katolíci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0.18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0.33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 err="1">
                          <a:effectLst/>
                        </a:rPr>
                        <a:t>nezaměstanost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-</a:t>
                      </a:r>
                      <a:r>
                        <a:rPr lang="cs-CZ" sz="3200" u="none" strike="noStrike" dirty="0" smtClean="0">
                          <a:effectLst/>
                        </a:rPr>
                        <a:t>0.66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-</a:t>
                      </a:r>
                      <a:r>
                        <a:rPr lang="cs-CZ" sz="3200" u="none" strike="noStrike" dirty="0" smtClean="0">
                          <a:effectLst/>
                        </a:rPr>
                        <a:t>0.37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72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podnikatelé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0.37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0.07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72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2000 - 5000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-1.35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-0.13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Nad</a:t>
                      </a:r>
                      <a:r>
                        <a:rPr lang="cs-CZ" sz="3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5000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3.655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0.42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765"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R2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 smtClean="0">
                          <a:effectLst/>
                        </a:rPr>
                        <a:t>38.1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9018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N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45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5722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*výsledky váženy podílem obcí na počtu hlasů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61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Uložení reziduí</a:t>
            </a:r>
          </a:p>
          <a:p>
            <a:r>
              <a:rPr lang="cs-CZ" dirty="0" smtClean="0"/>
              <a:t>Zobrazení v mapě</a:t>
            </a:r>
          </a:p>
          <a:p>
            <a:r>
              <a:rPr lang="cs-CZ" dirty="0" smtClean="0"/>
              <a:t>Identifikace dalších možných vlivů (specifický region,  lokální téma, změna kandidátů, změna v konkurenční straně, 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20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9797</TotalTime>
  <Words>467</Words>
  <Application>Microsoft Office PowerPoint</Application>
  <PresentationFormat>Předvádění na obrazovce (4:3)</PresentationFormat>
  <Paragraphs>172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Bookman Old Style</vt:lpstr>
      <vt:lpstr>Calibri</vt:lpstr>
      <vt:lpstr>Gill Sans MT</vt:lpstr>
      <vt:lpstr>Wingdings</vt:lpstr>
      <vt:lpstr>Wingdings 3</vt:lpstr>
      <vt:lpstr>Původ</vt:lpstr>
      <vt:lpstr>Regresní analýza v „prostorové“ analýze</vt:lpstr>
      <vt:lpstr>Regrese - připomenutí</vt:lpstr>
      <vt:lpstr>Regrese - připomenutí</vt:lpstr>
      <vt:lpstr>Specifika v prostorové analýze</vt:lpstr>
      <vt:lpstr>Základ: „jednoduchá regrese“</vt:lpstr>
      <vt:lpstr>Tabulka – počet obyv</vt:lpstr>
      <vt:lpstr>Tabulka – počet obyv</vt:lpstr>
      <vt:lpstr>Tabulka – počet obyv</vt:lpstr>
      <vt:lpstr>Další postup</vt:lpstr>
      <vt:lpstr>Přidání proměnné „sousedství“</vt:lpstr>
      <vt:lpstr>Bez sousedství</vt:lpstr>
      <vt:lpstr>Se sousedstvím</vt:lpstr>
      <vt:lpstr>Přidání interakce</vt:lpstr>
      <vt:lpstr>Další možnosti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Regresní analýza</dc:title>
  <dc:creator>Petr voda</dc:creator>
  <cp:lastModifiedBy>Petr Voda</cp:lastModifiedBy>
  <cp:revision>29</cp:revision>
  <dcterms:created xsi:type="dcterms:W3CDTF">2010-12-05T14:19:29Z</dcterms:created>
  <dcterms:modified xsi:type="dcterms:W3CDTF">2019-05-15T11:45:11Z</dcterms:modified>
</cp:coreProperties>
</file>