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76" r:id="rId2"/>
    <p:sldId id="270" r:id="rId3"/>
    <p:sldId id="281" r:id="rId4"/>
    <p:sldId id="283" r:id="rId5"/>
    <p:sldId id="282" r:id="rId6"/>
    <p:sldId id="261" r:id="rId7"/>
    <p:sldId id="279" r:id="rId8"/>
    <p:sldId id="280" r:id="rId9"/>
    <p:sldId id="284" r:id="rId10"/>
    <p:sldId id="285" r:id="rId11"/>
    <p:sldId id="286" r:id="rId12"/>
    <p:sldId id="287" r:id="rId13"/>
    <p:sldId id="262" r:id="rId14"/>
    <p:sldId id="288" r:id="rId15"/>
    <p:sldId id="263" r:id="rId16"/>
    <p:sldId id="275" r:id="rId17"/>
    <p:sldId id="289" r:id="rId18"/>
    <p:sldId id="264" r:id="rId19"/>
    <p:sldId id="265" r:id="rId20"/>
    <p:sldId id="274" r:id="rId21"/>
    <p:sldId id="273" r:id="rId22"/>
    <p:sldId id="290" r:id="rId23"/>
    <p:sldId id="301" r:id="rId24"/>
    <p:sldId id="305" r:id="rId25"/>
    <p:sldId id="291" r:id="rId26"/>
    <p:sldId id="292" r:id="rId27"/>
    <p:sldId id="303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2" r:id="rId3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AD6FF-1999-4A1F-87E0-E076BAB4368D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6002A-F80A-46AE-90D2-A8A6A5F4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984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79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50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3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0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150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8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09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44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35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75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685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0D768-15A6-4B85-85A4-C1A47589A8F9}" type="datetimeFigureOut">
              <a:rPr lang="cs-CZ" smtClean="0"/>
              <a:t>10.04.2019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0689-4F72-4BC1-8BB5-ED8C44FDCF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549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12" y="3645024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1987 – APA zakládá Divizi 46 </a:t>
            </a:r>
          </a:p>
          <a:p>
            <a:r>
              <a:rPr lang="cs-CZ" sz="2800" dirty="0"/>
              <a:t>1996 – vychází </a:t>
            </a:r>
            <a:r>
              <a:rPr lang="cs-CZ" sz="2800" i="1" dirty="0" err="1"/>
              <a:t>Journal</a:t>
            </a:r>
            <a:r>
              <a:rPr lang="cs-CZ" sz="2800" i="1" dirty="0"/>
              <a:t> od Media Psychology</a:t>
            </a:r>
          </a:p>
          <a:p>
            <a:r>
              <a:rPr lang="cs-CZ" sz="2800" dirty="0"/>
              <a:t>1999 – vychází </a:t>
            </a:r>
            <a:r>
              <a:rPr lang="cs-CZ" sz="2800" i="1" dirty="0"/>
              <a:t>Media Psychology</a:t>
            </a:r>
          </a:p>
          <a:p>
            <a:r>
              <a:rPr lang="cs-CZ" sz="2800" dirty="0"/>
              <a:t>2003 – vychází první učebnice (David </a:t>
            </a:r>
            <a:r>
              <a:rPr lang="cs-CZ" sz="2800" dirty="0" err="1"/>
              <a:t>Giles</a:t>
            </a:r>
            <a:r>
              <a:rPr lang="cs-CZ" sz="2800" dirty="0"/>
              <a:t>), revize 2010</a:t>
            </a:r>
          </a:p>
        </p:txBody>
      </p:sp>
      <p:sp>
        <p:nvSpPr>
          <p:cNvPr id="5" name="Obdélník 4"/>
          <p:cNvSpPr/>
          <p:nvPr/>
        </p:nvSpPr>
        <p:spPr>
          <a:xfrm>
            <a:off x="539986" y="1300516"/>
            <a:ext cx="7992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M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</a:rPr>
              <a:t>Ψ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is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scientific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study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human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behavior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thoughts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, and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feelings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experienced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context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media and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its</a:t>
            </a:r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err="1">
                <a:solidFill>
                  <a:schemeClr val="accent1">
                    <a:lumMod val="75000"/>
                  </a:schemeClr>
                </a:solidFill>
              </a:rPr>
              <a:t>creation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3239" y="1149089"/>
            <a:ext cx="8203217" cy="17038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84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idnes.cz/12/042/cl6/OB429c04_bubub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8734941" cy="650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33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eminisce.com/wp-content/uploads/2012/02/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5655"/>
            <a:ext cx="8356471" cy="662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2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rekwinnert.com/wp-content/uploads/2014/11/2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105"/>
            <a:ext cx="842378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91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1929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Payene</a:t>
            </a:r>
            <a:r>
              <a:rPr lang="cs-CZ" dirty="0"/>
              <a:t> </a:t>
            </a:r>
            <a:r>
              <a:rPr lang="cs-CZ" dirty="0" err="1"/>
              <a:t>Fund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Jak působí film na děti?</a:t>
            </a:r>
          </a:p>
          <a:p>
            <a:r>
              <a:rPr lang="cs-CZ" dirty="0"/>
              <a:t>Měření kožně-galvanické reakce při sledování filmových sekvencí</a:t>
            </a:r>
          </a:p>
          <a:p>
            <a:r>
              <a:rPr lang="cs-CZ" dirty="0"/>
              <a:t>Romantické a „erotické“ scény s dětmi nehnuly ale u teenagerů </a:t>
            </a:r>
            <a:r>
              <a:rPr lang="en-GB" i="1" dirty="0"/>
              <a:t>sex scenes blew the sixteen-year-olds off the graphs</a:t>
            </a:r>
            <a:endParaRPr lang="cs-CZ" i="1" dirty="0"/>
          </a:p>
          <a:p>
            <a:r>
              <a:rPr lang="cs-CZ" dirty="0"/>
              <a:t>Dotazníková část u rodičů a učitelů – </a:t>
            </a:r>
            <a:r>
              <a:rPr lang="cs-CZ" i="1" dirty="0"/>
              <a:t>na mladé působí filmy jednoznačně škodlivě, dochází k erozi morálky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4021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UiWTj2k9ms/VSEGBu0iKyI/AAAAAAAAGxw/BvqvAGQcwoc/s1600/krypt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1194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50. léta </a:t>
            </a:r>
            <a:r>
              <a:rPr lang="cs-CZ" dirty="0" err="1"/>
              <a:t>Werthamovy</a:t>
            </a:r>
            <a:r>
              <a:rPr lang="cs-CZ" dirty="0"/>
              <a:t> studie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Škodlivost komiksů</a:t>
            </a:r>
          </a:p>
          <a:p>
            <a:r>
              <a:rPr lang="cs-CZ" i="1" dirty="0"/>
              <a:t>Mladí tráví čtením komiksů i 3 hodiny denně!</a:t>
            </a:r>
          </a:p>
          <a:p>
            <a:r>
              <a:rPr lang="cs-CZ" i="1" dirty="0"/>
              <a:t>Jistě ztrácejí povědomí o realitě!</a:t>
            </a:r>
          </a:p>
          <a:p>
            <a:endParaRPr lang="cs-CZ" dirty="0"/>
          </a:p>
          <a:p>
            <a:r>
              <a:rPr lang="cs-CZ" dirty="0"/>
              <a:t>Obsahová analýza komiksů</a:t>
            </a:r>
          </a:p>
          <a:p>
            <a:r>
              <a:rPr lang="cs-CZ" dirty="0"/>
              <a:t>Hledání a reportování příkladů, kdy se dítě zabilo napodobováním superhrdinů</a:t>
            </a:r>
          </a:p>
        </p:txBody>
      </p:sp>
    </p:spTree>
    <p:extLst>
      <p:ext uri="{BB962C8B-B14F-4D97-AF65-F5344CB8AC3E}">
        <p14:creationId xmlns:p14="http://schemas.microsoft.com/office/powerpoint/2010/main" val="486171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40., 50.,60. léta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Behaviorismus a experimenty. Nepřímé posílení, teorie sociálního učení (A. Bandura)</a:t>
            </a:r>
          </a:p>
          <a:p>
            <a:endParaRPr lang="cs-CZ" dirty="0"/>
          </a:p>
          <a:p>
            <a:r>
              <a:rPr lang="cs-CZ" dirty="0"/>
              <a:t>Frankfurtská škola, T. </a:t>
            </a:r>
            <a:r>
              <a:rPr lang="cs-CZ" dirty="0" err="1"/>
              <a:t>Adorno</a:t>
            </a:r>
            <a:r>
              <a:rPr lang="cs-CZ" dirty="0"/>
              <a:t> – marxistická kritika „nízké“ kultury</a:t>
            </a:r>
          </a:p>
          <a:p>
            <a:endParaRPr lang="cs-CZ" dirty="0"/>
          </a:p>
          <a:p>
            <a:r>
              <a:rPr lang="cs-CZ" dirty="0"/>
              <a:t>Televize – </a:t>
            </a:r>
            <a:r>
              <a:rPr lang="cs-CZ" dirty="0" err="1"/>
              <a:t>serializace</a:t>
            </a:r>
            <a:r>
              <a:rPr lang="cs-CZ" dirty="0"/>
              <a:t>, reklama, </a:t>
            </a:r>
            <a:r>
              <a:rPr lang="cs-CZ" dirty="0" err="1"/>
              <a:t>parasociální</a:t>
            </a:r>
            <a:r>
              <a:rPr lang="cs-CZ" dirty="0"/>
              <a:t> vztahy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15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ghtlit.files.wordpress.com/2014/07/1984_by_alcook-d4z39d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418"/>
            <a:ext cx="4464496" cy="67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59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I : účinky médií jsou velké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Existuje přímý a kauzální vztah mezi použitím či vystavením se médiu či jeho obsahu a následnou změnou v oblasti hodnot, postojů, chování, prožívání</a:t>
            </a:r>
          </a:p>
          <a:p>
            <a:endParaRPr lang="cs-CZ" dirty="0"/>
          </a:p>
          <a:p>
            <a:r>
              <a:rPr lang="cs-CZ" dirty="0"/>
              <a:t>Tzv. technologický determinismus</a:t>
            </a:r>
          </a:p>
        </p:txBody>
      </p:sp>
    </p:spTree>
    <p:extLst>
      <p:ext uri="{BB962C8B-B14F-4D97-AF65-F5344CB8AC3E}">
        <p14:creationId xmlns:p14="http://schemas.microsoft.com/office/powerpoint/2010/main" val="3957898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Postoj II : účinky médií jsou minimální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Např. Paul Felix </a:t>
            </a:r>
            <a:r>
              <a:rPr lang="cs-CZ" dirty="0" err="1"/>
              <a:t>Lazarfeld</a:t>
            </a:r>
            <a:endParaRPr lang="cs-CZ" dirty="0"/>
          </a:p>
          <a:p>
            <a:endParaRPr lang="cs-CZ" dirty="0"/>
          </a:p>
          <a:p>
            <a:r>
              <a:rPr lang="cs-CZ" dirty="0"/>
              <a:t>Po utichnutí mediální paniky zpravidla pocit zásadního vlivu média mizí</a:t>
            </a:r>
          </a:p>
          <a:p>
            <a:endParaRPr lang="cs-CZ" dirty="0"/>
          </a:p>
          <a:p>
            <a:r>
              <a:rPr lang="cs-CZ" dirty="0"/>
              <a:t>Jak se dané médium stává běžným napříč populací, stáváme se vůči jeho vlivu „slepí“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05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57200" y="332656"/>
            <a:ext cx="8435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/>
              <a:t>Kdo se mu naučí, přestanou si cvičit paměť a tím budou zapomínat, neboť spoléhajíce na písmo nebudou se rozpomínat sami od sebe zevnitř, nýbrž jen zjevně, podle cizích znaků; našel jsi tedy prostředek k upamatování, ale nikoli pro paměť. Poskytuješ svým žákům jen zdání moudrosti, ale nikoli moudrost pravou....</a:t>
            </a:r>
          </a:p>
          <a:p>
            <a:endParaRPr lang="cs-CZ" i="1" dirty="0"/>
          </a:p>
          <a:p>
            <a:pPr algn="r"/>
            <a:r>
              <a:rPr lang="cs-CZ" sz="2400" b="1" dirty="0"/>
              <a:t>Platón / </a:t>
            </a:r>
            <a:r>
              <a:rPr lang="cs-CZ" sz="2400" b="1" dirty="0" err="1"/>
              <a:t>Sókratés</a:t>
            </a:r>
            <a:r>
              <a:rPr lang="cs-CZ" sz="2400" b="1" dirty="0"/>
              <a:t>, dialog </a:t>
            </a:r>
            <a:r>
              <a:rPr lang="cs-CZ" sz="2400" b="1" dirty="0" err="1"/>
              <a:t>Faidros</a:t>
            </a:r>
            <a:endParaRPr lang="cs-CZ" sz="2400" b="1" dirty="0"/>
          </a:p>
          <a:p>
            <a:endParaRPr lang="cs-CZ" dirty="0"/>
          </a:p>
        </p:txBody>
      </p:sp>
      <p:pic>
        <p:nvPicPr>
          <p:cNvPr id="1026" name="Picture 2" descr="http://photos1.blogger.com/blogger/2499/145/1600/sok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1" y="2496031"/>
            <a:ext cx="3131840" cy="432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0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24"/>
            <a:ext cx="5040560" cy="67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60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c07.deviantart.net/fs70/f/2013/227/7/2/super_mario_bros_world_1_by_sullyvancraft-d6i7r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181544"/>
            <a:ext cx="13825536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16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16624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Publikované studie ukazují spíše malý účinek – korelace nejčastěji kolem r= .1, pokud vůbec.</a:t>
            </a:r>
          </a:p>
          <a:p>
            <a:endParaRPr lang="cs-CZ" dirty="0"/>
          </a:p>
          <a:p>
            <a:r>
              <a:rPr lang="cs-CZ" dirty="0"/>
              <a:t>Nepřekvapivé v komplexních systémech</a:t>
            </a:r>
          </a:p>
          <a:p>
            <a:endParaRPr lang="cs-CZ" dirty="0"/>
          </a:p>
          <a:p>
            <a:r>
              <a:rPr lang="cs-CZ" dirty="0"/>
              <a:t>Překvapivé protože odporuje 1) mediálním reprezentacím 2) selskému rozumu </a:t>
            </a:r>
            <a:r>
              <a:rPr lang="cs-CZ" dirty="0" err="1"/>
              <a:t>aka</a:t>
            </a:r>
            <a:r>
              <a:rPr lang="cs-CZ" dirty="0"/>
              <a:t> efekt třetí osoby 3) případovým studiím</a:t>
            </a:r>
          </a:p>
          <a:p>
            <a:endParaRPr lang="cs-CZ" dirty="0"/>
          </a:p>
          <a:p>
            <a:r>
              <a:rPr lang="cs-CZ" dirty="0"/>
              <a:t>Příklad 1: vliv médií na strach a úzkost u dětí je spíše malý r=.18, ale řada klinických případů extrémní reakce (</a:t>
            </a:r>
            <a:r>
              <a:rPr lang="cs-CZ" dirty="0" err="1"/>
              <a:t>Pearce</a:t>
            </a:r>
            <a:r>
              <a:rPr lang="cs-CZ" dirty="0"/>
              <a:t> &amp; </a:t>
            </a:r>
            <a:r>
              <a:rPr lang="cs-CZ" dirty="0" err="1"/>
              <a:t>Field</a:t>
            </a:r>
            <a:r>
              <a:rPr lang="cs-CZ" dirty="0"/>
              <a:t>, 2015).</a:t>
            </a:r>
          </a:p>
          <a:p>
            <a:endParaRPr lang="cs-CZ" dirty="0"/>
          </a:p>
          <a:p>
            <a:r>
              <a:rPr lang="cs-CZ" dirty="0"/>
              <a:t>Příklad 2: vliv médií např. počítačových her na násilí minimální, ale případy mladistvých střelců.</a:t>
            </a:r>
          </a:p>
        </p:txBody>
      </p:sp>
    </p:spTree>
    <p:extLst>
      <p:ext uri="{BB962C8B-B14F-4D97-AF65-F5344CB8AC3E}">
        <p14:creationId xmlns:p14="http://schemas.microsoft.com/office/powerpoint/2010/main" val="3322332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16_Valkenburg_et_al_2016_Media_Effects_Annual_Review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0236" r="30628" b="9656"/>
          <a:stretch/>
        </p:blipFill>
        <p:spPr>
          <a:xfrm>
            <a:off x="755576" y="260648"/>
            <a:ext cx="6677514" cy="591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402D505-1BD9-460E-BEC8-31419EFF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1" y="1714500"/>
            <a:ext cx="3384274" cy="51435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E97228F5-F21E-489E-925C-5EA91F24B08A}"/>
              </a:ext>
            </a:extLst>
          </p:cNvPr>
          <p:cNvSpPr/>
          <p:nvPr/>
        </p:nvSpPr>
        <p:spPr>
          <a:xfrm>
            <a:off x="3635896" y="2492896"/>
            <a:ext cx="539353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i="1" dirty="0"/>
              <a:t>For some children under some conditions some television is harmful. </a:t>
            </a:r>
            <a:endParaRPr lang="cs-CZ" sz="2100" i="1" dirty="0"/>
          </a:p>
          <a:p>
            <a:endParaRPr lang="cs-CZ" sz="2100" i="1" dirty="0"/>
          </a:p>
          <a:p>
            <a:r>
              <a:rPr lang="en-GB" sz="2100" i="1" dirty="0"/>
              <a:t>For other children under the same conditions or for the same children under other condi­tions it may be beneficial. </a:t>
            </a:r>
            <a:endParaRPr lang="cs-CZ" sz="2100" i="1" dirty="0"/>
          </a:p>
          <a:p>
            <a:endParaRPr lang="cs-CZ" sz="2100" i="1" dirty="0"/>
          </a:p>
          <a:p>
            <a:r>
              <a:rPr lang="en-GB" sz="2100" i="1" dirty="0"/>
              <a:t>For most children under most conditions, most tele­vision is probably neither particularly harmful nor particularly beneficial.</a:t>
            </a:r>
            <a:endParaRPr lang="cs-CZ" sz="2100" i="1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B15FE86-9BAE-4D22-AC42-FEF77FB7D828}"/>
              </a:ext>
            </a:extLst>
          </p:cNvPr>
          <p:cNvSpPr/>
          <p:nvPr/>
        </p:nvSpPr>
        <p:spPr>
          <a:xfrm>
            <a:off x="107504" y="332656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dirty="0"/>
              <a:t>Postoj III : účinky médií jsou smíšené – kontextuální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1483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en-US" dirty="0"/>
              <a:t>A. Bandura (2001) Social Cognitive Theory of Mass-Communication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M. Slater (2007) Reinforcing spiral theory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P. </a:t>
            </a:r>
            <a:r>
              <a:rPr lang="en-US" dirty="0" err="1"/>
              <a:t>Valkenburg</a:t>
            </a:r>
            <a:r>
              <a:rPr lang="en-US" dirty="0"/>
              <a:t> &amp; J. Peter (2013) Differential Susceptibility to media effects</a:t>
            </a:r>
          </a:p>
        </p:txBody>
      </p:sp>
    </p:spTree>
    <p:extLst>
      <p:ext uri="{BB962C8B-B14F-4D97-AF65-F5344CB8AC3E}">
        <p14:creationId xmlns:p14="http://schemas.microsoft.com/office/powerpoint/2010/main" val="110264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Valkenburg</a:t>
            </a:r>
            <a:r>
              <a:rPr lang="cs-CZ" dirty="0"/>
              <a:t> &amp; Peter – rozdílná náchylnost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Selektivita ve výběru a způsobu užití média podle dispozičních, vývojových a sociálních faktorů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Účinky médií jsou kontextuální; závisí na stejných faktorech jako jejich výběr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Účinky médií jsou nepřímé – kognitivní, emoční a fyziologické reakce stojí mezi použitím média a účinkem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Selektivita a účinky médií jsou v recipročním vztahu</a:t>
            </a:r>
          </a:p>
        </p:txBody>
      </p:sp>
    </p:spTree>
    <p:extLst>
      <p:ext uri="{BB962C8B-B14F-4D97-AF65-F5344CB8AC3E}">
        <p14:creationId xmlns:p14="http://schemas.microsoft.com/office/powerpoint/2010/main" val="307689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808820"/>
            <a:ext cx="2304256" cy="2520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419872" y="2600908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16016" y="2132855"/>
            <a:ext cx="1944216" cy="187220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00192" y="2607270"/>
            <a:ext cx="1656184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>
            <a:stCxn id="3" idx="3"/>
            <a:endCxn id="5" idx="1"/>
          </p:cNvCxnSpPr>
          <p:nvPr/>
        </p:nvCxnSpPr>
        <p:spPr>
          <a:xfrm>
            <a:off x="5076056" y="3068960"/>
            <a:ext cx="1224136" cy="63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>
            <a:stCxn id="2" idx="3"/>
            <a:endCxn id="3" idx="1"/>
          </p:cNvCxnSpPr>
          <p:nvPr/>
        </p:nvCxnSpPr>
        <p:spPr>
          <a:xfrm>
            <a:off x="2915816" y="3068960"/>
            <a:ext cx="50405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915816" y="3861048"/>
            <a:ext cx="1800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3500531" y="2884293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použití média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6480189" y="2890656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efekt média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50013" y="2468794"/>
            <a:ext cx="20273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faktory náchylnosti:</a:t>
            </a:r>
          </a:p>
          <a:p>
            <a:r>
              <a:rPr lang="cs-CZ" dirty="0"/>
              <a:t>osobnostní</a:t>
            </a:r>
          </a:p>
          <a:p>
            <a:r>
              <a:rPr lang="cs-CZ" dirty="0"/>
              <a:t>vývojové</a:t>
            </a:r>
          </a:p>
          <a:p>
            <a:r>
              <a:rPr lang="cs-CZ" dirty="0"/>
              <a:t>sociální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076056" y="2378913"/>
            <a:ext cx="1368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kognitivní, emoční, </a:t>
            </a:r>
          </a:p>
          <a:p>
            <a:endParaRPr lang="cs-CZ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fyziologické reakce</a:t>
            </a: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510417" y="4509120"/>
            <a:ext cx="7859216" cy="792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Obr. 1: Model zvýšené náchylnosti k mediálním účinkům (zjednodušeno z </a:t>
            </a:r>
            <a:r>
              <a:rPr lang="cs-CZ" sz="2000" dirty="0" err="1"/>
              <a:t>Valkenburg</a:t>
            </a:r>
            <a:r>
              <a:rPr lang="cs-CZ" sz="2000" dirty="0"/>
              <a:t> a Peter, 2013b)</a:t>
            </a:r>
          </a:p>
        </p:txBody>
      </p:sp>
    </p:spTree>
    <p:extLst>
      <p:ext uri="{BB962C8B-B14F-4D97-AF65-F5344CB8AC3E}">
        <p14:creationId xmlns:p14="http://schemas.microsoft.com/office/powerpoint/2010/main" val="82537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Selektivita výběru média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Lazarsfeld</a:t>
            </a:r>
            <a:r>
              <a:rPr lang="cs-CZ" dirty="0"/>
              <a:t> (1948) – lidé hledají takové zprávy v médiích, které potvrzují jejich přesvědčení</a:t>
            </a:r>
          </a:p>
          <a:p>
            <a:r>
              <a:rPr lang="cs-CZ" dirty="0"/>
              <a:t>Lidé nepoužívají média náhodně, ale vybírají se je podle svých specifických potřeb (</a:t>
            </a:r>
            <a:r>
              <a:rPr lang="cs-CZ" dirty="0" err="1"/>
              <a:t>Katz</a:t>
            </a:r>
            <a:r>
              <a:rPr lang="cs-CZ" dirty="0"/>
              <a:t> &amp; </a:t>
            </a:r>
            <a:r>
              <a:rPr lang="cs-CZ" dirty="0" err="1"/>
              <a:t>Lazarsfeld</a:t>
            </a:r>
            <a:r>
              <a:rPr lang="cs-CZ" dirty="0"/>
              <a:t>, 1955)</a:t>
            </a:r>
          </a:p>
          <a:p>
            <a:endParaRPr lang="cs-CZ" dirty="0"/>
          </a:p>
          <a:p>
            <a:r>
              <a:rPr lang="cs-CZ" dirty="0" err="1"/>
              <a:t>Uses</a:t>
            </a:r>
            <a:r>
              <a:rPr lang="cs-CZ" dirty="0"/>
              <a:t>-and-</a:t>
            </a:r>
            <a:r>
              <a:rPr lang="cs-CZ" dirty="0" err="1"/>
              <a:t>Gratification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  <a:p>
            <a:r>
              <a:rPr lang="cs-CZ" dirty="0" err="1"/>
              <a:t>Selectivity</a:t>
            </a:r>
            <a:r>
              <a:rPr lang="cs-CZ" dirty="0"/>
              <a:t> </a:t>
            </a:r>
            <a:r>
              <a:rPr lang="cs-CZ" dirty="0" err="1"/>
              <a:t>Exposure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  <a:p>
            <a:r>
              <a:rPr lang="cs-CZ" dirty="0"/>
              <a:t>Racionální </a:t>
            </a:r>
            <a:r>
              <a:rPr lang="cs-CZ" dirty="0" err="1"/>
              <a:t>vs</a:t>
            </a:r>
            <a:r>
              <a:rPr lang="cs-CZ" dirty="0"/>
              <a:t> neuvědomovaný výběr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410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selektivity - dispoziční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Stabilní faktory – temperament, osobnostní rysy, gender</a:t>
            </a:r>
          </a:p>
          <a:p>
            <a:r>
              <a:rPr lang="cs-CZ" dirty="0" err="1"/>
              <a:t>Sensation</a:t>
            </a:r>
            <a:r>
              <a:rPr lang="cs-CZ" dirty="0"/>
              <a:t> </a:t>
            </a:r>
            <a:r>
              <a:rPr lang="cs-CZ" dirty="0" err="1"/>
              <a:t>seeking</a:t>
            </a:r>
            <a:r>
              <a:rPr lang="cs-CZ" dirty="0"/>
              <a:t>, agresivita, poruchy osobnosti apod. u násilných obsahů</a:t>
            </a:r>
          </a:p>
          <a:p>
            <a:r>
              <a:rPr lang="cs-CZ" dirty="0" err="1"/>
              <a:t>Need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cognition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Proximální faktory – motivace, nálada, přesvědčení</a:t>
            </a:r>
          </a:p>
          <a:p>
            <a:r>
              <a:rPr lang="cs-CZ" dirty="0"/>
              <a:t>Kognitivní disonance (</a:t>
            </a:r>
            <a:r>
              <a:rPr lang="cs-CZ" dirty="0" err="1"/>
              <a:t>Festinger</a:t>
            </a:r>
            <a:r>
              <a:rPr lang="cs-CZ" dirty="0"/>
              <a:t>)</a:t>
            </a:r>
          </a:p>
          <a:p>
            <a:r>
              <a:rPr lang="cs-CZ" dirty="0"/>
              <a:t>Teorie řízení nálady (</a:t>
            </a:r>
            <a:r>
              <a:rPr lang="cs-CZ" dirty="0" err="1"/>
              <a:t>mood</a:t>
            </a:r>
            <a:r>
              <a:rPr lang="cs-CZ" dirty="0"/>
              <a:t> management, </a:t>
            </a:r>
            <a:r>
              <a:rPr lang="cs-CZ" dirty="0" err="1"/>
              <a:t>Zillmann</a:t>
            </a:r>
            <a:r>
              <a:rPr lang="cs-CZ" dirty="0"/>
              <a:t> &amp; </a:t>
            </a:r>
            <a:r>
              <a:rPr lang="cs-CZ" dirty="0" err="1"/>
              <a:t>Bryant</a:t>
            </a:r>
            <a:r>
              <a:rPr lang="cs-CZ" dirty="0"/>
              <a:t>, 1985)</a:t>
            </a:r>
          </a:p>
        </p:txBody>
      </p:sp>
    </p:spTree>
    <p:extLst>
      <p:ext uri="{BB962C8B-B14F-4D97-AF65-F5344CB8AC3E}">
        <p14:creationId xmlns:p14="http://schemas.microsoft.com/office/powerpoint/2010/main" val="4021425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ědecká studie: Facebook způsobuje přeludy a můžete z něj zešílet! Udělejte si test, zda jste na něm závislí. 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1" t="10563" r="27761" b="5988"/>
          <a:stretch/>
        </p:blipFill>
        <p:spPr>
          <a:xfrm>
            <a:off x="1187624" y="21103"/>
            <a:ext cx="6768752" cy="683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83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selektivity - vývojové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Vyhledáváme média, která obsahově odpovídají kognitivnímu a emočnímu stupni vývoje. V případě diskrepance věnujeme médiu menší pozornost</a:t>
            </a:r>
          </a:p>
          <a:p>
            <a:endParaRPr lang="cs-CZ" dirty="0"/>
          </a:p>
          <a:p>
            <a:r>
              <a:rPr lang="cs-CZ" dirty="0"/>
              <a:t>Kojenci – vysoký tón zvuku, pomalý děj, jednoduché postavy</a:t>
            </a:r>
          </a:p>
          <a:p>
            <a:r>
              <a:rPr lang="cs-CZ" dirty="0"/>
              <a:t>Děti – zrychlení děje, sofistikovanější postavy, dobrodružné prostředí</a:t>
            </a:r>
          </a:p>
          <a:p>
            <a:r>
              <a:rPr lang="cs-CZ" dirty="0"/>
              <a:t>Adolescenti – humor založený na překročování tabu, riskantní chování</a:t>
            </a:r>
          </a:p>
          <a:p>
            <a:r>
              <a:rPr lang="cs-CZ" dirty="0"/>
              <a:t>Mladší dospělí – násilné, hororové, vzrušující</a:t>
            </a:r>
          </a:p>
          <a:p>
            <a:r>
              <a:rPr lang="cs-CZ" dirty="0"/>
              <a:t>Starší dospělí – klidné, založené na vyšších hodnotách</a:t>
            </a:r>
          </a:p>
        </p:txBody>
      </p:sp>
    </p:spTree>
    <p:extLst>
      <p:ext uri="{BB962C8B-B14F-4D97-AF65-F5344CB8AC3E}">
        <p14:creationId xmlns:p14="http://schemas.microsoft.com/office/powerpoint/2010/main" val="565506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selektivity - sociální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Makro-</a:t>
            </a:r>
            <a:r>
              <a:rPr lang="cs-CZ" dirty="0" err="1"/>
              <a:t>mezo</a:t>
            </a:r>
            <a:r>
              <a:rPr lang="cs-CZ" dirty="0"/>
              <a:t>-mikro systém </a:t>
            </a:r>
          </a:p>
          <a:p>
            <a:r>
              <a:rPr lang="cs-CZ" dirty="0"/>
              <a:t>Makro – kultura, infrastruktura dané země</a:t>
            </a:r>
          </a:p>
          <a:p>
            <a:r>
              <a:rPr lang="cs-CZ" dirty="0" err="1"/>
              <a:t>Mezo</a:t>
            </a:r>
            <a:r>
              <a:rPr lang="cs-CZ" dirty="0"/>
              <a:t> – školní prostředí</a:t>
            </a:r>
          </a:p>
          <a:p>
            <a:r>
              <a:rPr lang="cs-CZ" dirty="0"/>
              <a:t>Mikro – rodiče </a:t>
            </a:r>
          </a:p>
          <a:p>
            <a:endParaRPr lang="cs-CZ" dirty="0"/>
          </a:p>
          <a:p>
            <a:r>
              <a:rPr lang="cs-CZ" dirty="0"/>
              <a:t>Teorie sociální identity (</a:t>
            </a:r>
            <a:r>
              <a:rPr lang="cs-CZ" dirty="0" err="1"/>
              <a:t>Tajfel</a:t>
            </a:r>
            <a:r>
              <a:rPr lang="cs-CZ" dirty="0"/>
              <a:t> &amp; Turner, 1979) – lidé svou identitu odvozují od příslušnosti a nepříslušnosti k sociálním skupinám. Zde lidé získávají normy, postoje atd. Důležitost subkultur, kamarádských klik. S každou in-</a:t>
            </a:r>
            <a:r>
              <a:rPr lang="cs-CZ" dirty="0" err="1"/>
              <a:t>group</a:t>
            </a:r>
            <a:r>
              <a:rPr lang="cs-CZ" dirty="0"/>
              <a:t> automaticky vzniká </a:t>
            </a:r>
            <a:r>
              <a:rPr lang="cs-CZ" dirty="0" err="1"/>
              <a:t>out-group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238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Nepřímost mediálních účinků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Mezi užitím média a následkem stojí intervenující reakce</a:t>
            </a:r>
          </a:p>
          <a:p>
            <a:r>
              <a:rPr lang="cs-CZ" dirty="0"/>
              <a:t>Kognitivní, emoční a fyziologické procesy, které nastaly během a krátce po užití média</a:t>
            </a:r>
          </a:p>
          <a:p>
            <a:r>
              <a:rPr lang="cs-CZ" dirty="0"/>
              <a:t>Postoje a přesvědčení</a:t>
            </a:r>
          </a:p>
          <a:p>
            <a:r>
              <a:rPr lang="cs-CZ" dirty="0"/>
              <a:t>vysvětlují JAK a PROČ vůbec k účinku došlo</a:t>
            </a:r>
          </a:p>
          <a:p>
            <a:r>
              <a:rPr lang="cs-CZ" dirty="0"/>
              <a:t>Centrální cesta přesvědčování nese stabilnější výsledek postojové změny (</a:t>
            </a:r>
            <a:r>
              <a:rPr lang="cs-CZ" dirty="0" err="1"/>
              <a:t>elaboration</a:t>
            </a:r>
            <a:r>
              <a:rPr lang="cs-CZ" dirty="0"/>
              <a:t> </a:t>
            </a:r>
            <a:r>
              <a:rPr lang="cs-CZ" dirty="0" err="1"/>
              <a:t>likelihood</a:t>
            </a:r>
            <a:r>
              <a:rPr lang="cs-CZ" dirty="0"/>
              <a:t> model; </a:t>
            </a:r>
            <a:r>
              <a:rPr lang="cs-CZ" dirty="0" err="1"/>
              <a:t>Petty</a:t>
            </a:r>
            <a:r>
              <a:rPr lang="cs-CZ" dirty="0"/>
              <a:t> &amp; </a:t>
            </a:r>
            <a:r>
              <a:rPr lang="cs-CZ" dirty="0" err="1"/>
              <a:t>Cacioppo</a:t>
            </a:r>
            <a:r>
              <a:rPr lang="cs-CZ" dirty="0"/>
              <a:t>, 1986)</a:t>
            </a:r>
          </a:p>
          <a:p>
            <a:r>
              <a:rPr lang="cs-CZ" dirty="0" err="1"/>
              <a:t>Excitation</a:t>
            </a:r>
            <a:r>
              <a:rPr lang="cs-CZ" dirty="0"/>
              <a:t>-Transfer-Model (</a:t>
            </a:r>
            <a:r>
              <a:rPr lang="cs-CZ" dirty="0" err="1"/>
              <a:t>Zillmann</a:t>
            </a:r>
            <a:r>
              <a:rPr lang="cs-CZ" dirty="0"/>
              <a:t>, 1996) – fyziologické nabuzení zvyšuje emoční (i protichůdné) reakce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304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Situačnost</a:t>
            </a:r>
            <a:r>
              <a:rPr lang="cs-CZ" dirty="0"/>
              <a:t> mediálních účinků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Mediální účinky jsou zesilovány a zeslabovány situačně</a:t>
            </a:r>
          </a:p>
          <a:p>
            <a:r>
              <a:rPr lang="cs-CZ" dirty="0"/>
              <a:t>Zesilování/zeslabování je ovlivněno faktory selektivity – dispozičními, vývojovými, sociálními</a:t>
            </a:r>
          </a:p>
          <a:p>
            <a:endParaRPr lang="cs-CZ" dirty="0"/>
          </a:p>
          <a:p>
            <a:r>
              <a:rPr lang="cs-CZ" dirty="0"/>
              <a:t>míra agresivity jako osobnostního rysu ovlivňuje výběr násilného média i míru následného agresivního chování. </a:t>
            </a:r>
          </a:p>
          <a:p>
            <a:r>
              <a:rPr lang="cs-CZ" dirty="0" err="1"/>
              <a:t>avatar</a:t>
            </a:r>
            <a:r>
              <a:rPr lang="cs-CZ" dirty="0"/>
              <a:t> s podobnými vlastnostmi pozitivně ovlivňuje pocit zábavnosti počítačové hry</a:t>
            </a:r>
          </a:p>
          <a:p>
            <a:r>
              <a:rPr lang="cs-CZ" dirty="0"/>
              <a:t>mediální obsah kongruentní s naší osobností je zpracován lépe a s menší námahou</a:t>
            </a:r>
          </a:p>
          <a:p>
            <a:r>
              <a:rPr lang="cs-CZ" dirty="0"/>
              <a:t>dětí mají silnější fyziologické reakce</a:t>
            </a:r>
          </a:p>
          <a:p>
            <a:r>
              <a:rPr lang="cs-CZ" dirty="0"/>
              <a:t>Kultivační teorie (</a:t>
            </a:r>
            <a:r>
              <a:rPr lang="cs-CZ" dirty="0" err="1"/>
              <a:t>Gerbner</a:t>
            </a:r>
            <a:r>
              <a:rPr lang="cs-CZ" dirty="0"/>
              <a:t>, 1980) – „dvojitá dávka“ účinků, když je mediální obsah kongruentní s naší zkušeností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2822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Mediální účinky jsou transakční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Výběr média a mediální účinky jsou v recipročním vztahu</a:t>
            </a:r>
          </a:p>
          <a:p>
            <a:r>
              <a:rPr lang="cs-CZ" dirty="0"/>
              <a:t>Zpětnovazebná smyčka</a:t>
            </a:r>
          </a:p>
          <a:p>
            <a:r>
              <a:rPr lang="cs-CZ" dirty="0"/>
              <a:t>Dynamický vztah mezi selektivitou a efektem</a:t>
            </a:r>
          </a:p>
          <a:p>
            <a:endParaRPr lang="cs-CZ" dirty="0"/>
          </a:p>
          <a:p>
            <a:r>
              <a:rPr lang="cs-CZ" dirty="0"/>
              <a:t>Agresivní jako rys osobnosti ovlivňuje výběr média s násilným obsahem, což dále zvyšuje pravděpodobnost násilného chování, dlouhodobě se upevňuje do struktury identity (</a:t>
            </a:r>
            <a:r>
              <a:rPr lang="cs-CZ" dirty="0" err="1"/>
              <a:t>Slater</a:t>
            </a:r>
            <a:r>
              <a:rPr lang="cs-CZ" dirty="0"/>
              <a:t> et al., 2003)</a:t>
            </a:r>
          </a:p>
        </p:txBody>
      </p:sp>
    </p:spTree>
    <p:extLst>
      <p:ext uri="{BB962C8B-B14F-4D97-AF65-F5344CB8AC3E}">
        <p14:creationId xmlns:p14="http://schemas.microsoft.com/office/powerpoint/2010/main" val="260341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nlinelibrary.wiley.com/store/10.1111/jcom.12024/asset/image_m/jcom12024-fig-0001-m.png?v=1&amp;t=itwmv0no&amp;s=6442444f22b7b1ff580ae1ae40e546bce1242e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" y="1772816"/>
            <a:ext cx="91337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55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ffordablewebdesign.com/wp-content/uploads/2013/07/20130711-0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3363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7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ehydrovaní mladí Číňané umírají u počítačových her – Novinky.cz - Mozilla Firefox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10840" r="14030"/>
          <a:stretch/>
        </p:blipFill>
        <p:spPr>
          <a:xfrm>
            <a:off x="-31751" y="476672"/>
            <a:ext cx="906824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6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/>
              <a:t>Teorie injekční jehly / teorie magické střely </a:t>
            </a:r>
            <a:br>
              <a:rPr lang="cs-CZ" sz="3600" dirty="0"/>
            </a:br>
            <a:r>
              <a:rPr lang="cs-CZ" sz="2400" dirty="0"/>
              <a:t>(</a:t>
            </a:r>
            <a:r>
              <a:rPr lang="cs-CZ" sz="2400" dirty="0" err="1"/>
              <a:t>hypodermic</a:t>
            </a:r>
            <a:r>
              <a:rPr lang="cs-CZ" sz="2400" dirty="0"/>
              <a:t> </a:t>
            </a:r>
            <a:r>
              <a:rPr lang="cs-CZ" sz="2400" dirty="0" err="1"/>
              <a:t>needle</a:t>
            </a:r>
            <a:r>
              <a:rPr lang="cs-CZ" sz="2400" dirty="0"/>
              <a:t> model / </a:t>
            </a:r>
            <a:r>
              <a:rPr lang="cs-CZ" sz="2400" dirty="0" err="1"/>
              <a:t>magic</a:t>
            </a:r>
            <a:r>
              <a:rPr lang="cs-CZ" sz="2400" dirty="0"/>
              <a:t> </a:t>
            </a:r>
            <a:r>
              <a:rPr lang="cs-CZ" sz="2400" dirty="0" err="1"/>
              <a:t>bullet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)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V pozornosti od 20. let 20. století s rozvojem rozhlasového a později televizního vysílání, kinematografie atd.</a:t>
            </a:r>
          </a:p>
          <a:p>
            <a:endParaRPr lang="cs-CZ" sz="2400" dirty="0"/>
          </a:p>
          <a:p>
            <a:r>
              <a:rPr lang="cs-CZ" sz="2400" dirty="0"/>
              <a:t>Prvotním impulzem byla propaganda za 1. světové války. Vymývání mozků? Mohou média měnit hodnoty, postoje a chování lidí?</a:t>
            </a:r>
          </a:p>
          <a:p>
            <a:endParaRPr lang="cs-CZ" sz="2400" dirty="0"/>
          </a:p>
          <a:p>
            <a:r>
              <a:rPr lang="cs-CZ" sz="2400" dirty="0"/>
              <a:t>Mediální panika jako hybná síla – týká se vždy nového média, které získává dominanci. A týká se hlavně dětí</a:t>
            </a:r>
          </a:p>
          <a:p>
            <a:pPr marL="0" indent="0">
              <a:buNone/>
            </a:pPr>
            <a:endParaRPr lang="cs-CZ" sz="2400" dirty="0"/>
          </a:p>
          <a:p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270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8395337" cy="55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73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00773"/>
            <a:ext cx="8208912" cy="565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9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rybnikacz.cz/fotky7311/fotos/_vyr_509Rodokaps-16-92-Lebk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524"/>
            <a:ext cx="5040560" cy="677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951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1127</Words>
  <Application>Microsoft Office PowerPoint</Application>
  <PresentationFormat>Předvádění na obrazovce (4:3)</PresentationFormat>
  <Paragraphs>133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systému Office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Teorie injekční jehly / teorie magické střely  (hypodermic needle model / magic bullet theory)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1929 – The Payene Fund Studies</vt:lpstr>
      <vt:lpstr>Prezentace aplikace PowerPoint</vt:lpstr>
      <vt:lpstr>50. léta Werthamovy studie </vt:lpstr>
      <vt:lpstr>40., 50.,60. léta</vt:lpstr>
      <vt:lpstr>Prezentace aplikace PowerPoint</vt:lpstr>
      <vt:lpstr>Postoj I : účinky médií jsou velké</vt:lpstr>
      <vt:lpstr>Postoj II : účinky médií jsou minimální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Valkenburg &amp; Peter – rozdílná náchylnost</vt:lpstr>
      <vt:lpstr>Prezentace aplikace PowerPoint</vt:lpstr>
      <vt:lpstr>Selektivita výběru média</vt:lpstr>
      <vt:lpstr>Faktory selektivity - dispoziční</vt:lpstr>
      <vt:lpstr>Faktory selektivity - vývojové</vt:lpstr>
      <vt:lpstr>Faktory selektivity - sociální</vt:lpstr>
      <vt:lpstr>Nepřímost mediálních účinků</vt:lpstr>
      <vt:lpstr>Situačnost mediálních účinků</vt:lpstr>
      <vt:lpstr>Mediální účinky jsou transakční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Schramm, Lyle, Parker, 1961</dc:title>
  <dc:creator>Rimmer</dc:creator>
  <cp:lastModifiedBy>Lukas Blinka</cp:lastModifiedBy>
  <cp:revision>43</cp:revision>
  <cp:lastPrinted>2018-04-11T07:36:44Z</cp:lastPrinted>
  <dcterms:created xsi:type="dcterms:W3CDTF">2014-10-13T18:08:03Z</dcterms:created>
  <dcterms:modified xsi:type="dcterms:W3CDTF">2019-04-10T08:06:14Z</dcterms:modified>
</cp:coreProperties>
</file>