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6"/>
  </p:handoutMasterIdLst>
  <p:sldIdLst>
    <p:sldId id="258" r:id="rId2"/>
    <p:sldId id="259" r:id="rId3"/>
    <p:sldId id="260" r:id="rId4"/>
    <p:sldId id="257" r:id="rId5"/>
    <p:sldId id="261" r:id="rId6"/>
    <p:sldId id="262" r:id="rId7"/>
    <p:sldId id="263" r:id="rId8"/>
    <p:sldId id="264" r:id="rId9"/>
    <p:sldId id="265" r:id="rId10"/>
    <p:sldId id="280" r:id="rId11"/>
    <p:sldId id="266" r:id="rId12"/>
    <p:sldId id="267" r:id="rId13"/>
    <p:sldId id="268" r:id="rId14"/>
    <p:sldId id="269" r:id="rId15"/>
    <p:sldId id="270" r:id="rId16"/>
    <p:sldId id="271" r:id="rId17"/>
    <p:sldId id="272" r:id="rId18"/>
    <p:sldId id="273" r:id="rId19"/>
    <p:sldId id="274"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2" r:id="rId39"/>
    <p:sldId id="303"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1" r:id="rId57"/>
    <p:sldId id="322" r:id="rId58"/>
    <p:sldId id="323" r:id="rId59"/>
    <p:sldId id="324" r:id="rId60"/>
    <p:sldId id="325" r:id="rId61"/>
    <p:sldId id="326" r:id="rId62"/>
    <p:sldId id="327" r:id="rId63"/>
    <p:sldId id="328" r:id="rId64"/>
    <p:sldId id="329" r:id="rId65"/>
  </p:sldIdLst>
  <p:sldSz cx="9144000" cy="6858000" type="screen4x3"/>
  <p:notesSz cx="6669088" cy="97536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889938" cy="48768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777607" y="0"/>
            <a:ext cx="2889938" cy="487680"/>
          </a:xfrm>
          <a:prstGeom prst="rect">
            <a:avLst/>
          </a:prstGeom>
        </p:spPr>
        <p:txBody>
          <a:bodyPr vert="horz" lIns="91440" tIns="45720" rIns="91440" bIns="45720" rtlCol="0"/>
          <a:lstStyle>
            <a:lvl1pPr algn="r">
              <a:defRPr sz="1200"/>
            </a:lvl1pPr>
          </a:lstStyle>
          <a:p>
            <a:fld id="{FBA99066-EF56-4EF4-95E9-7C2F7857A94C}" type="datetimeFigureOut">
              <a:rPr lang="cs-CZ" smtClean="0"/>
              <a:t>24.4.2019</a:t>
            </a:fld>
            <a:endParaRPr lang="cs-CZ"/>
          </a:p>
        </p:txBody>
      </p:sp>
      <p:sp>
        <p:nvSpPr>
          <p:cNvPr id="4" name="Zástupný symbol pro zápatí 3"/>
          <p:cNvSpPr>
            <a:spLocks noGrp="1"/>
          </p:cNvSpPr>
          <p:nvPr>
            <p:ph type="ftr" sz="quarter" idx="2"/>
          </p:nvPr>
        </p:nvSpPr>
        <p:spPr>
          <a:xfrm>
            <a:off x="0" y="9264227"/>
            <a:ext cx="2889938" cy="487680"/>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777607" y="9264227"/>
            <a:ext cx="2889938" cy="487680"/>
          </a:xfrm>
          <a:prstGeom prst="rect">
            <a:avLst/>
          </a:prstGeom>
        </p:spPr>
        <p:txBody>
          <a:bodyPr vert="horz" lIns="91440" tIns="45720" rIns="91440" bIns="45720" rtlCol="0" anchor="b"/>
          <a:lstStyle>
            <a:lvl1pPr algn="r">
              <a:defRPr sz="1200"/>
            </a:lvl1pPr>
          </a:lstStyle>
          <a:p>
            <a:fld id="{A8AC8F48-A6AB-45B0-96E8-C6884AFBDE46}" type="slidenum">
              <a:rPr lang="cs-CZ" smtClean="0"/>
              <a:t>‹#›</a:t>
            </a:fld>
            <a:endParaRPr lang="cs-CZ"/>
          </a:p>
        </p:txBody>
      </p:sp>
    </p:spTree>
    <p:extLst>
      <p:ext uri="{BB962C8B-B14F-4D97-AF65-F5344CB8AC3E}">
        <p14:creationId xmlns:p14="http://schemas.microsoft.com/office/powerpoint/2010/main" val="12525326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D6544193-E496-4556-A279-D7DE67209290}" type="datetimeFigureOut">
              <a:rPr lang="cs-CZ" smtClean="0"/>
              <a:t>24.4.2019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F9BF40B-AC6F-40C0-9109-3457BBA48B34}" type="slidenum">
              <a:rPr lang="cs-CZ" smtClean="0"/>
              <a:t>‹#›</a:t>
            </a:fld>
            <a:endParaRPr lang="cs-CZ"/>
          </a:p>
        </p:txBody>
      </p:sp>
    </p:spTree>
    <p:extLst>
      <p:ext uri="{BB962C8B-B14F-4D97-AF65-F5344CB8AC3E}">
        <p14:creationId xmlns:p14="http://schemas.microsoft.com/office/powerpoint/2010/main" val="106336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6544193-E496-4556-A279-D7DE67209290}" type="datetimeFigureOut">
              <a:rPr lang="cs-CZ" smtClean="0"/>
              <a:t>24.4.2019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F9BF40B-AC6F-40C0-9109-3457BBA48B34}" type="slidenum">
              <a:rPr lang="cs-CZ" smtClean="0"/>
              <a:t>‹#›</a:t>
            </a:fld>
            <a:endParaRPr lang="cs-CZ"/>
          </a:p>
        </p:txBody>
      </p:sp>
    </p:spTree>
    <p:extLst>
      <p:ext uri="{BB962C8B-B14F-4D97-AF65-F5344CB8AC3E}">
        <p14:creationId xmlns:p14="http://schemas.microsoft.com/office/powerpoint/2010/main" val="3132256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6544193-E496-4556-A279-D7DE67209290}" type="datetimeFigureOut">
              <a:rPr lang="cs-CZ" smtClean="0"/>
              <a:t>24.4.2019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F9BF40B-AC6F-40C0-9109-3457BBA48B34}" type="slidenum">
              <a:rPr lang="cs-CZ" smtClean="0"/>
              <a:t>‹#›</a:t>
            </a:fld>
            <a:endParaRPr lang="cs-CZ"/>
          </a:p>
        </p:txBody>
      </p:sp>
    </p:spTree>
    <p:extLst>
      <p:ext uri="{BB962C8B-B14F-4D97-AF65-F5344CB8AC3E}">
        <p14:creationId xmlns:p14="http://schemas.microsoft.com/office/powerpoint/2010/main" val="4038929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D6544193-E496-4556-A279-D7DE67209290}" type="datetimeFigureOut">
              <a:rPr lang="cs-CZ" smtClean="0"/>
              <a:t>24.4.2019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F9BF40B-AC6F-40C0-9109-3457BBA48B34}" type="slidenum">
              <a:rPr lang="cs-CZ" smtClean="0"/>
              <a:t>‹#›</a:t>
            </a:fld>
            <a:endParaRPr lang="cs-CZ"/>
          </a:p>
        </p:txBody>
      </p:sp>
    </p:spTree>
    <p:extLst>
      <p:ext uri="{BB962C8B-B14F-4D97-AF65-F5344CB8AC3E}">
        <p14:creationId xmlns:p14="http://schemas.microsoft.com/office/powerpoint/2010/main" val="952213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D6544193-E496-4556-A279-D7DE67209290}" type="datetimeFigureOut">
              <a:rPr lang="cs-CZ" smtClean="0"/>
              <a:t>24.4.2019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F9BF40B-AC6F-40C0-9109-3457BBA48B34}" type="slidenum">
              <a:rPr lang="cs-CZ" smtClean="0"/>
              <a:t>‹#›</a:t>
            </a:fld>
            <a:endParaRPr lang="cs-CZ"/>
          </a:p>
        </p:txBody>
      </p:sp>
    </p:spTree>
    <p:extLst>
      <p:ext uri="{BB962C8B-B14F-4D97-AF65-F5344CB8AC3E}">
        <p14:creationId xmlns:p14="http://schemas.microsoft.com/office/powerpoint/2010/main" val="3074762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D6544193-E496-4556-A279-D7DE67209290}" type="datetimeFigureOut">
              <a:rPr lang="cs-CZ" smtClean="0"/>
              <a:t>24.4.2019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F9BF40B-AC6F-40C0-9109-3457BBA48B34}" type="slidenum">
              <a:rPr lang="cs-CZ" smtClean="0"/>
              <a:t>‹#›</a:t>
            </a:fld>
            <a:endParaRPr lang="cs-CZ"/>
          </a:p>
        </p:txBody>
      </p:sp>
    </p:spTree>
    <p:extLst>
      <p:ext uri="{BB962C8B-B14F-4D97-AF65-F5344CB8AC3E}">
        <p14:creationId xmlns:p14="http://schemas.microsoft.com/office/powerpoint/2010/main" val="397366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D6544193-E496-4556-A279-D7DE67209290}" type="datetimeFigureOut">
              <a:rPr lang="cs-CZ" smtClean="0"/>
              <a:t>24.4.2019</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9F9BF40B-AC6F-40C0-9109-3457BBA48B34}" type="slidenum">
              <a:rPr lang="cs-CZ" smtClean="0"/>
              <a:t>‹#›</a:t>
            </a:fld>
            <a:endParaRPr lang="cs-CZ"/>
          </a:p>
        </p:txBody>
      </p:sp>
    </p:spTree>
    <p:extLst>
      <p:ext uri="{BB962C8B-B14F-4D97-AF65-F5344CB8AC3E}">
        <p14:creationId xmlns:p14="http://schemas.microsoft.com/office/powerpoint/2010/main" val="2333954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D6544193-E496-4556-A279-D7DE67209290}" type="datetimeFigureOut">
              <a:rPr lang="cs-CZ" smtClean="0"/>
              <a:t>24.4.2019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9F9BF40B-AC6F-40C0-9109-3457BBA48B34}" type="slidenum">
              <a:rPr lang="cs-CZ" smtClean="0"/>
              <a:t>‹#›</a:t>
            </a:fld>
            <a:endParaRPr lang="cs-CZ"/>
          </a:p>
        </p:txBody>
      </p:sp>
    </p:spTree>
    <p:extLst>
      <p:ext uri="{BB962C8B-B14F-4D97-AF65-F5344CB8AC3E}">
        <p14:creationId xmlns:p14="http://schemas.microsoft.com/office/powerpoint/2010/main" val="3726018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6544193-E496-4556-A279-D7DE67209290}" type="datetimeFigureOut">
              <a:rPr lang="cs-CZ" smtClean="0"/>
              <a:t>24.4.2019</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9F9BF40B-AC6F-40C0-9109-3457BBA48B34}" type="slidenum">
              <a:rPr lang="cs-CZ" smtClean="0"/>
              <a:t>‹#›</a:t>
            </a:fld>
            <a:endParaRPr lang="cs-CZ"/>
          </a:p>
        </p:txBody>
      </p:sp>
    </p:spTree>
    <p:extLst>
      <p:ext uri="{BB962C8B-B14F-4D97-AF65-F5344CB8AC3E}">
        <p14:creationId xmlns:p14="http://schemas.microsoft.com/office/powerpoint/2010/main" val="2929280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6544193-E496-4556-A279-D7DE67209290}" type="datetimeFigureOut">
              <a:rPr lang="cs-CZ" smtClean="0"/>
              <a:t>24.4.2019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F9BF40B-AC6F-40C0-9109-3457BBA48B34}" type="slidenum">
              <a:rPr lang="cs-CZ" smtClean="0"/>
              <a:t>‹#›</a:t>
            </a:fld>
            <a:endParaRPr lang="cs-CZ"/>
          </a:p>
        </p:txBody>
      </p:sp>
    </p:spTree>
    <p:extLst>
      <p:ext uri="{BB962C8B-B14F-4D97-AF65-F5344CB8AC3E}">
        <p14:creationId xmlns:p14="http://schemas.microsoft.com/office/powerpoint/2010/main" val="2500950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D6544193-E496-4556-A279-D7DE67209290}" type="datetimeFigureOut">
              <a:rPr lang="cs-CZ" smtClean="0"/>
              <a:t>24.4.2019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F9BF40B-AC6F-40C0-9109-3457BBA48B34}" type="slidenum">
              <a:rPr lang="cs-CZ" smtClean="0"/>
              <a:t>‹#›</a:t>
            </a:fld>
            <a:endParaRPr lang="cs-CZ"/>
          </a:p>
        </p:txBody>
      </p:sp>
    </p:spTree>
    <p:extLst>
      <p:ext uri="{BB962C8B-B14F-4D97-AF65-F5344CB8AC3E}">
        <p14:creationId xmlns:p14="http://schemas.microsoft.com/office/powerpoint/2010/main" val="678696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544193-E496-4556-A279-D7DE67209290}" type="datetimeFigureOut">
              <a:rPr lang="cs-CZ" smtClean="0"/>
              <a:t>24.4.2019</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BF40B-AC6F-40C0-9109-3457BBA48B34}" type="slidenum">
              <a:rPr lang="cs-CZ" smtClean="0"/>
              <a:t>‹#›</a:t>
            </a:fld>
            <a:endParaRPr lang="cs-CZ"/>
          </a:p>
        </p:txBody>
      </p:sp>
    </p:spTree>
    <p:extLst>
      <p:ext uri="{BB962C8B-B14F-4D97-AF65-F5344CB8AC3E}">
        <p14:creationId xmlns:p14="http://schemas.microsoft.com/office/powerpoint/2010/main" val="3756391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tmp"/><Relationship Id="rId1" Type="http://schemas.openxmlformats.org/officeDocument/2006/relationships/slideLayout" Target="../slideLayouts/slideLayout7.xml"/><Relationship Id="rId6" Type="http://schemas.openxmlformats.org/officeDocument/2006/relationships/image" Target="../media/image12.tmp"/><Relationship Id="rId5" Type="http://schemas.openxmlformats.org/officeDocument/2006/relationships/image" Target="../media/image11.tmp"/><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tmp"/><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I_ctJqjlrHA" TargetMode="Externa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hyperlink" Target="https://www.youtube.com/watch?v=EJT0NMYHeGw" TargetMode="External"/><Relationship Id="rId5" Type="http://schemas.openxmlformats.org/officeDocument/2006/relationships/image" Target="../media/image41.jpg"/><Relationship Id="rId4" Type="http://schemas.openxmlformats.org/officeDocument/2006/relationships/image" Target="../media/image40.jpg"/></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youtube.com/watch?v=OrNBEhzjg8I"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image" Target="../media/image46.tmp"/><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86696" y="629266"/>
            <a:ext cx="4939869" cy="1676603"/>
          </a:xfrm>
        </p:spPr>
        <p:txBody>
          <a:bodyPr>
            <a:normAutofit/>
          </a:bodyPr>
          <a:lstStyle/>
          <a:p>
            <a:r>
              <a:rPr lang="en-GB" sz="4100"/>
              <a:t>Episodic intoxication in traditional societies</a:t>
            </a:r>
            <a:endParaRPr lang="cs-CZ" sz="4100"/>
          </a:p>
        </p:txBody>
      </p:sp>
      <p:sp>
        <p:nvSpPr>
          <p:cNvPr id="3" name="Zástupný symbol pro obsah 2"/>
          <p:cNvSpPr>
            <a:spLocks noGrp="1"/>
          </p:cNvSpPr>
          <p:nvPr>
            <p:ph idx="1"/>
          </p:nvPr>
        </p:nvSpPr>
        <p:spPr>
          <a:xfrm>
            <a:off x="486697" y="2438400"/>
            <a:ext cx="4939867" cy="3785419"/>
          </a:xfrm>
        </p:spPr>
        <p:txBody>
          <a:bodyPr>
            <a:normAutofit/>
          </a:bodyPr>
          <a:lstStyle/>
          <a:p>
            <a:r>
              <a:rPr lang="en-GB" sz="1900"/>
              <a:t>Substance use known throughout time and cultures</a:t>
            </a:r>
          </a:p>
          <a:p>
            <a:r>
              <a:rPr lang="en-GB" sz="1900"/>
              <a:t>Limited access – psychoactive substances are rather rare and expensive</a:t>
            </a:r>
          </a:p>
          <a:p>
            <a:r>
              <a:rPr lang="en-GB" sz="1900"/>
              <a:t>Heavy societal control for who, when and where can have access to. E.g.:</a:t>
            </a:r>
          </a:p>
          <a:p>
            <a:pPr marL="0" indent="0">
              <a:buNone/>
            </a:pPr>
            <a:r>
              <a:rPr lang="en-GB" sz="1900"/>
              <a:t>heavy drinking during festivals</a:t>
            </a:r>
            <a:r>
              <a:rPr lang="cs-CZ" sz="1900"/>
              <a:t> and </a:t>
            </a:r>
            <a:r>
              <a:rPr lang="en-US" sz="1900"/>
              <a:t>important social situations</a:t>
            </a:r>
          </a:p>
          <a:p>
            <a:pPr marL="0" indent="0">
              <a:buNone/>
            </a:pPr>
            <a:r>
              <a:rPr lang="en-GB" sz="1900"/>
              <a:t>altered states of mind during religious rituals </a:t>
            </a:r>
          </a:p>
          <a:p>
            <a:pPr marL="0" indent="0">
              <a:buNone/>
            </a:pPr>
            <a:r>
              <a:rPr lang="en-GB" sz="1900"/>
              <a:t>use for medical purposes (e.g. pain relief)</a:t>
            </a:r>
          </a:p>
        </p:txBody>
      </p:sp>
      <p:pic>
        <p:nvPicPr>
          <p:cNvPr id="5" name="Obrázek 4">
            <a:extLst>
              <a:ext uri="{FF2B5EF4-FFF2-40B4-BE49-F238E27FC236}">
                <a16:creationId xmlns:a16="http://schemas.microsoft.com/office/drawing/2014/main" id="{E2C81626-B7BE-4E93-8716-7A7A1DD241D7}"/>
              </a:ext>
            </a:extLst>
          </p:cNvPr>
          <p:cNvPicPr>
            <a:picLocks noChangeAspect="1"/>
          </p:cNvPicPr>
          <p:nvPr/>
        </p:nvPicPr>
        <p:blipFill rotWithShape="1">
          <a:blip r:embed="rId2">
            <a:extLst>
              <a:ext uri="{28A0092B-C50C-407E-A947-70E740481C1C}">
                <a14:useLocalDpi xmlns:a14="http://schemas.microsoft.com/office/drawing/2010/main" val="0"/>
              </a:ext>
            </a:extLst>
          </a:blip>
          <a:srcRect l="5567" r="116"/>
          <a:stretch/>
        </p:blipFill>
        <p:spPr>
          <a:xfrm>
            <a:off x="5667306" y="10"/>
            <a:ext cx="3476693" cy="6857990"/>
          </a:xfrm>
          <a:prstGeom prst="rect">
            <a:avLst/>
          </a:prstGeom>
          <a:effectLst/>
        </p:spPr>
      </p:pic>
    </p:spTree>
    <p:extLst>
      <p:ext uri="{BB962C8B-B14F-4D97-AF65-F5344CB8AC3E}">
        <p14:creationId xmlns:p14="http://schemas.microsoft.com/office/powerpoint/2010/main" val="3782293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Russia: The silent HIV epidemic | Focus on Europe - Spotlight on People | DW | 29.11.2018 - Mozilla Firefox">
            <a:extLst>
              <a:ext uri="{FF2B5EF4-FFF2-40B4-BE49-F238E27FC236}">
                <a16:creationId xmlns:a16="http://schemas.microsoft.com/office/drawing/2014/main" id="{A65C994A-45BE-4052-ADDE-F7C8A4B0A5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950" t="15050" r="39763" b="16066"/>
          <a:stretch/>
        </p:blipFill>
        <p:spPr>
          <a:xfrm>
            <a:off x="5580615" y="-42971"/>
            <a:ext cx="2443687" cy="2819334"/>
          </a:xfrm>
          <a:prstGeom prst="rect">
            <a:avLst/>
          </a:prstGeom>
        </p:spPr>
      </p:pic>
      <p:pic>
        <p:nvPicPr>
          <p:cNvPr id="5" name="Obrázek 4" descr="Stigma means Russia risks HIV epidemic as cases rise | World news | The Guardian - Mozilla Firefox">
            <a:extLst>
              <a:ext uri="{FF2B5EF4-FFF2-40B4-BE49-F238E27FC236}">
                <a16:creationId xmlns:a16="http://schemas.microsoft.com/office/drawing/2014/main" id="{F824111A-D947-42A9-ABB9-21102DD7C10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34" t="24275" r="39047" b="2075"/>
          <a:stretch/>
        </p:blipFill>
        <p:spPr>
          <a:xfrm>
            <a:off x="-33104" y="0"/>
            <a:ext cx="3149426" cy="2780928"/>
          </a:xfrm>
          <a:prstGeom prst="rect">
            <a:avLst/>
          </a:prstGeom>
        </p:spPr>
      </p:pic>
      <p:pic>
        <p:nvPicPr>
          <p:cNvPr id="7" name="Obrázek 6" descr="Russia’s HIV/AIDS epidemic is getting worse, not better | Science | AAAS - Mozilla Firefox">
            <a:extLst>
              <a:ext uri="{FF2B5EF4-FFF2-40B4-BE49-F238E27FC236}">
                <a16:creationId xmlns:a16="http://schemas.microsoft.com/office/drawing/2014/main" id="{2C8D5D94-ADEB-4E93-9F05-25399B367D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738" t="12137" r="30313"/>
          <a:stretch/>
        </p:blipFill>
        <p:spPr>
          <a:xfrm>
            <a:off x="3183846" y="0"/>
            <a:ext cx="2396769" cy="2780928"/>
          </a:xfrm>
          <a:prstGeom prst="rect">
            <a:avLst/>
          </a:prstGeom>
        </p:spPr>
      </p:pic>
      <p:pic>
        <p:nvPicPr>
          <p:cNvPr id="13" name="Obrázek 12" descr="Russia’s HIV/AIDS epidemic is getting worse, not better | Science | AAAS - Mozilla Firefox">
            <a:extLst>
              <a:ext uri="{FF2B5EF4-FFF2-40B4-BE49-F238E27FC236}">
                <a16:creationId xmlns:a16="http://schemas.microsoft.com/office/drawing/2014/main" id="{14CD2D99-194C-415C-BA7E-A1F5D6B447B3}"/>
              </a:ext>
            </a:extLst>
          </p:cNvPr>
          <p:cNvPicPr>
            <a:picLocks noChangeAspect="1"/>
          </p:cNvPicPr>
          <p:nvPr/>
        </p:nvPicPr>
        <p:blipFill rotWithShape="1">
          <a:blip r:embed="rId5">
            <a:extLst>
              <a:ext uri="{28A0092B-C50C-407E-A947-70E740481C1C}">
                <a14:useLocalDpi xmlns:a14="http://schemas.microsoft.com/office/drawing/2010/main" val="0"/>
              </a:ext>
            </a:extLst>
          </a:blip>
          <a:srcRect l="14001" t="25436" r="37764" b="53720"/>
          <a:stretch/>
        </p:blipFill>
        <p:spPr>
          <a:xfrm>
            <a:off x="179512" y="2833092"/>
            <a:ext cx="7184024" cy="1678761"/>
          </a:xfrm>
          <a:prstGeom prst="rect">
            <a:avLst/>
          </a:prstGeom>
        </p:spPr>
      </p:pic>
      <p:pic>
        <p:nvPicPr>
          <p:cNvPr id="15" name="Obrázek 14" descr="Stigma means Russia risks HIV epidemic as cases rise | World news | The Guardian - Mozilla Firefox">
            <a:extLst>
              <a:ext uri="{FF2B5EF4-FFF2-40B4-BE49-F238E27FC236}">
                <a16:creationId xmlns:a16="http://schemas.microsoft.com/office/drawing/2014/main" id="{96DD98FE-7673-4985-9E79-4802DA5A52B7}"/>
              </a:ext>
            </a:extLst>
          </p:cNvPr>
          <p:cNvPicPr>
            <a:picLocks noChangeAspect="1"/>
          </p:cNvPicPr>
          <p:nvPr/>
        </p:nvPicPr>
        <p:blipFill rotWithShape="1">
          <a:blip r:embed="rId6">
            <a:extLst>
              <a:ext uri="{28A0092B-C50C-407E-A947-70E740481C1C}">
                <a14:useLocalDpi xmlns:a14="http://schemas.microsoft.com/office/drawing/2010/main" val="0"/>
              </a:ext>
            </a:extLst>
          </a:blip>
          <a:srcRect l="16138" t="28156" r="32675" b="25244"/>
          <a:stretch/>
        </p:blipFill>
        <p:spPr>
          <a:xfrm>
            <a:off x="323528" y="4553744"/>
            <a:ext cx="4680520" cy="2304256"/>
          </a:xfrm>
          <a:prstGeom prst="rect">
            <a:avLst/>
          </a:prstGeom>
        </p:spPr>
      </p:pic>
    </p:spTree>
    <p:extLst>
      <p:ext uri="{BB962C8B-B14F-4D97-AF65-F5344CB8AC3E}">
        <p14:creationId xmlns:p14="http://schemas.microsoft.com/office/powerpoint/2010/main" val="1204519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Addiction as immoral conduct</a:t>
            </a:r>
            <a:endParaRPr lang="cs-CZ" dirty="0"/>
          </a:p>
        </p:txBody>
      </p:sp>
      <p:sp>
        <p:nvSpPr>
          <p:cNvPr id="3" name="Zástupný symbol pro obsah 2"/>
          <p:cNvSpPr>
            <a:spLocks noGrp="1"/>
          </p:cNvSpPr>
          <p:nvPr>
            <p:ph idx="1"/>
          </p:nvPr>
        </p:nvSpPr>
        <p:spPr>
          <a:xfrm>
            <a:off x="457200" y="1600200"/>
            <a:ext cx="8229600" cy="4853136"/>
          </a:xfrm>
        </p:spPr>
        <p:txBody>
          <a:bodyPr>
            <a:normAutofit fontScale="70000" lnSpcReduction="20000"/>
          </a:bodyPr>
          <a:lstStyle/>
          <a:p>
            <a:r>
              <a:rPr lang="en-GB" b="1" dirty="0"/>
              <a:t>Believe in just world </a:t>
            </a:r>
            <a:r>
              <a:rPr lang="en-GB" dirty="0"/>
              <a:t>(just world hypothesis)</a:t>
            </a:r>
          </a:p>
          <a:p>
            <a:endParaRPr lang="en-GB" dirty="0"/>
          </a:p>
          <a:p>
            <a:r>
              <a:rPr lang="en-GB" dirty="0"/>
              <a:t>Consequences are result of one's actions (</a:t>
            </a:r>
            <a:r>
              <a:rPr lang="en-GB" i="1" dirty="0"/>
              <a:t>you reap what you sow</a:t>
            </a:r>
            <a:r>
              <a:rPr lang="en-GB" dirty="0"/>
              <a:t>)</a:t>
            </a:r>
          </a:p>
          <a:p>
            <a:r>
              <a:rPr lang="en-GB" dirty="0"/>
              <a:t>Often used as blaming of </a:t>
            </a:r>
            <a:r>
              <a:rPr lang="en-US" dirty="0"/>
              <a:t>the</a:t>
            </a:r>
            <a:r>
              <a:rPr lang="cs-CZ" dirty="0"/>
              <a:t> </a:t>
            </a:r>
            <a:r>
              <a:rPr lang="en-GB" dirty="0"/>
              <a:t>victims of crimes, poverty etc. (</a:t>
            </a:r>
            <a:r>
              <a:rPr lang="en-GB" i="1" dirty="0"/>
              <a:t>raped woman was too seductive</a:t>
            </a:r>
            <a:r>
              <a:rPr lang="cs-CZ" dirty="0"/>
              <a:t>;</a:t>
            </a:r>
            <a:r>
              <a:rPr lang="en-GB" dirty="0"/>
              <a:t> </a:t>
            </a:r>
            <a:r>
              <a:rPr lang="cs-CZ" dirty="0"/>
              <a:t> </a:t>
            </a:r>
            <a:r>
              <a:rPr lang="en-GB" i="1" dirty="0"/>
              <a:t>poor people are too lazy</a:t>
            </a:r>
            <a:r>
              <a:rPr lang="en-GB" dirty="0"/>
              <a:t>,…</a:t>
            </a:r>
            <a:r>
              <a:rPr lang="cs-CZ" dirty="0"/>
              <a:t>)</a:t>
            </a:r>
            <a:endParaRPr lang="en-GB" dirty="0"/>
          </a:p>
          <a:p>
            <a:r>
              <a:rPr lang="en-GB" dirty="0"/>
              <a:t>Connected to believe in destiny</a:t>
            </a:r>
            <a:r>
              <a:rPr lang="cs-CZ" dirty="0"/>
              <a:t> and</a:t>
            </a:r>
            <a:r>
              <a:rPr lang="en-GB" dirty="0"/>
              <a:t> higher order </a:t>
            </a:r>
            <a:r>
              <a:rPr lang="cs-CZ" dirty="0"/>
              <a:t>-</a:t>
            </a:r>
            <a:r>
              <a:rPr lang="en-GB" dirty="0"/>
              <a:t> often found in right-wing and religious ideology</a:t>
            </a:r>
            <a:endParaRPr lang="cs-CZ" dirty="0"/>
          </a:p>
          <a:p>
            <a:r>
              <a:rPr lang="en-GB" dirty="0"/>
              <a:t>Guilt reduction, discomfort reduction (discomfort caused by empathy with victims), anxiety reduction (anxiety caused by uncertainty and unpredictable world)</a:t>
            </a:r>
          </a:p>
          <a:p>
            <a:endParaRPr lang="en-GB" dirty="0"/>
          </a:p>
          <a:p>
            <a:r>
              <a:rPr lang="en-US" i="1" dirty="0"/>
              <a:t>The poor homosexuals — they have declared war upon nature, and now nature is exacting an awful retribution</a:t>
            </a:r>
            <a:r>
              <a:rPr lang="cs-CZ" i="1" dirty="0"/>
              <a:t> </a:t>
            </a:r>
            <a:r>
              <a:rPr lang="cs-CZ" dirty="0"/>
              <a:t>(Pat </a:t>
            </a:r>
            <a:r>
              <a:rPr lang="cs-CZ" dirty="0" err="1"/>
              <a:t>Buchanan</a:t>
            </a:r>
            <a:r>
              <a:rPr lang="cs-CZ" dirty="0"/>
              <a:t>, 1983)</a:t>
            </a:r>
            <a:r>
              <a:rPr lang="en-GB" dirty="0"/>
              <a:t> – summary of why not do</a:t>
            </a:r>
            <a:r>
              <a:rPr lang="cs-CZ" dirty="0" err="1"/>
              <a:t>ing</a:t>
            </a:r>
            <a:r>
              <a:rPr lang="en-GB" dirty="0"/>
              <a:t> anything with spreading HIV epidemic in US during Reagan</a:t>
            </a:r>
            <a:r>
              <a:rPr lang="cs-CZ" dirty="0"/>
              <a:t>‘s </a:t>
            </a:r>
            <a:r>
              <a:rPr lang="en-GB" dirty="0"/>
              <a:t>administration</a:t>
            </a:r>
          </a:p>
          <a:p>
            <a:endParaRPr lang="cs-CZ" dirty="0"/>
          </a:p>
          <a:p>
            <a:endParaRPr lang="cs-CZ" dirty="0"/>
          </a:p>
        </p:txBody>
      </p:sp>
    </p:spTree>
    <p:extLst>
      <p:ext uri="{BB962C8B-B14F-4D97-AF65-F5344CB8AC3E}">
        <p14:creationId xmlns:p14="http://schemas.microsoft.com/office/powerpoint/2010/main" val="801039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Temperance model of addiction</a:t>
            </a:r>
            <a:endParaRPr lang="cs-CZ" dirty="0"/>
          </a:p>
        </p:txBody>
      </p:sp>
      <p:sp>
        <p:nvSpPr>
          <p:cNvPr id="3" name="Zástupný symbol pro obsah 2"/>
          <p:cNvSpPr>
            <a:spLocks noGrp="1"/>
          </p:cNvSpPr>
          <p:nvPr>
            <p:ph idx="1"/>
          </p:nvPr>
        </p:nvSpPr>
        <p:spPr>
          <a:xfrm>
            <a:off x="457200" y="1600200"/>
            <a:ext cx="8229600" cy="4925144"/>
          </a:xfrm>
        </p:spPr>
        <p:txBody>
          <a:bodyPr>
            <a:normAutofit fontScale="92500" lnSpcReduction="20000"/>
          </a:bodyPr>
          <a:lstStyle/>
          <a:p>
            <a:r>
              <a:rPr lang="cs-CZ" dirty="0"/>
              <a:t>In </a:t>
            </a:r>
            <a:r>
              <a:rPr lang="en-GB" dirty="0"/>
              <a:t>the most primitive form – </a:t>
            </a:r>
            <a:r>
              <a:rPr lang="en-GB" b="1" dirty="0"/>
              <a:t>preternatural model </a:t>
            </a:r>
            <a:r>
              <a:rPr lang="en-GB" dirty="0"/>
              <a:t>– the substances are demonic and can take possession over human mind  (</a:t>
            </a:r>
            <a:r>
              <a:rPr lang="en-GB" i="1" dirty="0"/>
              <a:t>demon alcohol</a:t>
            </a:r>
            <a:r>
              <a:rPr lang="en-GB" dirty="0"/>
              <a:t>)</a:t>
            </a:r>
            <a:endParaRPr lang="en-GB" i="1" dirty="0"/>
          </a:p>
          <a:p>
            <a:r>
              <a:rPr lang="en-GB" dirty="0"/>
              <a:t>Addict does not have ability to control him/herself</a:t>
            </a:r>
          </a:p>
          <a:p>
            <a:r>
              <a:rPr lang="en-GB" dirty="0"/>
              <a:t>Addiction is a form of involuntary mental condition</a:t>
            </a:r>
            <a:r>
              <a:rPr lang="cs-CZ" dirty="0"/>
              <a:t> </a:t>
            </a:r>
            <a:endParaRPr lang="en-GB" dirty="0"/>
          </a:p>
          <a:p>
            <a:r>
              <a:rPr lang="en-GB" dirty="0"/>
              <a:t>It is the substance to be blamed</a:t>
            </a:r>
          </a:p>
          <a:p>
            <a:r>
              <a:rPr lang="en-GB" dirty="0"/>
              <a:t>It is reasonable to abstain from the use completely</a:t>
            </a:r>
            <a:endParaRPr lang="cs-CZ" dirty="0"/>
          </a:p>
          <a:p>
            <a:r>
              <a:rPr lang="en-GB" dirty="0"/>
              <a:t>Sympathize with addicts but rejects mild users</a:t>
            </a:r>
          </a:p>
          <a:p>
            <a:endParaRPr lang="en-GB" dirty="0"/>
          </a:p>
        </p:txBody>
      </p:sp>
    </p:spTree>
    <p:extLst>
      <p:ext uri="{BB962C8B-B14F-4D97-AF65-F5344CB8AC3E}">
        <p14:creationId xmlns:p14="http://schemas.microsoft.com/office/powerpoint/2010/main" val="1102380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3724072" y="629268"/>
            <a:ext cx="4939868" cy="1286160"/>
          </a:xfrm>
        </p:spPr>
        <p:txBody>
          <a:bodyPr anchor="b">
            <a:normAutofit/>
          </a:bodyPr>
          <a:lstStyle/>
          <a:p>
            <a:pPr>
              <a:lnSpc>
                <a:spcPct val="90000"/>
              </a:lnSpc>
            </a:pPr>
            <a:r>
              <a:rPr lang="en-GB" sz="4100"/>
              <a:t>Temperance model o</a:t>
            </a:r>
            <a:r>
              <a:rPr lang="cs-CZ" sz="4100"/>
              <a:t>f</a:t>
            </a:r>
            <a:r>
              <a:rPr lang="en-GB" sz="4100"/>
              <a:t> addiction</a:t>
            </a:r>
          </a:p>
        </p:txBody>
      </p:sp>
      <p:pic>
        <p:nvPicPr>
          <p:cNvPr id="6146" name="Picture 2" descr="https://upload.wikimedia.org/wikipedia/commons/thumb/7/7d/Benjamin_Rush_Painting_by_Peale.jpg/220px-Benjamin_Rush_Painting_by_Peale.jpg"/>
          <p:cNvPicPr>
            <a:picLocks noChangeAspect="1" noChangeArrowheads="1"/>
          </p:cNvPicPr>
          <p:nvPr/>
        </p:nvPicPr>
        <p:blipFill rotWithShape="1">
          <a:blip r:embed="rId2">
            <a:extLst>
              <a:ext uri="{28A0092B-C50C-407E-A947-70E740481C1C}">
                <a14:useLocalDpi xmlns:a14="http://schemas.microsoft.com/office/drawing/2010/main" val="0"/>
              </a:ext>
            </a:extLst>
          </a:blip>
          <a:srcRect l="24483" r="16756"/>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D68660"/>
            </a:solidFill>
          </a:ln>
        </p:spPr>
        <p:style>
          <a:lnRef idx="1">
            <a:schemeClr val="accent1"/>
          </a:lnRef>
          <a:fillRef idx="0">
            <a:schemeClr val="accent1"/>
          </a:fillRef>
          <a:effectRef idx="0">
            <a:schemeClr val="accent1"/>
          </a:effectRef>
          <a:fontRef idx="minor">
            <a:schemeClr val="tx1"/>
          </a:fontRef>
        </p:style>
      </p:cxnSp>
      <p:sp>
        <p:nvSpPr>
          <p:cNvPr id="3" name="Zástupný symbol pro obsah 2"/>
          <p:cNvSpPr>
            <a:spLocks noGrp="1"/>
          </p:cNvSpPr>
          <p:nvPr>
            <p:ph idx="1"/>
          </p:nvPr>
        </p:nvSpPr>
        <p:spPr>
          <a:xfrm>
            <a:off x="3724073" y="2438400"/>
            <a:ext cx="5312423" cy="4158948"/>
          </a:xfrm>
        </p:spPr>
        <p:txBody>
          <a:bodyPr>
            <a:normAutofit/>
          </a:bodyPr>
          <a:lstStyle/>
          <a:p>
            <a:r>
              <a:rPr lang="cs-CZ" sz="2400" dirty="0"/>
              <a:t>Benjamin </a:t>
            </a:r>
            <a:r>
              <a:rPr lang="cs-CZ" sz="2400" dirty="0" err="1"/>
              <a:t>Rush</a:t>
            </a:r>
            <a:r>
              <a:rPr lang="cs-CZ" sz="2400" dirty="0"/>
              <a:t> (1745-1813)</a:t>
            </a:r>
            <a:endParaRPr lang="en-GB" sz="2400" dirty="0"/>
          </a:p>
          <a:p>
            <a:r>
              <a:rPr lang="en-GB" sz="2400" dirty="0"/>
              <a:t>Founding fathers of the United States</a:t>
            </a:r>
          </a:p>
          <a:p>
            <a:r>
              <a:rPr lang="en-GB" sz="2400" dirty="0"/>
              <a:t>Founding father of American Psychiatric Association</a:t>
            </a:r>
          </a:p>
          <a:p>
            <a:r>
              <a:rPr lang="en-GB" sz="2400" dirty="0"/>
              <a:t>Alcohol use is behind poverty, health issues, violence, crime, family disruptions</a:t>
            </a:r>
          </a:p>
          <a:p>
            <a:r>
              <a:rPr lang="en-GB" sz="2400" dirty="0"/>
              <a:t>Addiction is also a disease – addicts should be treated</a:t>
            </a:r>
            <a:endParaRPr lang="cs-CZ" sz="2400" dirty="0"/>
          </a:p>
          <a:p>
            <a:r>
              <a:rPr lang="en-GB" sz="2400" i="1" dirty="0"/>
              <a:t>Taste not, handle not, and touch not!</a:t>
            </a:r>
          </a:p>
          <a:p>
            <a:endParaRPr lang="cs-CZ" sz="1700" dirty="0"/>
          </a:p>
        </p:txBody>
      </p:sp>
    </p:spTree>
    <p:extLst>
      <p:ext uri="{BB962C8B-B14F-4D97-AF65-F5344CB8AC3E}">
        <p14:creationId xmlns:p14="http://schemas.microsoft.com/office/powerpoint/2010/main" val="2582603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National Council of IOGT - USA - Mozilla Firefox"/>
          <p:cNvPicPr>
            <a:picLocks noChangeAspect="1"/>
          </p:cNvPicPr>
          <p:nvPr/>
        </p:nvPicPr>
        <p:blipFill rotWithShape="1">
          <a:blip r:embed="rId2">
            <a:extLst>
              <a:ext uri="{28A0092B-C50C-407E-A947-70E740481C1C}">
                <a14:useLocalDpi xmlns:a14="http://schemas.microsoft.com/office/drawing/2010/main" val="0"/>
              </a:ext>
            </a:extLst>
          </a:blip>
          <a:srcRect l="1061" t="14397" r="2273"/>
          <a:stretch/>
        </p:blipFill>
        <p:spPr>
          <a:xfrm>
            <a:off x="125842" y="1844824"/>
            <a:ext cx="8839200" cy="4213937"/>
          </a:xfrm>
          <a:prstGeom prst="rect">
            <a:avLst/>
          </a:prstGeom>
        </p:spPr>
      </p:pic>
      <p:sp>
        <p:nvSpPr>
          <p:cNvPr id="6" name="Obdélník 5"/>
          <p:cNvSpPr/>
          <p:nvPr/>
        </p:nvSpPr>
        <p:spPr>
          <a:xfrm>
            <a:off x="125842" y="980728"/>
            <a:ext cx="6379918" cy="461665"/>
          </a:xfrm>
          <a:prstGeom prst="rect">
            <a:avLst/>
          </a:prstGeom>
        </p:spPr>
        <p:txBody>
          <a:bodyPr wrap="square">
            <a:spAutoFit/>
          </a:bodyPr>
          <a:lstStyle/>
          <a:p>
            <a:r>
              <a:rPr lang="en-US" sz="2400" b="1" dirty="0"/>
              <a:t>International Organization of Good Templars</a:t>
            </a:r>
          </a:p>
        </p:txBody>
      </p:sp>
    </p:spTree>
    <p:extLst>
      <p:ext uri="{BB962C8B-B14F-4D97-AF65-F5344CB8AC3E}">
        <p14:creationId xmlns:p14="http://schemas.microsoft.com/office/powerpoint/2010/main" val="3453701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https://images.vice.com/noisey/content-images/contentimage/23665/straight-ed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886" y="321734"/>
            <a:ext cx="3966102" cy="29051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Luke\Desktop\inde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809" y="3631096"/>
            <a:ext cx="3850254" cy="276056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99448F2-0E5B-42DA-B2D1-11A14E947B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E8A7552-20E1-4F34-ADAB-C1DB6634D4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ttp://pre11.deviantart.net/19d2/th/pre/f/2015/341/e/f/i_m_19_years_old_and_i_m_straight_edge__by_hadiali-d9jdzz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1025" y="643313"/>
            <a:ext cx="4070073" cy="5426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429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GB" dirty="0"/>
              <a:t>Illness &amp; personality disorder models of addiction</a:t>
            </a:r>
          </a:p>
        </p:txBody>
      </p:sp>
      <p:sp>
        <p:nvSpPr>
          <p:cNvPr id="3" name="Zástupný symbol pro obsah 2"/>
          <p:cNvSpPr>
            <a:spLocks noGrp="1"/>
          </p:cNvSpPr>
          <p:nvPr>
            <p:ph idx="1"/>
          </p:nvPr>
        </p:nvSpPr>
        <p:spPr>
          <a:xfrm>
            <a:off x="457200" y="1600200"/>
            <a:ext cx="8229600" cy="4853136"/>
          </a:xfrm>
        </p:spPr>
        <p:txBody>
          <a:bodyPr>
            <a:normAutofit fontScale="77500" lnSpcReduction="20000"/>
          </a:bodyPr>
          <a:lstStyle/>
          <a:p>
            <a:r>
              <a:rPr lang="en-GB" dirty="0"/>
              <a:t>Evolved in 1800s in USA – asylums in rural areas that supported people with food and shelter. No access to the substance</a:t>
            </a:r>
          </a:p>
          <a:p>
            <a:r>
              <a:rPr lang="en-GB" dirty="0"/>
              <a:t>People in such treatment where in miserable conditions and had to accept themselves as ill. Often moral semi-religious treatment</a:t>
            </a:r>
            <a:endParaRPr lang="cs-CZ" dirty="0"/>
          </a:p>
          <a:p>
            <a:endParaRPr lang="cs-CZ" dirty="0"/>
          </a:p>
          <a:p>
            <a:endParaRPr lang="en-GB" dirty="0"/>
          </a:p>
          <a:p>
            <a:r>
              <a:rPr lang="en-GB" dirty="0"/>
              <a:t>Addict</a:t>
            </a:r>
            <a:r>
              <a:rPr lang="cs-CZ" dirty="0"/>
              <a:t> </a:t>
            </a:r>
            <a:r>
              <a:rPr lang="en-GB" dirty="0"/>
              <a:t>has </a:t>
            </a:r>
            <a:r>
              <a:rPr lang="cs-CZ" dirty="0"/>
              <a:t>a </a:t>
            </a:r>
            <a:r>
              <a:rPr lang="en-GB" dirty="0"/>
              <a:t>personality disorder</a:t>
            </a:r>
            <a:r>
              <a:rPr lang="cs-CZ" dirty="0"/>
              <a:t> – </a:t>
            </a:r>
            <a:r>
              <a:rPr lang="en-GB" dirty="0"/>
              <a:t>excessive substance user often shows array of antisocial and maladaptive behaviours.</a:t>
            </a:r>
          </a:p>
          <a:p>
            <a:r>
              <a:rPr lang="en-GB" dirty="0"/>
              <a:t>The person is untreatable and </a:t>
            </a:r>
            <a:r>
              <a:rPr lang="cs-CZ" dirty="0" err="1"/>
              <a:t>un</a:t>
            </a:r>
            <a:r>
              <a:rPr lang="en-GB" dirty="0"/>
              <a:t>repairable</a:t>
            </a:r>
            <a:endParaRPr lang="cs-CZ" dirty="0"/>
          </a:p>
          <a:p>
            <a:r>
              <a:rPr lang="en-GB" dirty="0"/>
              <a:t>Rise of self-help communities</a:t>
            </a:r>
          </a:p>
        </p:txBody>
      </p:sp>
    </p:spTree>
    <p:extLst>
      <p:ext uri="{BB962C8B-B14F-4D97-AF65-F5344CB8AC3E}">
        <p14:creationId xmlns:p14="http://schemas.microsoft.com/office/powerpoint/2010/main" val="2032676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GB" dirty="0"/>
              <a:t>12 step program – Alcoholics Anonymous</a:t>
            </a:r>
            <a:endParaRPr lang="cs-CZ" dirty="0"/>
          </a:p>
        </p:txBody>
      </p:sp>
      <p:sp>
        <p:nvSpPr>
          <p:cNvPr id="3" name="Zástupný symbol pro obsah 2"/>
          <p:cNvSpPr>
            <a:spLocks noGrp="1"/>
          </p:cNvSpPr>
          <p:nvPr>
            <p:ph idx="1"/>
          </p:nvPr>
        </p:nvSpPr>
        <p:spPr>
          <a:xfrm>
            <a:off x="457200" y="1600200"/>
            <a:ext cx="8229600" cy="5069160"/>
          </a:xfrm>
        </p:spPr>
        <p:txBody>
          <a:bodyPr>
            <a:normAutofit fontScale="55000" lnSpcReduction="20000"/>
          </a:bodyPr>
          <a:lstStyle/>
          <a:p>
            <a:r>
              <a:rPr lang="en-US" dirty="0"/>
              <a:t>1939 - </a:t>
            </a:r>
            <a:r>
              <a:rPr lang="en-US" i="1" dirty="0"/>
              <a:t>Alcoholics Anonymous: The Story of How More Than One Hundred Men Have Recovered from Alcoholism</a:t>
            </a:r>
          </a:p>
          <a:p>
            <a:endParaRPr lang="en-US" i="1" dirty="0"/>
          </a:p>
          <a:p>
            <a:r>
              <a:rPr lang="en-GB" dirty="0"/>
              <a:t>self-help group</a:t>
            </a:r>
          </a:p>
          <a:p>
            <a:r>
              <a:rPr lang="en-US" dirty="0"/>
              <a:t>admitting that one cannot control one's alcoholism, addiction or compulsion;</a:t>
            </a:r>
          </a:p>
          <a:p>
            <a:r>
              <a:rPr lang="en-US" dirty="0"/>
              <a:t>recognizing a higher power that can give strength;</a:t>
            </a:r>
          </a:p>
          <a:p>
            <a:r>
              <a:rPr lang="en-US" dirty="0"/>
              <a:t>examining past errors with the help of a sponsor (experienced member);</a:t>
            </a:r>
          </a:p>
          <a:p>
            <a:r>
              <a:rPr lang="en-US" dirty="0"/>
              <a:t>learning to live a new life with a new code of behavior;</a:t>
            </a:r>
          </a:p>
          <a:p>
            <a:r>
              <a:rPr lang="en-US" dirty="0"/>
              <a:t>helping others who suffer from the same alcoholism, addictions or compulsions.</a:t>
            </a:r>
          </a:p>
          <a:p>
            <a:endParaRPr lang="en-GB" dirty="0"/>
          </a:p>
          <a:p>
            <a:r>
              <a:rPr lang="en-GB" dirty="0"/>
              <a:t>newcomers to becoming aware of their lack of ability to control their behaviour</a:t>
            </a:r>
            <a:r>
              <a:rPr lang="cs-CZ" dirty="0"/>
              <a:t> (s</a:t>
            </a:r>
            <a:r>
              <a:rPr lang="en-GB" dirty="0" err="1"/>
              <a:t>teps</a:t>
            </a:r>
            <a:r>
              <a:rPr lang="en-GB" dirty="0"/>
              <a:t> 1 through 3 </a:t>
            </a:r>
            <a:r>
              <a:rPr lang="cs-CZ" dirty="0"/>
              <a:t>)</a:t>
            </a:r>
            <a:endParaRPr lang="en-GB" dirty="0"/>
          </a:p>
          <a:p>
            <a:r>
              <a:rPr lang="en-GB" dirty="0"/>
              <a:t>to expand self-examination and incorporate the outcomes of self-reflection into actions</a:t>
            </a:r>
            <a:r>
              <a:rPr lang="cs-CZ" dirty="0"/>
              <a:t> (s</a:t>
            </a:r>
            <a:r>
              <a:rPr lang="en-GB" dirty="0" err="1"/>
              <a:t>teps</a:t>
            </a:r>
            <a:r>
              <a:rPr lang="en-GB" dirty="0"/>
              <a:t> 4 through 9 </a:t>
            </a:r>
            <a:r>
              <a:rPr lang="cs-CZ" dirty="0"/>
              <a:t>)</a:t>
            </a:r>
            <a:endParaRPr lang="en-GB" dirty="0"/>
          </a:p>
          <a:p>
            <a:r>
              <a:rPr lang="en-GB" dirty="0"/>
              <a:t>focus on maintaining positive changes in behaviour and the recovery process. The recovery process includes attending meetings, listening to other members at different recovery stages and working with a sponsor, who is an experienced member who is encouraged to complete all of the steps</a:t>
            </a:r>
            <a:r>
              <a:rPr lang="cs-CZ" dirty="0"/>
              <a:t> (s</a:t>
            </a:r>
            <a:r>
              <a:rPr lang="en-GB" dirty="0" err="1"/>
              <a:t>teps</a:t>
            </a:r>
            <a:r>
              <a:rPr lang="en-GB" dirty="0"/>
              <a:t> 10 through 12 </a:t>
            </a:r>
            <a:r>
              <a:rPr lang="cs-CZ" dirty="0"/>
              <a:t>)</a:t>
            </a:r>
          </a:p>
        </p:txBody>
      </p:sp>
    </p:spTree>
    <p:extLst>
      <p:ext uri="{BB962C8B-B14F-4D97-AF65-F5344CB8AC3E}">
        <p14:creationId xmlns:p14="http://schemas.microsoft.com/office/powerpoint/2010/main" val="678235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ata:image/jpeg;base64,/9j/4AAQSkZJRgABAQAAAQABAAD/2wCEAAkGBxASEBUREhIWFhUXGBoZFRgYFhsZFxkYFRgXFxgXFxcYHSggGBolGxgXIjEiJSkrLi4uGB8zODMtNygtMCsBCgoKDg0OFRAPFSsZFRkrLSsrKy0rKy03Ky0rKystKy0rLS0tNy0rNzcrNy0tKy0tNysrLS0tLS0rLS0tKy0rLf/AABEIAOEA4QMBIgACEQEDEQH/xAAcAAEBAAIDAQEAAAAAAAAAAAAABwYIAQQFAgP/xABLEAABAgMEBgQJCQYFBQEBAAABAgMABBEFBhIhBxMxQVFhIjJxgQgUNUJSkaGz0RYjNFRyc4KTsTNidJKywxUXU4OiJERjweLCQ//EABYBAQEBAAAAAAAAAAAAAAAAAAABAv/EABgRAQEBAQEAAAAAAAAAAAAAAAABEUEh/9oADAMBAAIRAxEAPwC4whCAQhCAQhCAQj4ccCQVKIAGZJNABxJOyJne7TDKsVbk0iZczGPFRlPPEM3O7LnAU1SwASSABtJ2RhtvaT7KlSUa/WrHmsgrz4FfUB5VrEItu9FpWi5hcdccr1WWgrBwyaR1u01MZBd/RDaUwAp3DLIPp9Jyn3aTl2EiIuPZtjThMKylZVtA3KeJWr+VBSAe8xiVo6TbXd602WxwbSlA/Svtir2Loas5oAvKcmFb8RwI7kI3dpMZhZd1pCW/YSjDZ9JLScXeqmI+uB41mL9qTGeKcdrzeUn4CPzmruz6G1POSzyUJFVLUggAcyY2zCQNmURHTrevG4mzmldFHSmKHavIobPYOkeZTwzYam1n2FOPo1jEu64gGmJCSQCN2W+Oxq7UY2Cda+zrkj1jKMh0Q3r8SndU4qjD9EKqaJS5XoLzyHontHCNjyILa1cs/SLazRomcWqnmrwr9eIV9sZVZOm2dQQJhhl0cUYm19u1ST6hFotGwZOYFH5Zl37baVEdhIyjErY0Q2U8Dq0LYVuLSsh+FVRBPCxNLtlvkJcWqXUdzqej+YmqR3kRnUvMIcSFoUlSTsKSCD2ERBbd0MTzIKpZ1EwB5tNU52AElJPeIw6TtC0bMeolT8ssHNCgpKVU4tq6KxzoduR3wMbYVhEgunpnQshufbDZ/wBZupQftI2p7QSOyKvJTrTyEuNOJcQoVSpCgpJ7CIqOxCEIBCEIBCEIBCEIBCEIBCEIBHgXuvbK2c1rH1ZnqNpoXFngkcOZyEeNpG0gtWcjVN0cmlCqEbUo4Lcpu/dqCfbEIlpSftacVhCnn15rUTRKE7KqOxCBwHcCYmrI798r+TtpKKFKKGSQEsI2HPLERm4onds2UEZFc3RBMzGF2cUWGjQhA/bK7RSjY9Z5CKTcXR1K2cA4fnpje6oZJ5NJ80c8yeO4ZoIGvIu7diSkUYJZlKOKs1LVzUtVVH1x7FIQioQhCA8C+940WfJOTKs1Dotp9JxWSR2DaeQMarzMwtxanFkqWtRUsnepRqT6yYzfS/evx2d1TaqsS9UppsU5sWvn6I7DxjBIjUCK5RsjokvYZ6SwOGr7FEOV2qTToOd4yPNJjW6MguLeRVnzrcxU6vqvJHnNq25cRkofZ5wK2rhH5yzyVoStBCkqAUkjYUqFQRyoY/SKy4jo2xY8tNNlqYZQ6g7lCtOYO1J5iO/CAid8NDKk1ds5eIb2XFdKn/jcO3sV64wCwLxz9lvkNlTZSr51hwdEneFIOw/vDPZmRG1cY3fG5cpaTeF5OFwDoOooHE76VI6SeR9m2IuupcW/8raScKfm3wOm0o581Nnz0+0bxGXiNV71XWnLKmE46gBWJh9FQCU5ggjNCxwPtEVjRlpNTN4ZScITMbEL2JdpuPoucthplwgYqEIQioQhCAQhCAQhCARhGky/iLOZ1bZSqacHzaCeok1GsWOGRoN5HIx7N9LztWdKqmHMz1W0b1rNaJHLIkncAY1vlGJy1p/DixvvKqpRHRSkbSQOqhIyA7BtMFj9LuWDN2tOFKVFSlHG+8upCQo5qUd520TvpyjZC6t2Jaz2Aywmm9ayOm4r0lH9BsAyELpXaYs+WTLsjZmtZ6zi96lf+huGUe1ENIQhFQhCEAjBdLd7PEZLA2fn36oboc0Jp03O4ZDmoRm0w+lCFLWQlKQVKJ2BKRUk8qRqxfq8irQnnJgk6vqspPmtp2ZcVGqj9rkKSrGPgQhCIpCEIC5aC716xpVnunptDEwSes3XNH4DTuUOEVmNQbFtN2VmG5lo0W2oKHMDak8iKg9sbW3fthqclmplo1Q4mo4g7FJPMKBB7IsSvRhCPkLFSK5jbyrxio+oQhAdG2LJYmmVMPthbahmCN+4g7lDcRsjXHSFcZ6zHqgqXLrPzTuwpO0IWRsWNx30rGzkdO1rNZmWVsPIC21iigf1B3HnEVOdE2kTxkCSm1/9QP2Syf2wA2H/AMgAPaM+MVERq1fO7D9lTgRiVhrjl3RkSAfYtJpUcwd8XHRhfQWjLYVkCZaADwyGKux1I4Koew15QKzWEIRUIQhAI+XFgAkmgAqSdgA2kx9RM9OF6PF5QSbZ+cmQQrPqsigX/NXD2YuEBLdJN7FWjOqUg1YbOCXSK5jIFdN6lK2csIiz6LLmiz5XE4P+odop0+iKdFochtPEk8om2hO6vjE0Zx1NWmD0ARkp40IPYkZ9pHCL+BEWuYQhFQjgxzGOXwtybl0oEnJmbcJ6aQsJwIp1jvqTkMtx4QH73ZvLLzwd1VasuqbWlQooFJICqcCBUR7hiHG1LSlbRVan+DvsIWnDNoQvWJcGVHAEpGFYptNRtzFSYpjV95JdnLtJCyWUA1qCk4xQBuh2qKikZVzMBhenS9WraTZ7R6boxPng3uT2qPsSeMQ2O7bNqOzUw5Mumq3FFRzrQHYkckigHZHSiNEIQiBCEIBFS0HXr1MwZB0/NvVU0T5ruVU9ih7U84lsfSFqSQpKilQIKVA0IIzBB3EHOA2YfvG+9Nz0kygJDEvVLhPS1ywSmifRpv4iJhYsq3LylnWnKl3x52a1L4qpQfKlnWIcGwZCtct+3IjIpVf+IS4tmWnhIzLbepniU4myECtVJ3GhBSabKDdHgyl5nZWURLWelYYU8EuWk+0QjWvKoXG0UISkZ5kk8dorUXuOYnNx52Ykp5yyZ15TxWNfKzCq/OhVC4jpE5hVTSp2HlFGioQhCA8C+t2W7RlFy68ldZte9CxsPYdhG8ExrjY1pTNlWhjoUuMrKHkekkGi0cwRmD2GNrTEe07XUxJTaLSc09CYAG1JICHPwnI8iOERYqtk2i1MsNvtKxNuJCknkdx4EbDzEdyIpoGvPRS7OcORq4xXca/OI764h+KLXFQhCEBwogCp2CNV77Wy5aFpOOJzCnNUwn90KwN96j0vxcovOla2jKWU8pBo45RpHIuGiiOYRiPcIkOhWwxMWklxQqiWTrOWM9Fv21P4REWLpc6wUSMk1Kp2pTVZ9JxXSWo9qie6gj2oQioQhCA61pzzbDK33VYUNpKlHgEisRu6N9GmrRdnbSQ60Z1KfFXFJ+aTLpJwpFM96SVZ8cq55xpImJsNJDMk3Oy1SJtomq6DCU4U8QRWuZ2ZbxzYN47KtZgy2FOSQlcs6mik0FKAHbTZVOzlEGXy7yHEBaFBSVCoUk1BHIjbEH01XjQp4WdLhKWWTjdCQAFPKqaUHog17VcozC0JGXu7KzMww84dcQmXYWrEhLpBNUjfxJOdE0qYil37Mcnp1qXCjjec6Sjmd63FniaBRgsc2Dd+bnVlEsypwimIjJKa7MSjkP1jKjoftilcDHZrs/6ae2LNPzsjYsgnLA0iiUJSKrcWR7VGhJJ5kxgbWnNGPpSSg3xDoK/5cNPbA9Si3LCmpNzVzLKm1Hq12KHFKhke6POjaebYk7Zs7I42nk1QqlFIUNhAPVUlQ2cjGsNoyS2HnGFii21qQrtQopJ7DSsFdaP3kZN15xLTLanHFdVKRVRpty4c9gjrqVQVjZjR/dliypDWO0S6pGsmXFebQVKK7kpG7jUwKkcvoithacWraRyW7RXeEpIHrjxLxXLtCRTjmGCEf6iSFoFeKhs76RTLQ04tBwhiUUtAPWWvASOIThPqNDGb3OvfKWqwvAkgpydaWASAqtK7lJOefbBNQzRjeQSk3q3s5aYGqfSer0qhK+4mh5E8BFKs2yRLy0/ZdoZSCQVS0wogBLbhUQgE7XEGhG3YeVZdpKuymz59bKB80tIcaruQoqBR+EpI7KRRdHjslbEo0zPI1j0h1cRNFNqFEqV6fUANd6QTtzFfiLzTE2gNWLL64yjeETkwEqXQDY2k5lSsO8Z02RSboXgbn5Nqab2LHST6Kx1knsPspEzlpp2atZ2ZsEIQgMat91xBTKuKQQEYQKHEBsNNg2U29/RFMuIfelWaTEvjcdmpodFJmV4BgZG9GFO3eTXIUqRV4QhFCOtaMk2+ytlxOJDiVIWOKVChjswgNTp1p+y7RUlJ+dlnapPpAUUmvJSCK8lGNprKn0TDDb7ZqhxAWnsUKxHPCBsQJcYnkjr/ADLn2kgrQf5Qsd3KPe0CWyXJFyVUaqYc6HHVuDEPUvGOykRaqEIQioiXhCWrV2WlAeqlTy/xEoR/S57IyHQNZIbs9cwR0n3DnTzGqpSOypWfxRMdME9rLXmDubCG/wCROL9VH1xfbjSGos2UZIoUsN4vtKSFL/5ExFe7CEIqEdG2LYl5RvXTLqWm6hOJRoKnYBxO31R3TE0v9eKz1zBs+1ZV1DFUqZmcwnHhzUkpzAFSK576ihgPAtq0pJmZXPWXbKEOLJU6w6tamXSdu3qnuypkRH63fmLMt92rjCpadaotbsueioJIqS4BlXZ0sxXImkfvLWZPWYkOy6GrTs8ioASgvoG/AQnpD19g39/SdehqUs5KGGtQ/ON9XClDjbZAxleHYoYsIz2k02RFTfSpenx6dKUKqwxVtrMkKIpjcPGpFAeAHGO/oKZCrXqR1GHVDkSptFfUpXriegRR9AvlVf8ADOe8agr2PCIeVrJJuvRwvKpurVoAkcQK+s8YkEVvwiPpEn929/U1EkhSLv4Pj6jIzCCckzBKeWJpskDgKiveYmmldsJtmbpvUg95abr7Yo/g8/RJr78e6RE70t+WZrtb903BOsfsBkLnJZtWYU+ykjiFOoBHqMbB6aXimxX6GmJTST2F5FR2EZHkTEAut9PlP4lj3qIvem/yM794z71ECtcYougd9SbVUkHJcu4CN3RW0Qe0Z+sxOooGgzyuPuHf1bgte/4RDY1kkrfheHdVo/H1xOrn3gXITjcynNINHU+k2ogLT20zHMCKR4RHWkux7+1EdgRe9IExNuMS8rZcs4qVmE6xxyWomqFGpbC6YW8WKpUdueRzj8h/i8tKBKUyNkyqBtWvWqTU7SaAKWT21JjzNCt63Cy5ZtRrUpW5KFdcJ3qbNM6BRr2FXCOleGz5gTLLc+TaNou9JmVSSmVYTn0nMNMQyVlkDQ1J2kio3Ct9M5KBQdU6pv5tbpaLQdUkCriUnKh5b67NkZJEqctW3rMQ3MTolFymJCHG2AUqZSsgVT0QKCvFX/uKm2sEAjMEVHYYqPqEIQGJ6UrJ8ZsqYRSqkJ1qOOJrpZcKio7CYj2hG1dTaqWq9GYQpB4YkguIP/FQ/FGxTzQUkpUKhQII4gihEaoWEpUnaTNdrEyEE/Yc1aj6qxKsbZQj41ieMIqNUreV4xajwOesm1I7i8UD2Uja5tNABwFPVGqNgjHabNfOmUn1u1jbCJFpCEIqPLvM9NolXFSTaXHwPm0rNEnPPeKmlcqjtjDrMv3IzoMjabAl39i2Xx82T+6pQy5VoeFYoseNeG60lPJCZlhDhHVVSi012gLGYHLZAT64aWJK07QRKuk2c00HHCVYkIdyJCVb6JCs8zkBXKJRfG8K5+ccmVbCaNp9FtJOAdtMzzJjPdLE9KyLCbHkW0tpVR2Yw7T6CVHapRwgmu4J3GJREWEUfQJ5VX/DOe8ZicRR9AnlVf8ADOe8ZiLXqeER9Ik/u3v6mokkVvwiPpEn929/U1Eki0i5+Dz9Emvvx7pETvS35Zmu1v3TcUTwefok19+PdIid6W/LM12t+6bhxOvDuv8AT5T+JY96iL3pv8jO/eM+9REEuv8AT5T+JY96iL3pv8jO/eM+9RArXGKBoM8rj7h39W4n8UDQZ5XH3Dv6twWsj8IjrSXY9/aiORY/CI60l2Pf2ojkCOzZ0+5LvIfaVhcbUFIPMbjyOw8iYtZm5lc0zb1ny/jTbzAZmGQoBxtSTnhJ20IAI5c6iFxRdDl5tS+uQcWUNTVQhYNC29hoFA7sQAFeITArPb+25JOyDKJ8usOqWhwyqOk8pSDXVqAyCSfONNo35R6lxr5qm3npWYlzKvNhK22lVxFhQASo12mpzpsxDgYwW7tz2HxaFnzCSLTaUVNTK1KUtaa4mnUFWYFQMVOPHZnln3affMhOzStROy6Sl7VkKDqSCMClcDko7aVI5wZZnCEIoRqvpLl9Xas4kZfOFSfxJSqvrJjaiNadMjdLYf5pbPrQIlWKR8u0cvbCIV4656UImrj07vnBabFd0ykepykbYRqfaw8XtR2uQbm1K/Cl8qHsja5CqgHjFiV9QhCKhHlXntxuSlXJp3qoGQ3qUckpHMmgj1Y1+023q8ZmhJtmrUuaqPpPEUPckKKe0qgJ9aU+7MPLfeViccUVLPM7hwA2AcAI60IRloij6BPKq/4Zz3jMTiLxokuKZZTdo68KD0vTBhpTWFCutXOmH2xSvC8Ij6RJ/dvf1NRJI2Q0jaPzajjKw+GtUlaaFGKuMpPEU6vtjEP8i1/XR+V/9QSV6Xg8/RJr78e6RE70t+WZrtb903Fu0c3NNlsutF4O6xwLqE4aUSlNNp4REdLflma7W/dNwI8O6/0+U/iWPeoi96b/ACM794z71ETbRZcUzpROh8I1Ewg4MNcWrKHNtcq7Is1+bum0JJcqHNXiUhWKlaYFhWyo20gVqpFA0GeVx9w7+rcZD/kYv66Pyv8A6jIrh6MFWdOeNGZDnzakYcGHrlJrWp9GBax/wiOtJdj39qI5Fj8IjrSXY9/aiOQWEcpUQQQSCDUEZEEZgg8Y4hEGyejS1pe0GETikIM42gMPLoMeWdRTYlXW9m6M4jV/Rrek2fPJWo/Mu0bf5JJ6K/wk17CqNnkqBAINQdh7Y0lfUIQghGtWmVdbZf5JbHqQI2VjVjShMY7VnFDOjmEfhQkfrWJVjH9QrhCLZ8geXtEIjWp7pckdXa8yNzmFzuWgD9QY2EubaHjFnyrx2rZbKvtYQFD+YGJN4Qdl4ZiXmwMloLSu1slafWFr/ljK9BVq62zSyT0mHFJ/CvppI5Zkdxis8UeEI4UQBU5AbYqMU0l3pFnyKlpI1zlUMDfjI69N4SM/VxjWFSiSSSSTmSTUknMkk7TzjK9Jd6TaE8paT8y1VtkcUg9Jf4iAewJjE4jUIQhECLDoVvVOPzYk3XAWG5dRQnCkUwKbSnMCpyUYj0UfQJ5VX/DOe8ZilZjplvdOyDssmVdCA4hwr6KVVKVIA6wy6xid/wCals/WR+Uj4Rk/hEfSJP7t7+pqJJBI2K0N3km56XfXNOY1IdCUnCE0TgSqnRHEmJJpb8szXa37puKJ4PP0Sa+/HukRO9Lflma7W/dNwOuLgXrnJZ9iWZcCWnZhoOJwpNca0IVmRUZRcNKVsvydmOTEuvA4lbYBoDkpxKTkcthjXS6/0+U/iWPeoi96b/Izv3jPvUQKkv8AmpbP1kflI+EZhopvzaM5aIYmHgtvVOKpgSM0lFDUDmYjcUDQZ5XH3Dv6twWsj8IjrSXY9/aiORY/CI60l2Pf2ojkCEIQiBGwGhO9fjMr4m6qr0uOjU5qZrRJ54ahJ/DxjX+PUuxbjkjNNzTeZQekn00HrI7x7QIpW28I61mzzb7KHmjiQ4kKSeRFY7MVl8rWACSaACpPACNTrNrO2kg0zmJkKI5OO4yPUSI2M0lWt4rZcy7WiijVo+070B+sRTQvZeutZpVOiwlbh7cJbQPWuv4YlWNjfF08IR+kIqMK0wWOZmynSkVWzR1NNtEHpgc8BV3gRLtB1thi0Swo0TMowDhjbqpHsKx3xsK4gKSUkVBFCOIOREaqXlsx2zbSW2moLLocZOyqArG0od1B2gxKsbWRNdNl6vFpXxNpVHpgdKm1LINFHkVdUfi4Rl1lXol3bOTaBUEtasrWfRKahaTzCgRGst57dcnptyacyKz0U1rgQOqgHkPaTAjy4QhEUhCEAij6BPKq/wCGc94zE4iiaCnUptRZUoAeLuZk0HXa3mBXr+ER9Ik/u3v6mokkVfwgn0Lfk8Kkqo27WhB85rhEoi0i5+Dz9Emvvx7pETvS35Zmu1v3TcUDwf5hCJSZClpTV8UqQP8A+SOMT3SwsKtiaIIIJboQaj9k3vgnXi3X+nyn8Sx71EXvTf5Gd+8Z96iIJdg0n5QnYJhgnudQYuumqabVY7oStJOsZyCgT+1RuECtd4oGgzyuPuHf1bifxn2hBxKbWBUQBqHcyaDa3vMFrJfCI60l2Pf2ojkV/wAIN9ClSeFSVUDtaEH/AE+ESCBCEIRAhCEBYNBF6glSrNdV1iVy9eNKuNj1FQH2otUaeSU24y4h5tWFaFBSDwKcx3RtJdi9DM3Z6Z4qCEhBU8Ccm1IFXATwFDnwpFiVOPCCtoHxeSSdhLzg7lIQD61nuj0dAFjlEq9NqFC8vAjmhrKv85WPwxJrfn3bTtFbiASt9wJaTnknJDY5AAAnhmY2gsGy0Sss1LI6raAkc6DM95qYDvwhCKhEp07XZLsuifbHSYql3m0oih/Cr2KPKKtH5zLCXEKQsBSVApUDsKVChB5UMBqjJWvOLlf8NaKlNuOhzAkVUpQHUFPNJoqnERz8krS+pTH5SvhHbvzdt2zJ5TaSoIqHJZyueGoIofSQrLuB3xetHN702jKBZoHkUS+nZ0qZLA9FW31jdEaa9fJK0vqUx+Ur4Q+SVpfUpj8pXwjbGEMTWp3yStL6lMflK+EPklaX1KY/KV8I2xjH7/2k7LWbMvsqwuNoxJNAaGo3GGGtbvklaX1KY/KV8I4VdC0TtkZg/wC0r4RVZm0Laas0Wl/ibKhqku6pTKakKAOCtcznHavXe2eULK1LyZXxxJLpUkKSg0bIJxbAKnfvEF1IE3PtEbJF8f7KvhHPyStL6lMflK+EXi7AnvGAXrWYmWwlRU022kKOWRqCTQR41kz9r2wt5+Wm0ykqhxTbIDYWpzDTpKJ3b+/lUsTUeVc+0TtkXz/sq+Eci6FojZIzH5SvhFtcvhaEjZUw/aEuBMMrDbRH7N/EQlC6A5AZk7Kgbq0jpvy14m5Q2gZ1BcS3rVSupGAJCcZbBBqVAZbdu/fA1HzdG0vqUx+Ur4R8pudaA2SL/wCSr4RY5a/T7kxZkyFYZScCmnG6AhD6CpGSttCrZ2DjHsf43NPW8qUaXSWl5cLfFAcTq8WFNTmNqTl6B4wNQb5JWl9SmPylfCOFXQtE7ZGYP+0r4RTbuW3ak42t02uxL4XFoCHG0FVEnI7RlHr3xtq0JSSkEonELefmNUt9LacCkuFRQQnMAJBSMtuGBqNJufaI2SL4/wBlXwj6+SNpfUpj8pXwiu2va9r2a9LKdnWZtt55LSmw0Eros0xJKTXKO2xe+YkJ6dlrRcxNpbMxKLwgFTacRLeWSlZgdqTxyGov8krS+pTH5SvhD5JWl9SmPylfCNhNG03PTEmJqcV0nlFbaKABDVTgGQqajPPdSMthhrU75JWl9SmPylfCHyStL6lMflK+EbYwhhrU75JWl9SmPylfCPsT89JMzEitK2kzASXELTRVATmAdmIZHiAOEbL3pt9mQlVzLxySKJG9SzklI5k+oVOwRrO2iata0N6nphyp9FCd55IQn2AbScyxnWgm7JcfVaDg6DVUNc3D1lfhTl2q5RdY8679jtScs3LMiiG00HEk5qUeZUST2x6MVkhCEAhCEBjGkC6TdpSpaNEuo6TK6dVdNh/dOwjsO4Rr1d62ZqyZ7HhUlbZKH2VZYk+chW7mD2EZGNrInOlXR+J5HjMukCaQAKbA6geaf3xU0PceUWVml37bYnJdEwwoKQsd6TvQoblA5ER6UauXIvfMWXMkgFTZOGYZOVcJoSK9VxOY9h5bJWFbTE4wmYl1haFesHelQ81Q3iCPRjF9JzSl2RNpQkqUW6AAEk9JOwDMxlEIoi1raP5b/AUzLbLvjQYbcpVZOOiSoFo9+VI+r+r1osZ+Yl3HmwhRmEIaUokYWsQKUjI13ZbIs8cRBM7nT9keNJRKWY/LuuBSNYqXUhIGEqIUomgHR9dI8y6FuGw0v2fNyz+FLqlsONtFaXEqpQAjKuQ7DUGkWCOIoltsyNp2xYsxrmQy4pwOSrNClerQa0Xi85QKgMhsGyuXzOaR1OSCpZMlNePLbLRa1C6JcUnAVVp1Qc/hFUjmAk9qXJeau00wPpUsfGU4RUhzGpZSmm0hKyOZAMe1orlHVMzM/MIKHpx5a8JBCkto6CE5iu5XdSM+pHEQa/XW/wAMabcTP2XMPPa5ZCxLrUMBPRFcucZBfhDc5I2WmWlXm2BNpQWy2pKkNiqFVGZSmlc4sUIokV7ros2dNWfNSTbgV4yEuZqcAQoEEkGuEZkV5x39Ntkh5EipLJcUJpKFFKSohpYJWDTzapTFOhSA+G0BICUigAoANgAyAj7hCAR+E5NttNqddWEIQCpSlGgAG0kwnZttltTrqwhCAVLUo0AA2kmNd9JmkJdoLLLVUSqDUA5F0jz1jcOCe857A6OkW+TlpzIwYgwg4WW86qJy1ikjz1bANwoN5iuaJLkeIsa95P8A1LwBUDtaRtDY571c6DdGO6IdHZSUWhOIorrS7Z3VGTqxxzyB2bdtKWOItIQhFQhCEAhCEAgYQgJxpN0bJnQZmWomaANU5BL1NgUdy8qBXPPdSOXevBO2TNKKAULBwvMuA4VUpkobjTYocd4jakxid+LhStpIqoat8CiHkpGIUrRKx56M9hPZSIsftcy+0paKKtKwugdNpWS08x6SeYjJ41VvDdufsp8FwLQQatvtlQQfsuDqn9059sZ/czTKpOFm0E4hkA+gZ9rjYGfan1Q0xa4R0rLtWXmWw7LuodQfOQoHuNNh5GO7FQhCEAhCEAhCEAhCEAhCPwm5ttpBcdWlCEiqlKUEpAG8k5CA/ePHvLeWUkGdbMuBI81IzWs8EJGZ/Qb4n18NMjLdW5BIeXvdVUNj7I2uH1DtiUsMWjas1lrJh5W1RqUoHM9VtA4ZDhUmIuPRv1fqatNzARgYCvmmU1JJrRJc9NfAbBXvOeaMNFxThnJ9HS2tMKoacFucTvCd1c88hkWj/RlLyFHnsL0ztCiOg3ybB3/vHPsigQNIQhFQhCEAhCEAhCEAhCEAhCEB156TaebU06hK0KFFJUAUkcwYkt79DCTVyzlhJzOpcUcPGiHMynsVUcxFihAanPNWjZT+eulXdxGQV2HquD1xnV3tNU02AmcZS+B57dG3D2p6pPZSLhOSjbqCh1CVoO1KgFA9xif29obs54lTBcllcEEKb/kVWn4SImLr0rF0pWTMUGv1Kj5rycBqd2LNJ7iYy6Vm23BibWlaeKVBQ9YiBWxoatJqpYU1MJ4BWrX6l9H/AJCMUmLqWnLKxKlJhtQ85CST3Kar+sBtfCNUmr5Wox0fHZhB4LWSfU5Ux32tJtrj/vCe1KD/APmGmNnoRrE5pOtg/wDdkdiED/1HRev3arvRM88a7kqCT3YADDTG1DzyUDEpQSBtJIAHaTGL2zpFsqWrjmkrUPNa+cV/xyHeaRrw3YVpTasXi8y+r0lpWo/zOfGMlsfRDar1NYhuXT/5FhSu5LZPtIgYyK3tN61Apk5bDwW8QSP9tBp/yidTtq2jabwQtbsy4TVLaRkOYbSAlI5kZcYr1h6FJJshUy64+R5oo23306R/mA5RRbKsmXlkathlDSeCEgVpxptgI1dPQw8shyfXq0f6TZq4ftr2I7BU8xFisWxpaUaDMs0ltA3J3nionNR5kkx6EIqEIQgEIQgEIQgEIQgEIQgEIQgEIQgEIQgEIQgOIQhAYzeX9mqIpeHrmEIy06tjdeLNdD9kI5hArM07B3R9QhGmSEIQCEIQCEIQCEIQCEIQCEIQH//Z">
            <a:extLst>
              <a:ext uri="{FF2B5EF4-FFF2-40B4-BE49-F238E27FC236}">
                <a16:creationId xmlns:a16="http://schemas.microsoft.com/office/drawing/2014/main" id="{E996D901-85D5-40F5-B285-B744A48CF8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352" y="321734"/>
            <a:ext cx="2905170" cy="290517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CC0B6474-C6F5-4B7E-9C09-A6A503D3F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 y="3657152"/>
            <a:ext cx="4070073" cy="2708448"/>
          </a:xfrm>
          <a:prstGeom prst="rect">
            <a:avLst/>
          </a:prstGeom>
        </p:spPr>
      </p:pic>
      <p:sp>
        <p:nvSpPr>
          <p:cNvPr id="135" name="Rectangle 134">
            <a:extLst>
              <a:ext uri="{FF2B5EF4-FFF2-40B4-BE49-F238E27FC236}">
                <a16:creationId xmlns:a16="http://schemas.microsoft.com/office/drawing/2014/main" id="{799448F2-0E5B-42DA-B2D1-11A14E947B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4E8A7552-20E1-4F34-ADAB-C1DB6634D4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ttp://www.aceshowbiz.com/images/still/thanks-for-sharing-poster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1025" y="418014"/>
            <a:ext cx="4070073" cy="5877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940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List of twelve-step groups - Wikipedia - Mozilla Firefox (Anonymní prohlížení)"/>
          <p:cNvPicPr>
            <a:picLocks noChangeAspect="1"/>
          </p:cNvPicPr>
          <p:nvPr/>
        </p:nvPicPr>
        <p:blipFill rotWithShape="1">
          <a:blip r:embed="rId2">
            <a:extLst>
              <a:ext uri="{28A0092B-C50C-407E-A947-70E740481C1C}">
                <a14:useLocalDpi xmlns:a14="http://schemas.microsoft.com/office/drawing/2010/main" val="0"/>
              </a:ext>
            </a:extLst>
          </a:blip>
          <a:srcRect l="14243" t="16367" r="6666" b="13835"/>
          <a:stretch/>
        </p:blipFill>
        <p:spPr>
          <a:xfrm>
            <a:off x="-1" y="1340768"/>
            <a:ext cx="9199859" cy="4370815"/>
          </a:xfrm>
          <a:prstGeom prst="rect">
            <a:avLst/>
          </a:prstGeom>
        </p:spPr>
      </p:pic>
    </p:spTree>
    <p:extLst>
      <p:ext uri="{BB962C8B-B14F-4D97-AF65-F5344CB8AC3E}">
        <p14:creationId xmlns:p14="http://schemas.microsoft.com/office/powerpoint/2010/main" val="1723350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s-media-cache-ak0.pinimg.com/originals/5a/24/9f/5a249f35cb3b98db5d1a4b669d1f2bc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2736"/>
            <a:ext cx="9143999" cy="4641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184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2EA176-0AC0-440C-A1A1-97B29FE94C46}"/>
              </a:ext>
            </a:extLst>
          </p:cNvPr>
          <p:cNvSpPr>
            <a:spLocks noGrp="1"/>
          </p:cNvSpPr>
          <p:nvPr>
            <p:ph type="title"/>
          </p:nvPr>
        </p:nvSpPr>
        <p:spPr/>
        <p:txBody>
          <a:bodyPr/>
          <a:lstStyle/>
          <a:p>
            <a:r>
              <a:rPr lang="en-GB" dirty="0"/>
              <a:t>Disease model of addiction</a:t>
            </a:r>
          </a:p>
        </p:txBody>
      </p:sp>
      <p:sp>
        <p:nvSpPr>
          <p:cNvPr id="3" name="Zástupný obsah 2">
            <a:extLst>
              <a:ext uri="{FF2B5EF4-FFF2-40B4-BE49-F238E27FC236}">
                <a16:creationId xmlns:a16="http://schemas.microsoft.com/office/drawing/2014/main" id="{193194F8-F40F-413B-A142-960CCD360A59}"/>
              </a:ext>
            </a:extLst>
          </p:cNvPr>
          <p:cNvSpPr>
            <a:spLocks noGrp="1"/>
          </p:cNvSpPr>
          <p:nvPr>
            <p:ph idx="1"/>
          </p:nvPr>
        </p:nvSpPr>
        <p:spPr/>
        <p:txBody>
          <a:bodyPr>
            <a:normAutofit fontScale="92500" lnSpcReduction="10000"/>
          </a:bodyPr>
          <a:lstStyle/>
          <a:p>
            <a:r>
              <a:rPr lang="en-GB" dirty="0"/>
              <a:t>At first, these processes were not understood. But it was assumed it is </a:t>
            </a:r>
            <a:r>
              <a:rPr lang="cs-CZ" dirty="0"/>
              <a:t>1)</a:t>
            </a:r>
            <a:r>
              <a:rPr lang="en-GB" dirty="0"/>
              <a:t> brain disease and </a:t>
            </a:r>
            <a:r>
              <a:rPr lang="en-US" dirty="0"/>
              <a:t>with</a:t>
            </a:r>
            <a:r>
              <a:rPr lang="cs-CZ" dirty="0"/>
              <a:t> </a:t>
            </a:r>
            <a:r>
              <a:rPr lang="en-GB" dirty="0"/>
              <a:t>2) genetic susceptibility</a:t>
            </a:r>
          </a:p>
          <a:p>
            <a:r>
              <a:rPr lang="en-GB" dirty="0"/>
              <a:t>Addicted person is a victim of this disease - it is not chosen and it is not an act of free will</a:t>
            </a:r>
          </a:p>
          <a:p>
            <a:r>
              <a:rPr lang="en-GB" dirty="0"/>
              <a:t>Loss of control </a:t>
            </a:r>
            <a:r>
              <a:rPr lang="cs-CZ" dirty="0"/>
              <a:t>&amp; </a:t>
            </a:r>
            <a:r>
              <a:rPr lang="en-GB" dirty="0"/>
              <a:t>craving as the common processes in addictions</a:t>
            </a:r>
            <a:endParaRPr lang="cs-CZ" dirty="0"/>
          </a:p>
          <a:p>
            <a:r>
              <a:rPr lang="en-GB" dirty="0"/>
              <a:t>Consumption of the substance causes craving for further dozes (through at first unknown psychological and neurological mechanism)</a:t>
            </a:r>
          </a:p>
          <a:p>
            <a:endParaRPr lang="en-GB" dirty="0"/>
          </a:p>
        </p:txBody>
      </p:sp>
    </p:spTree>
    <p:extLst>
      <p:ext uri="{BB962C8B-B14F-4D97-AF65-F5344CB8AC3E}">
        <p14:creationId xmlns:p14="http://schemas.microsoft.com/office/powerpoint/2010/main" val="4163230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Disease model of addiction</a:t>
            </a:r>
            <a:endParaRPr lang="cs-CZ" dirty="0"/>
          </a:p>
        </p:txBody>
      </p:sp>
      <p:sp>
        <p:nvSpPr>
          <p:cNvPr id="3" name="Zástupný symbol pro obsah 2"/>
          <p:cNvSpPr>
            <a:spLocks noGrp="1"/>
          </p:cNvSpPr>
          <p:nvPr>
            <p:ph idx="1"/>
          </p:nvPr>
        </p:nvSpPr>
        <p:spPr/>
        <p:txBody>
          <a:bodyPr>
            <a:normAutofit fontScale="92500" lnSpcReduction="10000"/>
          </a:bodyPr>
          <a:lstStyle/>
          <a:p>
            <a:r>
              <a:rPr lang="en-GB" dirty="0"/>
              <a:t>Since the person is ill and suffering, he/she should be subject of medical treatment</a:t>
            </a:r>
          </a:p>
          <a:p>
            <a:r>
              <a:rPr lang="cs-CZ" dirty="0"/>
              <a:t>T</a:t>
            </a:r>
            <a:r>
              <a:rPr lang="en-GB" dirty="0" err="1"/>
              <a:t>reatment</a:t>
            </a:r>
            <a:r>
              <a:rPr lang="en-GB" dirty="0"/>
              <a:t> was based on management of medical complications (stomach ulcer, liver disease,…) and raising patient health education – supervision of a physician</a:t>
            </a:r>
          </a:p>
          <a:p>
            <a:r>
              <a:rPr lang="en-GB" dirty="0"/>
              <a:t>Therapy-like approach heavily influenced by 12 step program</a:t>
            </a:r>
            <a:r>
              <a:rPr lang="cs-CZ" dirty="0"/>
              <a:t> and 12-step </a:t>
            </a:r>
            <a:r>
              <a:rPr lang="en-GB" dirty="0"/>
              <a:t>programs take ideological support from scientific approach of disease model</a:t>
            </a:r>
            <a:r>
              <a:rPr lang="cs-CZ" dirty="0"/>
              <a:t> </a:t>
            </a:r>
            <a:endParaRPr lang="en-GB" dirty="0"/>
          </a:p>
          <a:p>
            <a:endParaRPr lang="en-GB" dirty="0"/>
          </a:p>
        </p:txBody>
      </p:sp>
    </p:spTree>
    <p:extLst>
      <p:ext uri="{BB962C8B-B14F-4D97-AF65-F5344CB8AC3E}">
        <p14:creationId xmlns:p14="http://schemas.microsoft.com/office/powerpoint/2010/main" val="2593494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Disease model of addiction</a:t>
            </a:r>
            <a:endParaRPr lang="cs-CZ" dirty="0"/>
          </a:p>
        </p:txBody>
      </p:sp>
      <p:sp>
        <p:nvSpPr>
          <p:cNvPr id="3" name="Zástupný symbol pro obsah 2"/>
          <p:cNvSpPr>
            <a:spLocks noGrp="1"/>
          </p:cNvSpPr>
          <p:nvPr>
            <p:ph idx="1"/>
          </p:nvPr>
        </p:nvSpPr>
        <p:spPr>
          <a:xfrm>
            <a:off x="457200" y="1600200"/>
            <a:ext cx="8229600" cy="4997152"/>
          </a:xfrm>
        </p:spPr>
        <p:txBody>
          <a:bodyPr>
            <a:normAutofit fontScale="85000" lnSpcReduction="10000"/>
          </a:bodyPr>
          <a:lstStyle/>
          <a:p>
            <a:r>
              <a:rPr lang="en-GB" b="1" dirty="0"/>
              <a:t>Addiction as a primary disease</a:t>
            </a:r>
            <a:r>
              <a:rPr lang="en-GB" dirty="0"/>
              <a:t> – addiction is not understood a result of another condition (other psychiatric condition, stress,…) but rather their cause</a:t>
            </a:r>
          </a:p>
          <a:p>
            <a:r>
              <a:rPr lang="en-GB" b="1" dirty="0"/>
              <a:t>Addiction as a progressive disease </a:t>
            </a:r>
            <a:r>
              <a:rPr lang="en-GB" dirty="0"/>
              <a:t>- addiction is understood as a disease that has its course</a:t>
            </a:r>
            <a:r>
              <a:rPr lang="cs-CZ" dirty="0"/>
              <a:t>:</a:t>
            </a:r>
            <a:r>
              <a:rPr lang="en-GB" dirty="0"/>
              <a:t> 1) adaptive stage </a:t>
            </a:r>
            <a:r>
              <a:rPr lang="cs-CZ" dirty="0"/>
              <a:t>- </a:t>
            </a:r>
            <a:r>
              <a:rPr lang="en-GB" dirty="0"/>
              <a:t>increasing tolerance 2) dependent stage </a:t>
            </a:r>
            <a:r>
              <a:rPr lang="cs-CZ" dirty="0"/>
              <a:t>- </a:t>
            </a:r>
            <a:r>
              <a:rPr lang="en-GB" dirty="0"/>
              <a:t>withdrawal and maintenance usage 3) deterioration </a:t>
            </a:r>
            <a:r>
              <a:rPr lang="en-US" dirty="0"/>
              <a:t>stage</a:t>
            </a:r>
            <a:r>
              <a:rPr lang="cs-CZ" dirty="0"/>
              <a:t> - </a:t>
            </a:r>
            <a:r>
              <a:rPr lang="en-GB" dirty="0"/>
              <a:t>resulting into major health and social problems</a:t>
            </a:r>
          </a:p>
          <a:p>
            <a:r>
              <a:rPr lang="en-GB" b="1" dirty="0"/>
              <a:t>Addiction as a chronic disease </a:t>
            </a:r>
            <a:r>
              <a:rPr lang="en-GB" dirty="0"/>
              <a:t>– addiction is understood as a disease that will never disappear and the person will never be fully cured. Thus complete sobriety is the only way</a:t>
            </a:r>
            <a:endParaRPr lang="cs-CZ" dirty="0"/>
          </a:p>
        </p:txBody>
      </p:sp>
    </p:spTree>
    <p:extLst>
      <p:ext uri="{BB962C8B-B14F-4D97-AF65-F5344CB8AC3E}">
        <p14:creationId xmlns:p14="http://schemas.microsoft.com/office/powerpoint/2010/main" val="3810110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GB" dirty="0"/>
              <a:t>Disease model of addiction - pros</a:t>
            </a:r>
            <a:endParaRPr lang="cs-CZ" dirty="0"/>
          </a:p>
        </p:txBody>
      </p:sp>
      <p:sp>
        <p:nvSpPr>
          <p:cNvPr id="3" name="Zástupný symbol pro obsah 2"/>
          <p:cNvSpPr>
            <a:spLocks noGrp="1"/>
          </p:cNvSpPr>
          <p:nvPr>
            <p:ph idx="1"/>
          </p:nvPr>
        </p:nvSpPr>
        <p:spPr/>
        <p:txBody>
          <a:bodyPr/>
          <a:lstStyle/>
          <a:p>
            <a:r>
              <a:rPr lang="en-GB" dirty="0"/>
              <a:t>Big leap in knowledge</a:t>
            </a:r>
            <a:r>
              <a:rPr lang="cs-CZ" dirty="0"/>
              <a:t>, </a:t>
            </a:r>
            <a:r>
              <a:rPr lang="en-US" dirty="0"/>
              <a:t>new</a:t>
            </a:r>
            <a:r>
              <a:rPr lang="cs-CZ" dirty="0"/>
              <a:t> </a:t>
            </a:r>
            <a:r>
              <a:rPr lang="en-US" dirty="0"/>
              <a:t>research</a:t>
            </a:r>
          </a:p>
          <a:p>
            <a:r>
              <a:rPr lang="en-GB" dirty="0"/>
              <a:t>Removes stigma from suffering people</a:t>
            </a:r>
          </a:p>
          <a:p>
            <a:r>
              <a:rPr lang="en-GB" dirty="0"/>
              <a:t>The classic disease model is still very simple to be understood by general public</a:t>
            </a:r>
          </a:p>
          <a:p>
            <a:r>
              <a:rPr lang="en-GB" dirty="0"/>
              <a:t>When addiction became a disease (alcoholism as disease was acknowledged by American Medical Association</a:t>
            </a:r>
            <a:r>
              <a:rPr lang="cs-CZ" dirty="0"/>
              <a:t> in 1954)</a:t>
            </a:r>
            <a:r>
              <a:rPr lang="en-GB" dirty="0"/>
              <a:t> the help became more accessible</a:t>
            </a:r>
          </a:p>
          <a:p>
            <a:endParaRPr lang="cs-CZ" dirty="0"/>
          </a:p>
        </p:txBody>
      </p:sp>
    </p:spTree>
    <p:extLst>
      <p:ext uri="{BB962C8B-B14F-4D97-AF65-F5344CB8AC3E}">
        <p14:creationId xmlns:p14="http://schemas.microsoft.com/office/powerpoint/2010/main" val="481831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Disease model of addiction - cons</a:t>
            </a:r>
            <a:endParaRPr lang="cs-CZ" dirty="0"/>
          </a:p>
        </p:txBody>
      </p:sp>
      <p:sp>
        <p:nvSpPr>
          <p:cNvPr id="3" name="Zástupný symbol pro obsah 2"/>
          <p:cNvSpPr>
            <a:spLocks noGrp="1"/>
          </p:cNvSpPr>
          <p:nvPr>
            <p:ph idx="1"/>
          </p:nvPr>
        </p:nvSpPr>
        <p:spPr/>
        <p:txBody>
          <a:bodyPr>
            <a:normAutofit fontScale="85000" lnSpcReduction="10000"/>
          </a:bodyPr>
          <a:lstStyle/>
          <a:p>
            <a:r>
              <a:rPr lang="en-GB" dirty="0"/>
              <a:t>Despite huge advancement in knowledge, it was only poorly incorporated into this model. E.g. proofed usefulness of light substance taking contradicts chronic disease</a:t>
            </a:r>
            <a:r>
              <a:rPr lang="cs-CZ" dirty="0"/>
              <a:t>; </a:t>
            </a:r>
            <a:r>
              <a:rPr lang="en-GB" dirty="0"/>
              <a:t>natural remission and maturing out contradicts progressive disease</a:t>
            </a:r>
            <a:r>
              <a:rPr lang="cs-CZ" dirty="0"/>
              <a:t>; much</a:t>
            </a:r>
            <a:r>
              <a:rPr lang="en-GB" dirty="0"/>
              <a:t> stronger environmental factors contradict primary disease</a:t>
            </a:r>
            <a:r>
              <a:rPr lang="cs-CZ" dirty="0"/>
              <a:t> </a:t>
            </a:r>
            <a:endParaRPr lang="en-GB" dirty="0"/>
          </a:p>
          <a:p>
            <a:r>
              <a:rPr lang="en-GB" dirty="0"/>
              <a:t>Ignoring context - too little emphasis on psychological and social  factors</a:t>
            </a:r>
          </a:p>
          <a:p>
            <a:r>
              <a:rPr lang="en-GB" dirty="0"/>
              <a:t>The treatment method, although advancement at the beginning, is way behind treatments based on psychological and social models </a:t>
            </a:r>
            <a:endParaRPr lang="cs-CZ" dirty="0"/>
          </a:p>
          <a:p>
            <a:endParaRPr lang="cs-CZ" dirty="0"/>
          </a:p>
        </p:txBody>
      </p:sp>
    </p:spTree>
    <p:extLst>
      <p:ext uri="{BB962C8B-B14F-4D97-AF65-F5344CB8AC3E}">
        <p14:creationId xmlns:p14="http://schemas.microsoft.com/office/powerpoint/2010/main" val="1745387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963877"/>
            <a:ext cx="2620771" cy="4930246"/>
          </a:xfrm>
        </p:spPr>
        <p:txBody>
          <a:bodyPr>
            <a:normAutofit/>
          </a:bodyPr>
          <a:lstStyle/>
          <a:p>
            <a:pPr algn="r"/>
            <a:r>
              <a:rPr lang="en-GB" sz="3700">
                <a:solidFill>
                  <a:schemeClr val="accent1"/>
                </a:solidFill>
              </a:rPr>
              <a:t>Physical dependency theory</a:t>
            </a:r>
            <a:endParaRPr lang="cs-CZ" sz="3700">
              <a:solidFill>
                <a:schemeClr val="accent1"/>
              </a:solidFill>
            </a:endParaRPr>
          </a:p>
        </p:txBody>
      </p:sp>
      <p:sp>
        <p:nvSpPr>
          <p:cNvPr id="3" name="Zástupný symbol pro obsah 2"/>
          <p:cNvSpPr>
            <a:spLocks noGrp="1"/>
          </p:cNvSpPr>
          <p:nvPr>
            <p:ph idx="1"/>
          </p:nvPr>
        </p:nvSpPr>
        <p:spPr>
          <a:xfrm>
            <a:off x="3732023" y="963877"/>
            <a:ext cx="4783327" cy="4930246"/>
          </a:xfrm>
        </p:spPr>
        <p:txBody>
          <a:bodyPr anchor="ctr">
            <a:normAutofit/>
          </a:bodyPr>
          <a:lstStyle/>
          <a:p>
            <a:pPr>
              <a:lnSpc>
                <a:spcPct val="90000"/>
              </a:lnSpc>
            </a:pPr>
            <a:r>
              <a:rPr lang="en-GB" sz="1900" dirty="0"/>
              <a:t>By suing the substance, the person can gradually develop a physical dependence</a:t>
            </a:r>
          </a:p>
          <a:p>
            <a:pPr>
              <a:lnSpc>
                <a:spcPct val="90000"/>
              </a:lnSpc>
            </a:pPr>
            <a:r>
              <a:rPr lang="en-GB" sz="1900" dirty="0"/>
              <a:t>Physical dependence is a condition in which the person needs the substance otherwise suffers from various withdrawal symptoms</a:t>
            </a:r>
          </a:p>
          <a:p>
            <a:pPr>
              <a:lnSpc>
                <a:spcPct val="90000"/>
              </a:lnSpc>
            </a:pPr>
            <a:r>
              <a:rPr lang="en-GB" sz="1900" dirty="0"/>
              <a:t>This theory assumes that addiction </a:t>
            </a:r>
            <a:r>
              <a:rPr lang="cs-CZ" sz="1900" dirty="0"/>
              <a:t>=</a:t>
            </a:r>
            <a:r>
              <a:rPr lang="en-GB" sz="1900" dirty="0"/>
              <a:t> physical dependence</a:t>
            </a:r>
          </a:p>
          <a:p>
            <a:pPr>
              <a:lnSpc>
                <a:spcPct val="90000"/>
              </a:lnSpc>
            </a:pPr>
            <a:r>
              <a:rPr lang="en-GB" sz="1900" dirty="0"/>
              <a:t>NOT proved – many substances do not create physical dependence nor physical withdrawal symptoms. Many addicts return to addiction after period of treatment in which they were detoxified</a:t>
            </a:r>
          </a:p>
          <a:p>
            <a:pPr>
              <a:lnSpc>
                <a:spcPct val="90000"/>
              </a:lnSpc>
            </a:pPr>
            <a:r>
              <a:rPr lang="en-GB" sz="1900" dirty="0"/>
              <a:t>Avoiding negative effects plays a role, however, more crucial proofed to be the pleasure-seeking</a:t>
            </a:r>
          </a:p>
          <a:p>
            <a:pPr>
              <a:lnSpc>
                <a:spcPct val="90000"/>
              </a:lnSpc>
            </a:pPr>
            <a:endParaRPr lang="cs-CZ" sz="1900" dirty="0"/>
          </a:p>
        </p:txBody>
      </p:sp>
    </p:spTree>
    <p:extLst>
      <p:ext uri="{BB962C8B-B14F-4D97-AF65-F5344CB8AC3E}">
        <p14:creationId xmlns:p14="http://schemas.microsoft.com/office/powerpoint/2010/main" val="3179991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963877"/>
            <a:ext cx="2620771" cy="4930246"/>
          </a:xfrm>
        </p:spPr>
        <p:txBody>
          <a:bodyPr>
            <a:normAutofit/>
          </a:bodyPr>
          <a:lstStyle/>
          <a:p>
            <a:pPr algn="r"/>
            <a:r>
              <a:rPr lang="en-GB" sz="3700" dirty="0">
                <a:solidFill>
                  <a:schemeClr val="accent1"/>
                </a:solidFill>
              </a:rPr>
              <a:t>It is about (anticipated) pleasure</a:t>
            </a:r>
            <a:endParaRPr lang="cs-CZ" sz="3700" dirty="0">
              <a:solidFill>
                <a:schemeClr val="accent1"/>
              </a:solidFill>
            </a:endParaRPr>
          </a:p>
        </p:txBody>
      </p:sp>
      <p:sp>
        <p:nvSpPr>
          <p:cNvPr id="3" name="Zástupný symbol pro obsah 2"/>
          <p:cNvSpPr>
            <a:spLocks noGrp="1"/>
          </p:cNvSpPr>
          <p:nvPr>
            <p:ph idx="1"/>
          </p:nvPr>
        </p:nvSpPr>
        <p:spPr>
          <a:xfrm>
            <a:off x="3732023" y="963877"/>
            <a:ext cx="4783327" cy="4930246"/>
          </a:xfrm>
        </p:spPr>
        <p:txBody>
          <a:bodyPr anchor="ctr">
            <a:normAutofit/>
          </a:bodyPr>
          <a:lstStyle/>
          <a:p>
            <a:pPr>
              <a:lnSpc>
                <a:spcPct val="90000"/>
              </a:lnSpc>
            </a:pPr>
            <a:r>
              <a:rPr lang="en-GB" sz="1800" b="1" dirty="0"/>
              <a:t>Positive-incentive theory </a:t>
            </a:r>
            <a:r>
              <a:rPr lang="en-GB" sz="1800" dirty="0"/>
              <a:t>- all drugs have pleasurable effects</a:t>
            </a:r>
            <a:r>
              <a:rPr lang="cs-CZ" sz="1800" dirty="0"/>
              <a:t>. D</a:t>
            </a:r>
            <a:r>
              <a:rPr lang="en-US" sz="1800" dirty="0"/>
              <a:t>rug taking is more about getting the positive effects rather than about removing the negative</a:t>
            </a:r>
            <a:r>
              <a:rPr lang="cs-CZ" sz="1800" dirty="0"/>
              <a:t> </a:t>
            </a:r>
            <a:r>
              <a:rPr lang="en-US" sz="1800" dirty="0"/>
              <a:t>effect</a:t>
            </a:r>
          </a:p>
          <a:p>
            <a:pPr>
              <a:lnSpc>
                <a:spcPct val="90000"/>
              </a:lnSpc>
            </a:pPr>
            <a:r>
              <a:rPr lang="en-GB" sz="1800" dirty="0"/>
              <a:t>Positive-incentive value is usually much higher than hedonic value </a:t>
            </a:r>
            <a:r>
              <a:rPr lang="cs-CZ" sz="1800" dirty="0"/>
              <a:t>=</a:t>
            </a:r>
            <a:r>
              <a:rPr lang="en-GB" sz="1800" dirty="0"/>
              <a:t> anticipated pleasure is much higher than actual pleasure</a:t>
            </a:r>
          </a:p>
          <a:p>
            <a:pPr>
              <a:lnSpc>
                <a:spcPct val="90000"/>
              </a:lnSpc>
            </a:pPr>
            <a:r>
              <a:rPr lang="en-GB" sz="1800" b="1" dirty="0"/>
              <a:t>Incentive-sensitization theory </a:t>
            </a:r>
            <a:r>
              <a:rPr lang="en-GB" sz="1800" dirty="0"/>
              <a:t>– </a:t>
            </a:r>
            <a:r>
              <a:rPr lang="en-US" sz="1800" dirty="0"/>
              <a:t>repeated exposure to potentially addictive drugs leads to various changes in brain. The most important is </a:t>
            </a:r>
            <a:r>
              <a:rPr lang="en-GB" sz="1800" b="1" dirty="0"/>
              <a:t>sensitization</a:t>
            </a:r>
            <a:r>
              <a:rPr lang="en-GB" sz="1800" dirty="0"/>
              <a:t> </a:t>
            </a:r>
            <a:r>
              <a:rPr lang="cs-CZ" sz="1800" dirty="0"/>
              <a:t>= </a:t>
            </a:r>
            <a:r>
              <a:rPr lang="en-US" sz="1800" i="1" dirty="0"/>
              <a:t>hypersensitivity to the incentive motivational effects of drugs and drug-associated stimuli </a:t>
            </a:r>
            <a:r>
              <a:rPr lang="en-GB" sz="1800" dirty="0"/>
              <a:t>that creates pathological</a:t>
            </a:r>
            <a:r>
              <a:rPr lang="en-GB" sz="1800" i="1" dirty="0"/>
              <a:t> wanting. </a:t>
            </a:r>
            <a:endParaRPr lang="cs-CZ" sz="1800" i="1" dirty="0"/>
          </a:p>
          <a:p>
            <a:pPr>
              <a:lnSpc>
                <a:spcPct val="90000"/>
              </a:lnSpc>
            </a:pPr>
            <a:r>
              <a:rPr lang="en-GB" sz="1800" dirty="0"/>
              <a:t>Addiction is not about the drug effect, it is about the anticipation of the effect. Addiction is motivation disorder</a:t>
            </a:r>
            <a:endParaRPr lang="cs-CZ" sz="1800" dirty="0"/>
          </a:p>
        </p:txBody>
      </p:sp>
    </p:spTree>
    <p:extLst>
      <p:ext uri="{BB962C8B-B14F-4D97-AF65-F5344CB8AC3E}">
        <p14:creationId xmlns:p14="http://schemas.microsoft.com/office/powerpoint/2010/main" val="361778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Intracranial self-stimulation</a:t>
            </a:r>
            <a:endParaRPr lang="cs-CZ" dirty="0"/>
          </a:p>
        </p:txBody>
      </p:sp>
      <p:pic>
        <p:nvPicPr>
          <p:cNvPr id="1026" name="Picture 2" descr="http://www.cerebromente.org.br/n18/history/self-stimul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519981"/>
            <a:ext cx="7478136" cy="4731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655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descr="(8th Edition) John P.J. Pinel-Biopsychology-Pearson (2010).pdf - Adobe Acrobat Reader DC"/>
          <p:cNvPicPr>
            <a:picLocks noGrp="1" noChangeAspect="1"/>
          </p:cNvPicPr>
          <p:nvPr>
            <p:ph idx="1"/>
          </p:nvPr>
        </p:nvPicPr>
        <p:blipFill rotWithShape="1">
          <a:blip r:embed="rId2">
            <a:extLst>
              <a:ext uri="{28A0092B-C50C-407E-A947-70E740481C1C}">
                <a14:useLocalDpi xmlns:a14="http://schemas.microsoft.com/office/drawing/2010/main" val="0"/>
              </a:ext>
            </a:extLst>
          </a:blip>
          <a:srcRect l="4713" t="23157" r="27778" b="10547"/>
          <a:stretch/>
        </p:blipFill>
        <p:spPr>
          <a:xfrm>
            <a:off x="467544" y="1484784"/>
            <a:ext cx="8208912" cy="4339876"/>
          </a:xfrm>
        </p:spPr>
      </p:pic>
    </p:spTree>
    <p:extLst>
      <p:ext uri="{BB962C8B-B14F-4D97-AF65-F5344CB8AC3E}">
        <p14:creationId xmlns:p14="http://schemas.microsoft.com/office/powerpoint/2010/main" val="3999641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descr="(8th Edition) John P.J. Pinel-Biopsychology-Pearson (2010).pdf - Adobe Acrobat Reader DC"/>
          <p:cNvPicPr>
            <a:picLocks noGrp="1" noChangeAspect="1"/>
          </p:cNvPicPr>
          <p:nvPr>
            <p:ph idx="1"/>
          </p:nvPr>
        </p:nvPicPr>
        <p:blipFill rotWithShape="1">
          <a:blip r:embed="rId2">
            <a:extLst>
              <a:ext uri="{28A0092B-C50C-407E-A947-70E740481C1C}">
                <a14:useLocalDpi xmlns:a14="http://schemas.microsoft.com/office/drawing/2010/main" val="0"/>
              </a:ext>
            </a:extLst>
          </a:blip>
          <a:srcRect l="5725" t="23157" r="48484" b="8984"/>
          <a:stretch/>
        </p:blipFill>
        <p:spPr>
          <a:xfrm>
            <a:off x="467544" y="188640"/>
            <a:ext cx="8064896" cy="6434130"/>
          </a:xfrm>
        </p:spPr>
      </p:pic>
    </p:spTree>
    <p:extLst>
      <p:ext uri="{BB962C8B-B14F-4D97-AF65-F5344CB8AC3E}">
        <p14:creationId xmlns:p14="http://schemas.microsoft.com/office/powerpoint/2010/main" val="434731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Epidemic spread of drugs</a:t>
            </a:r>
            <a:endParaRPr lang="cs-CZ" dirty="0"/>
          </a:p>
        </p:txBody>
      </p:sp>
      <p:sp>
        <p:nvSpPr>
          <p:cNvPr id="3" name="Zástupný symbol pro obsah 2"/>
          <p:cNvSpPr>
            <a:spLocks noGrp="1"/>
          </p:cNvSpPr>
          <p:nvPr>
            <p:ph idx="1"/>
          </p:nvPr>
        </p:nvSpPr>
        <p:spPr/>
        <p:txBody>
          <a:bodyPr>
            <a:normAutofit fontScale="85000" lnSpcReduction="20000"/>
          </a:bodyPr>
          <a:lstStyle/>
          <a:p>
            <a:r>
              <a:rPr lang="en-GB" dirty="0"/>
              <a:t>16</a:t>
            </a:r>
            <a:r>
              <a:rPr lang="en-GB" baseline="30000" dirty="0"/>
              <a:t>th</a:t>
            </a:r>
            <a:r>
              <a:rPr lang="en-GB" dirty="0"/>
              <a:t> century</a:t>
            </a:r>
          </a:p>
          <a:p>
            <a:r>
              <a:rPr lang="en-GB" dirty="0"/>
              <a:t>New discoveries and globalisation of trade</a:t>
            </a:r>
          </a:p>
          <a:p>
            <a:r>
              <a:rPr lang="en-GB" dirty="0"/>
              <a:t>Cheap and slave labour</a:t>
            </a:r>
          </a:p>
          <a:p>
            <a:r>
              <a:rPr lang="en-GB" dirty="0"/>
              <a:t>Advancement in agricultural technology</a:t>
            </a:r>
          </a:p>
          <a:p>
            <a:r>
              <a:rPr lang="en-GB" dirty="0"/>
              <a:t>Intensification of substances – </a:t>
            </a:r>
            <a:r>
              <a:rPr lang="en-US" dirty="0"/>
              <a:t>more potent</a:t>
            </a:r>
            <a:r>
              <a:rPr lang="en-GB" dirty="0"/>
              <a:t>, cheaper, easily transportable, available worldwide</a:t>
            </a:r>
          </a:p>
          <a:p>
            <a:r>
              <a:rPr lang="en-GB" dirty="0"/>
              <a:t> </a:t>
            </a:r>
            <a:r>
              <a:rPr lang="cs-CZ" dirty="0"/>
              <a:t>1) </a:t>
            </a:r>
            <a:r>
              <a:rPr lang="en-GB" dirty="0"/>
              <a:t>introduction of tobacco in Europe</a:t>
            </a:r>
            <a:r>
              <a:rPr lang="cs-CZ" dirty="0"/>
              <a:t> and </a:t>
            </a:r>
            <a:r>
              <a:rPr lang="cs-CZ" dirty="0" err="1"/>
              <a:t>Asia</a:t>
            </a:r>
            <a:r>
              <a:rPr lang="en-GB" dirty="0"/>
              <a:t>, </a:t>
            </a:r>
            <a:r>
              <a:rPr lang="cs-CZ" dirty="0"/>
              <a:t>2) </a:t>
            </a:r>
            <a:r>
              <a:rPr lang="en-GB" dirty="0"/>
              <a:t>export of cheap alcohol to Europe, </a:t>
            </a:r>
            <a:r>
              <a:rPr lang="cs-CZ" dirty="0"/>
              <a:t>3) </a:t>
            </a:r>
            <a:r>
              <a:rPr lang="en-GB" dirty="0"/>
              <a:t>export of opium to far east Asia and Europe</a:t>
            </a:r>
          </a:p>
          <a:p>
            <a:r>
              <a:rPr lang="en-GB" dirty="0"/>
              <a:t>First attempts</a:t>
            </a:r>
            <a:r>
              <a:rPr lang="cs-CZ" dirty="0"/>
              <a:t> </a:t>
            </a:r>
            <a:r>
              <a:rPr lang="en-GB" dirty="0"/>
              <a:t>to solve the problem: taxation and market limitation</a:t>
            </a:r>
          </a:p>
        </p:txBody>
      </p:sp>
    </p:spTree>
    <p:extLst>
      <p:ext uri="{BB962C8B-B14F-4D97-AF65-F5344CB8AC3E}">
        <p14:creationId xmlns:p14="http://schemas.microsoft.com/office/powerpoint/2010/main" val="750293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963877"/>
            <a:ext cx="2620771" cy="4930246"/>
          </a:xfrm>
        </p:spPr>
        <p:txBody>
          <a:bodyPr>
            <a:normAutofit/>
          </a:bodyPr>
          <a:lstStyle/>
          <a:p>
            <a:pPr algn="r"/>
            <a:r>
              <a:rPr lang="en-GB" sz="3700">
                <a:solidFill>
                  <a:schemeClr val="accent1"/>
                </a:solidFill>
              </a:rPr>
              <a:t>Mesolimbic dopamine pathway</a:t>
            </a:r>
            <a:endParaRPr lang="cs-CZ" sz="3700">
              <a:solidFill>
                <a:schemeClr val="accent1"/>
              </a:solidFill>
            </a:endParaRPr>
          </a:p>
        </p:txBody>
      </p:sp>
      <p:sp>
        <p:nvSpPr>
          <p:cNvPr id="3" name="Zástupný symbol pro obsah 2"/>
          <p:cNvSpPr>
            <a:spLocks noGrp="1"/>
          </p:cNvSpPr>
          <p:nvPr>
            <p:ph idx="1"/>
          </p:nvPr>
        </p:nvSpPr>
        <p:spPr>
          <a:xfrm>
            <a:off x="3732023" y="548680"/>
            <a:ext cx="4783327" cy="5688631"/>
          </a:xfrm>
        </p:spPr>
        <p:txBody>
          <a:bodyPr anchor="ctr">
            <a:normAutofit/>
          </a:bodyPr>
          <a:lstStyle/>
          <a:p>
            <a:r>
              <a:rPr lang="en-US" sz="2100" dirty="0"/>
              <a:t>Regulates motivation cognition and behavior and reinforcement learning – e.g. regulates </a:t>
            </a:r>
            <a:r>
              <a:rPr lang="en-US" sz="2100" dirty="0" err="1"/>
              <a:t>behaviours</a:t>
            </a:r>
            <a:r>
              <a:rPr lang="en-US" sz="2100" dirty="0"/>
              <a:t> related to food, drinks, safety, sex</a:t>
            </a:r>
          </a:p>
          <a:p>
            <a:endParaRPr lang="en-US" sz="2100" dirty="0"/>
          </a:p>
          <a:p>
            <a:r>
              <a:rPr lang="en-US" sz="2100" dirty="0"/>
              <a:t>Primary neurotransmitter – dopamine</a:t>
            </a:r>
          </a:p>
          <a:p>
            <a:endParaRPr lang="en-US" sz="2100" dirty="0"/>
          </a:p>
          <a:p>
            <a:r>
              <a:rPr lang="en-US" sz="2100" dirty="0"/>
              <a:t>The mesolimbic pathway connects the </a:t>
            </a:r>
            <a:r>
              <a:rPr lang="en-US" sz="2100" b="1" dirty="0"/>
              <a:t>Ventral </a:t>
            </a:r>
            <a:r>
              <a:rPr lang="en-US" sz="2100" b="1" dirty="0" err="1"/>
              <a:t>Tagmental</a:t>
            </a:r>
            <a:r>
              <a:rPr lang="en-US" sz="2100" b="1" dirty="0"/>
              <a:t> Area </a:t>
            </a:r>
            <a:r>
              <a:rPr lang="en-US" sz="2100" dirty="0"/>
              <a:t>near brainstem to the </a:t>
            </a:r>
            <a:r>
              <a:rPr lang="en-US" sz="2100" b="1" dirty="0"/>
              <a:t>Nucleus </a:t>
            </a:r>
            <a:r>
              <a:rPr lang="en-US" sz="2100" b="1" dirty="0" err="1"/>
              <a:t>Accumbens</a:t>
            </a:r>
            <a:r>
              <a:rPr lang="en-US" sz="2100" dirty="0"/>
              <a:t> and to the </a:t>
            </a:r>
            <a:r>
              <a:rPr lang="en-US" sz="2100" b="1" dirty="0"/>
              <a:t>Prefrontal Cortex. </a:t>
            </a:r>
            <a:r>
              <a:rPr lang="en-US" sz="2100" dirty="0"/>
              <a:t> Important role plays </a:t>
            </a:r>
            <a:r>
              <a:rPr lang="en-US" sz="2100" b="1" dirty="0"/>
              <a:t>amygdala</a:t>
            </a:r>
            <a:r>
              <a:rPr lang="en-US" sz="2100" dirty="0"/>
              <a:t> and </a:t>
            </a:r>
            <a:r>
              <a:rPr lang="en-US" sz="2100" b="1" dirty="0"/>
              <a:t>hippocampus</a:t>
            </a:r>
            <a:endParaRPr lang="cs-CZ" sz="2100" b="1" dirty="0"/>
          </a:p>
          <a:p>
            <a:endParaRPr lang="cs-CZ" sz="2400" dirty="0"/>
          </a:p>
          <a:p>
            <a:endParaRPr lang="cs-CZ" sz="2100" b="1" dirty="0"/>
          </a:p>
        </p:txBody>
      </p:sp>
    </p:spTree>
    <p:extLst>
      <p:ext uri="{BB962C8B-B14F-4D97-AF65-F5344CB8AC3E}">
        <p14:creationId xmlns:p14="http://schemas.microsoft.com/office/powerpoint/2010/main" val="1940667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Mesolimbic pathway and addiction</a:t>
            </a:r>
            <a:endParaRPr lang="cs-CZ" dirty="0"/>
          </a:p>
        </p:txBody>
      </p:sp>
      <p:sp>
        <p:nvSpPr>
          <p:cNvPr id="3" name="Zástupný symbol pro obsah 2"/>
          <p:cNvSpPr>
            <a:spLocks noGrp="1"/>
          </p:cNvSpPr>
          <p:nvPr>
            <p:ph idx="1"/>
          </p:nvPr>
        </p:nvSpPr>
        <p:spPr>
          <a:xfrm>
            <a:off x="457200" y="1600200"/>
            <a:ext cx="8229600" cy="4853136"/>
          </a:xfrm>
        </p:spPr>
        <p:txBody>
          <a:bodyPr>
            <a:normAutofit fontScale="70000" lnSpcReduction="20000"/>
          </a:bodyPr>
          <a:lstStyle/>
          <a:p>
            <a:r>
              <a:rPr lang="en-GB" sz="3400" dirty="0"/>
              <a:t>In animals, drugs self-administered to nucleus </a:t>
            </a:r>
            <a:r>
              <a:rPr lang="en-GB" sz="3400" dirty="0" err="1"/>
              <a:t>accumbens</a:t>
            </a:r>
            <a:r>
              <a:rPr lang="en-GB" sz="3400" dirty="0"/>
              <a:t> had stronger effect and were preferred. It correlated with increase on dopamine release</a:t>
            </a:r>
          </a:p>
          <a:p>
            <a:r>
              <a:rPr lang="en-GB" sz="3400" dirty="0"/>
              <a:t>All drugs affect dopamine functions. Many drugs work as direct dopamine agonists while the rest of drugs have indirect effect</a:t>
            </a:r>
          </a:p>
          <a:p>
            <a:r>
              <a:rPr lang="en-GB" sz="3400" dirty="0"/>
              <a:t>Brain imaging technics showed massive dopamine involvement </a:t>
            </a:r>
            <a:r>
              <a:rPr lang="cs-CZ" sz="3400" dirty="0"/>
              <a:t>in </a:t>
            </a:r>
            <a:r>
              <a:rPr lang="en-GB" sz="3400" dirty="0"/>
              <a:t>nucleus </a:t>
            </a:r>
            <a:r>
              <a:rPr lang="en-GB" sz="3400" dirty="0" err="1"/>
              <a:t>accumbens</a:t>
            </a:r>
            <a:r>
              <a:rPr lang="en-GB" sz="3400" dirty="0"/>
              <a:t>. They also showed decrease of dopamine D2 receptors availability in addicts leading to increasing tolerance</a:t>
            </a:r>
          </a:p>
          <a:p>
            <a:r>
              <a:rPr lang="en-GB" sz="3400" dirty="0"/>
              <a:t>Mesolimbic pathway gradually sticks to the addiction object to which it is hypersensitive while under sensitive to other stimuli – </a:t>
            </a:r>
            <a:r>
              <a:rPr lang="en-GB" sz="3400" i="1" dirty="0"/>
              <a:t>highjacked brain</a:t>
            </a:r>
            <a:endParaRPr lang="cs-CZ" sz="3400" i="1" dirty="0"/>
          </a:p>
          <a:p>
            <a:endParaRPr lang="cs-CZ" i="1" dirty="0"/>
          </a:p>
          <a:p>
            <a:r>
              <a:rPr lang="cs-CZ" sz="2000" dirty="0"/>
              <a:t>https://www.youtube.com/watch?v=NxHNxmJv2bQ</a:t>
            </a:r>
          </a:p>
          <a:p>
            <a:endParaRPr lang="en-GB" i="1" dirty="0"/>
          </a:p>
          <a:p>
            <a:pPr marL="0" indent="0">
              <a:buNone/>
            </a:pPr>
            <a:endParaRPr lang="cs-CZ" dirty="0"/>
          </a:p>
        </p:txBody>
      </p:sp>
    </p:spTree>
    <p:extLst>
      <p:ext uri="{BB962C8B-B14F-4D97-AF65-F5344CB8AC3E}">
        <p14:creationId xmlns:p14="http://schemas.microsoft.com/office/powerpoint/2010/main" val="2226148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drugabuse.gov/sites/default/files/images/colorbox/aslide2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2558"/>
            <a:ext cx="6840760" cy="6840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9115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30" y="975645"/>
            <a:ext cx="2727802" cy="4930246"/>
          </a:xfrm>
        </p:spPr>
        <p:txBody>
          <a:bodyPr>
            <a:normAutofit/>
          </a:bodyPr>
          <a:lstStyle/>
          <a:p>
            <a:pPr algn="r"/>
            <a:r>
              <a:rPr lang="en-GB" dirty="0">
                <a:solidFill>
                  <a:schemeClr val="accent1"/>
                </a:solidFill>
              </a:rPr>
              <a:t>Genetics and addiction</a:t>
            </a:r>
            <a:endParaRPr lang="cs-CZ" dirty="0">
              <a:solidFill>
                <a:schemeClr val="accent1"/>
              </a:solidFill>
            </a:endParaRPr>
          </a:p>
        </p:txBody>
      </p:sp>
      <p:sp>
        <p:nvSpPr>
          <p:cNvPr id="3" name="Zástupný symbol pro obsah 2"/>
          <p:cNvSpPr>
            <a:spLocks noGrp="1"/>
          </p:cNvSpPr>
          <p:nvPr>
            <p:ph idx="1"/>
          </p:nvPr>
        </p:nvSpPr>
        <p:spPr>
          <a:xfrm>
            <a:off x="3732023" y="963876"/>
            <a:ext cx="5016439" cy="5273435"/>
          </a:xfrm>
        </p:spPr>
        <p:txBody>
          <a:bodyPr anchor="ctr">
            <a:normAutofit/>
          </a:bodyPr>
          <a:lstStyle/>
          <a:p>
            <a:pPr>
              <a:lnSpc>
                <a:spcPct val="90000"/>
              </a:lnSpc>
            </a:pPr>
            <a:r>
              <a:rPr lang="en-GB" sz="1800" dirty="0"/>
              <a:t>Susceptibility model – tries to explain why </a:t>
            </a:r>
            <a:r>
              <a:rPr lang="cs-CZ" sz="1800" dirty="0" err="1"/>
              <a:t>some</a:t>
            </a:r>
            <a:r>
              <a:rPr lang="cs-CZ" sz="1800" dirty="0"/>
              <a:t> </a:t>
            </a:r>
            <a:r>
              <a:rPr lang="en-GB" sz="1800" dirty="0"/>
              <a:t>substance users develop addiction while others do not</a:t>
            </a:r>
          </a:p>
          <a:p>
            <a:pPr>
              <a:lnSpc>
                <a:spcPct val="90000"/>
              </a:lnSpc>
            </a:pPr>
            <a:r>
              <a:rPr lang="en-GB" sz="1800" dirty="0"/>
              <a:t>General heritability about </a:t>
            </a:r>
            <a:r>
              <a:rPr lang="cs-CZ" sz="1800" dirty="0"/>
              <a:t>2</a:t>
            </a:r>
            <a:r>
              <a:rPr lang="en-GB" sz="1800" dirty="0"/>
              <a:t>5</a:t>
            </a:r>
            <a:r>
              <a:rPr lang="cs-CZ" sz="1800" dirty="0"/>
              <a:t>% in </a:t>
            </a:r>
            <a:r>
              <a:rPr lang="en-GB" sz="1800" dirty="0"/>
              <a:t>mild drinking </a:t>
            </a:r>
            <a:r>
              <a:rPr lang="cs-CZ" sz="1800" dirty="0"/>
              <a:t>and 3</a:t>
            </a:r>
            <a:r>
              <a:rPr lang="en-GB" sz="1800" dirty="0"/>
              <a:t>5</a:t>
            </a:r>
            <a:r>
              <a:rPr lang="cs-CZ" sz="1800" dirty="0"/>
              <a:t>% in </a:t>
            </a:r>
            <a:r>
              <a:rPr lang="en-GB" sz="1800" dirty="0"/>
              <a:t>heavy drinking (heritability estimates degree of variation of phenotypic trait in population)</a:t>
            </a:r>
            <a:endParaRPr lang="cs-CZ" sz="1800" dirty="0"/>
          </a:p>
          <a:p>
            <a:pPr>
              <a:lnSpc>
                <a:spcPct val="90000"/>
              </a:lnSpc>
            </a:pPr>
            <a:r>
              <a:rPr lang="en-GB" sz="1800" dirty="0"/>
              <a:t>Twin studies – strong genetic factor especially in males (almost no effect in females) and especially if alcoholism started before age 20 (little effect for later life)</a:t>
            </a:r>
          </a:p>
          <a:p>
            <a:pPr>
              <a:lnSpc>
                <a:spcPct val="90000"/>
              </a:lnSpc>
            </a:pPr>
            <a:r>
              <a:rPr lang="en-GB" sz="1800" dirty="0"/>
              <a:t>In other drugs – the strongest influence of genetic factor in heroin (more than 50%), in other drugs similar to alcoholism (between 25-33%).</a:t>
            </a:r>
          </a:p>
          <a:p>
            <a:pPr>
              <a:lnSpc>
                <a:spcPct val="90000"/>
              </a:lnSpc>
            </a:pPr>
            <a:r>
              <a:rPr lang="en-GB" sz="1800" dirty="0"/>
              <a:t>Huge discrepancy in studies, e.g. women are massively under-researched</a:t>
            </a:r>
          </a:p>
          <a:p>
            <a:pPr>
              <a:lnSpc>
                <a:spcPct val="90000"/>
              </a:lnSpc>
            </a:pPr>
            <a:endParaRPr lang="en-GB" sz="1800" dirty="0"/>
          </a:p>
          <a:p>
            <a:pPr>
              <a:lnSpc>
                <a:spcPct val="90000"/>
              </a:lnSpc>
            </a:pPr>
            <a:endParaRPr lang="cs-CZ" sz="1800" dirty="0"/>
          </a:p>
        </p:txBody>
      </p:sp>
    </p:spTree>
    <p:extLst>
      <p:ext uri="{BB962C8B-B14F-4D97-AF65-F5344CB8AC3E}">
        <p14:creationId xmlns:p14="http://schemas.microsoft.com/office/powerpoint/2010/main" val="10155692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Genetics and addiction</a:t>
            </a:r>
            <a:endParaRPr lang="cs-CZ" dirty="0"/>
          </a:p>
        </p:txBody>
      </p:sp>
      <p:sp>
        <p:nvSpPr>
          <p:cNvPr id="3" name="Zástupný symbol pro obsah 2"/>
          <p:cNvSpPr>
            <a:spLocks noGrp="1"/>
          </p:cNvSpPr>
          <p:nvPr>
            <p:ph idx="1"/>
          </p:nvPr>
        </p:nvSpPr>
        <p:spPr/>
        <p:txBody>
          <a:bodyPr>
            <a:normAutofit fontScale="92500"/>
          </a:bodyPr>
          <a:lstStyle/>
          <a:p>
            <a:r>
              <a:rPr lang="en-GB" dirty="0"/>
              <a:t>Genes and environment determine addiction together</a:t>
            </a:r>
          </a:p>
          <a:p>
            <a:r>
              <a:rPr lang="en-GB" dirty="0"/>
              <a:t>Inherited characteristic is a predisposition/risk factor, not a disease itself – addiction is a complex phenomenon with no single one determining factor</a:t>
            </a:r>
          </a:p>
          <a:p>
            <a:r>
              <a:rPr lang="en-GB" dirty="0"/>
              <a:t>Research on genetics of addiction is not to push people back and feel miserable of unchangeable. It is for better treat</a:t>
            </a:r>
            <a:r>
              <a:rPr lang="cs-CZ" dirty="0" err="1"/>
              <a:t>ment</a:t>
            </a:r>
            <a:r>
              <a:rPr lang="en-GB" dirty="0"/>
              <a:t> and prevention </a:t>
            </a:r>
            <a:endParaRPr lang="cs-CZ" dirty="0"/>
          </a:p>
        </p:txBody>
      </p:sp>
    </p:spTree>
    <p:extLst>
      <p:ext uri="{BB962C8B-B14F-4D97-AF65-F5344CB8AC3E}">
        <p14:creationId xmlns:p14="http://schemas.microsoft.com/office/powerpoint/2010/main" val="2350162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Genetics and addiction</a:t>
            </a:r>
            <a:endParaRPr lang="cs-CZ" dirty="0"/>
          </a:p>
        </p:txBody>
      </p:sp>
      <p:sp>
        <p:nvSpPr>
          <p:cNvPr id="3" name="Zástupný symbol pro obsah 2"/>
          <p:cNvSpPr>
            <a:spLocks noGrp="1"/>
          </p:cNvSpPr>
          <p:nvPr>
            <p:ph idx="1"/>
          </p:nvPr>
        </p:nvSpPr>
        <p:spPr/>
        <p:txBody>
          <a:bodyPr/>
          <a:lstStyle/>
          <a:p>
            <a:r>
              <a:rPr lang="en-GB" dirty="0"/>
              <a:t>Candidate gene studies – they try to find the concrete gene that is associated with the disease</a:t>
            </a:r>
          </a:p>
          <a:p>
            <a:r>
              <a:rPr lang="en-GB" dirty="0"/>
              <a:t>Difficult to find such gene – many possible candidates and often contradicting results</a:t>
            </a:r>
          </a:p>
          <a:p>
            <a:r>
              <a:rPr lang="en-GB" dirty="0"/>
              <a:t>Uncertainty about how much unique impact these genes have</a:t>
            </a:r>
            <a:endParaRPr lang="cs-CZ" dirty="0"/>
          </a:p>
        </p:txBody>
      </p:sp>
    </p:spTree>
    <p:extLst>
      <p:ext uri="{BB962C8B-B14F-4D97-AF65-F5344CB8AC3E}">
        <p14:creationId xmlns:p14="http://schemas.microsoft.com/office/powerpoint/2010/main" val="1178945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963877"/>
            <a:ext cx="2620771" cy="4930246"/>
          </a:xfrm>
        </p:spPr>
        <p:txBody>
          <a:bodyPr>
            <a:normAutofit/>
          </a:bodyPr>
          <a:lstStyle/>
          <a:p>
            <a:pPr algn="r"/>
            <a:r>
              <a:rPr lang="en-GB">
                <a:solidFill>
                  <a:schemeClr val="accent1"/>
                </a:solidFill>
              </a:rPr>
              <a:t>Reward-deficiency syndrome</a:t>
            </a:r>
          </a:p>
        </p:txBody>
      </p:sp>
      <p:sp>
        <p:nvSpPr>
          <p:cNvPr id="3" name="Zástupný symbol pro obsah 2"/>
          <p:cNvSpPr>
            <a:spLocks noGrp="1"/>
          </p:cNvSpPr>
          <p:nvPr>
            <p:ph idx="1"/>
          </p:nvPr>
        </p:nvSpPr>
        <p:spPr>
          <a:xfrm>
            <a:off x="3732023" y="963877"/>
            <a:ext cx="4783327" cy="4930246"/>
          </a:xfrm>
        </p:spPr>
        <p:txBody>
          <a:bodyPr anchor="ctr">
            <a:normAutofit/>
          </a:bodyPr>
          <a:lstStyle/>
          <a:p>
            <a:r>
              <a:rPr lang="en-GB" sz="2100" dirty="0"/>
              <a:t>Kenneth Blum</a:t>
            </a:r>
          </a:p>
          <a:p>
            <a:r>
              <a:rPr lang="en-GB" sz="2100" dirty="0"/>
              <a:t>People with DRD2-A1 allele gene form (older variant) of D2 dopamine receptors are at higher risk of addictions.</a:t>
            </a:r>
          </a:p>
          <a:p>
            <a:r>
              <a:rPr lang="en-GB" sz="2100" dirty="0"/>
              <a:t>30% of white population – they have up to 40</a:t>
            </a:r>
            <a:r>
              <a:rPr lang="cs-CZ" sz="2100" dirty="0"/>
              <a:t>% </a:t>
            </a:r>
            <a:r>
              <a:rPr lang="en-GB" sz="2100" dirty="0"/>
              <a:t>less </a:t>
            </a:r>
            <a:r>
              <a:rPr lang="en-GB" sz="2100" dirty="0" err="1"/>
              <a:t>dop</a:t>
            </a:r>
            <a:r>
              <a:rPr lang="cs-CZ" sz="2100" dirty="0"/>
              <a:t>a</a:t>
            </a:r>
            <a:r>
              <a:rPr lang="en-GB" sz="2100" dirty="0"/>
              <a:t>mine D2 receptors</a:t>
            </a:r>
          </a:p>
          <a:p>
            <a:r>
              <a:rPr lang="en-GB" sz="2100" dirty="0"/>
              <a:t>Feel less reward from normal activities – </a:t>
            </a:r>
            <a:r>
              <a:rPr lang="en-US" sz="2100" dirty="0"/>
              <a:t>need stronger </a:t>
            </a:r>
            <a:r>
              <a:rPr lang="cs-CZ" sz="2100" dirty="0"/>
              <a:t>impulse</a:t>
            </a:r>
            <a:endParaRPr lang="en-GB" sz="2100" dirty="0"/>
          </a:p>
          <a:p>
            <a:r>
              <a:rPr lang="en-GB" sz="2100" dirty="0"/>
              <a:t>Feel more negative emotions and anxiety – take drugs to relief from negative states of mind</a:t>
            </a:r>
          </a:p>
          <a:p>
            <a:endParaRPr lang="cs-CZ" sz="2100" dirty="0"/>
          </a:p>
        </p:txBody>
      </p:sp>
    </p:spTree>
    <p:extLst>
      <p:ext uri="{BB962C8B-B14F-4D97-AF65-F5344CB8AC3E}">
        <p14:creationId xmlns:p14="http://schemas.microsoft.com/office/powerpoint/2010/main" val="4224676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en-GB"/>
              <a:t>Reward-deficiency syndrome</a:t>
            </a:r>
            <a:endParaRPr lang="cs-CZ" dirty="0"/>
          </a:p>
        </p:txBody>
      </p:sp>
      <p:pic>
        <p:nvPicPr>
          <p:cNvPr id="3" name="Obrázek 2" descr="The Addictive Brain All Roads Lead to Dopamine.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8060" t="38841" r="31642" b="21236"/>
          <a:stretch/>
        </p:blipFill>
        <p:spPr>
          <a:xfrm>
            <a:off x="-34098" y="1988840"/>
            <a:ext cx="9178098" cy="3384376"/>
          </a:xfrm>
          <a:prstGeom prst="rect">
            <a:avLst/>
          </a:prstGeom>
        </p:spPr>
      </p:pic>
    </p:spTree>
    <p:extLst>
      <p:ext uri="{BB962C8B-B14F-4D97-AF65-F5344CB8AC3E}">
        <p14:creationId xmlns:p14="http://schemas.microsoft.com/office/powerpoint/2010/main" val="36895570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0075" y="978102"/>
            <a:ext cx="7941325" cy="1062644"/>
          </a:xfrm>
        </p:spPr>
        <p:txBody>
          <a:bodyPr anchor="b">
            <a:normAutofit/>
          </a:bodyPr>
          <a:lstStyle/>
          <a:p>
            <a:pPr algn="l">
              <a:lnSpc>
                <a:spcPct val="90000"/>
              </a:lnSpc>
            </a:pPr>
            <a:r>
              <a:rPr lang="cs-CZ" sz="3400" dirty="0"/>
              <a:t>ADDICTION AS LEARNED BEHAVIOUR</a:t>
            </a:r>
            <a:br>
              <a:rPr lang="cs-CZ" sz="3400" dirty="0"/>
            </a:br>
            <a:r>
              <a:rPr lang="en-GB" sz="3400" dirty="0"/>
              <a:t>Classical conditioning</a:t>
            </a:r>
            <a:endParaRPr lang="cs-CZ" sz="3400" dirty="0"/>
          </a:p>
        </p:txBody>
      </p:sp>
      <p:pic>
        <p:nvPicPr>
          <p:cNvPr id="1026" name="Picture 2" descr="data:image/png;base64,iVBORw0KGgoAAAANSUhEUgAAASUAAACsCAMAAAAKcUrhAAABrVBMVEX/////8ZcAAADPz8///wDa2tre3t6QkJB1dXX/9JnMzMz/+Jv/9pr/+Zy2t7x5c1DSxnbWuSmYmaD/AADx8fF5d27Hx8f4+PiUlJTy5Iq7u7tpaWn//6ClpaW1tbWurq7o6OiDg4NsZkB7e3uRkZGenp59dkqDfE7d0YOIiIhtbW1gYGCTi1fv4o7BtnKlnGJJSUlPAADhAAA/AAA4AACgllRIAAA+Pj63rGRWVlZnYT20qmrEuGzQ0ABYUzTu7gC1tQDAwADvAAASEhIqKBmIf0exoaHY2AAgICDRsgDEpwAwAACmpgC5NDSOjgBiXkVzcwB8fIthYW///azi4gA0N0N7bW1zcy1ZPDzAwMpxcVSkpLBmZlaWjU///N9PTxMAAC9IGBgODi0hITlkUFB3d2ZFRRczLxaYmAAKDRdDPyhSTz0gHxdcXCtZWWGGhpNGQk7LAAC7kpK9sX+jUlKqe3syRiWqAAAPDyJibD+1r5i6pDvCqS6imnvT0MWIAADBZGm6TExvAADBKChqdUm6e3shAABFGxt1dTMwMAAjJjViR0cyFhCpnnGMiHcK0grrAAAXfElEQVR4nO2d+X/aVtaHJREWIYkwmCAQmwBLSGCBlzi2gZDFpnWaNk7SZGayeLpk2qZ2Uzfd28x0Zjqd5e37zvzN771ikYTulQQ2iPbj80PiBezj55577rlX0vcQQujc3EwgQsS5uVloMSkleb89sNiCUsqqfntgsQWlFAn77YHFzil5sXNKXsxCiecXJWkuLKXkKkVRdV+dMWxhKYnU6j6V9dUZwxaWErDVRaTEp3fqko+uQFt8SlvU1r7fmWDhKQWhT7uUv8vKwlPSjaJ88mNgvwhKq1TeL0f6Nkap5p8nFjNTSu5Ty/55opupXqJ2QcG0u7sQhaWJkkhRKR890c1EaatvvrozNBMlivJ/D7Xw+7giRe2DGA/66c3iUwqoYVVVS6J/vhC/AEoLYeeUvNgvl1JFmIMfA5sbJfHk6eNIjIiGS2os6fpqD5T++fvTORSoHBycRImYWgq7VhpzopSs9TIcR/aOtjNMJt6rBVxe705JvHz5NJ6HdjZJ4NCHrU6G0TovKqLzq+dC6VErw5AkyZU5FvxHM+Rm1rl4daeUvL3hhtrBEj1S96ScA//RLJfpnTi9fC6UEpscTUKTGbJvbKYrOr3Dw4y7vZae2qFsh4Ne0EqTHTjEKTsO4zYPSiXgE8tanCJpuuv0Fi8zbu2P0zpU11iSAeNGt+P0yKGMwx52DpRONnM0LTcAqUZjRImkOzGH97hT4m+vvTelQ58pOTZTVhiSXdFG/pBcT8S+Y/aUYpvlboNlCzLDNhXa5FXXIcQ9zLj3pqVU6RyVFe7tk02GkUmz4Q9EZ05JlHNKq90l334S58xDR9Kaw2GWB0qltX9N5VBsO9euNmXmD/cyzChP6rmyk8C9Z+aU6mSuzHDaCvdFg6tmRi4BXtyHFey7PFBS1zbEaRxqcVw5x8Xb3H81pswYYwYwYQ/7Zk0ptJnrUdUMSN4Z0hTgXJcGWaGDXVc8UboyTfWdj5Pd3U24mmg02zJiqcsB/zoRzF8xW0qBHbJ5j0rd19cSM6U9mMw7mR3M+zxQKly5UpjcodhBrrVMBT/To5odxRKtlWEyJ+Ml5LtmSilQ36TZ9rdUtqonJEY2lrhWjmWVNqdgJp0HSvzGleKkDsUOOiBl/0xdWumzGeUlWlkBDjU1bhO58s6QUuzpJgm8YNsNsu8MbaQBbm+lqoHCgNtE76G8nAn8a9JF7slBh4Ux3Yyzg+GqDoeN1vaaKyRYXbgWapM5K0p8otXh+j6wo+XfoMSUNa1ahh+gi0svlH5/m3pC8ITHP0BUwfJvdchc5bJlTSmvgE8zqJV3NpTEiDx0yWTaiuHUCsidjO4pcgPlofZOrt64dvXFp8VIxcPFg0D2UOPoMX9AlTv6EtfiaAa6x6KiexaUQjsv9A2A3SmD0qjA5GQR8SNcKYmR2rULwO7ez1dKgz8hhPtTog8PWRbhUNWo34yigDlG/EVnT6lEUZTNI/jrTeUSszIqwzOo1deNUqh2//kF3b6rCdJgkvDodZzfoagjDuEQiB/Tx6NEHn9i/3VnTglCopq26QbImJwyFQXMIcIDF0pqRb3fh3ThwT1VTcOfoPJEBFl+bUGH4vZQok0ZwBRLAJjtR5w9JegTVbaPnTlXkqyJGGr/5EyJL1VKvQGlC3dKBVAR1ImQRERRBVSIwgybeVtpJkYrtp3K2VPa151iEE6ZjikabWNs2U37cZozJbGk3ns+pPTgZBnAEQQAikBNuaROSbHHknmvy1VNL+DK4zF59pTywKc9m0swV5riqmseWtZegTtTCtUqietDShfKOpssIYWQlIg6OrZJ1ihyaU02vYDWxivwGWTvVeooYx85MPNHH+Zky9Cy24/Gf4bLjEtnEzdGlN7UJ0iJF9NEHvXH8BQlI9KkqXyj2a7lG7ajphlQSr7IISAZlGhGbli9Zm2LL44S2LTzsJJMnbw+onRNpxQVQCQFkTu71GEOBWlEiSW7mtXj8XV3FvVS1gaJpkdpgGWUbnwsa7Gd8cUXRylChPIEXPifPBhRuqAfxSZV8E0RfRSOmm9wxullLUs3utpYrI2vu7Og9Gh7LFQYJa4fn9I0k2m2mqSNItcay5c4ShVClAhIJXbVoPTvwbfCfBL9+IqqIYMbDBvLaSutNqLitKbKmexQdsxhxGXaH5zckxlYejfKqJ0LzJdjZwMOlNI6pUdG9r7wXOx/SxKT6LfxrfFggsHNrmTIdnnFvnOBA2s9lZ8JJbE7GB2a4eJyKfWP9ZddjtY+KrdROxd9XA+t1QCOUo0AIOCME980KF2DW0FRJdLJEOawMdUbpkqaZRmO0+Jg+WAbR3KcRsQRNOvZwIx2u8dxBhipHNaLhPBy6eVehiM1heRQ49bHZL1WgM9LRElf78V+vXTtxvU7d+78T0UkeB4gzOMuZKZaGgfwsKTWaMrdbrUNI0gBDmFGDSRw85xzpxT84YcpQD55KsuPSzEx+dpbS+s//sRpLbCZAkuyguFEW48tcZTSIogk8A8Run7h2vW7e+/+/PCzh9/uSyL8Jk/gDy+T4ccr1e7e7pHcVuiMst374BPqkyPqEzDh0JTouOmwwo2S2L4F7NVUt6IJf33r5c2llxvfablD9Z4Ch7J9ZFtPBsYq5o0KjlJKABETADuSyvN3nj38bHV1a38/EvXmTra33elsb/YOIuFYECZPlmO15idVGpMEtg1MLpS+f+M3ut169YM3VwxL/m1paWn9L/9X1XLx4yC8dgFHKBffa6Ax0dqxMV9wlPgKkQ8SO/A+wo9397d2IvkJxk8MRANBcfhZcJPRE2d7D7F7gcbF68MXO1L64dWt3wzt1vaEN+9+ufTyyt5PcSantfScmu/oztC0rCGdAvWBcQ0aW3uD9F0iUhJ8SO20j6nV+jsEViujhw2E93Db60Tpe4MRtFeBSdwKra8XW0pG2TwY/qqdwZBhfAJ2afRuLKVAnoi43/7kyZKDYpPGOURrrpREafkNMyWQnQ7zE9zlEb25LhKxhGlGBA8xiXISSkQWVzpObsUOboHzTCmfTquX/vvn/wzsz5IaTiynvWeB0PrS52NfKmESwESUkrhLeFPYzqkpSYFAIFUoFqVEQpISUr5YSIGvTHAF7Mv1VEqtWH76gf3UaWJKxBnNN2ihnnN0u1ISi4FoNBowG/x8ginHB/hwYEsyX5GIbeNzkmdKZ2ku0Z1xoySkoggLSJOMJF9ZDgctSWTHyScfKBG2Dd5klKQAilI0OtkNDEIlbYm+UM9xzs2f0pOOU3S7UEpWigG0pSdxX01JkvXHRzIOTvlAiTh2GjYXSoWClA5L6TRI2iPLS2nwlXzY+5xLplN1wfpgsugYTD5Qim07ZCYXSrwk5YWUboJQKBQEQf9MKErSJFOuEJYCY8VNxAES7QMl4qnDsLnmJUIMpgCfYh5asVgAHwspYxPkzcRwWB2rHYKb+ETgC6U84nqmd0pnYemg/Y+t4zOTL5SIY/wyNx9KgbB9M5EsY0PcH0oBfHTPhxIhIvbHCWwl5w8lIutzLCEthB87fygVscPmIyXxcMEoxbBHA35SWrRYimFXOR8pBfB1nD+UEshrmj5TwjvlE6VLOHf8pORQfftD6QBbMPlI6fGC1Ut8z+96CWXyglFy2DP5RymJLwT8ofQIv5Hzj1IAf6rrD6U8/lTXP0qpDktjjPGFUjiD84clfaMU245j7enoVXOkVMH70xmqY80/L8Xw5n6fwAws5OCQOHzNL1bnZJ52TsmLnVPyYueUvNiiUvJbe9FqkBIfxVyi9M2C9YjfLhgWTeqU+k/9nBvOAos64yrTqwbNwhaU0nn29mLnlLzYOSUvdk7Ji51T8mKLSilU2cnOUU3UxRaUUoiidii/hesNG6cU3d0/wzuYJ7YhpfR+gBCpxZBAJ+yUQAW8CJSgFSn77UaCOEdnDBujVNnfWRBKRYpCJIPLU0tnnsqslAJUsL4glEISoqFG8vJlX7o1WCnt1ojFiKUk/G/X1pwltLHhS6VgoaQCt3Z87a4zpLRDFeE6N/5t/vJUcoenNjMlntqq1/ep1VNIMJ/WTJUAMFtvLfHy2m/n7hMxRqkWqUX2qbqPbSxGeSkpqcv20QKU/veMfhMfSMHUwntqEmurKlfHZ9wkD+yiLRlN8bpD7i912aHwG2unFK4fulSRtzu9p7Ga3JOfhkW3l9soCfkxShun9CuY7W1vy7XYU7l3MTv+w8fNbR/3x7OJpYSc4Vg2t9KmGZZhM4ejp6sx5rpDSW5cdvkRLr/gkGRoOleOM8AhWpFLjpzcKC2vnUEpwNc7utgC1+pL/NAMKdsl6szmrjF4qsU3dKzpd1FlqoMHnDmt67Q4uFGqrG14FDXAW/I4078bRxtpjZLcNlYmGporpWn0YUcWKPeVFkzCazTXc5C9dKMkTad8bLZkC/ikMTRJx01qcLmeU9Z0j6VTCOoHeiCkYTBZZNm5A/w73CiFNq6cti/ZlqxxzH8ONNos8w+i3alXnRdK06ZvkWpqHPm4bJX1JNkOPjhdT+E2ph+zvtUzCtVVcn/4NMM2zTcxMxihYd3cz5fem5YSf5xrUrKWEw8YRjbfBocWGtbNAyVKnM6dvhU7uXaDrrY5ocGZhg6qRO3h55w7pd9OSymi5apapqu8HdY40/NVLElrD3HvcaX08O71uyfhkODS5gVrYFk7IjlWYRoKJ4+ejaPbUEG3hV0Y3Cml125P5VHoMKd0OYZUmKZJBR2kKJZkuwci5k3OlNQTqHj44LgelobCP55q55E9iWsfU/UVEDs0bdGKZ2DuxK4r7pTCa9MlzPtkg/o4C6XgABZDUV/TFfVJTC8bR0pJ9dO7fcmsTyPpwuCILjhBI+VQ9pDrhXdT93U1IVMaoI84sOQ1cmW0Vx4o5adafFM7jdxRngo+0zOkIcsO6kqGZFY0GiHITDhTEsKl+9f60mvXT/KREkwjRYLw3G02kD0kWVqjPjnsK1Oxxg3xbJclOaXNomSioXno0zTFaUXs6TYouBvU0WZfVIg2tOIV8GEOFAZIEXRHSrVS5eJIhrWUF5JEmiikvO4zoaC+3jEKlNoDLT2T7vGRXK7KCk0r6HYInvo0TZa++cRBR1fSZzNDQX2TxHBmT241W1CHFdV4wIFSKF05uTOkdONeMazLskUIjNwh2iWLmWKpCjYFsHriesjf74HS5SvUBLsCsVRWxpXyzFUu7JGiwBoToVvtTKkUOTFUIWtw0EWVqPCEa+tyUUXJUlpk/kFwD3YJSKUg9x0K8dnzq88vVVLpmof9XPDSYcYu28e2jdKbAYlcd8guNUw4UhJrtYShMHrnPvxaHWpoq84nMnyEaqGUdM37AeNjdIi7Uird01178am0PKxRRJxboR2qiXKIKxtfNFTQUV2tkJQGiScZThiavld13eRiEEy5lOMSrJ96op6A4VomFXSjZROD2j+5UBIj9we54GktXxhIA4sYjS8BOmR3hzT31LCo69u3TkhKESIkEPB3JgxN32t6IIppsMQFHS8B6wL2VcTjXRkZ6RQbR+yfnCnlK+pw8b16T4osi+BrEo9ZfHn9rLptHzbL5tuUMxES/0hKFQgCZp8nRixdeDwAWOKd07fuFOIhONrcPc50hkJyiJYozpRqaqQ6dOt3lWKBBx6nCnD9RVj/RL+NUNRfMbaVrFm83i7xj6RUgyL+cGQemZSP7+rfgsqjzpR2MDOOMTllEbBH6Pw7UxLDJWPxvXovL+mn4FkoZokynRJCN8SiqN8y47NJ/CMp1fszC9SFJuXjGzDLAkfSYsix+oZjt4J4FNbkFKjhzC+w6/w7UwpGzIvvB7W+X2BNQU+5InAIpSRqdGkiubYl1pjxdRcTSyArwYEJDXsgXHv96oMPAWExBL4uONcpeaqBel7YUNSnta4l1GjNlncdKSUjddPi+/ye/gYoj96X07VZ9iMF+RSssazFZYvH9Pi6i6RUgvrGcEMSgvrQN+58uP/+s2fvU/v62hcl8M3x+lZGCtgPKdGc0h3TQefk8UUcQ2mwJ+HTpsX3df0EXUiBSEqh9yziJvop7wElNtce70swLvGPpKSv9wUQOk+uvvnOuz/3RX0rnk/j1fHmDDQLyl69hwXNsnG5agt/2+4JQykLIwYu/GZBfX3QQK7UdeSRZlOiYhlm0MOCZshGqz1OkY1bl3EkJZCV1CSY6qDS+Pbh1j61W0dc0MSbaJWBZLl49bFCg0ISdm4stzOIXinj+RJLaSiob1p8X+jfqkGXMfNUsDwrTLN05+JFPVGynFItNxCatWOpEl17Z6E6tBoUU1DqLDDx3R4Jo/0Cy2Q2n6qf//WIAxuURmtFYZAPN4+HuBMlGEuPjEYfF+7wfUqSyOOe8alnjNYnjNarhT//ssqyzXiz1dSQDo1130VTkoKwXJr+9oWafv2NpjmyI5dCr60v/aXJsazcYXDS7OMN0jCUaiAl6WkxaBLUfwATU7IEKOFmHMEf690FYCvr7YNE6KubS2txltNkJYd7IJ21NCXE7OPqROpU91gmyvFMJr4tV1JE4K2lpbVmTmtWqysNEiepz21aOsdgKFUIvqRTGgjqX7h29cb1G+8UeSIpgq8X8ItvpaeQmfhmWQ1Chf/1242csgIcitM4DQjLtQIMpZREiJOzMVvsJBGLBVKf/31p/cevNaZHlZvtZpkq4xTsOdkcuhhK4SSYb8uDxff1N3/37bvPHj58n8qG+n9K2uGwOZnXHRL+8XLp5dpPdKZFVYFDXWoFp6RNHxuYsAqxk3MZt+Dfbt5cWnp55Tsl19kRU50cy3J0Yw9VcUJjZFOM4yqBKNxsA98S1+989OzhKlh8qa2817wp/B069M0/f9JymxEinGFYhiPbu8jqDqam49Fx4+zuihfWl9a/+XGvqeW0FtzP9jV0aa7ZRToFL4obJzsYSkkVHgTW9MV3H9hWpSh6dugrMGTfrH3dpnNxXbu/q9Nh6TJqaw5dZXrDcZsZJf7l0ntft7VcTpFVfSIMZaIZBavFaHRHwtXeWbjDzAu8GAwGRXEih4LrNz/+rpHJcZ2+wj8RG2jocjihEw/63qe1wM2XyTS8WUkaJouTwQ4Xr6LpruABtv1g8RWncei1pbeISrUnZ0cTuz6kgXFnLpSWhDHJckdlX2+UiB0iNKWg/mtL66LVIdFFBH0OlJIvbYr6KQd1WK+UghViyovMYNjGz59OnEXQ50CJeO0tkZBqlm43WUfdam+KZ9PfTvnVl/DU13IX3rHzsM1HWUgQ8lnzrXhJ2TnEZ68sVApmK6aBS207JoE5UUqnw5a+pXh12HlRSlei5itJdSd35qVSFUrVJMuuoeu3on4gnTYfjzmrss+HEl8ppqxHdsW4UyaYPSUhX7Ie1TlK/M+HUiGQLo21dHNsiTJ7SmqwYu2c4BhM86GUDBfVgPU0wykzzUE9T0hLQtpSxDlJ/M8pLwmVdMkaSzy6X+m8KBGqqlrvAwhs4oNpTpRKAVt3QIcWUnOglBJsPziC1/X1Tin5xfb2F9OWcstF+9Vt/OI7B0qianuUgsdL/Hum9D1sj3br1hcTtyLsG+Lw8BG2nc08ZhziIEHFLnMeKQVHzQhvvTqrmflrU0Hn2+Y2e29MGU7j9iujFHhl7dh468/CWTw7+6vqzpCqF9uv/mQw+tOr7e8Lq2eACd8MwSdKp8lLUkpKhE/U0tASieV0EXMh/oyc8onSB9Ovcbw0ENiL9ptaDWQIz0AI5dJpTnRnYXhZdldKAQHZi/AMnL+4YFrxDv1ZXCkV0a0IC6euBxxk/v2hFMV3HnGjlMR0bJyk/SfaHJY4fyjhCwE3SoG6VEwhZEBTxeX6KZc5h6FjfaHk0J/FhVKqEBXyUjgtSenlMLRl+GE4nRdS4VNSisU5BmO5D0avmiMllcQ5xLkp6kcLUh52Ioa9GgW9aWMRfJ6XisJppWtSrYtYc7+2OwML4/0pD5d0h9qb55Oh4MBCYnKypwdPaQuqC7dgdk7Ji51T8mLnlH6Bdk7Ji51T8mIhQhgt9+eGsZDw/9rks3fafQ3PAAAAAElFTkSuQmCC">
            <a:extLst>
              <a:ext uri="{FF2B5EF4-FFF2-40B4-BE49-F238E27FC236}">
                <a16:creationId xmlns:a16="http://schemas.microsoft.com/office/drawing/2014/main" id="{9A150CA6-DEAE-4658-AE6A-6FFFC65E1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509128"/>
            <a:ext cx="4049455" cy="2377154"/>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3716515" y="2682433"/>
            <a:ext cx="5247973" cy="3215749"/>
          </a:xfrm>
        </p:spPr>
        <p:txBody>
          <a:bodyPr>
            <a:normAutofit/>
          </a:bodyPr>
          <a:lstStyle/>
          <a:p>
            <a:r>
              <a:rPr lang="cs-CZ" sz="2100" dirty="0"/>
              <a:t>I. Pavlov &amp; J.B. Watson</a:t>
            </a:r>
          </a:p>
          <a:p>
            <a:r>
              <a:rPr lang="en-GB" sz="2100" dirty="0"/>
              <a:t>Learning is a result of pairing of </a:t>
            </a:r>
            <a:r>
              <a:rPr lang="cs-CZ" sz="2100" dirty="0"/>
              <a:t>a </a:t>
            </a:r>
            <a:r>
              <a:rPr lang="en-GB" sz="2100" dirty="0"/>
              <a:t>unconditioned stimulus with a neutral</a:t>
            </a:r>
            <a:r>
              <a:rPr lang="cs-CZ" sz="2100" dirty="0"/>
              <a:t> </a:t>
            </a:r>
            <a:r>
              <a:rPr lang="en-GB" sz="2100" dirty="0"/>
              <a:t>stimulus. After repetition of such paring, original reaction to unconditioned stimulus becomes conditioned</a:t>
            </a:r>
            <a:r>
              <a:rPr lang="cs-CZ" sz="2100" dirty="0"/>
              <a:t> to </a:t>
            </a:r>
            <a:r>
              <a:rPr lang="en-GB" sz="2100" dirty="0"/>
              <a:t>the originally neutral</a:t>
            </a:r>
            <a:r>
              <a:rPr lang="cs-CZ" sz="2100" dirty="0"/>
              <a:t> stimulus</a:t>
            </a:r>
            <a:r>
              <a:rPr lang="en-GB" sz="2100" dirty="0"/>
              <a:t>.</a:t>
            </a:r>
          </a:p>
        </p:txBody>
      </p:sp>
    </p:spTree>
    <p:extLst>
      <p:ext uri="{BB962C8B-B14F-4D97-AF65-F5344CB8AC3E}">
        <p14:creationId xmlns:p14="http://schemas.microsoft.com/office/powerpoint/2010/main" val="3564614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84722B-EE8E-4EBF-A778-6B0A17D0300C}"/>
              </a:ext>
            </a:extLst>
          </p:cNvPr>
          <p:cNvSpPr>
            <a:spLocks noGrp="1"/>
          </p:cNvSpPr>
          <p:nvPr>
            <p:ph type="title"/>
          </p:nvPr>
        </p:nvSpPr>
        <p:spPr/>
        <p:txBody>
          <a:bodyPr>
            <a:normAutofit fontScale="90000"/>
          </a:bodyPr>
          <a:lstStyle/>
          <a:p>
            <a:r>
              <a:rPr lang="en-US" dirty="0"/>
              <a:t>Addiction and classical conditioning</a:t>
            </a:r>
          </a:p>
        </p:txBody>
      </p:sp>
      <p:sp>
        <p:nvSpPr>
          <p:cNvPr id="3" name="Zástupný obsah 2">
            <a:extLst>
              <a:ext uri="{FF2B5EF4-FFF2-40B4-BE49-F238E27FC236}">
                <a16:creationId xmlns:a16="http://schemas.microsoft.com/office/drawing/2014/main" id="{CB8DB6A9-6978-438C-A02A-2DC301700528}"/>
              </a:ext>
            </a:extLst>
          </p:cNvPr>
          <p:cNvSpPr>
            <a:spLocks noGrp="1"/>
          </p:cNvSpPr>
          <p:nvPr>
            <p:ph idx="1"/>
          </p:nvPr>
        </p:nvSpPr>
        <p:spPr>
          <a:xfrm>
            <a:off x="457200" y="1600200"/>
            <a:ext cx="8229600" cy="4983162"/>
          </a:xfrm>
        </p:spPr>
        <p:txBody>
          <a:bodyPr>
            <a:normAutofit fontScale="85000" lnSpcReduction="20000"/>
          </a:bodyPr>
          <a:lstStyle/>
          <a:p>
            <a:r>
              <a:rPr lang="cs-CZ" dirty="0"/>
              <a:t>D</a:t>
            </a:r>
            <a:r>
              <a:rPr lang="en-GB" dirty="0"/>
              <a:t>rug effects are strongly influenced by the context in which the drug is administered. </a:t>
            </a:r>
            <a:r>
              <a:rPr lang="cs-CZ" dirty="0" err="1"/>
              <a:t>The</a:t>
            </a:r>
            <a:r>
              <a:rPr lang="cs-CZ" dirty="0"/>
              <a:t> c</a:t>
            </a:r>
            <a:r>
              <a:rPr lang="en-GB" dirty="0" err="1"/>
              <a:t>ontext</a:t>
            </a:r>
            <a:r>
              <a:rPr lang="en-GB" dirty="0"/>
              <a:t> usually refers to the physical environment in which the drug is given. </a:t>
            </a:r>
            <a:endParaRPr lang="cs-CZ" dirty="0"/>
          </a:p>
          <a:p>
            <a:r>
              <a:rPr lang="cs-CZ" dirty="0"/>
              <a:t>D</a:t>
            </a:r>
            <a:r>
              <a:rPr lang="en-GB" dirty="0"/>
              <a:t>rug effect is paired with environmental stimuli – </a:t>
            </a:r>
            <a:r>
              <a:rPr lang="en-GB" b="1" dirty="0"/>
              <a:t>cues</a:t>
            </a:r>
            <a:r>
              <a:rPr lang="en-GB" dirty="0"/>
              <a:t> and they may trigger </a:t>
            </a:r>
            <a:r>
              <a:rPr lang="en-GB" b="1" dirty="0"/>
              <a:t>craving</a:t>
            </a:r>
            <a:r>
              <a:rPr lang="en-GB" dirty="0"/>
              <a:t> – overwhelming desire for the substance/behaviour</a:t>
            </a:r>
            <a:endParaRPr lang="cs-CZ" dirty="0"/>
          </a:p>
          <a:p>
            <a:r>
              <a:rPr lang="en-GB" dirty="0"/>
              <a:t>Classical conditioning is behind key factors of addiction – craving, withdrawal</a:t>
            </a:r>
            <a:r>
              <a:rPr lang="cs-CZ" dirty="0"/>
              <a:t> </a:t>
            </a:r>
            <a:r>
              <a:rPr lang="en-US" dirty="0"/>
              <a:t>symptoms</a:t>
            </a:r>
            <a:r>
              <a:rPr lang="en-GB" dirty="0"/>
              <a:t>, relapse</a:t>
            </a:r>
          </a:p>
          <a:p>
            <a:r>
              <a:rPr lang="en-US" b="1" dirty="0"/>
              <a:t>Conditioned drug </a:t>
            </a:r>
            <a:r>
              <a:rPr lang="cs-CZ" b="1" dirty="0"/>
              <a:t>tolerance</a:t>
            </a:r>
            <a:r>
              <a:rPr lang="cs-CZ" dirty="0"/>
              <a:t>: t</a:t>
            </a:r>
            <a:r>
              <a:rPr lang="en-US" dirty="0" err="1"/>
              <a:t>olerance</a:t>
            </a:r>
            <a:r>
              <a:rPr lang="en-GB" dirty="0"/>
              <a:t> and sensitization to the behavioural effects of drugs are expressed in the environment in which the drug is chronically administered but not in an environment not previously associated with the drug</a:t>
            </a:r>
            <a:r>
              <a:rPr lang="cs-CZ" dirty="0"/>
              <a:t>.</a:t>
            </a:r>
          </a:p>
        </p:txBody>
      </p:sp>
    </p:spTree>
    <p:extLst>
      <p:ext uri="{BB962C8B-B14F-4D97-AF65-F5344CB8AC3E}">
        <p14:creationId xmlns:p14="http://schemas.microsoft.com/office/powerpoint/2010/main" val="1999399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b/b6/Opium_imports_into_China_1650-1880_EN.svg/1280px-Opium_imports_into_China_1650-1880_EN.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072780"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809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620688"/>
            <a:ext cx="8229600" cy="5904656"/>
          </a:xfrm>
        </p:spPr>
        <p:txBody>
          <a:bodyPr>
            <a:normAutofit fontScale="92500" lnSpcReduction="20000"/>
          </a:bodyPr>
          <a:lstStyle/>
          <a:p>
            <a:r>
              <a:rPr lang="en-GB" b="1" dirty="0"/>
              <a:t>Cue reactivity </a:t>
            </a:r>
            <a:r>
              <a:rPr lang="en-GB" dirty="0"/>
              <a:t>– learned response that involves psychological and physiological reactions to drug related cues</a:t>
            </a:r>
            <a:endParaRPr lang="cs-CZ" dirty="0"/>
          </a:p>
          <a:p>
            <a:r>
              <a:rPr lang="en-GB" dirty="0"/>
              <a:t>Cues are the most important factors of relapse</a:t>
            </a:r>
            <a:endParaRPr lang="cs-CZ" dirty="0"/>
          </a:p>
          <a:p>
            <a:r>
              <a:rPr lang="en-US" dirty="0"/>
              <a:t>Withdrawal model</a:t>
            </a:r>
            <a:r>
              <a:rPr lang="cs-CZ" dirty="0"/>
              <a:t> – </a:t>
            </a:r>
            <a:r>
              <a:rPr lang="en-US" dirty="0"/>
              <a:t>cue reactivity should resemble withdrawal-like states</a:t>
            </a:r>
            <a:r>
              <a:rPr lang="cs-CZ" dirty="0"/>
              <a:t> (</a:t>
            </a:r>
            <a:r>
              <a:rPr lang="en-GB" dirty="0"/>
              <a:t>i.e. should produce opposite to the drug effect)</a:t>
            </a:r>
          </a:p>
          <a:p>
            <a:r>
              <a:rPr lang="en-GB" dirty="0"/>
              <a:t>Incentive model –</a:t>
            </a:r>
            <a:r>
              <a:rPr lang="cs-CZ" dirty="0"/>
              <a:t> </a:t>
            </a:r>
            <a:r>
              <a:rPr lang="en-GB" dirty="0"/>
              <a:t>cue reactivity </a:t>
            </a:r>
            <a:r>
              <a:rPr lang="en-US" dirty="0"/>
              <a:t>should be similar to positive motivational state (i.e. should produce somewhat similar to the drug effect)</a:t>
            </a:r>
          </a:p>
          <a:p>
            <a:r>
              <a:rPr lang="cs-CZ" dirty="0"/>
              <a:t>W</a:t>
            </a:r>
            <a:r>
              <a:rPr lang="en-US" dirty="0"/>
              <a:t>e usually see mix of these two reactions, however, in alcohol/cocaine/tobacco/behavioral addictions incentive reaction is stronger while in heroin withdrawal reaction is stronger</a:t>
            </a:r>
            <a:endParaRPr lang="cs-CZ" dirty="0"/>
          </a:p>
          <a:p>
            <a:endParaRPr lang="cs-CZ" dirty="0"/>
          </a:p>
          <a:p>
            <a:endParaRPr lang="en-US" dirty="0"/>
          </a:p>
          <a:p>
            <a:endParaRPr lang="cs-CZ" dirty="0"/>
          </a:p>
        </p:txBody>
      </p:sp>
    </p:spTree>
    <p:extLst>
      <p:ext uri="{BB962C8B-B14F-4D97-AF65-F5344CB8AC3E}">
        <p14:creationId xmlns:p14="http://schemas.microsoft.com/office/powerpoint/2010/main" val="16860080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211B74-88AE-4176-80D5-8CD425F92A1C}"/>
              </a:ext>
            </a:extLst>
          </p:cNvPr>
          <p:cNvSpPr>
            <a:spLocks noGrp="1"/>
          </p:cNvSpPr>
          <p:nvPr>
            <p:ph type="title"/>
          </p:nvPr>
        </p:nvSpPr>
        <p:spPr>
          <a:xfrm>
            <a:off x="720075" y="978102"/>
            <a:ext cx="7941325" cy="1062644"/>
          </a:xfrm>
        </p:spPr>
        <p:txBody>
          <a:bodyPr anchor="b">
            <a:normAutofit/>
          </a:bodyPr>
          <a:lstStyle/>
          <a:p>
            <a:pPr algn="l">
              <a:lnSpc>
                <a:spcPct val="90000"/>
              </a:lnSpc>
            </a:pPr>
            <a:r>
              <a:rPr lang="cs-CZ" sz="3400"/>
              <a:t>ADDICTION AS LEARNED BEHAVIOUR</a:t>
            </a:r>
            <a:br>
              <a:rPr lang="cs-CZ" sz="3400"/>
            </a:br>
            <a:r>
              <a:rPr lang="en-GB" sz="3400"/>
              <a:t>Classical conditioning</a:t>
            </a:r>
          </a:p>
        </p:txBody>
      </p:sp>
      <p:pic>
        <p:nvPicPr>
          <p:cNvPr id="4" name="Picture 2" descr="http://blog.questia.com/wp-content/uploads/2015/03/Instrumental-conditioning.png">
            <a:extLst>
              <a:ext uri="{FF2B5EF4-FFF2-40B4-BE49-F238E27FC236}">
                <a16:creationId xmlns:a16="http://schemas.microsoft.com/office/drawing/2014/main" id="{8D2C8270-DE01-437E-892F-B65091DA2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 y="4550504"/>
            <a:ext cx="4176464" cy="2307496"/>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obsah 2">
            <a:extLst>
              <a:ext uri="{FF2B5EF4-FFF2-40B4-BE49-F238E27FC236}">
                <a16:creationId xmlns:a16="http://schemas.microsoft.com/office/drawing/2014/main" id="{0CD61B84-AB58-4519-A0E0-34942D3425B7}"/>
              </a:ext>
            </a:extLst>
          </p:cNvPr>
          <p:cNvSpPr>
            <a:spLocks noGrp="1"/>
          </p:cNvSpPr>
          <p:nvPr>
            <p:ph idx="1"/>
          </p:nvPr>
        </p:nvSpPr>
        <p:spPr>
          <a:xfrm>
            <a:off x="3716515" y="2682433"/>
            <a:ext cx="5319981" cy="3215749"/>
          </a:xfrm>
        </p:spPr>
        <p:txBody>
          <a:bodyPr>
            <a:normAutofit/>
          </a:bodyPr>
          <a:lstStyle/>
          <a:p>
            <a:r>
              <a:rPr lang="en-GB" sz="2400" dirty="0"/>
              <a:t>B.F. Skinner</a:t>
            </a:r>
            <a:endParaRPr lang="cs-CZ" sz="2400" dirty="0"/>
          </a:p>
          <a:p>
            <a:r>
              <a:rPr lang="en-GB" sz="2400" dirty="0"/>
              <a:t>Experience of reinforce or punishment increases or decreases likelihood of certain behaviour</a:t>
            </a:r>
            <a:endParaRPr lang="cs-CZ" sz="2400" dirty="0"/>
          </a:p>
          <a:p>
            <a:endParaRPr lang="en-GB" sz="2100" dirty="0"/>
          </a:p>
          <a:p>
            <a:endParaRPr lang="en-GB" sz="2100" dirty="0"/>
          </a:p>
        </p:txBody>
      </p:sp>
    </p:spTree>
    <p:extLst>
      <p:ext uri="{BB962C8B-B14F-4D97-AF65-F5344CB8AC3E}">
        <p14:creationId xmlns:p14="http://schemas.microsoft.com/office/powerpoint/2010/main" val="27952101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https://wikispaces.psu.edu/download/attachments/40050309/Operant+Conditioning.png?version=2&amp;modificationDate=1275023794000">
            <a:extLst>
              <a:ext uri="{FF2B5EF4-FFF2-40B4-BE49-F238E27FC236}">
                <a16:creationId xmlns:a16="http://schemas.microsoft.com/office/drawing/2014/main" id="{FF529FC6-525E-4948-82AC-044EA932B2EA}"/>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95636" y="785382"/>
            <a:ext cx="6552728" cy="5287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1223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simplypsychology.org/skinner%20bo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352" y="1628800"/>
            <a:ext cx="7060024" cy="4074022"/>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23528" y="5949280"/>
            <a:ext cx="5184576" cy="369332"/>
          </a:xfrm>
          <a:prstGeom prst="rect">
            <a:avLst/>
          </a:prstGeom>
        </p:spPr>
        <p:txBody>
          <a:bodyPr wrap="square">
            <a:spAutoFit/>
          </a:bodyPr>
          <a:lstStyle/>
          <a:p>
            <a:r>
              <a:rPr lang="cs-CZ" u="sng" dirty="0">
                <a:hlinkClick r:id="rId3"/>
              </a:rPr>
              <a:t>https://www.youtube.com/watch?v=I_ctJqjlrHA</a:t>
            </a:r>
            <a:endParaRPr lang="cs-CZ" dirty="0"/>
          </a:p>
        </p:txBody>
      </p:sp>
    </p:spTree>
    <p:extLst>
      <p:ext uri="{BB962C8B-B14F-4D97-AF65-F5344CB8AC3E}">
        <p14:creationId xmlns:p14="http://schemas.microsoft.com/office/powerpoint/2010/main" val="2020659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620688"/>
            <a:ext cx="8229600" cy="6120680"/>
          </a:xfrm>
        </p:spPr>
        <p:txBody>
          <a:bodyPr>
            <a:normAutofit fontScale="92500" lnSpcReduction="10000"/>
          </a:bodyPr>
          <a:lstStyle/>
          <a:p>
            <a:r>
              <a:rPr lang="cs-CZ" b="1" dirty="0"/>
              <a:t>Positive </a:t>
            </a:r>
            <a:r>
              <a:rPr lang="en-GB" b="1" dirty="0"/>
              <a:t>reinforcement</a:t>
            </a:r>
            <a:r>
              <a:rPr lang="cs-CZ" dirty="0"/>
              <a:t>: d</a:t>
            </a:r>
            <a:r>
              <a:rPr lang="en-GB" dirty="0"/>
              <a:t>rugs and certain behaviours (sex, gambling) are strongly pleasurable and serve as positive reinforcer</a:t>
            </a:r>
          </a:p>
          <a:p>
            <a:r>
              <a:rPr lang="cs-CZ" b="1" dirty="0"/>
              <a:t>Negative </a:t>
            </a:r>
            <a:r>
              <a:rPr lang="en-GB" b="1" dirty="0"/>
              <a:t>reinforcement</a:t>
            </a:r>
            <a:r>
              <a:rPr lang="cs-CZ" dirty="0"/>
              <a:t>: </a:t>
            </a:r>
            <a:r>
              <a:rPr lang="en-GB" dirty="0"/>
              <a:t>decreased</a:t>
            </a:r>
            <a:r>
              <a:rPr lang="cs-CZ" dirty="0"/>
              <a:t> </a:t>
            </a:r>
            <a:r>
              <a:rPr lang="en-GB" dirty="0"/>
              <a:t>level of drug in body unbalances physiological system -  withdrawal symptoms </a:t>
            </a:r>
            <a:endParaRPr lang="cs-CZ" dirty="0"/>
          </a:p>
          <a:p>
            <a:r>
              <a:rPr lang="en-GB" b="1" dirty="0"/>
              <a:t>Occasional reinforcement </a:t>
            </a:r>
            <a:r>
              <a:rPr lang="en-GB" dirty="0"/>
              <a:t>– somewhat randomized reward produces much stronger reinforcement - activity to get the reward increases</a:t>
            </a:r>
            <a:r>
              <a:rPr lang="cs-CZ" dirty="0"/>
              <a:t> and </a:t>
            </a:r>
            <a:r>
              <a:rPr lang="en-GB" dirty="0"/>
              <a:t>is</a:t>
            </a:r>
            <a:r>
              <a:rPr lang="cs-CZ" dirty="0"/>
              <a:t> more </a:t>
            </a:r>
            <a:r>
              <a:rPr lang="en-GB" dirty="0"/>
              <a:t>resilient</a:t>
            </a:r>
            <a:r>
              <a:rPr lang="cs-CZ" dirty="0"/>
              <a:t> to </a:t>
            </a:r>
            <a:r>
              <a:rPr lang="en-GB" dirty="0"/>
              <a:t>change. </a:t>
            </a:r>
            <a:r>
              <a:rPr lang="en-GB" b="1" dirty="0"/>
              <a:t>Secondary reinforcement </a:t>
            </a:r>
            <a:r>
              <a:rPr lang="en-GB" dirty="0"/>
              <a:t>– cues learned via classical conditioning may be experienced as reinforcers themselves</a:t>
            </a:r>
          </a:p>
          <a:p>
            <a:endParaRPr lang="en-US" dirty="0"/>
          </a:p>
          <a:p>
            <a:endParaRPr lang="cs-CZ" dirty="0"/>
          </a:p>
          <a:p>
            <a:endParaRPr lang="en-US" dirty="0"/>
          </a:p>
          <a:p>
            <a:endParaRPr lang="cs-CZ" dirty="0"/>
          </a:p>
        </p:txBody>
      </p:sp>
    </p:spTree>
    <p:extLst>
      <p:ext uri="{BB962C8B-B14F-4D97-AF65-F5344CB8AC3E}">
        <p14:creationId xmlns:p14="http://schemas.microsoft.com/office/powerpoint/2010/main" val="6665587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620688"/>
            <a:ext cx="8229600" cy="6120680"/>
          </a:xfrm>
        </p:spPr>
        <p:txBody>
          <a:bodyPr>
            <a:normAutofit fontScale="92500" lnSpcReduction="10000"/>
          </a:bodyPr>
          <a:lstStyle/>
          <a:p>
            <a:r>
              <a:rPr lang="en-GB" dirty="0"/>
              <a:t>Drugs and certain behaviours are powerfully rewarding themselves, but addiction arises through experience and repetition</a:t>
            </a:r>
          </a:p>
          <a:p>
            <a:r>
              <a:rPr lang="en-GB" dirty="0"/>
              <a:t>Involved processes are automated and are not reflective</a:t>
            </a:r>
          </a:p>
          <a:p>
            <a:r>
              <a:rPr lang="en-GB" dirty="0"/>
              <a:t>Pre-conscious cue processing - addiction related cues are mentally prioritized without knowing</a:t>
            </a:r>
            <a:endParaRPr lang="cs-CZ" dirty="0"/>
          </a:p>
          <a:p>
            <a:r>
              <a:rPr lang="en-GB" dirty="0"/>
              <a:t>Frequently</a:t>
            </a:r>
            <a:r>
              <a:rPr lang="cs-CZ" dirty="0"/>
              <a:t> </a:t>
            </a:r>
            <a:r>
              <a:rPr lang="en-US" dirty="0"/>
              <a:t>conflict</a:t>
            </a:r>
            <a:r>
              <a:rPr lang="cs-CZ" dirty="0"/>
              <a:t> </a:t>
            </a:r>
            <a:r>
              <a:rPr lang="en-GB" dirty="0"/>
              <a:t>between not conscious/learned motivation and conscious attitude</a:t>
            </a:r>
          </a:p>
          <a:p>
            <a:r>
              <a:rPr lang="en-GB" dirty="0"/>
              <a:t>Various people </a:t>
            </a:r>
            <a:r>
              <a:rPr lang="cs-CZ" dirty="0"/>
              <a:t>vary in </a:t>
            </a:r>
            <a:r>
              <a:rPr lang="en-US" dirty="0"/>
              <a:t>their proneness </a:t>
            </a:r>
            <a:r>
              <a:rPr lang="en-GB" dirty="0"/>
              <a:t>to reward</a:t>
            </a:r>
            <a:r>
              <a:rPr lang="cs-CZ" dirty="0"/>
              <a:t> and </a:t>
            </a:r>
            <a:r>
              <a:rPr lang="en-GB" dirty="0"/>
              <a:t>punishment</a:t>
            </a:r>
            <a:r>
              <a:rPr lang="cs-CZ" dirty="0"/>
              <a:t> (</a:t>
            </a:r>
            <a:r>
              <a:rPr lang="en-US" dirty="0"/>
              <a:t>e.g. Cloninger‘s typology of alcoholism</a:t>
            </a:r>
            <a:r>
              <a:rPr lang="cs-CZ" dirty="0"/>
              <a:t>)</a:t>
            </a:r>
            <a:endParaRPr lang="en-GB" dirty="0"/>
          </a:p>
          <a:p>
            <a:endParaRPr lang="en-US" dirty="0"/>
          </a:p>
          <a:p>
            <a:endParaRPr lang="cs-CZ" dirty="0"/>
          </a:p>
          <a:p>
            <a:endParaRPr lang="en-US" dirty="0"/>
          </a:p>
          <a:p>
            <a:endParaRPr lang="cs-CZ" dirty="0"/>
          </a:p>
        </p:txBody>
      </p:sp>
    </p:spTree>
    <p:extLst>
      <p:ext uri="{BB962C8B-B14F-4D97-AF65-F5344CB8AC3E}">
        <p14:creationId xmlns:p14="http://schemas.microsoft.com/office/powerpoint/2010/main" val="1527751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35CE36E-01C4-4EE9-9406-89D8AACDD536}"/>
              </a:ext>
            </a:extLst>
          </p:cNvPr>
          <p:cNvSpPr>
            <a:spLocks noGrp="1"/>
          </p:cNvSpPr>
          <p:nvPr>
            <p:ph type="title"/>
          </p:nvPr>
        </p:nvSpPr>
        <p:spPr>
          <a:xfrm>
            <a:off x="720075" y="978102"/>
            <a:ext cx="7941325" cy="1062644"/>
          </a:xfrm>
        </p:spPr>
        <p:txBody>
          <a:bodyPr anchor="b">
            <a:normAutofit/>
          </a:bodyPr>
          <a:lstStyle/>
          <a:p>
            <a:pPr algn="l">
              <a:lnSpc>
                <a:spcPct val="90000"/>
              </a:lnSpc>
            </a:pPr>
            <a:r>
              <a:rPr lang="cs-CZ" sz="3400"/>
              <a:t>ADDICTION AS LEARNED BEHAVIOUR</a:t>
            </a:r>
            <a:br>
              <a:rPr lang="cs-CZ" sz="3400"/>
            </a:br>
            <a:r>
              <a:rPr lang="en-GB" sz="3400"/>
              <a:t>Social learning theory</a:t>
            </a:r>
          </a:p>
        </p:txBody>
      </p:sp>
      <p:pic>
        <p:nvPicPr>
          <p:cNvPr id="5" name="Obrázek 4">
            <a:extLst>
              <a:ext uri="{FF2B5EF4-FFF2-40B4-BE49-F238E27FC236}">
                <a16:creationId xmlns:a16="http://schemas.microsoft.com/office/drawing/2014/main" id="{8B8E6747-157F-4A01-8DB1-955275D58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42253"/>
            <a:ext cx="3982352" cy="3215748"/>
          </a:xfrm>
          <a:prstGeom prst="rect">
            <a:avLst/>
          </a:prstGeom>
        </p:spPr>
      </p:pic>
      <p:sp>
        <p:nvSpPr>
          <p:cNvPr id="3" name="Zástupný obsah 2">
            <a:extLst>
              <a:ext uri="{FF2B5EF4-FFF2-40B4-BE49-F238E27FC236}">
                <a16:creationId xmlns:a16="http://schemas.microsoft.com/office/drawing/2014/main" id="{ACB2A036-A0AA-4214-BE06-AE4413774D01}"/>
              </a:ext>
            </a:extLst>
          </p:cNvPr>
          <p:cNvSpPr>
            <a:spLocks noGrp="1"/>
          </p:cNvSpPr>
          <p:nvPr>
            <p:ph idx="1"/>
          </p:nvPr>
        </p:nvSpPr>
        <p:spPr>
          <a:xfrm>
            <a:off x="4283968" y="2664149"/>
            <a:ext cx="4711627" cy="3215749"/>
          </a:xfrm>
        </p:spPr>
        <p:txBody>
          <a:bodyPr>
            <a:normAutofit/>
          </a:bodyPr>
          <a:lstStyle/>
          <a:p>
            <a:r>
              <a:rPr lang="en-GB" sz="2100" dirty="0"/>
              <a:t>Albert Bandura</a:t>
            </a:r>
            <a:endParaRPr lang="cs-CZ" sz="2100" dirty="0"/>
          </a:p>
          <a:p>
            <a:r>
              <a:rPr lang="en-GB" sz="2100" dirty="0"/>
              <a:t>Learning in social environment through observing and listening to others </a:t>
            </a:r>
          </a:p>
          <a:p>
            <a:r>
              <a:rPr lang="en-GB" sz="2100" dirty="0"/>
              <a:t>Addiction is learned through imitation of and identification with role-models</a:t>
            </a:r>
          </a:p>
          <a:p>
            <a:r>
              <a:rPr lang="en-GB" sz="2100" dirty="0"/>
              <a:t>Social identity – whom I follow, what is the group I belong to</a:t>
            </a:r>
            <a:r>
              <a:rPr lang="cs-CZ" sz="2100" dirty="0"/>
              <a:t>, </a:t>
            </a:r>
            <a:r>
              <a:rPr lang="en-GB" sz="2100" dirty="0"/>
              <a:t>what is the group I would like </a:t>
            </a:r>
            <a:r>
              <a:rPr lang="cs-CZ" sz="2100" dirty="0"/>
              <a:t>to </a:t>
            </a:r>
            <a:r>
              <a:rPr lang="en-US" sz="2100" dirty="0"/>
              <a:t>be part of</a:t>
            </a:r>
          </a:p>
          <a:p>
            <a:endParaRPr lang="en-GB" sz="2100" dirty="0"/>
          </a:p>
          <a:p>
            <a:endParaRPr lang="en-GB" sz="2100" dirty="0"/>
          </a:p>
        </p:txBody>
      </p:sp>
    </p:spTree>
    <p:extLst>
      <p:ext uri="{BB962C8B-B14F-4D97-AF65-F5344CB8AC3E}">
        <p14:creationId xmlns:p14="http://schemas.microsoft.com/office/powerpoint/2010/main" val="2952925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s-media-cache-ak0.pinimg.com/236x/bc/09/6c/bc096c2ff992c35abca200057211aea8.jpg"/>
          <p:cNvPicPr>
            <a:picLocks noChangeAspect="1" noChangeArrowheads="1"/>
          </p:cNvPicPr>
          <p:nvPr/>
        </p:nvPicPr>
        <p:blipFill rotWithShape="1">
          <a:blip r:embed="rId2">
            <a:extLst>
              <a:ext uri="{28A0092B-C50C-407E-A947-70E740481C1C}">
                <a14:useLocalDpi xmlns:a14="http://schemas.microsoft.com/office/drawing/2010/main" val="0"/>
              </a:ext>
            </a:extLst>
          </a:blip>
          <a:srcRect r="-3" b="9078"/>
          <a:stretch/>
        </p:blipFill>
        <p:spPr bwMode="auto">
          <a:xfrm>
            <a:off x="6149974" y="0"/>
            <a:ext cx="3002259" cy="338888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s-media-cache-ak0.pinimg.com/564x/e1/1b/23/e11b23d0bf5d281827f4b912cdebd247.jpg"/>
          <p:cNvPicPr>
            <a:picLocks noChangeAspect="1" noChangeArrowheads="1"/>
          </p:cNvPicPr>
          <p:nvPr/>
        </p:nvPicPr>
        <p:blipFill rotWithShape="1">
          <a:blip r:embed="rId3">
            <a:extLst>
              <a:ext uri="{28A0092B-C50C-407E-A947-70E740481C1C}">
                <a14:useLocalDpi xmlns:a14="http://schemas.microsoft.com/office/drawing/2010/main" val="0"/>
              </a:ext>
            </a:extLst>
          </a:blip>
          <a:srcRect r="32819" b="1"/>
          <a:stretch/>
        </p:blipFill>
        <p:spPr bwMode="auto">
          <a:xfrm>
            <a:off x="3062604" y="3465765"/>
            <a:ext cx="3010535" cy="338327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https://www.mydiscountcigarette.net/gallery/original/11514/Demi-Moore-smoke.jpg?1272975824"/>
          <p:cNvPicPr>
            <a:picLocks noChangeAspect="1" noChangeArrowheads="1"/>
          </p:cNvPicPr>
          <p:nvPr/>
        </p:nvPicPr>
        <p:blipFill rotWithShape="1">
          <a:blip r:embed="rId4">
            <a:extLst>
              <a:ext uri="{28A0092B-C50C-407E-A947-70E740481C1C}">
                <a14:useLocalDpi xmlns:a14="http://schemas.microsoft.com/office/drawing/2010/main" val="0"/>
              </a:ext>
            </a:extLst>
          </a:blip>
          <a:srcRect r="1" b="10976"/>
          <a:stretch/>
        </p:blipFill>
        <p:spPr bwMode="auto">
          <a:xfrm>
            <a:off x="9" y="15799"/>
            <a:ext cx="300227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https://s-media-cache-ak0.pinimg.com/736x/12/60/f6/1260f6a6d45acc3a09298177258c6cdb.jpg"/>
          <p:cNvPicPr>
            <a:picLocks noChangeAspect="1" noChangeArrowheads="1"/>
          </p:cNvPicPr>
          <p:nvPr/>
        </p:nvPicPr>
        <p:blipFill rotWithShape="1">
          <a:blip r:embed="rId5">
            <a:extLst>
              <a:ext uri="{28A0092B-C50C-407E-A947-70E740481C1C}">
                <a14:useLocalDpi xmlns:a14="http://schemas.microsoft.com/office/drawing/2010/main" val="0"/>
              </a:ext>
            </a:extLst>
          </a:blip>
          <a:srcRect t="9133" r="2" b="2"/>
          <a:stretch/>
        </p:blipFill>
        <p:spPr bwMode="auto">
          <a:xfrm>
            <a:off x="20" y="3469102"/>
            <a:ext cx="3002259" cy="338889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s-media-cache-ak0.pinimg.com/originals/bc/e7/e8/bce7e8d541d2cbef059f1cfba38d3e54.jpg"/>
          <p:cNvPicPr>
            <a:picLocks noChangeAspect="1" noChangeArrowheads="1"/>
          </p:cNvPicPr>
          <p:nvPr/>
        </p:nvPicPr>
        <p:blipFill rotWithShape="1">
          <a:blip r:embed="rId6">
            <a:extLst>
              <a:ext uri="{28A0092B-C50C-407E-A947-70E740481C1C}">
                <a14:useLocalDpi xmlns:a14="http://schemas.microsoft.com/office/drawing/2010/main" val="0"/>
              </a:ext>
            </a:extLst>
          </a:blip>
          <a:srcRect t="7783" r="2" b="17485"/>
          <a:stretch/>
        </p:blipFill>
        <p:spPr bwMode="auto">
          <a:xfrm>
            <a:off x="3062604" y="15789"/>
            <a:ext cx="3010535" cy="338328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https://s-media-cache-ak0.pinimg.com/564x/1f/a2/89/1fa2899aacb2bb8f5f9afb268b7565ad.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 b="10866"/>
          <a:stretch/>
        </p:blipFill>
        <p:spPr bwMode="auto">
          <a:xfrm>
            <a:off x="6149974" y="3469102"/>
            <a:ext cx="2994026" cy="338889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data:image/jpeg;base64,/9j/4AAQSkZJRgABAQAAAQABAAD/2wCEAAkGBxIQEhUQEhIVFRUXFRcXGBUVFRUVFRcWFRUXGBYWFhUYHSggGBolGxUVITEhJSkrLi4uFx8zODMtNygtLisBCgoKDg0OGhAQGi0fHyUtLS0tLS0tLS0tLS0tLS0tLS0tLS0tLS0tLS0tLS0tLS0tLS0rLS0tLS0tLS0tLS0tK//AABEIAPEA0QMBIgACEQEDEQH/xAAcAAAABwEBAAAAAAAAAAAAAAAAAQIDBAUGBwj/xABBEAABAwEFBQYEBAUDAgcAAAABAAIRAwQSITFBBQZRYXETIjKBkbFCocHwB3LR4RQzUmKCI5LxosIVNDVDU3O0/8QAGAEAAwEBAAAAAAAAAAAAAAAAAAEDAgT/xAAlEQEBAAICAwACAQUBAAAAAAAAAQIRAyESMUEiUQQjMmFxgRP/2gAMAwEAAhEDEQA/AOW3UoBLDUoNQCQEsNSg1KDUAi6lAJYalBqQIupQCXCUGpkTCF1OXULqDN3UoNU6w7KrV/5VJ7+YHd/3ZK6pbk2qMaYnQF7B8p68ErlIUjL3UcLS19y7Y0AikTho5p9iqi27MrUP51KpT5vaQPJ2R9Ubg0gQhdTpahdTBm6mLQcgp7aJOOnHRQLecygmdtHiKbbmnK+aQwYjqhoL0FJJQKCACCCCACCCCACCCCA0galAJQCUAkBBqUGpbQlAIBAalXUqEYCASAlNajAU2yUAQSRJ+EDMyDj059M0rZJ2NbM2azl7g0eegAkAkk5ASrzYmwWVD2tYjs25saZvnQXtBqYR2OyuBiJgHKAMce87UjGJyU7tYa1o1lc2fNfi2PF+1w/bAaLlIBrRgIGXAAaJuhb3z3TJnEk4DqT9FnLdaLgvT/y79pVbU2s4wGngB56/fFQ3latqR1HZ9vrDN7Ty/bMq9s1uB7lVgunAiJaRzacwuQWfbb6OIdEa6mfeVNZvrXMNAafzCT+ypjnr2zcNtbvN+HFOsDXsBa12ZoExTP8A9ZPgPI4dFzK2WJ9F7qVVjqb25tcII/bnkV0ndje/vAG6CdMbp/Ra/bmxLNtWjJaO0A7j8nMP9JIxunh5rp4+SZTpDPjuLgoJulukz5qptzCRC0e2dnvs1SpQeCHNcRBzj4TIzkQZCze0AqpqC05pFMYjqnKwxRZFoQZiEcJRCIhBkIIFAIIEECggAggggNZCUAjASwEgJoRgJQCWAgEAJV1LhKDUtg9YrJfMnIeisu2azBscC85nkOASrNYjdE4AacSqy1WV1R2cNiQ1ucaEk4NHDMlcWedzy18dOGHjN1Y1dqU4uy5zjgGtGM9SQB5lPWQVMrhGPz6hR93tkgPvQMNTiAepjHyWpaBos9RbGbUp2K6qTgQMMNARr8ypQ3OaACMx9/otDZqZVixmScsa8ZGEt26znTpJHygKrtG79amXFsHDTXUrqbqc5qutdjLcRks3pqYyub7JtBs7warnX58IwA1u9Ml1fc/b7XvBGAd3SJwvAT+/qshtXZTKpnwunxDPzVn+HuyqlK+2pjD5aZxjHUowyvluJ8mMk01O/m5zbYP4in3azWRlN8NxaDzBwmMieS4LvJQFOo+mBF0kHrmfIEwOQC9TUTg0zouN/jZu4+m421v8p1xrhdHdfeIHeGJku1wzxyB79uCuMPZJhNVDjPNSXDVR3haBZbM+qYIT9M5JNVkdEN2dIxRtQISmpsEFBG5EgAggggNkAlgIwEtrUgSAlgIwEsNSBMKTYWS8evomg1Tdm0+9PCJ6HD3hZy9U8fbQViG0tPPXDLmqekLxlxzMwPn1JVla3yA3WJPBrdT1KqqTTN52A0HADLzjE/sFw2/HZF3Z3AC60co6q2stJVljpBjZPXpIkp9u0KmBpUC8f1OcGA/lBxPyR3VZ0v7NTU1rFmqW9LaJDbRQq05+IAPb6grQWHatKuJpuDh8/Rb1pne0ktCFwHBOkhRqtvpU/HUa38zgEaOK3aGzyO8OvkpWy7ZdukcRIRN3lsZN3t6c9cPVM1aQp1LzCLj8WkGROoB+anlPHuC3ymmmZtcQ0gjxAYxpJP0UzbFlZbbLWoubIfTcIOIvRLSOhgrA7Y2c68XiobhPgAwDo48f3zWu3PeQwNM5ZHTy0XRx8l8vGuTPCa28wW2zOpPNN8Xm4EiCCeI9D6KG4LXfiPsgWXaFem2ILr4AiQH94TGuKybgulKEhGcRCMBBCqIUtgRPGKUwJpydmn5okb80GpkJGjQQNNwAlBqMBKAWSABLARAJwBAONszi2+BImDESDzGYHPJW9h2cQWNbJqGb7YgNAiBOv7Kssk3hE5zhnhw9Fu9gXWMdaXjExJmSTxxzJJUuTem8J2g2mwik2HkS4484/wC0R8uay9e0ipUAYQ4ExhkGgy7HVxgYrQ2hr7RVfUMEwAGuxYC4w0EatAxI1gqVtLZGFKoYvtAFRwF2+Mw6BgDOBXH/AKd0w/HdLbZpaMJ4rNbx7edQdcY17nAEkMGMDUuIgD1W3sQkQnrXsplSJHmtYzsWub7N25XtLHObRfDLt7vdqJImC1zGnCDMH1Wl3dglrwy6TgYEBWw3eu91robmQIA841Up1IU2xznqVTOTe50WO9d3a2e0XJnRc925VszHS4SSYmo5wbOV0QCXO5NBW4s9aWjqFVbybvstEm54iDIMOECAGujujEmBqZzWZq+xdzpT7u7couF2myiWxMMwcQMD3KjQXeUq8q0aTabntF2ndLrjcA1zcbzG/CYmRkq6ybn032dtmcy7cJe10m/fMd4PHhgADDgr61bNuWZ7C4uIpnvHMwNUZ4zXXcZn+fbO2ztnPbUDzdLQab2EhtRhAIIgxjqOK3m61K6Bx59FhNwKFd1O6MaIOTxLZ1ucPLBdL2fDIEYnQaCcTyS4se/JPkvXi4P+MTZ2pV/KyDxIptkciJHqFhKlOdF1D8aqdP8AjWguh/YsJMGDi8CfKPRZHYtjgVKjy0gU3FvfAa5wBgXsxjou6Ry7ZcIFSrU8PJeBE5jnqoyW3RpGqZpbUVUYpTVpOTtHqZomo6maDE2PoQglwgg27aEsNQASmhZZABLa1ABONCAcsre82MyQPVbK3i72dNogNxjm0YexKyFmm82M7wjTUQuhWmyioW1W4gj9QcfNc/8AI3cdRbi1KhbKY0PjV7njpcEj5B3qrHa1Ikk/Cxt3IeJxEY55A+qqHUKgdfpiXMqF13+oGZA5wSrwjtGGD4tCSCMJlzfLyXPj6dm9xWbPqQruhVwWes3FW9CpglLqtTWu06JVTtB8OjQZlWYqYKs2jsllocBU7zJBLDN0kZEwRPQyFul1tKoVKdwEOJw+eisbPUD2+/VUFq3ZY9twPIDajHsAJaGlhkDu5jkryxWcsBvEEkyYEDoEQstVJpMhRdt1LtJ8Z3HepaY+amXoVTtO+5puQY7xB1a0gu9MEZXWLNxm9m7FX7BjaTPFAwGn6LT7OYSySe8RPnBu4cFmbPR7pqMF4wDB0J48QMT6K3da22OzGtWfjBeScSbrTAjXDFLiyqPJHH/xiAfbGV2yb9K7jxouLZb/AGuvAj91g6NlNR7WNaC57g0Yakx8luLKyttU1KlIUqBpXbnjJl2YEucRgxvEBaLZm7rWUzWqU2/xTZeS3HvCZDeo910Xlx/t32zxcOWV38UO8e5lGhYnOptc6qxt8vLzBa1zRUFwmDN6cMe6udwu72uj/F2UmmCbzQWiMbzsAIPWFxzeKwdha69CCAyq4AERhOHlwT4rbO1eXXlqKau3FAJ21tgpACuh9RKuaFIIVs0qimn9KhGjQWWm8DUsBABLaEJjDUtoQaE9Qb3h1HugLSvsw2cUnuPfcA8DKG4keeBWo2VWNNl1wlpuua6ZHeGXQ4+cKZv7sc1KdGvSAN1oa8DA3YkEaYS7DmqyxMiiKczDSCNBqJ4j9VzZ/v6rgtNnuaKsf1CRw+/0VFv5Xq3X/wAO+5hDwAL0EYkHQ805QtBbDhi5uhyI0n2nmm7bWbWAqsGDhBBzAyIPMH2UfPU0tN72a3cql9GmXeINAd+ZuB9p81eMasnse1XKhZoQXdLsD5/RaelWlKrY1H2ztJ9nZfZSdUPAEADmf2WTftq2VTIy4NwA9FuHQcCFWV937xv0i5h5ZHySrt/i8vFh/fP+qCy7w2imQS15IznEaZxmtru7vAy1C6AWvaO80g4cIJ/5VZZd3qn/ALlQxwAA9VfWKzMotDWj71Tw23/N5eDPH8Pf79JT5KqLTtmlRqPYcSGXMJJBdi4YciNFb1Koa0udkBP6BYTaVjFV/aU2y69L3ziT/bGixy5a/wBuDGb9tluU2q6m57sL0EAjIdMwIUzezd02vs/9UCmLzX0y0lrmvEHvAd0xlOsahFuneY0NIIVhZtuU6lY0LpuklgefC57ZvtjhgROpBVf49nhHPzYZXK6cA3i2I/Zla4y0NqYXg+m8twBgXhh3vPitvuFb6tajNW8age5riRBwOHyhNfiLuI6kWVqEmmJbAH8tkXm3nEQGB18knAXipG5dkdQpMLiD2gkXfCbrQLw5ERHIDircknv6P49u7Pi5s+0KdhaXVyG0mVQHEgwGvdLDA5lvzT9u2Fsva7bzKrHOkkVKT2uc0kycOE6FZffyo91gtLnQ5hbRu8Q/tQHCOQgrjrXljrzSWuHxNJa71GKpw5amhz8X5e3Q9+vwyr2YCtQIrtm6WtBFXGYIZ8WRyXO6tJzCWua5rhm1wLXDqDiFoLHv1tCncBtBqBhlrawFQTEZnE+qh7zbeqW+t29RrWkMDA1uQAkkzqS4k+gVbdpYyxna2aXRSa2acoBDE9lQgl3UEtt6b4BLaETQnAEJDAS2hE0JxoQF9Ztq1XMbTNR/dMXZkOmPGNfCPRXdmtDSy7MkAkuIxLuA5BZGy1bpnlB58Oh0U87VNJwZ2Zc12DYMPE9ZBxK5OXeN26OP8onWggSQTeggNDczpEGdOCasFnNIODsBN6Pf1UuzbaoMwLKrnkYAva0cMXKDbracyGtzIaDOWRc7Vc9Vipshi3UmEYdm9p82l2PPu/NXlVzqBgyWaHhyKk7O2cK1qp1YiKFUHk5wptafK870VlXs4IuuHI9dVWY9bOZfEex2prwCDKs7PaGrL2rYz2EvouLTw0PUJ/ZrqrsH4HkEvSk19a8VAQkCnJwUex0TEkyp9Ihan+WLf0wW+W0qlR/8O0Q1tUsgfGQxpvO5d84f2nirTd9vZMk4kmORMYwNVX7ZszqtqexgJIIcGj+otgn2Wh2bs57XAPBEN04nPJct8rltS2SaSn7TLKZaGw85OnwjiOJxVdsWDaqFMYBl6oeAaGlonq54UrallBc8NyEDz1+ZSNgUm2elWqmXOqPDAJkuDBkOAvOPoryWSbEs8Lr6sd9rM210RZi6LzwXAZmkD3mnk4gCf0URtNpe1sRAjl5JdkY4zVqDvPxgGQIwDQdQAiswBJfPhBjn9wqeVvtnDCYzpndv2A1rJXo3g2WPg6AtlwB9FwqZEr0BtOsaVKo92IuvcdPhJgrz+Mh0CtxJ8t2JKKIJRVkohVc07RGCaq5p6jkn8Sx9lwgjQWW3QWhONCS0JxqaJTQnAEloTgQBgK62XTp14a8m82CP8fiHHAYjPCVThO0XFpDgcQcOPX74rGeEymmscrK0j9kseb0TOoPsR1UbaFlsln7xe68BkWucfIHPJQKW0XNeH6yLw0Ma9VZbT2RQr1G16bg8PaC8TdexwnPHhHouXPi8Zt0Y8m+j25NofaH1q7RdpUmtpgHEuc4ySTxAAJ/MOC1Fts2Idx9x+3sUe7dgbTs7mNEXiSZzMtAE+gU2g2/Tu6jLqMv08104Yf09Jees9qanR0KkssDSMlINMHFPUSo6jptRjZoEBIbTcYY2LxOeYaNXEch6khWLjgnbNTjvan5DQfX/AIWsePdTyz8YKyWKnSBDG4nFzji5x4uOvsE/Tpi8DCNN2h91jncGuPoCunUk05t21nbMy9eJ1JPqSVFrU5cGtwE6e5UzZ4lvkgWYwM/vFcuePTvwz0dqOhojiYUKg2QeeHpgn6xvENbll5cExanim36c0pO9nLqMb+JlvNGyuYDjVIp+Rlzj/tbHmuQOWx/EXbQtFZtFnhpTePGo4AH0AjqSseVXCJZkBG5GAg5UYQauafo5Jmrmn6WS1fSWPsuUEEay26I0JxqQ1ONC0gWE4AtXuvue20U216z3Na7wtZEkAxJccpg4ALS0917EzBtEv5ve53ymEaDmICWAulW/dOxOhwa6nGbWOgHrMx5JNHdmxtBcKV6P6nOIPz+iNBhdmbIrWkkU2ggZucQ1o6njyElX9m3Rc1wv1m8xTvTGveMey1tlp0qQuhgY0Yi4I+STSN688DDIeeZRoHtnAAEAQJwHARgltbdceBR0BBI5D2/ZPPErRIVoEOjR3eHX4h9fNIaIS7YJZI8TO8Omo9J9EKIv5cJXPnh+XTq48949lWdt48hnz4BTU1RZdEJyVXHHURzy3Rpu0MvMc3i1w9QUuUQMrTDN7Md3fJOVTAw11USOzLm8HEehUlzwBK5b+ndjPpJeGBZTei21uxqvo031CwQOzY58OdgHODQcBifJWe0y5xgT5Kfsy2/wrLocG43qjyJkxkOPBE7uizy16edXTJBzBxnxTrI4pJXpl9nse0mX61kpVW49+owB2GoeMR5LEbx/hJRrXn7Oqljs+wqkmmeTKmbehnyV9fpL/wBZeq44EH5J+12SpRqOpVWOZUYYcxwhzTwP65FMPSb+INXNSKWSj1M1IpDBbqGPstBBBZ226M1O02E91oJJyA1KbC6HujsRtOiarx/qPwx+FhAho5nM+XBakQaLZ9O5TZTHwsY3/aAFNosSaLPF1A+afZk3mAtkivBc4DOE/WphrY1JAQDO8Dxk+uXyhFVN6oG8MUj2YtAEO+8kKVOA0efmhWbLg3iZPQfYToGMoIRIFT/H2P7p9RHH/UHQhSggGLsOnlihYbMabS2Z7xj8s90eidqNlLBSsOX4NBBESgDSXPSXVNAjYxAQm2Km6S5sk555nVI/8KZo53SQfopLZumM0mzF2N4TzMD2Rccb7gmeU9U2zZtIESCcRrHssI+y9vWffN2ixzp4XQ6P0HOV0RoxB4Fcr2xanPebNTOAcb5GrpxHQTHUlT5JIphbVxX3jDiKNKmXAYMpNwaOdQjM8lptg1HnCq4AnGGYDDSc81ltmWMWdgujvOwnVX+yqBBDif3SxyoshG9G6dk2uyagFO0NaAK7AL4jIOHxs5HKcIXBd6t3LRs6r2NoZEyWPbjTqN4sdrzBxHzXqJlK7DgBniIAjiZzUTeXYFG32apZqoBDgbpjFj4MPadCCqWFjnp5CqZqTSyTNoaQ4tOYJB6gx9E/SySp4eykEEayo6LTMGeBBXZLD3qQjr5EAhcj2ZQ7SrTYcnOAPScV2DZohjQNBA5jgqRzVKonM9D805TEgchHpgk3fQhO0mx0J/daFG7Ak8Aotkxc5ydt77rDzSLGA1knmSgE5uceHd+p9wlTARNbDQDmcT1OKKogI9Uw5pUxkqO6neup9gSBwBAhCEEjAGUh+JRjUfeKUAgCYyEZKNIqHA9EA010NnHjhiUiz2jtJgERxz9E/TGAQc0YlaZNeHHzXNNk2aCXRJJnzJXR7UYY48GuPo0n6LI7E2NUeAX9wQMMzH6qPLLbIrx3UqXRpX34ZaLS2Gx3Yc7CMh9T+iVs+wtpiGNA5nNWDaIzdj1/Rbxx0zlls0JdkMOJ+ieuwMUsOCpd7tqfw9jtNo/+OjUIgwb10hsf5ELbDyZtG721S74e0fHS+Y+SVTUZ4Umnkp1bD2UjQQWVHbNzNk9p/r8CWjyiT84XRaTIhUu7lj7GgxmEgSY/qOJ+ZV0x0hWcyZ9ffilMGPr9+6ZpOxbzkfJPMGJ5DP76ICBtapLms8ynD3rrOJx6DE/p5qur1L9RztJj0VhY24uP+I9z9PmgH3YklMRJUisCBATVNkIAOKDBdGaUAk1mSQdB7oKnpQCJuKUstAggkkoAnPAxJhRbRVvENHhgmeJ0Umo0HAqI6kGvDeJ+wmR+gYaJR1HYKBsis+pT7R+bnOIHBskNb6BTqnhTl3BZq6Ipi8HNd8QIHQiIUEvqUzBaRkBAkGBoclOoslzRpn+ik2hhcxw0EEHmMUqIYsr3u5cypTngcyiYZZ7oU6QzvJwUASc/Rc+/HXaPZbPbQ+KvVaP8Kffd8w31XTKbQuB/j5tLtLdToDKjRk8n1nXj/wBLafqs2tYTdcnqZqTTyUapmpNLJZqmHspGggsqPUezqUAtT7DBTtnh2OoQrtxlWcxdZ0Bp/uHzwTtauGte/l9P3UW1PmmOTh7hM2t0tDOLpPQFBU3YWwLxExkOL3HAK3szYETPE8Scz6qLZ6OAPDLz16qQ7uhBHnuTJKZdVTlN2EoM6Eiu6Gk8AjBlItIlpHJIFWcQ0A5pyUyxyXKNAspoOS5UYlMH5k+X6KNb2y7yEdQlsfBBRW04goIVnYGtDYjWEuqcEZRVNEA/QgNlO7RqhtM8xHrgmrMwKq21azUcGt8LTJ5nTyCKcSbDaJyKsW072IPULO7PaQSfvFXtB+qUp2Jbe6MV5R3v2p/F2y02nSpVcW/kb3Kf/Q1q7z+JG8Bsdgqva6HvHY0+N+oCC4flbed5Lzi8QICzlfivFOrUGpmpFLJR6makUckqWPstBBBZUeqKJulTHmQFHHeF4efVKaSrOYK7JpuHn6YqNSxcCdB74qWX5KOxl1xH3BxHugX0l1XkCBrrwSy8EQDko96Qic2RIzQQEKQmKLp8k+UAThwR35B5JJMJA4oI9T09EtNUj8/dOlBgo9XNPpise9HKfv0QCWlB4kidEmQYI0cP39086EGW4IPAwnRNsqkYBUdotL7W80aRim3CpU4/2hGy0m2rahe406fhAkkfFOQHJMvZgCfuFYWaytpgwMsBxTbaN9rjwx9PsoohmxtVqMGpiy0YxTe3NpMstCpaH+Gkx1Q87gwaOZdA80p0dca/GjbXbWttkae5Z297nWqAF0/lbdHmVzqonrXan1qj61Qy+o4veeLnGT7piop73XXJrHSDUzT9E4KPVzT9FaqOPs8giQWW3qqxZO8lIZmggqoCq6dfoUw/x+iCCC+ANU6zJBBBEs8bvyt9ypIQQQDbkDkggmQ2fVPuQQSBKj2n4vyfVGggzNDwDqFIqIIINGtX8t/5T7KDuh/5cfmd7hBBL6FzVySbN4H/AJSggtMw5ZPAOiyP4v8A/pdfrR//AE0kEFn43Pbz2kvRIKUdd9IdTNPUUSC258fZ1BBBZU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10" descr="data:image/jpeg;base64,/9j/4AAQSkZJRgABAQAAAQABAAD/2wCEAAkGBxIQEhUQEhIVFRUXFRcXGBUVFRUVFRcWFRUXGBYWFhUYHSggGBolGxUVITEhJSkrLi4uFx8zODMtNygtLisBCgoKDg0OGhAQGi0fHyUtLS0tLS0tLS0tLS0tLS0tLS0tLS0tLS0tLS0tLS0tLS0tLS0rLS0tLS0tLS0tLS0tK//AABEIAPEA0QMBIgACEQEDEQH/xAAcAAAABwEBAAAAAAAAAAAAAAAAAQIDBAUGBwj/xABBEAABAwEFBQYEBAUDAgcAAAABAAIRAwQSITFBBQZRYXETIjKBkbFCocHwB3LR4RQzUmKCI5LxosIVNDVDU3O0/8QAGAEAAwEBAAAAAAAAAAAAAAAAAAEDAgT/xAAlEQEBAAICAwACAQUBAAAAAAAAAQIRAyESMUEiUQQjMmFxgRP/2gAMAwEAAhEDEQA/AOW3UoBLDUoNQCQEsNSg1KDUAi6lAJYalBqQIupQCXCUGpkTCF1OXULqDN3UoNU6w7KrV/5VJ7+YHd/3ZK6pbk2qMaYnQF7B8p68ErlIUjL3UcLS19y7Y0AikTho5p9iqi27MrUP51KpT5vaQPJ2R9Ubg0gQhdTpahdTBm6mLQcgp7aJOOnHRQLecygmdtHiKbbmnK+aQwYjqhoL0FJJQKCACCCCACCCCACCCCA0galAJQCUAkBBqUGpbQlAIBAalXUqEYCASAlNajAU2yUAQSRJ+EDMyDj059M0rZJ2NbM2azl7g0eegAkAkk5ASrzYmwWVD2tYjs25saZvnQXtBqYR2OyuBiJgHKAMce87UjGJyU7tYa1o1lc2fNfi2PF+1w/bAaLlIBrRgIGXAAaJuhb3z3TJnEk4DqT9FnLdaLgvT/y79pVbU2s4wGngB56/fFQ3latqR1HZ9vrDN7Ty/bMq9s1uB7lVgunAiJaRzacwuQWfbb6OIdEa6mfeVNZvrXMNAafzCT+ypjnr2zcNtbvN+HFOsDXsBa12ZoExTP8A9ZPgPI4dFzK2WJ9F7qVVjqb25tcII/bnkV0ndje/vAG6CdMbp/Ra/bmxLNtWjJaO0A7j8nMP9JIxunh5rp4+SZTpDPjuLgoJulukz5qptzCRC0e2dnvs1SpQeCHNcRBzj4TIzkQZCze0AqpqC05pFMYjqnKwxRZFoQZiEcJRCIhBkIIFAIIEECggAggggNZCUAjASwEgJoRgJQCWAgEAJV1LhKDUtg9YrJfMnIeisu2azBscC85nkOASrNYjdE4AacSqy1WV1R2cNiQ1ucaEk4NHDMlcWedzy18dOGHjN1Y1dqU4uy5zjgGtGM9SQB5lPWQVMrhGPz6hR93tkgPvQMNTiAepjHyWpaBos9RbGbUp2K6qTgQMMNARr8ypQ3OaACMx9/otDZqZVixmScsa8ZGEt26znTpJHygKrtG79amXFsHDTXUrqbqc5qutdjLcRks3pqYyub7JtBs7warnX58IwA1u9Ml1fc/b7XvBGAd3SJwvAT+/qshtXZTKpnwunxDPzVn+HuyqlK+2pjD5aZxjHUowyvluJ8mMk01O/m5zbYP4in3azWRlN8NxaDzBwmMieS4LvJQFOo+mBF0kHrmfIEwOQC9TUTg0zouN/jZu4+m421v8p1xrhdHdfeIHeGJku1wzxyB79uCuMPZJhNVDjPNSXDVR3haBZbM+qYIT9M5JNVkdEN2dIxRtQISmpsEFBG5EgAggggNkAlgIwEtrUgSAlgIwEsNSBMKTYWS8evomg1Tdm0+9PCJ6HD3hZy9U8fbQViG0tPPXDLmqekLxlxzMwPn1JVla3yA3WJPBrdT1KqqTTN52A0HADLzjE/sFw2/HZF3Z3AC60co6q2stJVljpBjZPXpIkp9u0KmBpUC8f1OcGA/lBxPyR3VZ0v7NTU1rFmqW9LaJDbRQq05+IAPb6grQWHatKuJpuDh8/Rb1pne0ktCFwHBOkhRqtvpU/HUa38zgEaOK3aGzyO8OvkpWy7ZdukcRIRN3lsZN3t6c9cPVM1aQp1LzCLj8WkGROoB+anlPHuC3ymmmZtcQ0gjxAYxpJP0UzbFlZbbLWoubIfTcIOIvRLSOhgrA7Y2c68XiobhPgAwDo48f3zWu3PeQwNM5ZHTy0XRx8l8vGuTPCa28wW2zOpPNN8Xm4EiCCeI9D6KG4LXfiPsgWXaFem2ILr4AiQH94TGuKybgulKEhGcRCMBBCqIUtgRPGKUwJpydmn5okb80GpkJGjQQNNwAlBqMBKAWSABLARAJwBAONszi2+BImDESDzGYHPJW9h2cQWNbJqGb7YgNAiBOv7Kssk3hE5zhnhw9Fu9gXWMdaXjExJmSTxxzJJUuTem8J2g2mwik2HkS4484/wC0R8uay9e0ipUAYQ4ExhkGgy7HVxgYrQ2hr7RVfUMEwAGuxYC4w0EatAxI1gqVtLZGFKoYvtAFRwF2+Mw6BgDOBXH/AKd0w/HdLbZpaMJ4rNbx7edQdcY17nAEkMGMDUuIgD1W3sQkQnrXsplSJHmtYzsWub7N25XtLHObRfDLt7vdqJImC1zGnCDMH1Wl3dglrwy6TgYEBWw3eu91robmQIA841Up1IU2xznqVTOTe50WO9d3a2e0XJnRc925VszHS4SSYmo5wbOV0QCXO5NBW4s9aWjqFVbybvstEm54iDIMOECAGujujEmBqZzWZq+xdzpT7u7couF2myiWxMMwcQMD3KjQXeUq8q0aTabntF2ndLrjcA1zcbzG/CYmRkq6ybn032dtmcy7cJe10m/fMd4PHhgADDgr61bNuWZ7C4uIpnvHMwNUZ4zXXcZn+fbO2ztnPbUDzdLQab2EhtRhAIIgxjqOK3m61K6Bx59FhNwKFd1O6MaIOTxLZ1ucPLBdL2fDIEYnQaCcTyS4se/JPkvXi4P+MTZ2pV/KyDxIptkciJHqFhKlOdF1D8aqdP8AjWguh/YsJMGDi8CfKPRZHYtjgVKjy0gU3FvfAa5wBgXsxjou6Ry7ZcIFSrU8PJeBE5jnqoyW3RpGqZpbUVUYpTVpOTtHqZomo6maDE2PoQglwgg27aEsNQASmhZZABLa1ABONCAcsre82MyQPVbK3i72dNogNxjm0YexKyFmm82M7wjTUQuhWmyioW1W4gj9QcfNc/8AI3cdRbi1KhbKY0PjV7njpcEj5B3qrHa1Ikk/Cxt3IeJxEY55A+qqHUKgdfpiXMqF13+oGZA5wSrwjtGGD4tCSCMJlzfLyXPj6dm9xWbPqQruhVwWes3FW9CpglLqtTWu06JVTtB8OjQZlWYqYKs2jsllocBU7zJBLDN0kZEwRPQyFul1tKoVKdwEOJw+eisbPUD2+/VUFq3ZY9twPIDajHsAJaGlhkDu5jkryxWcsBvEEkyYEDoEQstVJpMhRdt1LtJ8Z3HepaY+amXoVTtO+5puQY7xB1a0gu9MEZXWLNxm9m7FX7BjaTPFAwGn6LT7OYSySe8RPnBu4cFmbPR7pqMF4wDB0J48QMT6K3da22OzGtWfjBeScSbrTAjXDFLiyqPJHH/xiAfbGV2yb9K7jxouLZb/AGuvAj91g6NlNR7WNaC57g0Yakx8luLKyttU1KlIUqBpXbnjJl2YEucRgxvEBaLZm7rWUzWqU2/xTZeS3HvCZDeo910Xlx/t32zxcOWV38UO8e5lGhYnOptc6qxt8vLzBa1zRUFwmDN6cMe6udwu72uj/F2UmmCbzQWiMbzsAIPWFxzeKwdha69CCAyq4AERhOHlwT4rbO1eXXlqKau3FAJ21tgpACuh9RKuaFIIVs0qimn9KhGjQWWm8DUsBABLaEJjDUtoQaE9Qb3h1HugLSvsw2cUnuPfcA8DKG4keeBWo2VWNNl1wlpuua6ZHeGXQ4+cKZv7sc1KdGvSAN1oa8DA3YkEaYS7DmqyxMiiKczDSCNBqJ4j9VzZ/v6rgtNnuaKsf1CRw+/0VFv5Xq3X/wAO+5hDwAL0EYkHQ805QtBbDhi5uhyI0n2nmm7bWbWAqsGDhBBzAyIPMH2UfPU0tN72a3cql9GmXeINAd+ZuB9p81eMasnse1XKhZoQXdLsD5/RaelWlKrY1H2ztJ9nZfZSdUPAEADmf2WTftq2VTIy4NwA9FuHQcCFWV937xv0i5h5ZHySrt/i8vFh/fP+qCy7w2imQS15IznEaZxmtru7vAy1C6AWvaO80g4cIJ/5VZZd3qn/ALlQxwAA9VfWKzMotDWj71Tw23/N5eDPH8Pf79JT5KqLTtmlRqPYcSGXMJJBdi4YciNFb1Koa0udkBP6BYTaVjFV/aU2y69L3ziT/bGixy5a/wBuDGb9tluU2q6m57sL0EAjIdMwIUzezd02vs/9UCmLzX0y0lrmvEHvAd0xlOsahFuneY0NIIVhZtuU6lY0LpuklgefC57ZvtjhgROpBVf49nhHPzYZXK6cA3i2I/Zla4y0NqYXg+m8twBgXhh3vPitvuFb6tajNW8age5riRBwOHyhNfiLuI6kWVqEmmJbAH8tkXm3nEQGB18knAXipG5dkdQpMLiD2gkXfCbrQLw5ERHIDircknv6P49u7Pi5s+0KdhaXVyG0mVQHEgwGvdLDA5lvzT9u2Fsva7bzKrHOkkVKT2uc0kycOE6FZffyo91gtLnQ5hbRu8Q/tQHCOQgrjrXljrzSWuHxNJa71GKpw5amhz8X5e3Q9+vwyr2YCtQIrtm6WtBFXGYIZ8WRyXO6tJzCWua5rhm1wLXDqDiFoLHv1tCncBtBqBhlrawFQTEZnE+qh7zbeqW+t29RrWkMDA1uQAkkzqS4k+gVbdpYyxna2aXRSa2acoBDE9lQgl3UEtt6b4BLaETQnAEJDAS2hE0JxoQF9Ztq1XMbTNR/dMXZkOmPGNfCPRXdmtDSy7MkAkuIxLuA5BZGy1bpnlB58Oh0U87VNJwZ2Zc12DYMPE9ZBxK5OXeN26OP8onWggSQTeggNDczpEGdOCasFnNIODsBN6Pf1UuzbaoMwLKrnkYAva0cMXKDbracyGtzIaDOWRc7Vc9Vipshi3UmEYdm9p82l2PPu/NXlVzqBgyWaHhyKk7O2cK1qp1YiKFUHk5wptafK870VlXs4IuuHI9dVWY9bOZfEex2prwCDKs7PaGrL2rYz2EvouLTw0PUJ/ZrqrsH4HkEvSk19a8VAQkCnJwUex0TEkyp9Ihan+WLf0wW+W0qlR/8O0Q1tUsgfGQxpvO5d84f2nirTd9vZMk4kmORMYwNVX7ZszqtqexgJIIcGj+otgn2Wh2bs57XAPBEN04nPJct8rltS2SaSn7TLKZaGw85OnwjiOJxVdsWDaqFMYBl6oeAaGlonq54UrallBc8NyEDz1+ZSNgUm2elWqmXOqPDAJkuDBkOAvOPoryWSbEs8Lr6sd9rM210RZi6LzwXAZmkD3mnk4gCf0URtNpe1sRAjl5JdkY4zVqDvPxgGQIwDQdQAiswBJfPhBjn9wqeVvtnDCYzpndv2A1rJXo3g2WPg6AtlwB9FwqZEr0BtOsaVKo92IuvcdPhJgrz+Mh0CtxJ8t2JKKIJRVkohVc07RGCaq5p6jkn8Sx9lwgjQWW3QWhONCS0JxqaJTQnAEloTgQBgK62XTp14a8m82CP8fiHHAYjPCVThO0XFpDgcQcOPX74rGeEymmscrK0j9kseb0TOoPsR1UbaFlsln7xe68BkWucfIHPJQKW0XNeH6yLw0Ma9VZbT2RQr1G16bg8PaC8TdexwnPHhHouXPi8Zt0Y8m+j25NofaH1q7RdpUmtpgHEuc4ySTxAAJ/MOC1Fts2Idx9x+3sUe7dgbTs7mNEXiSZzMtAE+gU2g2/Tu6jLqMv08104Yf09Jees9qanR0KkssDSMlINMHFPUSo6jptRjZoEBIbTcYY2LxOeYaNXEch6khWLjgnbNTjvan5DQfX/AIWsePdTyz8YKyWKnSBDG4nFzji5x4uOvsE/Tpi8DCNN2h91jncGuPoCunUk05t21nbMy9eJ1JPqSVFrU5cGtwE6e5UzZ4lvkgWYwM/vFcuePTvwz0dqOhojiYUKg2QeeHpgn6xvENbll5cExanim36c0pO9nLqMb+JlvNGyuYDjVIp+Rlzj/tbHmuQOWx/EXbQtFZtFnhpTePGo4AH0AjqSseVXCJZkBG5GAg5UYQauafo5Jmrmn6WS1fSWPsuUEEay26I0JxqQ1ONC0gWE4AtXuvue20U216z3Na7wtZEkAxJccpg4ALS0917EzBtEv5ve53ymEaDmICWAulW/dOxOhwa6nGbWOgHrMx5JNHdmxtBcKV6P6nOIPz+iNBhdmbIrWkkU2ggZucQ1o6njyElX9m3Rc1wv1m8xTvTGveMey1tlp0qQuhgY0Yi4I+STSN688DDIeeZRoHtnAAEAQJwHARgltbdceBR0BBI5D2/ZPPErRIVoEOjR3eHX4h9fNIaIS7YJZI8TO8Omo9J9EKIv5cJXPnh+XTq48949lWdt48hnz4BTU1RZdEJyVXHHURzy3Rpu0MvMc3i1w9QUuUQMrTDN7Md3fJOVTAw11USOzLm8HEehUlzwBK5b+ndjPpJeGBZTei21uxqvo031CwQOzY58OdgHODQcBifJWe0y5xgT5Kfsy2/wrLocG43qjyJkxkOPBE7uizy16edXTJBzBxnxTrI4pJXpl9nse0mX61kpVW49+owB2GoeMR5LEbx/hJRrXn7Oqljs+wqkmmeTKmbehnyV9fpL/wBZeq44EH5J+12SpRqOpVWOZUYYcxwhzTwP65FMPSb+INXNSKWSj1M1IpDBbqGPstBBBZ226M1O02E91oJJyA1KbC6HujsRtOiarx/qPwx+FhAho5nM+XBakQaLZ9O5TZTHwsY3/aAFNosSaLPF1A+afZk3mAtkivBc4DOE/WphrY1JAQDO8Dxk+uXyhFVN6oG8MUj2YtAEO+8kKVOA0efmhWbLg3iZPQfYToGMoIRIFT/H2P7p9RHH/UHQhSggGLsOnlihYbMabS2Z7xj8s90eidqNlLBSsOX4NBBESgDSXPSXVNAjYxAQm2Km6S5sk555nVI/8KZo53SQfopLZumM0mzF2N4TzMD2Rccb7gmeU9U2zZtIESCcRrHssI+y9vWffN2ixzp4XQ6P0HOV0RoxB4Fcr2xanPebNTOAcb5GrpxHQTHUlT5JIphbVxX3jDiKNKmXAYMpNwaOdQjM8lptg1HnCq4AnGGYDDSc81ltmWMWdgujvOwnVX+yqBBDif3SxyoshG9G6dk2uyagFO0NaAK7AL4jIOHxs5HKcIXBd6t3LRs6r2NoZEyWPbjTqN4sdrzBxHzXqJlK7DgBniIAjiZzUTeXYFG32apZqoBDgbpjFj4MPadCCqWFjnp5CqZqTSyTNoaQ4tOYJB6gx9E/SySp4eykEEayo6LTMGeBBXZLD3qQjr5EAhcj2ZQ7SrTYcnOAPScV2DZohjQNBA5jgqRzVKonM9D805TEgchHpgk3fQhO0mx0J/daFG7Ak8Aotkxc5ydt77rDzSLGA1knmSgE5uceHd+p9wlTARNbDQDmcT1OKKogI9Uw5pUxkqO6neup9gSBwBAhCEEjAGUh+JRjUfeKUAgCYyEZKNIqHA9EA010NnHjhiUiz2jtJgERxz9E/TGAQc0YlaZNeHHzXNNk2aCXRJJnzJXR7UYY48GuPo0n6LI7E2NUeAX9wQMMzH6qPLLbIrx3UqXRpX34ZaLS2Gx3Yc7CMh9T+iVs+wtpiGNA5nNWDaIzdj1/Rbxx0zlls0JdkMOJ+ieuwMUsOCpd7tqfw9jtNo/+OjUIgwb10hsf5ELbDyZtG721S74e0fHS+Y+SVTUZ4Umnkp1bD2UjQQWVHbNzNk9p/r8CWjyiT84XRaTIhUu7lj7GgxmEgSY/qOJ+ZV0x0hWcyZ9ffilMGPr9+6ZpOxbzkfJPMGJ5DP76ICBtapLms8ynD3rrOJx6DE/p5qur1L9RztJj0VhY24uP+I9z9PmgH3YklMRJUisCBATVNkIAOKDBdGaUAk1mSQdB7oKnpQCJuKUstAggkkoAnPAxJhRbRVvENHhgmeJ0Umo0HAqI6kGvDeJ+wmR+gYaJR1HYKBsis+pT7R+bnOIHBskNb6BTqnhTl3BZq6Ipi8HNd8QIHQiIUEvqUzBaRkBAkGBoclOoslzRpn+ik2hhcxw0EEHmMUqIYsr3u5cypTngcyiYZZ7oU6QzvJwUASc/Rc+/HXaPZbPbQ+KvVaP8Kffd8w31XTKbQuB/j5tLtLdToDKjRk8n1nXj/wBLafqs2tYTdcnqZqTTyUapmpNLJZqmHspGggsqPUezqUAtT7DBTtnh2OoQrtxlWcxdZ0Bp/uHzwTtauGte/l9P3UW1PmmOTh7hM2t0tDOLpPQFBU3YWwLxExkOL3HAK3szYETPE8Scz6qLZ6OAPDLz16qQ7uhBHnuTJKZdVTlN2EoM6Eiu6Gk8AjBlItIlpHJIFWcQ0A5pyUyxyXKNAspoOS5UYlMH5k+X6KNb2y7yEdQlsfBBRW04goIVnYGtDYjWEuqcEZRVNEA/QgNlO7RqhtM8xHrgmrMwKq21azUcGt8LTJ5nTyCKcSbDaJyKsW072IPULO7PaQSfvFXtB+qUp2Jbe6MV5R3v2p/F2y02nSpVcW/kb3Kf/Q1q7z+JG8Bsdgqva6HvHY0+N+oCC4flbed5Lzi8QICzlfivFOrUGpmpFLJR6makUckqWPstBBBZUeqKJulTHmQFHHeF4efVKaSrOYK7JpuHn6YqNSxcCdB74qWX5KOxl1xH3BxHugX0l1XkCBrrwSy8EQDko96Qic2RIzQQEKQmKLp8k+UAThwR35B5JJMJA4oI9T09EtNUj8/dOlBgo9XNPpise9HKfv0QCWlB4kidEmQYI0cP39086EGW4IPAwnRNsqkYBUdotL7W80aRim3CpU4/2hGy0m2rahe406fhAkkfFOQHJMvZgCfuFYWaytpgwMsBxTbaN9rjwx9PsoohmxtVqMGpiy0YxTe3NpMstCpaH+Gkx1Q87gwaOZdA80p0dca/GjbXbWttkae5Z297nWqAF0/lbdHmVzqonrXan1qj61Qy+o4veeLnGT7piop73XXJrHSDUzT9E4KPVzT9FaqOPs8giQWW3qqxZO8lIZmggqoCq6dfoUw/x+iCCC+ANU6zJBBBEs8bvyt9ypIQQQDbkDkggmQ2fVPuQQSBKj2n4vyfVGggzNDwDqFIqIIINGtX8t/5T7KDuh/5cfmd7hBBL6FzVySbN4H/AJSggtMw5ZPAOiyP4v8A/pdfrR//AE0kEFn43Pbz2kvRIKUdd9IdTNPUUSC258fZ1BBBZU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Tree>
    <p:extLst>
      <p:ext uri="{BB962C8B-B14F-4D97-AF65-F5344CB8AC3E}">
        <p14:creationId xmlns:p14="http://schemas.microsoft.com/office/powerpoint/2010/main" val="41239380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93636DB-37D3-4FD8-9B78-0F5A2D0FCBA1}"/>
              </a:ext>
            </a:extLst>
          </p:cNvPr>
          <p:cNvPicPr>
            <a:picLocks noChangeAspect="1"/>
          </p:cNvPicPr>
          <p:nvPr/>
        </p:nvPicPr>
        <p:blipFill rotWithShape="1">
          <a:blip r:embed="rId2">
            <a:extLst>
              <a:ext uri="{28A0092B-C50C-407E-A947-70E740481C1C}">
                <a14:useLocalDpi xmlns:a14="http://schemas.microsoft.com/office/drawing/2010/main" val="0"/>
              </a:ext>
            </a:extLst>
          </a:blip>
          <a:srcRect l="1564" r="11215" b="1"/>
          <a:stretch/>
        </p:blipFill>
        <p:spPr>
          <a:xfrm>
            <a:off x="241300" y="321732"/>
            <a:ext cx="4297551" cy="3067161"/>
          </a:xfrm>
          <a:prstGeom prst="rect">
            <a:avLst/>
          </a:prstGeom>
        </p:spPr>
      </p:pic>
      <p:pic>
        <p:nvPicPr>
          <p:cNvPr id="7" name="Obrázek 6">
            <a:extLst>
              <a:ext uri="{FF2B5EF4-FFF2-40B4-BE49-F238E27FC236}">
                <a16:creationId xmlns:a16="http://schemas.microsoft.com/office/drawing/2014/main" id="{C9369EBD-39CB-4018-B0E0-4C12291481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63" r="-4" b="-4"/>
          <a:stretch/>
        </p:blipFill>
        <p:spPr>
          <a:xfrm>
            <a:off x="241301" y="3469102"/>
            <a:ext cx="2117914" cy="3069719"/>
          </a:xfrm>
          <a:prstGeom prst="rect">
            <a:avLst/>
          </a:prstGeom>
        </p:spPr>
      </p:pic>
      <p:pic>
        <p:nvPicPr>
          <p:cNvPr id="9" name="Obrázek 8">
            <a:extLst>
              <a:ext uri="{FF2B5EF4-FFF2-40B4-BE49-F238E27FC236}">
                <a16:creationId xmlns:a16="http://schemas.microsoft.com/office/drawing/2014/main" id="{AF21F3D3-0EBD-4237-ABCC-11A7657F3D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62" r="1819" b="1"/>
          <a:stretch/>
        </p:blipFill>
        <p:spPr>
          <a:xfrm>
            <a:off x="2420937" y="3459480"/>
            <a:ext cx="2117915" cy="3076783"/>
          </a:xfrm>
          <a:prstGeom prst="rect">
            <a:avLst/>
          </a:prstGeom>
        </p:spPr>
      </p:pic>
      <p:pic>
        <p:nvPicPr>
          <p:cNvPr id="5" name="Obrázek 4">
            <a:extLst>
              <a:ext uri="{FF2B5EF4-FFF2-40B4-BE49-F238E27FC236}">
                <a16:creationId xmlns:a16="http://schemas.microsoft.com/office/drawing/2014/main" id="{4F610712-76C9-4F2B-AC09-FB4BA6A1E14E}"/>
              </a:ext>
            </a:extLst>
          </p:cNvPr>
          <p:cNvPicPr>
            <a:picLocks noChangeAspect="1"/>
          </p:cNvPicPr>
          <p:nvPr/>
        </p:nvPicPr>
        <p:blipFill rotWithShape="1">
          <a:blip r:embed="rId5">
            <a:extLst>
              <a:ext uri="{28A0092B-C50C-407E-A947-70E740481C1C}">
                <a14:useLocalDpi xmlns:a14="http://schemas.microsoft.com/office/drawing/2010/main" val="0"/>
              </a:ext>
            </a:extLst>
          </a:blip>
          <a:srcRect r="7696" b="-2"/>
          <a:stretch/>
        </p:blipFill>
        <p:spPr>
          <a:xfrm>
            <a:off x="4600576" y="0"/>
            <a:ext cx="4302123" cy="6214533"/>
          </a:xfrm>
          <a:prstGeom prst="rect">
            <a:avLst/>
          </a:prstGeom>
        </p:spPr>
      </p:pic>
      <p:sp>
        <p:nvSpPr>
          <p:cNvPr id="10" name="Obdélník 9">
            <a:extLst>
              <a:ext uri="{FF2B5EF4-FFF2-40B4-BE49-F238E27FC236}">
                <a16:creationId xmlns:a16="http://schemas.microsoft.com/office/drawing/2014/main" id="{C9A9B743-4E49-4A4D-BFCE-F55FF671D175}"/>
              </a:ext>
            </a:extLst>
          </p:cNvPr>
          <p:cNvSpPr/>
          <p:nvPr/>
        </p:nvSpPr>
        <p:spPr>
          <a:xfrm>
            <a:off x="4538851" y="6211669"/>
            <a:ext cx="4572000" cy="338554"/>
          </a:xfrm>
          <a:prstGeom prst="rect">
            <a:avLst/>
          </a:prstGeom>
        </p:spPr>
        <p:txBody>
          <a:bodyPr>
            <a:spAutoFit/>
          </a:bodyPr>
          <a:lstStyle/>
          <a:p>
            <a:r>
              <a:rPr lang="cs-CZ" sz="1600" u="sng" dirty="0">
                <a:hlinkClick r:id="rId6"/>
              </a:rPr>
              <a:t>https://www.youtube.com/watch?v=EJT0NMYHeGw</a:t>
            </a:r>
            <a:endParaRPr lang="cs-CZ" sz="1600" dirty="0"/>
          </a:p>
        </p:txBody>
      </p:sp>
    </p:spTree>
    <p:extLst>
      <p:ext uri="{BB962C8B-B14F-4D97-AF65-F5344CB8AC3E}">
        <p14:creationId xmlns:p14="http://schemas.microsoft.com/office/powerpoint/2010/main" val="40446961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0075" y="978102"/>
            <a:ext cx="7941325" cy="1062644"/>
          </a:xfrm>
        </p:spPr>
        <p:txBody>
          <a:bodyPr anchor="b">
            <a:normAutofit/>
          </a:bodyPr>
          <a:lstStyle/>
          <a:p>
            <a:pPr algn="l"/>
            <a:r>
              <a:rPr lang="en-GB" dirty="0"/>
              <a:t>SELF-EFFICACY</a:t>
            </a:r>
            <a:endParaRPr lang="cs-CZ"/>
          </a:p>
        </p:txBody>
      </p:sp>
      <p:pic>
        <p:nvPicPr>
          <p:cNvPr id="5" name="Obrázek 4">
            <a:extLst>
              <a:ext uri="{FF2B5EF4-FFF2-40B4-BE49-F238E27FC236}">
                <a16:creationId xmlns:a16="http://schemas.microsoft.com/office/drawing/2014/main" id="{3567FE6C-C66D-4E1F-96DD-13A6CE27F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09126"/>
            <a:ext cx="3519778" cy="2346518"/>
          </a:xfrm>
          <a:prstGeom prst="rect">
            <a:avLst/>
          </a:prstGeom>
        </p:spPr>
      </p:pic>
      <p:sp>
        <p:nvSpPr>
          <p:cNvPr id="3" name="Zástupný symbol pro obsah 2"/>
          <p:cNvSpPr>
            <a:spLocks noGrp="1"/>
          </p:cNvSpPr>
          <p:nvPr>
            <p:ph idx="1"/>
          </p:nvPr>
        </p:nvSpPr>
        <p:spPr>
          <a:xfrm>
            <a:off x="3716515" y="2682432"/>
            <a:ext cx="5031949" cy="3986919"/>
          </a:xfrm>
        </p:spPr>
        <p:txBody>
          <a:bodyPr>
            <a:normAutofit fontScale="92500" lnSpcReduction="10000"/>
          </a:bodyPr>
          <a:lstStyle/>
          <a:p>
            <a:pPr>
              <a:lnSpc>
                <a:spcPct val="90000"/>
              </a:lnSpc>
            </a:pPr>
            <a:r>
              <a:rPr lang="en-GB" sz="1900" dirty="0"/>
              <a:t>Albert Bandura</a:t>
            </a:r>
          </a:p>
          <a:p>
            <a:pPr>
              <a:lnSpc>
                <a:spcPct val="90000"/>
              </a:lnSpc>
            </a:pPr>
            <a:r>
              <a:rPr lang="en-GB" sz="1900" dirty="0"/>
              <a:t>Individual believe in own ability to perform certain behaviour</a:t>
            </a:r>
          </a:p>
          <a:p>
            <a:pPr>
              <a:lnSpc>
                <a:spcPct val="90000"/>
              </a:lnSpc>
            </a:pPr>
            <a:r>
              <a:rPr lang="en-GB" sz="1900" dirty="0"/>
              <a:t>High self-efficacy – set higher goals, invest more effort and energy. More resistant to stress and negative experience and able to try various coping strategies.</a:t>
            </a:r>
          </a:p>
          <a:p>
            <a:pPr>
              <a:lnSpc>
                <a:spcPct val="90000"/>
              </a:lnSpc>
            </a:pPr>
            <a:r>
              <a:rPr lang="en-GB" sz="1900" dirty="0"/>
              <a:t>Low-self efficacy – lower effort, cease treatment more quickly. Lower stress resistance, often use substances as the first coping strategy</a:t>
            </a:r>
            <a:endParaRPr lang="cs-CZ" sz="1900" dirty="0"/>
          </a:p>
          <a:p>
            <a:pPr>
              <a:lnSpc>
                <a:spcPct val="90000"/>
              </a:lnSpc>
            </a:pPr>
            <a:r>
              <a:rPr lang="en-GB" sz="1900" dirty="0"/>
              <a:t>Learned hopelessness </a:t>
            </a:r>
            <a:r>
              <a:rPr lang="cs-CZ" sz="1900" dirty="0"/>
              <a:t>– </a:t>
            </a:r>
            <a:r>
              <a:rPr lang="en-GB" sz="1900" dirty="0"/>
              <a:t>opposite to self-efficacy. When the person repeatedly experience aversive stimuli. Sometimes a product of repeated abuse, trauma. Can lead to enduring </a:t>
            </a:r>
            <a:r>
              <a:rPr lang="cs-CZ" sz="1900" dirty="0"/>
              <a:t>negative </a:t>
            </a:r>
            <a:r>
              <a:rPr lang="en-GB" sz="1900" dirty="0"/>
              <a:t>mood states, addictive behaviours, cycles</a:t>
            </a:r>
            <a:r>
              <a:rPr lang="cs-CZ" sz="1900" dirty="0"/>
              <a:t> </a:t>
            </a:r>
            <a:r>
              <a:rPr lang="en-GB" sz="1900" dirty="0"/>
              <a:t>of poverty</a:t>
            </a:r>
          </a:p>
          <a:p>
            <a:pPr>
              <a:lnSpc>
                <a:spcPct val="90000"/>
              </a:lnSpc>
            </a:pPr>
            <a:endParaRPr lang="cs-CZ" sz="1900" dirty="0"/>
          </a:p>
        </p:txBody>
      </p:sp>
    </p:spTree>
    <p:extLst>
      <p:ext uri="{BB962C8B-B14F-4D97-AF65-F5344CB8AC3E}">
        <p14:creationId xmlns:p14="http://schemas.microsoft.com/office/powerpoint/2010/main" val="3828382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s-media-cache-ak0.pinimg.com/564x/81/93/2b/81932bd73d90ea877f014e80fec2bb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841"/>
            <a:ext cx="9144000" cy="6492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675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20075" y="978102"/>
            <a:ext cx="7941325" cy="1062644"/>
          </a:xfrm>
        </p:spPr>
        <p:txBody>
          <a:bodyPr anchor="b">
            <a:normAutofit/>
          </a:bodyPr>
          <a:lstStyle/>
          <a:p>
            <a:pPr algn="l">
              <a:lnSpc>
                <a:spcPct val="90000"/>
              </a:lnSpc>
            </a:pPr>
            <a:r>
              <a:rPr lang="cs-CZ" sz="3400" dirty="0"/>
              <a:t>SELF-MEDIACATION MODEL OF ADDICTION</a:t>
            </a:r>
            <a:r>
              <a:rPr lang="en-GB" sz="3400" dirty="0"/>
              <a:t/>
            </a:r>
            <a:br>
              <a:rPr lang="en-GB" sz="3400" dirty="0"/>
            </a:br>
            <a:endParaRPr lang="cs-CZ" sz="3400" dirty="0"/>
          </a:p>
        </p:txBody>
      </p:sp>
      <p:pic>
        <p:nvPicPr>
          <p:cNvPr id="5" name="Obrázek 4">
            <a:extLst>
              <a:ext uri="{FF2B5EF4-FFF2-40B4-BE49-F238E27FC236}">
                <a16:creationId xmlns:a16="http://schemas.microsoft.com/office/drawing/2014/main" id="{A3C0BBC5-4A10-47E8-B759-BEA3E23382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4" y="4592963"/>
            <a:ext cx="3638184" cy="2267459"/>
          </a:xfrm>
          <a:prstGeom prst="rect">
            <a:avLst/>
          </a:prstGeom>
        </p:spPr>
      </p:pic>
      <p:sp>
        <p:nvSpPr>
          <p:cNvPr id="3" name="Zástupný symbol pro obsah 2"/>
          <p:cNvSpPr>
            <a:spLocks noGrp="1"/>
          </p:cNvSpPr>
          <p:nvPr>
            <p:ph idx="1"/>
          </p:nvPr>
        </p:nvSpPr>
        <p:spPr>
          <a:xfrm>
            <a:off x="3716515" y="2682433"/>
            <a:ext cx="5319981" cy="3215749"/>
          </a:xfrm>
        </p:spPr>
        <p:txBody>
          <a:bodyPr>
            <a:normAutofit/>
          </a:bodyPr>
          <a:lstStyle/>
          <a:p>
            <a:pPr>
              <a:lnSpc>
                <a:spcPct val="90000"/>
              </a:lnSpc>
            </a:pPr>
            <a:r>
              <a:rPr lang="en-GB" sz="1800" dirty="0"/>
              <a:t>Taking drugs or involvement in problematic behaviour is a coping strategy with negative and unpleasant mood states and/or negative life experiences </a:t>
            </a:r>
          </a:p>
          <a:p>
            <a:pPr>
              <a:lnSpc>
                <a:spcPct val="90000"/>
              </a:lnSpc>
            </a:pPr>
            <a:r>
              <a:rPr lang="en-GB" sz="1800" dirty="0"/>
              <a:t>People with some mood disorder or problematic affect regulation are more prone to develop addiction </a:t>
            </a:r>
            <a:r>
              <a:rPr lang="cs-CZ" sz="1800" dirty="0"/>
              <a:t> - </a:t>
            </a:r>
            <a:r>
              <a:rPr lang="en-GB" sz="1800" dirty="0"/>
              <a:t>e.g. higher depressiveness, higher anxiety, personality disorders like antisocial or borderline</a:t>
            </a:r>
          </a:p>
          <a:p>
            <a:pPr>
              <a:lnSpc>
                <a:spcPct val="90000"/>
              </a:lnSpc>
            </a:pPr>
            <a:r>
              <a:rPr lang="en-GB" sz="1800" dirty="0"/>
              <a:t>People with experience of child abuse, trauma or childhood neglect are much more prone to develop addiction</a:t>
            </a:r>
          </a:p>
          <a:p>
            <a:pPr>
              <a:lnSpc>
                <a:spcPct val="90000"/>
              </a:lnSpc>
            </a:pPr>
            <a:endParaRPr lang="cs-CZ" sz="1800" dirty="0"/>
          </a:p>
        </p:txBody>
      </p:sp>
    </p:spTree>
    <p:extLst>
      <p:ext uri="{BB962C8B-B14F-4D97-AF65-F5344CB8AC3E}">
        <p14:creationId xmlns:p14="http://schemas.microsoft.com/office/powerpoint/2010/main" val="2268691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620688"/>
            <a:ext cx="8496944" cy="6120680"/>
          </a:xfrm>
        </p:spPr>
        <p:txBody>
          <a:bodyPr>
            <a:normAutofit/>
          </a:bodyPr>
          <a:lstStyle/>
          <a:p>
            <a:r>
              <a:rPr lang="en-GB" dirty="0"/>
              <a:t>Psychodynamic psychology – emphasizes feelings and emotions as forces that shape our behaviour, focus on early child experience</a:t>
            </a:r>
          </a:p>
          <a:p>
            <a:r>
              <a:rPr lang="en-GB" dirty="0"/>
              <a:t>S. Freud – psychoanalysis - use of drugs with oral administration (alcohol, tobacco,…) are a form of regression to the first year of life (oral stage – when pleasure is experienced through mouth). Oral stage is about gaining trust in others – addicts usually have underdeveloped trust and show unhealthy relationship profiles</a:t>
            </a:r>
            <a:r>
              <a:rPr lang="cs-CZ" dirty="0"/>
              <a:t>:</a:t>
            </a:r>
            <a:r>
              <a:rPr lang="en-GB" dirty="0"/>
              <a:t> avoidance </a:t>
            </a:r>
            <a:r>
              <a:rPr lang="cs-CZ" dirty="0"/>
              <a:t>and/</a:t>
            </a:r>
            <a:r>
              <a:rPr lang="en-GB" dirty="0"/>
              <a:t>or overdependency.</a:t>
            </a:r>
          </a:p>
          <a:p>
            <a:endParaRPr lang="en-US" dirty="0"/>
          </a:p>
          <a:p>
            <a:endParaRPr lang="cs-CZ" dirty="0"/>
          </a:p>
          <a:p>
            <a:endParaRPr lang="en-US" dirty="0"/>
          </a:p>
          <a:p>
            <a:endParaRPr lang="cs-CZ" dirty="0"/>
          </a:p>
        </p:txBody>
      </p:sp>
    </p:spTree>
    <p:extLst>
      <p:ext uri="{BB962C8B-B14F-4D97-AF65-F5344CB8AC3E}">
        <p14:creationId xmlns:p14="http://schemas.microsoft.com/office/powerpoint/2010/main" val="1205193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620688"/>
            <a:ext cx="8229600" cy="6120680"/>
          </a:xfrm>
        </p:spPr>
        <p:txBody>
          <a:bodyPr>
            <a:normAutofit fontScale="92500" lnSpcReduction="20000"/>
          </a:bodyPr>
          <a:lstStyle/>
          <a:p>
            <a:r>
              <a:rPr lang="en-GB" dirty="0"/>
              <a:t>M. Klein – object relation theory</a:t>
            </a:r>
          </a:p>
          <a:p>
            <a:r>
              <a:rPr lang="en-GB" dirty="0"/>
              <a:t>Birth and first months are extremely stressful for the child. Chaos, anger, fear are the dominant emotions – they must be cultivated in contact with parenting figure. Parenting figure is internalised as a mental object – parent (mother) within </a:t>
            </a:r>
          </a:p>
          <a:p>
            <a:r>
              <a:rPr lang="en-GB" dirty="0"/>
              <a:t>Relationship with this internalized object affects social relationships throughout our lives - what develops in early childhood stays for lifetime</a:t>
            </a:r>
          </a:p>
          <a:p>
            <a:r>
              <a:rPr lang="en-GB" dirty="0"/>
              <a:t>Good object relation </a:t>
            </a:r>
            <a:r>
              <a:rPr lang="cs-CZ" dirty="0"/>
              <a:t>=</a:t>
            </a:r>
            <a:r>
              <a:rPr lang="en-GB" dirty="0"/>
              <a:t> good affect regulation (positive mood, ability to cope with unpleasant, more resilient), poor object relation </a:t>
            </a:r>
            <a:r>
              <a:rPr lang="cs-CZ" dirty="0"/>
              <a:t>=</a:t>
            </a:r>
            <a:r>
              <a:rPr lang="en-GB" dirty="0"/>
              <a:t> poor affect regulation. </a:t>
            </a:r>
          </a:p>
          <a:p>
            <a:endParaRPr lang="en-GB" dirty="0"/>
          </a:p>
          <a:p>
            <a:endParaRPr lang="en-GB" dirty="0"/>
          </a:p>
          <a:p>
            <a:endParaRPr lang="en-US" dirty="0"/>
          </a:p>
          <a:p>
            <a:endParaRPr lang="cs-CZ" dirty="0"/>
          </a:p>
          <a:p>
            <a:endParaRPr lang="en-US" dirty="0"/>
          </a:p>
          <a:p>
            <a:endParaRPr lang="cs-CZ" dirty="0"/>
          </a:p>
        </p:txBody>
      </p:sp>
    </p:spTree>
    <p:extLst>
      <p:ext uri="{BB962C8B-B14F-4D97-AF65-F5344CB8AC3E}">
        <p14:creationId xmlns:p14="http://schemas.microsoft.com/office/powerpoint/2010/main" val="696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620688"/>
            <a:ext cx="8229600" cy="3240360"/>
          </a:xfrm>
        </p:spPr>
        <p:txBody>
          <a:bodyPr>
            <a:normAutofit fontScale="70000" lnSpcReduction="20000"/>
          </a:bodyPr>
          <a:lstStyle/>
          <a:p>
            <a:r>
              <a:rPr lang="en-GB" dirty="0"/>
              <a:t>H. Harlow, J. Bowlby, M. Ainsworth – attachment theory</a:t>
            </a:r>
          </a:p>
          <a:p>
            <a:r>
              <a:rPr lang="cs-CZ" u="sng" dirty="0">
                <a:hlinkClick r:id="rId2"/>
              </a:rPr>
              <a:t>https://www.youtube.com/watch?v=OrNBEhzjg8I</a:t>
            </a:r>
            <a:endParaRPr lang="cs-CZ" dirty="0"/>
          </a:p>
          <a:p>
            <a:endParaRPr lang="en-GB" dirty="0"/>
          </a:p>
          <a:p>
            <a:r>
              <a:rPr lang="en-GB" dirty="0"/>
              <a:t>Children internalize cognitive and affective representation of self and others based on their early attachment experiences. </a:t>
            </a:r>
          </a:p>
          <a:p>
            <a:r>
              <a:rPr lang="en-GB" dirty="0"/>
              <a:t>Attachment to the parenting figure (significant other) is created especially in the first 6 months.</a:t>
            </a:r>
          </a:p>
          <a:p>
            <a:r>
              <a:rPr lang="en-GB" dirty="0"/>
              <a:t>Attachment attitudes are persistent and lead our relationship to others and our affective regulation during our lives </a:t>
            </a:r>
          </a:p>
          <a:p>
            <a:endParaRPr lang="en-GB" dirty="0"/>
          </a:p>
          <a:p>
            <a:endParaRPr lang="en-GB" dirty="0"/>
          </a:p>
          <a:p>
            <a:endParaRPr lang="en-US" dirty="0"/>
          </a:p>
          <a:p>
            <a:endParaRPr lang="cs-CZ" dirty="0"/>
          </a:p>
          <a:p>
            <a:endParaRPr lang="en-US" dirty="0"/>
          </a:p>
          <a:p>
            <a:endParaRPr lang="cs-CZ" dirty="0"/>
          </a:p>
        </p:txBody>
      </p:sp>
      <p:pic>
        <p:nvPicPr>
          <p:cNvPr id="4" name="Picture 2" descr="https://latherapyspot.files.wordpress.com/2011/12/picture-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279" y="3700089"/>
            <a:ext cx="7272808" cy="309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0393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5536" y="620688"/>
            <a:ext cx="8229600" cy="6120680"/>
          </a:xfrm>
        </p:spPr>
        <p:txBody>
          <a:bodyPr>
            <a:normAutofit/>
          </a:bodyPr>
          <a:lstStyle/>
          <a:p>
            <a:r>
              <a:rPr lang="en-GB" dirty="0"/>
              <a:t>Insecure attachment is strongly related to lifetime depressiveness and affective disorders, low self-esteem, lower social support. It creates fertile ground for substance use and other behavioural addictions</a:t>
            </a:r>
          </a:p>
          <a:p>
            <a:r>
              <a:rPr lang="en-GB" dirty="0"/>
              <a:t>Self-medication model does not explain all cases of addiction – many addicts d</a:t>
            </a:r>
            <a:r>
              <a:rPr lang="cs-CZ" dirty="0"/>
              <a:t>o</a:t>
            </a:r>
            <a:r>
              <a:rPr lang="en-GB" dirty="0"/>
              <a:t> not have affective difficulties, insecure attachment, child trauma or neglect. </a:t>
            </a:r>
          </a:p>
          <a:p>
            <a:endParaRPr lang="en-GB" dirty="0"/>
          </a:p>
          <a:p>
            <a:endParaRPr lang="en-GB" dirty="0"/>
          </a:p>
          <a:p>
            <a:endParaRPr lang="en-US" dirty="0"/>
          </a:p>
          <a:p>
            <a:endParaRPr lang="cs-CZ" dirty="0"/>
          </a:p>
          <a:p>
            <a:endParaRPr lang="en-US" dirty="0"/>
          </a:p>
          <a:p>
            <a:endParaRPr lang="cs-CZ" dirty="0"/>
          </a:p>
        </p:txBody>
      </p:sp>
    </p:spTree>
    <p:extLst>
      <p:ext uri="{BB962C8B-B14F-4D97-AF65-F5344CB8AC3E}">
        <p14:creationId xmlns:p14="http://schemas.microsoft.com/office/powerpoint/2010/main" val="2821090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24072" y="629268"/>
            <a:ext cx="4939868" cy="1286160"/>
          </a:xfrm>
        </p:spPr>
        <p:txBody>
          <a:bodyPr anchor="b">
            <a:normAutofit/>
          </a:bodyPr>
          <a:lstStyle/>
          <a:p>
            <a:pPr>
              <a:lnSpc>
                <a:spcPct val="90000"/>
              </a:lnSpc>
            </a:pPr>
            <a:r>
              <a:rPr lang="en-GB" sz="3700"/>
              <a:t>DEVELOPMENTAL MODEL OF ADDICTION</a:t>
            </a:r>
            <a:endParaRPr lang="cs-CZ" sz="3700"/>
          </a:p>
        </p:txBody>
      </p:sp>
      <p:pic>
        <p:nvPicPr>
          <p:cNvPr id="5" name="Obrázek 4">
            <a:extLst>
              <a:ext uri="{FF2B5EF4-FFF2-40B4-BE49-F238E27FC236}">
                <a16:creationId xmlns:a16="http://schemas.microsoft.com/office/drawing/2014/main" id="{EE36578C-96C4-4A91-891A-F347D17D99E2}"/>
              </a:ext>
            </a:extLst>
          </p:cNvPr>
          <p:cNvPicPr>
            <a:picLocks noChangeAspect="1"/>
          </p:cNvPicPr>
          <p:nvPr/>
        </p:nvPicPr>
        <p:blipFill rotWithShape="1">
          <a:blip r:embed="rId2">
            <a:extLst>
              <a:ext uri="{28A0092B-C50C-407E-A947-70E740481C1C}">
                <a14:useLocalDpi xmlns:a14="http://schemas.microsoft.com/office/drawing/2010/main" val="0"/>
              </a:ext>
            </a:extLst>
          </a:blip>
          <a:srcRect l="50427" r="20677"/>
          <a:stretch/>
        </p:blipFill>
        <p:spPr>
          <a:xfrm>
            <a:off x="20" y="10"/>
            <a:ext cx="3476673" cy="6857990"/>
          </a:xfrm>
          <a:prstGeom prst="rect">
            <a:avLst/>
          </a:prstGeom>
          <a:effectLst/>
        </p:spPr>
      </p:pic>
      <p:sp>
        <p:nvSpPr>
          <p:cNvPr id="3" name="Zástupný symbol pro obsah 2"/>
          <p:cNvSpPr>
            <a:spLocks noGrp="1"/>
          </p:cNvSpPr>
          <p:nvPr>
            <p:ph idx="1"/>
          </p:nvPr>
        </p:nvSpPr>
        <p:spPr>
          <a:xfrm>
            <a:off x="3724073" y="2438400"/>
            <a:ext cx="4939867" cy="3785419"/>
          </a:xfrm>
        </p:spPr>
        <p:txBody>
          <a:bodyPr>
            <a:normAutofit/>
          </a:bodyPr>
          <a:lstStyle/>
          <a:p>
            <a:pPr>
              <a:lnSpc>
                <a:spcPct val="90000"/>
              </a:lnSpc>
            </a:pPr>
            <a:r>
              <a:rPr lang="en-GB" sz="1400"/>
              <a:t>Two main risk periods – early childhood (attachment) and adolescence</a:t>
            </a:r>
          </a:p>
          <a:p>
            <a:pPr>
              <a:lnSpc>
                <a:spcPct val="90000"/>
              </a:lnSpc>
            </a:pPr>
            <a:r>
              <a:rPr lang="en-GB" sz="1400"/>
              <a:t>E. Erikson – psychosocial stages of development – adolescence is about identity crisis, time of storm and stress, and increasing power of peer groups. Substance use may develop as a mean to gain status in peer groups, it may become part of personal and social </a:t>
            </a:r>
            <a:r>
              <a:rPr lang="en-GB" sz="1400" b="1"/>
              <a:t>identity</a:t>
            </a:r>
          </a:p>
          <a:p>
            <a:pPr>
              <a:lnSpc>
                <a:spcPct val="90000"/>
              </a:lnSpc>
            </a:pPr>
            <a:r>
              <a:rPr lang="en-GB" sz="1400"/>
              <a:t>Addiction may be understood as an </a:t>
            </a:r>
            <a:r>
              <a:rPr lang="en-GB" sz="1400" b="1"/>
              <a:t>externalized pathological behaviour</a:t>
            </a:r>
            <a:r>
              <a:rPr lang="en-GB" sz="1400"/>
              <a:t>. Externalized behaviour includes conduct problems (verbal and physical aggression, lying, risk taking, vandalism), ADHD, various addictions</a:t>
            </a:r>
            <a:endParaRPr lang="cs-CZ" sz="1400"/>
          </a:p>
          <a:p>
            <a:pPr>
              <a:lnSpc>
                <a:spcPct val="90000"/>
              </a:lnSpc>
            </a:pPr>
            <a:r>
              <a:rPr lang="en-GB" sz="1400"/>
              <a:t>Any externalized behaviour may be replaced by another externalized behaviour</a:t>
            </a:r>
            <a:endParaRPr lang="cs-CZ" sz="1400"/>
          </a:p>
          <a:p>
            <a:pPr>
              <a:lnSpc>
                <a:spcPct val="90000"/>
              </a:lnSpc>
            </a:pPr>
            <a:r>
              <a:rPr lang="en-GB" sz="1400"/>
              <a:t>Externalized behaviour may occur in childhood as a reflection of internalized disorders (anxiety, trauma,</a:t>
            </a:r>
            <a:r>
              <a:rPr lang="cs-CZ" sz="1400"/>
              <a:t> </a:t>
            </a:r>
            <a:r>
              <a:rPr lang="en-GB" sz="1400"/>
              <a:t>neglecting parental approach)</a:t>
            </a:r>
            <a:endParaRPr lang="cs-CZ" sz="1400"/>
          </a:p>
          <a:p>
            <a:pPr>
              <a:lnSpc>
                <a:spcPct val="90000"/>
              </a:lnSpc>
            </a:pPr>
            <a:endParaRPr lang="cs-CZ" sz="1400"/>
          </a:p>
        </p:txBody>
      </p:sp>
    </p:spTree>
    <p:extLst>
      <p:ext uri="{BB962C8B-B14F-4D97-AF65-F5344CB8AC3E}">
        <p14:creationId xmlns:p14="http://schemas.microsoft.com/office/powerpoint/2010/main" val="2996710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en-GB"/>
              <a:t>Addiction as rational choice</a:t>
            </a:r>
            <a:endParaRPr lang="cs-CZ" dirty="0"/>
          </a:p>
        </p:txBody>
      </p:sp>
      <p:sp>
        <p:nvSpPr>
          <p:cNvPr id="3" name="Zástupný symbol pro obsah 2"/>
          <p:cNvSpPr>
            <a:spLocks noGrp="1"/>
          </p:cNvSpPr>
          <p:nvPr>
            <p:ph idx="1"/>
          </p:nvPr>
        </p:nvSpPr>
        <p:spPr>
          <a:xfrm>
            <a:off x="457200" y="1600200"/>
            <a:ext cx="8229600" cy="5069160"/>
          </a:xfrm>
        </p:spPr>
        <p:txBody>
          <a:bodyPr>
            <a:normAutofit fontScale="77500" lnSpcReduction="20000"/>
          </a:bodyPr>
          <a:lstStyle/>
          <a:p>
            <a:r>
              <a:rPr lang="en-GB" dirty="0"/>
              <a:t>Taken</a:t>
            </a:r>
            <a:r>
              <a:rPr lang="cs-CZ" dirty="0"/>
              <a:t> </a:t>
            </a:r>
            <a:r>
              <a:rPr lang="en-GB" dirty="0"/>
              <a:t>from economic theory</a:t>
            </a:r>
            <a:r>
              <a:rPr lang="cs-CZ" dirty="0"/>
              <a:t> </a:t>
            </a:r>
            <a:r>
              <a:rPr lang="en-GB" dirty="0"/>
              <a:t>– addictive</a:t>
            </a:r>
            <a:r>
              <a:rPr lang="cs-CZ" dirty="0"/>
              <a:t> </a:t>
            </a:r>
            <a:r>
              <a:rPr lang="en-GB" dirty="0"/>
              <a:t>behaviour</a:t>
            </a:r>
            <a:r>
              <a:rPr lang="cs-CZ" dirty="0"/>
              <a:t>s</a:t>
            </a:r>
            <a:r>
              <a:rPr lang="en-GB" dirty="0"/>
              <a:t> </a:t>
            </a:r>
            <a:r>
              <a:rPr lang="cs-CZ" dirty="0"/>
              <a:t>are</a:t>
            </a:r>
            <a:r>
              <a:rPr lang="en-GB" dirty="0"/>
              <a:t> consumer behaviour</a:t>
            </a:r>
            <a:endParaRPr lang="cs-CZ" dirty="0"/>
          </a:p>
          <a:p>
            <a:r>
              <a:rPr lang="en-GB" dirty="0"/>
              <a:t>We do things because they bring some benefits. We know about the negatives, but benefits out-weight them</a:t>
            </a:r>
          </a:p>
          <a:p>
            <a:r>
              <a:rPr lang="en-GB" dirty="0"/>
              <a:t>Cost-benefit analysis</a:t>
            </a:r>
          </a:p>
          <a:p>
            <a:r>
              <a:rPr lang="en-GB" dirty="0"/>
              <a:t>Weighting benefits (pleasure) and costs (e.g. money, legal consequences, health consequences). In stressful times, benefits of drugs are getting higher. Why are some substances much more often used</a:t>
            </a:r>
            <a:r>
              <a:rPr lang="cs-CZ" dirty="0"/>
              <a:t>?</a:t>
            </a:r>
            <a:r>
              <a:rPr lang="en-GB" dirty="0"/>
              <a:t> – their</a:t>
            </a:r>
            <a:r>
              <a:rPr lang="cs-CZ" dirty="0"/>
              <a:t> </a:t>
            </a:r>
            <a:r>
              <a:rPr lang="en-GB" dirty="0"/>
              <a:t>costs are not that high (it is legal, health effects only slowly accumulates over time,…).</a:t>
            </a:r>
          </a:p>
          <a:p>
            <a:r>
              <a:rPr lang="en-GB" dirty="0"/>
              <a:t>Assumptions are rather vague. Detailed analysis (e.g. using mathematic formulas) usually wrong. E.g. theory predicts older people to be more involved in addictions, but it is the opposite</a:t>
            </a:r>
          </a:p>
        </p:txBody>
      </p:sp>
    </p:spTree>
    <p:extLst>
      <p:ext uri="{BB962C8B-B14F-4D97-AF65-F5344CB8AC3E}">
        <p14:creationId xmlns:p14="http://schemas.microsoft.com/office/powerpoint/2010/main" val="2551827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GB" i="1" dirty="0"/>
              <a:t>Why do we engage in addictive behaviours</a:t>
            </a:r>
            <a:r>
              <a:rPr lang="cs-CZ" i="1" dirty="0"/>
              <a:t>?</a:t>
            </a:r>
            <a:endParaRPr lang="en-GB" i="1" dirty="0"/>
          </a:p>
        </p:txBody>
      </p:sp>
      <p:sp>
        <p:nvSpPr>
          <p:cNvPr id="3" name="Zástupný symbol pro obsah 2"/>
          <p:cNvSpPr>
            <a:spLocks noGrp="1"/>
          </p:cNvSpPr>
          <p:nvPr>
            <p:ph idx="1"/>
          </p:nvPr>
        </p:nvSpPr>
        <p:spPr/>
        <p:txBody>
          <a:bodyPr>
            <a:normAutofit fontScale="77500" lnSpcReduction="20000"/>
          </a:bodyPr>
          <a:lstStyle/>
          <a:p>
            <a:r>
              <a:rPr lang="en-GB" dirty="0"/>
              <a:t>Improve social interaction</a:t>
            </a:r>
          </a:p>
          <a:p>
            <a:r>
              <a:rPr lang="en-GB" dirty="0"/>
              <a:t>Improved physical &amp; sexual appearance</a:t>
            </a:r>
          </a:p>
          <a:p>
            <a:r>
              <a:rPr lang="en-GB" dirty="0"/>
              <a:t>Improved cognitive performance</a:t>
            </a:r>
          </a:p>
          <a:p>
            <a:r>
              <a:rPr lang="en-GB" dirty="0"/>
              <a:t>Improved sexual performance</a:t>
            </a:r>
          </a:p>
          <a:p>
            <a:r>
              <a:rPr lang="en-GB" dirty="0"/>
              <a:t>Improved self-esteem and feelings of self-worth</a:t>
            </a:r>
          </a:p>
          <a:p>
            <a:r>
              <a:rPr lang="en-GB" dirty="0"/>
              <a:t>Coping with stress</a:t>
            </a:r>
          </a:p>
          <a:p>
            <a:r>
              <a:rPr lang="en-GB" dirty="0"/>
              <a:t>Pleasure-seeking</a:t>
            </a:r>
            <a:endParaRPr lang="cs-CZ" dirty="0"/>
          </a:p>
          <a:p>
            <a:r>
              <a:rPr lang="en-GB" dirty="0"/>
              <a:t>Sensation </a:t>
            </a:r>
            <a:r>
              <a:rPr lang="cs-CZ" dirty="0"/>
              <a:t>&amp; </a:t>
            </a:r>
            <a:r>
              <a:rPr lang="en-GB" dirty="0"/>
              <a:t>novelty seeking</a:t>
            </a:r>
          </a:p>
          <a:p>
            <a:r>
              <a:rPr lang="en-GB" dirty="0"/>
              <a:t>Overcoming boredom</a:t>
            </a:r>
          </a:p>
          <a:p>
            <a:r>
              <a:rPr lang="en-GB" dirty="0"/>
              <a:t>Reduce psychiatric symptoms</a:t>
            </a:r>
          </a:p>
          <a:p>
            <a:r>
              <a:rPr lang="en-GB" dirty="0"/>
              <a:t>And others…</a:t>
            </a:r>
          </a:p>
          <a:p>
            <a:endParaRPr lang="cs-CZ" dirty="0"/>
          </a:p>
          <a:p>
            <a:endParaRPr lang="cs-CZ" dirty="0"/>
          </a:p>
        </p:txBody>
      </p:sp>
    </p:spTree>
    <p:extLst>
      <p:ext uri="{BB962C8B-B14F-4D97-AF65-F5344CB8AC3E}">
        <p14:creationId xmlns:p14="http://schemas.microsoft.com/office/powerpoint/2010/main" val="10743674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FC1924-9F9C-4563-A636-16E09CCF5A33}"/>
              </a:ext>
            </a:extLst>
          </p:cNvPr>
          <p:cNvSpPr>
            <a:spLocks noGrp="1"/>
          </p:cNvSpPr>
          <p:nvPr>
            <p:ph type="title"/>
          </p:nvPr>
        </p:nvSpPr>
        <p:spPr>
          <a:xfrm>
            <a:off x="457200" y="274638"/>
            <a:ext cx="8229600" cy="1143000"/>
          </a:xfrm>
        </p:spPr>
        <p:txBody>
          <a:bodyPr/>
          <a:lstStyle/>
          <a:p>
            <a:r>
              <a:rPr lang="en-GB"/>
              <a:t>Societal risk factors</a:t>
            </a:r>
            <a:endParaRPr lang="en-GB" dirty="0"/>
          </a:p>
        </p:txBody>
      </p:sp>
      <p:sp>
        <p:nvSpPr>
          <p:cNvPr id="3" name="Zástupný obsah 2">
            <a:extLst>
              <a:ext uri="{FF2B5EF4-FFF2-40B4-BE49-F238E27FC236}">
                <a16:creationId xmlns:a16="http://schemas.microsoft.com/office/drawing/2014/main" id="{70AFBC38-0157-4B42-A0A5-89E2E351F200}"/>
              </a:ext>
            </a:extLst>
          </p:cNvPr>
          <p:cNvSpPr>
            <a:spLocks noGrp="1"/>
          </p:cNvSpPr>
          <p:nvPr>
            <p:ph idx="1"/>
          </p:nvPr>
        </p:nvSpPr>
        <p:spPr>
          <a:xfrm>
            <a:off x="457200" y="1600200"/>
            <a:ext cx="8229600" cy="4983162"/>
          </a:xfrm>
        </p:spPr>
        <p:txBody>
          <a:bodyPr>
            <a:normAutofit fontScale="77500" lnSpcReduction="20000"/>
          </a:bodyPr>
          <a:lstStyle/>
          <a:p>
            <a:r>
              <a:rPr lang="en-US" dirty="0"/>
              <a:t>Families – genetics, parental neglect &amp; abuse, impaired attachment styles, modelling behaviors, parental approval</a:t>
            </a:r>
          </a:p>
          <a:p>
            <a:r>
              <a:rPr lang="en-US" dirty="0"/>
              <a:t>Intimate relationships paradox </a:t>
            </a:r>
            <a:r>
              <a:rPr lang="cs-CZ" dirty="0"/>
              <a:t>- </a:t>
            </a:r>
            <a:r>
              <a:rPr lang="en-US" dirty="0"/>
              <a:t>addictive behaviors often appear in both but being in a relationship is one of the main protective factors</a:t>
            </a:r>
          </a:p>
          <a:p>
            <a:r>
              <a:rPr lang="en-US" dirty="0"/>
              <a:t>Gender – addiction associated with a traditional gender role in men but also with non-traditional gender roles in women.</a:t>
            </a:r>
          </a:p>
          <a:p>
            <a:r>
              <a:rPr lang="en-US" dirty="0"/>
              <a:t>Environmental factors stronger in women while genetic factor stronger in men. Women have much lower chance of becoming addicted, their addiction tends to develop later  but has faster progression and is </a:t>
            </a:r>
            <a:r>
              <a:rPr lang="en-GB" dirty="0"/>
              <a:t>more</a:t>
            </a:r>
            <a:r>
              <a:rPr lang="en-US" dirty="0"/>
              <a:t> frequently associated with affective dysregulation</a:t>
            </a:r>
          </a:p>
          <a:p>
            <a:r>
              <a:rPr lang="en-US" dirty="0"/>
              <a:t>Being a parent is a protective factor in women but not in men</a:t>
            </a:r>
          </a:p>
        </p:txBody>
      </p:sp>
    </p:spTree>
    <p:extLst>
      <p:ext uri="{BB962C8B-B14F-4D97-AF65-F5344CB8AC3E}">
        <p14:creationId xmlns:p14="http://schemas.microsoft.com/office/powerpoint/2010/main" val="8915904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2A9D615-9352-4080-BD84-351AB75CCAF3}"/>
              </a:ext>
            </a:extLst>
          </p:cNvPr>
          <p:cNvSpPr>
            <a:spLocks noGrp="1"/>
          </p:cNvSpPr>
          <p:nvPr>
            <p:ph type="title"/>
          </p:nvPr>
        </p:nvSpPr>
        <p:spPr/>
        <p:txBody>
          <a:bodyPr/>
          <a:lstStyle/>
          <a:p>
            <a:r>
              <a:rPr lang="en-GB" dirty="0"/>
              <a:t>Societal risk factors</a:t>
            </a:r>
          </a:p>
        </p:txBody>
      </p:sp>
      <p:sp>
        <p:nvSpPr>
          <p:cNvPr id="3" name="Zástupný obsah 2">
            <a:extLst>
              <a:ext uri="{FF2B5EF4-FFF2-40B4-BE49-F238E27FC236}">
                <a16:creationId xmlns:a16="http://schemas.microsoft.com/office/drawing/2014/main" id="{18126BCF-97A2-40F3-AD27-663148E5F2AA}"/>
              </a:ext>
            </a:extLst>
          </p:cNvPr>
          <p:cNvSpPr>
            <a:spLocks noGrp="1"/>
          </p:cNvSpPr>
          <p:nvPr>
            <p:ph idx="1"/>
          </p:nvPr>
        </p:nvSpPr>
        <p:spPr>
          <a:xfrm>
            <a:off x="457200" y="1600200"/>
            <a:ext cx="8229600" cy="4983162"/>
          </a:xfrm>
        </p:spPr>
        <p:txBody>
          <a:bodyPr>
            <a:normAutofit fontScale="77500" lnSpcReduction="20000"/>
          </a:bodyPr>
          <a:lstStyle/>
          <a:p>
            <a:r>
              <a:rPr lang="en-GB" dirty="0"/>
              <a:t>Peer influence is very powerful, especially in adolescence but also later in life</a:t>
            </a:r>
          </a:p>
          <a:p>
            <a:r>
              <a:rPr lang="en-GB" dirty="0"/>
              <a:t>In adolescent the reason is to gain better position within group hierarchy, to socialize, to be more confident in establishing romantic relationships, to decrease anxiety in general</a:t>
            </a:r>
          </a:p>
          <a:p>
            <a:r>
              <a:rPr lang="en-GB" dirty="0"/>
              <a:t>In later life stages the peer influence is more associated with mere availability of the substance and attitudes (norms)</a:t>
            </a:r>
          </a:p>
          <a:p>
            <a:r>
              <a:rPr lang="en-GB" dirty="0"/>
              <a:t>Normative substance use – each group has some unwritten rules what is considered as normal. Addicted people often think that the norm is higher that it actually is  - e.g. that others drink as much as themselves</a:t>
            </a:r>
            <a:endParaRPr lang="cs-CZ" dirty="0"/>
          </a:p>
          <a:p>
            <a:r>
              <a:rPr lang="en-US" dirty="0"/>
              <a:t>Normative feedback (peer </a:t>
            </a:r>
            <a:r>
              <a:rPr lang="en-US" dirty="0" err="1"/>
              <a:t>disapproaval</a:t>
            </a:r>
            <a:r>
              <a:rPr lang="en-US" dirty="0"/>
              <a:t>) can be used for prevention and interventions</a:t>
            </a:r>
          </a:p>
        </p:txBody>
      </p:sp>
    </p:spTree>
    <p:extLst>
      <p:ext uri="{BB962C8B-B14F-4D97-AF65-F5344CB8AC3E}">
        <p14:creationId xmlns:p14="http://schemas.microsoft.com/office/powerpoint/2010/main" val="722080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GB" dirty="0"/>
              <a:t>Addiction as immoral</a:t>
            </a:r>
            <a:r>
              <a:rPr lang="cs-CZ" dirty="0"/>
              <a:t>/</a:t>
            </a:r>
            <a:r>
              <a:rPr lang="cs-CZ" dirty="0" err="1"/>
              <a:t>criminal</a:t>
            </a:r>
            <a:r>
              <a:rPr lang="en-GB" dirty="0"/>
              <a:t> conduct</a:t>
            </a:r>
            <a:endParaRPr lang="cs-CZ" dirty="0"/>
          </a:p>
        </p:txBody>
      </p:sp>
      <p:sp>
        <p:nvSpPr>
          <p:cNvPr id="3" name="Zástupný symbol pro obsah 2"/>
          <p:cNvSpPr>
            <a:spLocks noGrp="1"/>
          </p:cNvSpPr>
          <p:nvPr>
            <p:ph idx="1"/>
          </p:nvPr>
        </p:nvSpPr>
        <p:spPr/>
        <p:txBody>
          <a:bodyPr>
            <a:normAutofit fontScale="70000" lnSpcReduction="20000"/>
          </a:bodyPr>
          <a:lstStyle/>
          <a:p>
            <a:r>
              <a:rPr lang="en-GB" dirty="0"/>
              <a:t>The first model of addiction (appeared in 16</a:t>
            </a:r>
            <a:r>
              <a:rPr lang="en-GB" baseline="30000" dirty="0"/>
              <a:t>th</a:t>
            </a:r>
            <a:r>
              <a:rPr lang="en-GB" dirty="0"/>
              <a:t> century) and still living today</a:t>
            </a:r>
          </a:p>
          <a:p>
            <a:r>
              <a:rPr lang="en-GB" dirty="0"/>
              <a:t>Substance use is not seen as a disease but as a personal moral failure, sinful and criminal act</a:t>
            </a:r>
          </a:p>
          <a:p>
            <a:r>
              <a:rPr lang="en-GB" dirty="0"/>
              <a:t>Excessive substance use is considered as a </a:t>
            </a:r>
            <a:r>
              <a:rPr lang="en-GB" i="1" dirty="0"/>
              <a:t>behaviour of choice </a:t>
            </a:r>
            <a:r>
              <a:rPr lang="en-GB" dirty="0"/>
              <a:t>and not as </a:t>
            </a:r>
            <a:r>
              <a:rPr lang="en-GB" i="1" dirty="0"/>
              <a:t>loss of control </a:t>
            </a:r>
            <a:r>
              <a:rPr lang="en-GB" dirty="0"/>
              <a:t>and thus subject of legal action and punishment</a:t>
            </a:r>
          </a:p>
          <a:p>
            <a:r>
              <a:rPr lang="en-GB" dirty="0"/>
              <a:t>Understanding still preferred right-wing political ideology. E.g. </a:t>
            </a:r>
            <a:r>
              <a:rPr lang="en-GB" i="1" dirty="0"/>
              <a:t>war on drugs</a:t>
            </a:r>
          </a:p>
          <a:p>
            <a:r>
              <a:rPr lang="en-GB" dirty="0"/>
              <a:t>It is simple, clear and straightforward</a:t>
            </a:r>
          </a:p>
          <a:p>
            <a:r>
              <a:rPr lang="en-GB" dirty="0"/>
              <a:t>BUT it is oversimplification and in contradiction to current knowledge (e.g. genetic predisposition). And leading to even bigger problems  - escalation of violence, organized crime networks, prisons overload</a:t>
            </a:r>
          </a:p>
          <a:p>
            <a:endParaRPr lang="cs-CZ" dirty="0"/>
          </a:p>
        </p:txBody>
      </p:sp>
    </p:spTree>
    <p:extLst>
      <p:ext uri="{BB962C8B-B14F-4D97-AF65-F5344CB8AC3E}">
        <p14:creationId xmlns:p14="http://schemas.microsoft.com/office/powerpoint/2010/main" val="16080678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2A3F64B-5150-46C2-95AE-7AEC86622203}"/>
              </a:ext>
            </a:extLst>
          </p:cNvPr>
          <p:cNvSpPr>
            <a:spLocks noGrp="1"/>
          </p:cNvSpPr>
          <p:nvPr>
            <p:ph type="title"/>
          </p:nvPr>
        </p:nvSpPr>
        <p:spPr/>
        <p:txBody>
          <a:bodyPr/>
          <a:lstStyle/>
          <a:p>
            <a:r>
              <a:rPr lang="en-GB" dirty="0"/>
              <a:t>Societal risk factors</a:t>
            </a:r>
          </a:p>
        </p:txBody>
      </p:sp>
      <p:sp>
        <p:nvSpPr>
          <p:cNvPr id="3" name="Zástupný obsah 2">
            <a:extLst>
              <a:ext uri="{FF2B5EF4-FFF2-40B4-BE49-F238E27FC236}">
                <a16:creationId xmlns:a16="http://schemas.microsoft.com/office/drawing/2014/main" id="{3E3D5631-F101-4CC5-BD64-0D9A7E69098C}"/>
              </a:ext>
            </a:extLst>
          </p:cNvPr>
          <p:cNvSpPr>
            <a:spLocks noGrp="1"/>
          </p:cNvSpPr>
          <p:nvPr>
            <p:ph idx="1"/>
          </p:nvPr>
        </p:nvSpPr>
        <p:spPr>
          <a:xfrm>
            <a:off x="457200" y="1600200"/>
            <a:ext cx="8229600" cy="4853136"/>
          </a:xfrm>
        </p:spPr>
        <p:txBody>
          <a:bodyPr>
            <a:normAutofit fontScale="70000" lnSpcReduction="20000"/>
          </a:bodyPr>
          <a:lstStyle/>
          <a:p>
            <a:r>
              <a:rPr lang="en-GB" dirty="0"/>
              <a:t>Ethnicity – addictions and addictive behaviours are much more common in ethic minorities</a:t>
            </a:r>
          </a:p>
          <a:p>
            <a:r>
              <a:rPr lang="en-GB" dirty="0"/>
              <a:t>Reasons: cultural background, genetic susceptibility, more frequent poverty, discrimination and stress</a:t>
            </a:r>
          </a:p>
          <a:p>
            <a:r>
              <a:rPr lang="en-GB" dirty="0"/>
              <a:t>Critical sociology – addictive behaviours are more frequently and more severely sanctioned when it is in minorities, youngsters, poor, lower socio-economical status – those that have less power within the society</a:t>
            </a:r>
            <a:endParaRPr lang="cs-CZ" dirty="0"/>
          </a:p>
          <a:p>
            <a:r>
              <a:rPr lang="en-US" dirty="0"/>
              <a:t>The major society (that in charge) has power to label what is legal and what is illicit, what should be punished, what should be treated and even what </a:t>
            </a:r>
            <a:r>
              <a:rPr lang="en-GB" dirty="0"/>
              <a:t>research to support</a:t>
            </a:r>
            <a:endParaRPr lang="cs-CZ" dirty="0"/>
          </a:p>
          <a:p>
            <a:r>
              <a:rPr lang="en-GB" dirty="0"/>
              <a:t>Availability of the drug is necessary condition for addiction however many negative effects come only because the drug is not available. Difficult question – should be substances that are now considered as illicit available (under certain conditions)?</a:t>
            </a:r>
          </a:p>
        </p:txBody>
      </p:sp>
    </p:spTree>
    <p:extLst>
      <p:ext uri="{BB962C8B-B14F-4D97-AF65-F5344CB8AC3E}">
        <p14:creationId xmlns:p14="http://schemas.microsoft.com/office/powerpoint/2010/main" val="26715270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Social developmental model</a:t>
            </a:r>
            <a:endParaRPr lang="cs-CZ" dirty="0"/>
          </a:p>
        </p:txBody>
      </p:sp>
      <p:sp>
        <p:nvSpPr>
          <p:cNvPr id="3" name="Zástupný symbol pro obsah 2"/>
          <p:cNvSpPr>
            <a:spLocks noGrp="1"/>
          </p:cNvSpPr>
          <p:nvPr>
            <p:ph idx="1"/>
          </p:nvPr>
        </p:nvSpPr>
        <p:spPr>
          <a:xfrm>
            <a:off x="457200" y="1600200"/>
            <a:ext cx="8229600" cy="4925144"/>
          </a:xfrm>
        </p:spPr>
        <p:txBody>
          <a:bodyPr>
            <a:normAutofit fontScale="70000" lnSpcReduction="20000"/>
          </a:bodyPr>
          <a:lstStyle/>
          <a:p>
            <a:r>
              <a:rPr lang="en-US" dirty="0"/>
              <a:t>Originated in criminology</a:t>
            </a:r>
          </a:p>
          <a:p>
            <a:r>
              <a:rPr lang="en-US" dirty="0"/>
              <a:t>Explains the origins and development of delinquent behavior during childhood and adolescence </a:t>
            </a:r>
          </a:p>
          <a:p>
            <a:r>
              <a:rPr lang="en-US" dirty="0"/>
              <a:t>children adopt the beliefs and behavioral patterns within 4 social units - </a:t>
            </a:r>
            <a:r>
              <a:rPr lang="en-US" b="1" dirty="0"/>
              <a:t>family</a:t>
            </a:r>
            <a:r>
              <a:rPr lang="en-US" dirty="0"/>
              <a:t>, </a:t>
            </a:r>
            <a:r>
              <a:rPr lang="en-US" b="1" dirty="0"/>
              <a:t>community</a:t>
            </a:r>
            <a:r>
              <a:rPr lang="en-US" dirty="0"/>
              <a:t> (neighborhood), </a:t>
            </a:r>
            <a:r>
              <a:rPr lang="en-US" b="1" dirty="0"/>
              <a:t>school</a:t>
            </a:r>
            <a:r>
              <a:rPr lang="en-US" dirty="0"/>
              <a:t>, </a:t>
            </a:r>
            <a:r>
              <a:rPr lang="en-US" b="1" dirty="0"/>
              <a:t>peer groups</a:t>
            </a:r>
            <a:r>
              <a:rPr lang="en-US" dirty="0"/>
              <a:t>. If the social unit has prosocial attitudes, then the child adopts a prosocial orientation; if the social unit is antisocial, then the child often manifests problem behavior </a:t>
            </a:r>
          </a:p>
          <a:p>
            <a:r>
              <a:rPr lang="en-US" dirty="0"/>
              <a:t>Positive socialization is achieved when youths have the opportunity within each unit to be involved in conforming activities, when they develop skills necessary to be successfully involved, and when those with whom they interact consistently reward desired behaviors.</a:t>
            </a:r>
          </a:p>
          <a:p>
            <a:r>
              <a:rPr lang="en-US" dirty="0"/>
              <a:t>These conditions should increase attachment to others, commitment to conforming behavior, and belief in the conventional order. These social bonds to conventional society prevent delinquent behavior.</a:t>
            </a:r>
            <a:endParaRPr lang="cs-CZ" dirty="0"/>
          </a:p>
          <a:p>
            <a:endParaRPr lang="cs-CZ" dirty="0"/>
          </a:p>
        </p:txBody>
      </p:sp>
    </p:spTree>
    <p:extLst>
      <p:ext uri="{BB962C8B-B14F-4D97-AF65-F5344CB8AC3E}">
        <p14:creationId xmlns:p14="http://schemas.microsoft.com/office/powerpoint/2010/main" val="39029608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Social developmental model</a:t>
            </a:r>
            <a:endParaRPr lang="cs-CZ" dirty="0"/>
          </a:p>
        </p:txBody>
      </p:sp>
      <p:sp>
        <p:nvSpPr>
          <p:cNvPr id="3" name="Zástupný symbol pro obsah 2"/>
          <p:cNvSpPr>
            <a:spLocks noGrp="1"/>
          </p:cNvSpPr>
          <p:nvPr>
            <p:ph idx="1"/>
          </p:nvPr>
        </p:nvSpPr>
        <p:spPr>
          <a:xfrm>
            <a:off x="457200" y="1600200"/>
            <a:ext cx="8229600" cy="4853136"/>
          </a:xfrm>
        </p:spPr>
        <p:txBody>
          <a:bodyPr>
            <a:normAutofit fontScale="85000" lnSpcReduction="10000"/>
          </a:bodyPr>
          <a:lstStyle/>
          <a:p>
            <a:r>
              <a:rPr lang="en-GB" dirty="0"/>
              <a:t>Individual risk and protective factors (e.g. cognitive and emotional regulatory abilities) out-weights the social factors </a:t>
            </a:r>
          </a:p>
          <a:p>
            <a:r>
              <a:rPr lang="en-GB" dirty="0"/>
              <a:t>Risk factors out-weights the protective factors</a:t>
            </a:r>
          </a:p>
          <a:p>
            <a:r>
              <a:rPr lang="en-GB" dirty="0"/>
              <a:t>From social factors, peer influence brings the biggest risks, especially in early initiation. The biggest protective factor comes from combination of well/functioning family and good individual predisposition</a:t>
            </a:r>
            <a:endParaRPr lang="cs-CZ" dirty="0"/>
          </a:p>
          <a:p>
            <a:r>
              <a:rPr lang="en-GB" dirty="0"/>
              <a:t>Family and community are relatively more important in childhood and early adolescence</a:t>
            </a:r>
            <a:r>
              <a:rPr lang="cs-CZ" dirty="0"/>
              <a:t>; </a:t>
            </a:r>
            <a:r>
              <a:rPr lang="en-GB" dirty="0"/>
              <a:t>school and peers are relatively more important in mid- and late adolescence</a:t>
            </a:r>
          </a:p>
          <a:p>
            <a:endParaRPr lang="cs-CZ" dirty="0"/>
          </a:p>
        </p:txBody>
      </p:sp>
    </p:spTree>
    <p:extLst>
      <p:ext uri="{BB962C8B-B14F-4D97-AF65-F5344CB8AC3E}">
        <p14:creationId xmlns:p14="http://schemas.microsoft.com/office/powerpoint/2010/main" val="31386460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Iceland knows how to stop teen substance abuse but the rest of the world isn’t listening | Mosaic - Mozilla Firefox"/>
          <p:cNvPicPr>
            <a:picLocks noChangeAspect="1"/>
          </p:cNvPicPr>
          <p:nvPr/>
        </p:nvPicPr>
        <p:blipFill rotWithShape="1">
          <a:blip r:embed="rId2">
            <a:extLst>
              <a:ext uri="{28A0092B-C50C-407E-A947-70E740481C1C}">
                <a14:useLocalDpi xmlns:a14="http://schemas.microsoft.com/office/drawing/2010/main" val="0"/>
              </a:ext>
            </a:extLst>
          </a:blip>
          <a:srcRect l="23636" t="13553" r="25606" b="23403"/>
          <a:stretch/>
        </p:blipFill>
        <p:spPr>
          <a:xfrm>
            <a:off x="1691680" y="2625190"/>
            <a:ext cx="4998526" cy="3342331"/>
          </a:xfrm>
          <a:prstGeom prst="rect">
            <a:avLst/>
          </a:prstGeom>
        </p:spPr>
      </p:pic>
      <p:pic>
        <p:nvPicPr>
          <p:cNvPr id="3" name="Obrázek 2" descr="Iceland knows how to stop teen substance abuse but the rest of the world isn’t listening | Mosaic - Mozilla Firefox"/>
          <p:cNvPicPr>
            <a:picLocks noChangeAspect="1"/>
          </p:cNvPicPr>
          <p:nvPr/>
        </p:nvPicPr>
        <p:blipFill rotWithShape="1">
          <a:blip r:embed="rId3">
            <a:extLst>
              <a:ext uri="{28A0092B-C50C-407E-A947-70E740481C1C}">
                <a14:useLocalDpi xmlns:a14="http://schemas.microsoft.com/office/drawing/2010/main" val="0"/>
              </a:ext>
            </a:extLst>
          </a:blip>
          <a:srcRect l="13333" t="21624" r="10303" b="4075"/>
          <a:stretch/>
        </p:blipFill>
        <p:spPr>
          <a:xfrm>
            <a:off x="1691680" y="0"/>
            <a:ext cx="5005485" cy="2621921"/>
          </a:xfrm>
          <a:prstGeom prst="rect">
            <a:avLst/>
          </a:prstGeom>
        </p:spPr>
      </p:pic>
      <p:sp>
        <p:nvSpPr>
          <p:cNvPr id="4" name="Obdélník 3"/>
          <p:cNvSpPr/>
          <p:nvPr/>
        </p:nvSpPr>
        <p:spPr>
          <a:xfrm>
            <a:off x="-54120" y="6211669"/>
            <a:ext cx="9198120" cy="369332"/>
          </a:xfrm>
          <a:prstGeom prst="rect">
            <a:avLst/>
          </a:prstGeom>
        </p:spPr>
        <p:txBody>
          <a:bodyPr wrap="square">
            <a:spAutoFit/>
          </a:bodyPr>
          <a:lstStyle/>
          <a:p>
            <a:r>
              <a:rPr lang="cs-CZ" dirty="0"/>
              <a:t>https://mosaicscience.com/story/iceland-prevent-teen-substance-abuse</a:t>
            </a:r>
          </a:p>
        </p:txBody>
      </p:sp>
    </p:spTree>
    <p:extLst>
      <p:ext uri="{BB962C8B-B14F-4D97-AF65-F5344CB8AC3E}">
        <p14:creationId xmlns:p14="http://schemas.microsoft.com/office/powerpoint/2010/main" val="29773865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psychologytoday.com/sites/default/files/styles/image-article_inline_full/public/field_blog_entry_teaser_image/Rat-Park-cover_0.png?itok=CwZtW7t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73046"/>
            <a:ext cx="7560840" cy="5194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112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1.ibtimes.com/sites/www.ibtimes.com/files/styles/embed/public/2016/07/13/philippin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183" y="0"/>
            <a:ext cx="8532440" cy="6857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867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They Are Slaughtering Us Like Animals’ - The New York Times - Mozilla Firefox"/>
          <p:cNvPicPr>
            <a:picLocks noChangeAspect="1"/>
          </p:cNvPicPr>
          <p:nvPr/>
        </p:nvPicPr>
        <p:blipFill rotWithShape="1">
          <a:blip r:embed="rId2">
            <a:extLst>
              <a:ext uri="{28A0092B-C50C-407E-A947-70E740481C1C}">
                <a14:useLocalDpi xmlns:a14="http://schemas.microsoft.com/office/drawing/2010/main" val="0"/>
              </a:ext>
            </a:extLst>
          </a:blip>
          <a:srcRect l="1666" t="11583" r="4243" b="2065"/>
          <a:stretch/>
        </p:blipFill>
        <p:spPr>
          <a:xfrm>
            <a:off x="-24795" y="836712"/>
            <a:ext cx="9181898" cy="4536504"/>
          </a:xfrm>
          <a:prstGeom prst="rect">
            <a:avLst/>
          </a:prstGeom>
        </p:spPr>
      </p:pic>
      <p:sp>
        <p:nvSpPr>
          <p:cNvPr id="3" name="Obdélník 2"/>
          <p:cNvSpPr/>
          <p:nvPr/>
        </p:nvSpPr>
        <p:spPr>
          <a:xfrm>
            <a:off x="-5292" y="6211669"/>
            <a:ext cx="9149292" cy="307777"/>
          </a:xfrm>
          <a:prstGeom prst="rect">
            <a:avLst/>
          </a:prstGeom>
        </p:spPr>
        <p:txBody>
          <a:bodyPr wrap="square">
            <a:spAutoFit/>
          </a:bodyPr>
          <a:lstStyle/>
          <a:p>
            <a:r>
              <a:rPr lang="cs-CZ" sz="1400" b="1" dirty="0"/>
              <a:t>http://www.nytimes.com/interactive/2016/12/07/world/asia/rodrigo-duterte-philippines-drugs-killings.html?_r=0</a:t>
            </a:r>
          </a:p>
        </p:txBody>
      </p:sp>
    </p:spTree>
    <p:extLst>
      <p:ext uri="{BB962C8B-B14F-4D97-AF65-F5344CB8AC3E}">
        <p14:creationId xmlns:p14="http://schemas.microsoft.com/office/powerpoint/2010/main" val="2794436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They Are Slaughtering Us Like Animals’ - The New York Times - Mozilla Firefox"/>
          <p:cNvPicPr>
            <a:picLocks noChangeAspect="1"/>
          </p:cNvPicPr>
          <p:nvPr/>
        </p:nvPicPr>
        <p:blipFill rotWithShape="1">
          <a:blip r:embed="rId2">
            <a:extLst>
              <a:ext uri="{28A0092B-C50C-407E-A947-70E740481C1C}">
                <a14:useLocalDpi xmlns:a14="http://schemas.microsoft.com/office/drawing/2010/main" val="0"/>
              </a:ext>
            </a:extLst>
          </a:blip>
          <a:srcRect l="18788" t="25655" r="12424" b="25937"/>
          <a:stretch/>
        </p:blipFill>
        <p:spPr>
          <a:xfrm>
            <a:off x="0" y="1628800"/>
            <a:ext cx="9123241" cy="3456384"/>
          </a:xfrm>
          <a:prstGeom prst="rect">
            <a:avLst/>
          </a:prstGeom>
        </p:spPr>
      </p:pic>
    </p:spTree>
    <p:extLst>
      <p:ext uri="{BB962C8B-B14F-4D97-AF65-F5344CB8AC3E}">
        <p14:creationId xmlns:p14="http://schemas.microsoft.com/office/powerpoint/2010/main" val="2065077566"/>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1346</TotalTime>
  <Words>3617</Words>
  <Application>Microsoft Office PowerPoint</Application>
  <PresentationFormat>Předvádění na obrazovce (4:3)</PresentationFormat>
  <Paragraphs>264</Paragraphs>
  <Slides>64</Slides>
  <Notes>0</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64</vt:i4>
      </vt:variant>
    </vt:vector>
  </HeadingPairs>
  <TitlesOfParts>
    <vt:vector size="67" baseType="lpstr">
      <vt:lpstr>Arial</vt:lpstr>
      <vt:lpstr>Calibri</vt:lpstr>
      <vt:lpstr>Motiv systému Office</vt:lpstr>
      <vt:lpstr>Episodic intoxication in traditional societies</vt:lpstr>
      <vt:lpstr>Prezentace aplikace PowerPoint</vt:lpstr>
      <vt:lpstr>Epidemic spread of drugs</vt:lpstr>
      <vt:lpstr>Prezentace aplikace PowerPoint</vt:lpstr>
      <vt:lpstr>Prezentace aplikace PowerPoint</vt:lpstr>
      <vt:lpstr>Addiction as immoral/criminal conduct</vt:lpstr>
      <vt:lpstr>Prezentace aplikace PowerPoint</vt:lpstr>
      <vt:lpstr>Prezentace aplikace PowerPoint</vt:lpstr>
      <vt:lpstr>Prezentace aplikace PowerPoint</vt:lpstr>
      <vt:lpstr>Prezentace aplikace PowerPoint</vt:lpstr>
      <vt:lpstr>Addiction as immoral conduct</vt:lpstr>
      <vt:lpstr>Temperance model of addiction</vt:lpstr>
      <vt:lpstr>Temperance model of addiction</vt:lpstr>
      <vt:lpstr>Prezentace aplikace PowerPoint</vt:lpstr>
      <vt:lpstr>Prezentace aplikace PowerPoint</vt:lpstr>
      <vt:lpstr>Illness &amp; personality disorder models of addiction</vt:lpstr>
      <vt:lpstr>12 step program – Alcoholics Anonymous</vt:lpstr>
      <vt:lpstr>Prezentace aplikace PowerPoint</vt:lpstr>
      <vt:lpstr>Prezentace aplikace PowerPoint</vt:lpstr>
      <vt:lpstr>Disease model of addiction</vt:lpstr>
      <vt:lpstr>Disease model of addiction</vt:lpstr>
      <vt:lpstr>Disease model of addiction</vt:lpstr>
      <vt:lpstr>Disease model of addiction - pros</vt:lpstr>
      <vt:lpstr>Disease model of addiction - cons</vt:lpstr>
      <vt:lpstr>Physical dependency theory</vt:lpstr>
      <vt:lpstr>It is about (anticipated) pleasure</vt:lpstr>
      <vt:lpstr>Intracranial self-stimulation</vt:lpstr>
      <vt:lpstr>Prezentace aplikace PowerPoint</vt:lpstr>
      <vt:lpstr>Prezentace aplikace PowerPoint</vt:lpstr>
      <vt:lpstr>Mesolimbic dopamine pathway</vt:lpstr>
      <vt:lpstr>Mesolimbic pathway and addiction</vt:lpstr>
      <vt:lpstr>Prezentace aplikace PowerPoint</vt:lpstr>
      <vt:lpstr>Genetics and addiction</vt:lpstr>
      <vt:lpstr>Genetics and addiction</vt:lpstr>
      <vt:lpstr>Genetics and addiction</vt:lpstr>
      <vt:lpstr>Reward-deficiency syndrome</vt:lpstr>
      <vt:lpstr>Reward-deficiency syndrome</vt:lpstr>
      <vt:lpstr>ADDICTION AS LEARNED BEHAVIOUR Classical conditioning</vt:lpstr>
      <vt:lpstr>Addiction and classical conditioning</vt:lpstr>
      <vt:lpstr>Prezentace aplikace PowerPoint</vt:lpstr>
      <vt:lpstr>ADDICTION AS LEARNED BEHAVIOUR Classical conditioning</vt:lpstr>
      <vt:lpstr>Prezentace aplikace PowerPoint</vt:lpstr>
      <vt:lpstr>Prezentace aplikace PowerPoint</vt:lpstr>
      <vt:lpstr>Prezentace aplikace PowerPoint</vt:lpstr>
      <vt:lpstr>Prezentace aplikace PowerPoint</vt:lpstr>
      <vt:lpstr>ADDICTION AS LEARNED BEHAVIOUR Social learning theory</vt:lpstr>
      <vt:lpstr>Prezentace aplikace PowerPoint</vt:lpstr>
      <vt:lpstr>Prezentace aplikace PowerPoint</vt:lpstr>
      <vt:lpstr>SELF-EFFICACY</vt:lpstr>
      <vt:lpstr>SELF-MEDIACATION MODEL OF ADDICTION </vt:lpstr>
      <vt:lpstr>Prezentace aplikace PowerPoint</vt:lpstr>
      <vt:lpstr>Prezentace aplikace PowerPoint</vt:lpstr>
      <vt:lpstr>Prezentace aplikace PowerPoint</vt:lpstr>
      <vt:lpstr>Prezentace aplikace PowerPoint</vt:lpstr>
      <vt:lpstr>DEVELOPMENTAL MODEL OF ADDICTION</vt:lpstr>
      <vt:lpstr>Addiction as rational choice</vt:lpstr>
      <vt:lpstr>Why do we engage in addictive behaviours?</vt:lpstr>
      <vt:lpstr>Societal risk factors</vt:lpstr>
      <vt:lpstr>Societal risk factors</vt:lpstr>
      <vt:lpstr>Societal risk factors</vt:lpstr>
      <vt:lpstr>Social developmental model</vt:lpstr>
      <vt:lpstr>Social developmental model</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HISTORICAL UNDERSTANDING OF ADDICTION</dc:title>
  <dc:creator>Lukas</dc:creator>
  <cp:lastModifiedBy>Blinka</cp:lastModifiedBy>
  <cp:revision>8</cp:revision>
  <dcterms:created xsi:type="dcterms:W3CDTF">2019-01-10T09:54:51Z</dcterms:created>
  <dcterms:modified xsi:type="dcterms:W3CDTF">2019-04-24T11:04:44Z</dcterms:modified>
</cp:coreProperties>
</file>