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257" r:id="rId2"/>
    <p:sldId id="345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337" r:id="rId11"/>
    <p:sldId id="338" r:id="rId12"/>
    <p:sldId id="340" r:id="rId13"/>
    <p:sldId id="265" r:id="rId14"/>
    <p:sldId id="266" r:id="rId15"/>
    <p:sldId id="268" r:id="rId16"/>
    <p:sldId id="269" r:id="rId17"/>
    <p:sldId id="270" r:id="rId18"/>
    <p:sldId id="273" r:id="rId19"/>
    <p:sldId id="348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343" r:id="rId32"/>
    <p:sldId id="342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341" r:id="rId41"/>
    <p:sldId id="293" r:id="rId42"/>
    <p:sldId id="294" r:id="rId43"/>
    <p:sldId id="295" r:id="rId44"/>
    <p:sldId id="344" r:id="rId45"/>
    <p:sldId id="296" r:id="rId46"/>
    <p:sldId id="297" r:id="rId47"/>
    <p:sldId id="347" r:id="rId48"/>
    <p:sldId id="346" r:id="rId49"/>
    <p:sldId id="298" r:id="rId50"/>
    <p:sldId id="300" r:id="rId51"/>
    <p:sldId id="299" r:id="rId52"/>
    <p:sldId id="301" r:id="rId53"/>
    <p:sldId id="302" r:id="rId54"/>
    <p:sldId id="303" r:id="rId55"/>
    <p:sldId id="304" r:id="rId56"/>
  </p:sldIdLst>
  <p:sldSz cx="9144000" cy="6858000" type="screen4x3"/>
  <p:notesSz cx="6867525" cy="9991725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7">
          <p15:clr>
            <a:srgbClr val="A4A3A4"/>
          </p15:clr>
        </p15:guide>
        <p15:guide id="2" pos="216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81896" autoAdjust="0"/>
  </p:normalViewPr>
  <p:slideViewPr>
    <p:cSldViewPr>
      <p:cViewPr>
        <p:scale>
          <a:sx n="61" d="100"/>
          <a:sy n="61" d="100"/>
        </p:scale>
        <p:origin x="144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548" y="-96"/>
      </p:cViewPr>
      <p:guideLst>
        <p:guide orient="horz" pos="3147"/>
        <p:guide pos="216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65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5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65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2" tIns="48166" rIns="96332" bIns="4816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endParaRPr lang="cs-CZ"/>
          </a:p>
        </p:txBody>
      </p:sp>
      <p:sp>
        <p:nvSpPr>
          <p:cNvPr id="1048856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9375" y="0"/>
            <a:ext cx="29765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2" tIns="48166" rIns="96332" bIns="4816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endParaRPr lang="cs-CZ"/>
          </a:p>
        </p:txBody>
      </p:sp>
      <p:sp>
        <p:nvSpPr>
          <p:cNvPr id="1048857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90075"/>
            <a:ext cx="29765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2" tIns="48166" rIns="96332" bIns="4816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endParaRPr lang="cs-CZ"/>
          </a:p>
        </p:txBody>
      </p:sp>
      <p:sp>
        <p:nvSpPr>
          <p:cNvPr id="1048858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9375" y="9490075"/>
            <a:ext cx="29765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2" tIns="48166" rIns="96332" bIns="4816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B82A31E1-8466-4C35-9937-F521934F672E}" type="slidenum">
              <a:rPr lang="cs-CZ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9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65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2" tIns="48166" rIns="96332" bIns="4816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endParaRPr lang="cs-CZ"/>
          </a:p>
        </p:txBody>
      </p:sp>
      <p:sp>
        <p:nvSpPr>
          <p:cNvPr id="1048850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9375" y="0"/>
            <a:ext cx="29765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2" tIns="48166" rIns="96332" bIns="4816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endParaRPr lang="cs-CZ"/>
          </a:p>
        </p:txBody>
      </p:sp>
      <p:sp>
        <p:nvSpPr>
          <p:cNvPr id="1048851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6625" y="749300"/>
            <a:ext cx="4994275" cy="3746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8852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7388" y="4746625"/>
            <a:ext cx="54927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2" tIns="48166" rIns="96332" bIns="481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1048853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90075"/>
            <a:ext cx="29765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2" tIns="48166" rIns="96332" bIns="4816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endParaRPr lang="cs-CZ"/>
          </a:p>
        </p:txBody>
      </p:sp>
      <p:sp>
        <p:nvSpPr>
          <p:cNvPr id="10488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9375" y="9490075"/>
            <a:ext cx="29765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2" tIns="48166" rIns="96332" bIns="4816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1122E193-CFE4-4B2E-9C9F-9ED63A8D7211}" type="slidenum">
              <a:rPr lang="cs-CZ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egoe U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egoe U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egoe U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egoe U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egoe U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4858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1E7D90A5-3376-47BD-812C-0B4E465FE675}" type="slidenum">
              <a:rPr lang="cs-CZ" altLang="cs-CZ" sz="1300" smtClean="0"/>
              <a:pPr>
                <a:spcBef>
                  <a:spcPct val="0"/>
                </a:spcBef>
              </a:pPr>
              <a:t>18</a:t>
            </a:fld>
            <a:endParaRPr lang="cs-CZ" altLang="cs-CZ" sz="1300"/>
          </a:p>
        </p:txBody>
      </p:sp>
      <p:sp>
        <p:nvSpPr>
          <p:cNvPr id="10486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486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/>
              <a:t>Procedura někdy jednoduchá jindy složitá</a:t>
            </a:r>
          </a:p>
          <a:p>
            <a:pPr eaLnBrk="1" hangingPunct="1"/>
            <a:r>
              <a:rPr lang="cs-CZ" altLang="cs-CZ"/>
              <a:t>Zde je propojení statistiky s metodologií.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48646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altLang="cs-CZ" dirty="0"/>
              <a:t>Co vidíte? </a:t>
            </a:r>
            <a:r>
              <a:rPr lang="cs-CZ" altLang="cs-CZ" dirty="0" smtClean="0"/>
              <a:t>Data.</a:t>
            </a:r>
            <a:r>
              <a:rPr lang="cs-CZ" altLang="cs-CZ" baseline="0" dirty="0" smtClean="0"/>
              <a:t> Hrubá data.</a:t>
            </a:r>
            <a:endParaRPr lang="cs-CZ" altLang="cs-CZ" dirty="0"/>
          </a:p>
        </p:txBody>
      </p:sp>
      <p:sp>
        <p:nvSpPr>
          <p:cNvPr id="1048647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fld id="{DEFB8C78-07FE-4782-8843-B6B400D1E118}" type="slidenum">
              <a:rPr lang="cs-CZ" altLang="cs-CZ" smtClean="0"/>
              <a:t>19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457009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FEE7E118-7479-430B-9DD8-74AC8CAC0A7B}" type="slidenum">
              <a:rPr lang="cs-CZ" altLang="cs-CZ" sz="1300" smtClean="0"/>
              <a:pPr>
                <a:spcBef>
                  <a:spcPct val="0"/>
                </a:spcBef>
              </a:pPr>
              <a:t>20</a:t>
            </a:fld>
            <a:endParaRPr lang="cs-CZ" altLang="cs-CZ" sz="1300"/>
          </a:p>
        </p:txBody>
      </p:sp>
      <p:sp>
        <p:nvSpPr>
          <p:cNvPr id="10486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4868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/>
              <a:t>Procedura někdy jednoduchá jindy složitá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15B67960-1A01-4ABD-B3EF-FD26EDB637DB}" type="slidenum">
              <a:rPr lang="cs-CZ" altLang="cs-CZ" sz="1300" smtClean="0"/>
              <a:pPr>
                <a:spcBef>
                  <a:spcPct val="0"/>
                </a:spcBef>
              </a:pPr>
              <a:t>21</a:t>
            </a:fld>
            <a:endParaRPr lang="cs-CZ" altLang="cs-CZ" sz="1300"/>
          </a:p>
        </p:txBody>
      </p:sp>
      <p:sp>
        <p:nvSpPr>
          <p:cNvPr id="1048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486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1CB30CBF-9A18-4D42-9722-807E274FCE6A}" type="slidenum">
              <a:rPr lang="cs-CZ" altLang="cs-CZ" sz="1300" smtClean="0"/>
              <a:pPr>
                <a:spcBef>
                  <a:spcPct val="0"/>
                </a:spcBef>
              </a:pPr>
              <a:t>22</a:t>
            </a:fld>
            <a:endParaRPr lang="cs-CZ" altLang="cs-CZ" sz="1300"/>
          </a:p>
        </p:txBody>
      </p:sp>
      <p:sp>
        <p:nvSpPr>
          <p:cNvPr id="10486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4869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1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48712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altLang="cs-CZ"/>
              <a:t>Kolik je v Brně intelektově nadaných lidí? 2% z 3000000.</a:t>
            </a:r>
          </a:p>
        </p:txBody>
      </p:sp>
      <p:sp>
        <p:nvSpPr>
          <p:cNvPr id="1048713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6BF6664A-275F-4C4D-8FCA-8CAA4BAA665D}" type="slidenum">
              <a:rPr lang="cs-CZ" altLang="cs-CZ" sz="1300" smtClean="0"/>
              <a:pPr>
                <a:spcBef>
                  <a:spcPct val="0"/>
                </a:spcBef>
              </a:pPr>
              <a:t>27</a:t>
            </a:fld>
            <a:endParaRPr lang="cs-CZ" altLang="cs-CZ" sz="13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7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48718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altLang="cs-CZ"/>
              <a:t>Na naši paměť bychom moc spoléhat neměli.</a:t>
            </a:r>
          </a:p>
        </p:txBody>
      </p:sp>
      <p:sp>
        <p:nvSpPr>
          <p:cNvPr id="1048719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9EBD19ED-8B3D-42B5-ABE8-897F30C8D287}" type="slidenum">
              <a:rPr lang="cs-CZ" altLang="cs-CZ" sz="1300" smtClean="0"/>
              <a:pPr>
                <a:spcBef>
                  <a:spcPct val="0"/>
                </a:spcBef>
              </a:pPr>
              <a:t>28</a:t>
            </a:fld>
            <a:endParaRPr lang="cs-CZ" altLang="cs-CZ" sz="13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48725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altLang="cs-CZ"/>
              <a:t>U nominálních dat nemají kumulativní četnosti pochopitelně smysl. </a:t>
            </a:r>
          </a:p>
        </p:txBody>
      </p:sp>
      <p:sp>
        <p:nvSpPr>
          <p:cNvPr id="104872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769A4ADF-5D40-4273-AB0F-2297FAAD0A7B}" type="slidenum">
              <a:rPr lang="cs-CZ" altLang="cs-CZ" sz="1300" smtClean="0"/>
              <a:pPr>
                <a:spcBef>
                  <a:spcPct val="0"/>
                </a:spcBef>
              </a:pPr>
              <a:t>29</a:t>
            </a:fld>
            <a:endParaRPr lang="cs-CZ" altLang="cs-CZ" sz="13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48731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/>
          </a:p>
        </p:txBody>
      </p:sp>
      <p:sp>
        <p:nvSpPr>
          <p:cNvPr id="104873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6EBF7098-FE7C-4EDA-A947-B1100F3DAD94}" type="slidenum">
              <a:rPr lang="cs-CZ" altLang="cs-CZ" sz="1300" smtClean="0"/>
              <a:pPr>
                <a:spcBef>
                  <a:spcPct val="0"/>
                </a:spcBef>
              </a:pPr>
              <a:t>30</a:t>
            </a:fld>
            <a:endParaRPr lang="cs-CZ" altLang="cs-CZ" sz="13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4873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/>
              <a:t>Procedura někdy jednoduchá jindy složitá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657E3F63-CBE7-4FE3-802E-101CD5E4FBBA}" type="slidenum">
              <a:rPr lang="cs-CZ" altLang="cs-CZ" sz="1300" smtClean="0"/>
              <a:pPr>
                <a:spcBef>
                  <a:spcPct val="0"/>
                </a:spcBef>
              </a:pPr>
              <a:t>3</a:t>
            </a:fld>
            <a:endParaRPr lang="cs-CZ" altLang="cs-CZ" sz="1300"/>
          </a:p>
        </p:txBody>
      </p:sp>
      <p:sp>
        <p:nvSpPr>
          <p:cNvPr id="10485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486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1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48742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/>
          </a:p>
        </p:txBody>
      </p:sp>
      <p:sp>
        <p:nvSpPr>
          <p:cNvPr id="1048743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108C85C6-22B5-4A4D-9136-0CC5C0FDACC7}" type="slidenum">
              <a:rPr lang="cs-CZ" altLang="cs-CZ" sz="1300" smtClean="0"/>
              <a:pPr>
                <a:spcBef>
                  <a:spcPct val="0"/>
                </a:spcBef>
              </a:pPr>
              <a:t>35</a:t>
            </a:fld>
            <a:endParaRPr lang="cs-CZ" altLang="cs-CZ" sz="13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48747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/>
          </a:p>
        </p:txBody>
      </p:sp>
      <p:sp>
        <p:nvSpPr>
          <p:cNvPr id="104874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7B71F709-0C50-49CC-A47A-AAE6ABD6761F}" type="slidenum">
              <a:rPr lang="cs-CZ" altLang="cs-CZ" sz="1300" smtClean="0"/>
              <a:pPr>
                <a:spcBef>
                  <a:spcPct val="0"/>
                </a:spcBef>
              </a:pPr>
              <a:t>36</a:t>
            </a:fld>
            <a:endParaRPr lang="cs-CZ" altLang="cs-CZ" sz="13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3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48754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/>
          </a:p>
        </p:txBody>
      </p:sp>
      <p:sp>
        <p:nvSpPr>
          <p:cNvPr id="1048755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93C409D2-1D4A-405B-9545-0233FC5AF471}" type="slidenum">
              <a:rPr lang="cs-CZ" altLang="cs-CZ" sz="1300" smtClean="0"/>
              <a:pPr>
                <a:spcBef>
                  <a:spcPct val="0"/>
                </a:spcBef>
              </a:pPr>
              <a:t>38</a:t>
            </a:fld>
            <a:endParaRPr lang="cs-CZ" altLang="cs-CZ" sz="13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48763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/>
          </a:p>
        </p:txBody>
      </p:sp>
      <p:sp>
        <p:nvSpPr>
          <p:cNvPr id="104876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5F7F793B-CD2B-4FA1-A14F-E0D8AD08145E}" type="slidenum">
              <a:rPr lang="cs-CZ" altLang="cs-CZ" sz="1300" smtClean="0"/>
              <a:pPr>
                <a:spcBef>
                  <a:spcPct val="0"/>
                </a:spcBef>
              </a:pPr>
              <a:t>42</a:t>
            </a:fld>
            <a:endParaRPr lang="cs-CZ" altLang="cs-CZ" sz="13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48769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/>
          </a:p>
        </p:txBody>
      </p:sp>
      <p:sp>
        <p:nvSpPr>
          <p:cNvPr id="104877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699AED1A-54CD-4069-8E4D-02E27B65BE55}" type="slidenum">
              <a:rPr lang="cs-CZ" altLang="cs-CZ" sz="1300" smtClean="0"/>
              <a:pPr>
                <a:spcBef>
                  <a:spcPct val="0"/>
                </a:spcBef>
              </a:pPr>
              <a:t>43</a:t>
            </a:fld>
            <a:endParaRPr lang="cs-CZ" altLang="cs-CZ" sz="13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48775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/>
          </a:p>
        </p:txBody>
      </p:sp>
      <p:sp>
        <p:nvSpPr>
          <p:cNvPr id="104877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36E63BDB-24F7-4F98-AEA1-62BAE1CBB789}" type="slidenum">
              <a:rPr lang="cs-CZ" altLang="cs-CZ" sz="1300" smtClean="0"/>
              <a:pPr>
                <a:spcBef>
                  <a:spcPct val="0"/>
                </a:spcBef>
              </a:pPr>
              <a:t>45</a:t>
            </a:fld>
            <a:endParaRPr lang="cs-CZ" altLang="cs-CZ" sz="13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9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48780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/>
          </a:p>
        </p:txBody>
      </p:sp>
      <p:sp>
        <p:nvSpPr>
          <p:cNvPr id="1048781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10F3E637-E86F-4FE6-B504-81D078569419}" type="slidenum">
              <a:rPr lang="cs-CZ" altLang="cs-CZ" sz="1300" smtClean="0"/>
              <a:pPr>
                <a:spcBef>
                  <a:spcPct val="0"/>
                </a:spcBef>
              </a:pPr>
              <a:t>46</a:t>
            </a:fld>
            <a:endParaRPr lang="cs-CZ" altLang="cs-CZ" sz="13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7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48818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/>
          </a:p>
        </p:txBody>
      </p:sp>
      <p:sp>
        <p:nvSpPr>
          <p:cNvPr id="1048819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C06F574F-FF6B-40EB-AFF4-C355B917D5CD}" type="slidenum">
              <a:rPr lang="cs-CZ" altLang="cs-CZ" sz="1300" smtClean="0"/>
              <a:pPr>
                <a:spcBef>
                  <a:spcPct val="0"/>
                </a:spcBef>
              </a:pPr>
              <a:t>47</a:t>
            </a:fld>
            <a:endParaRPr lang="cs-CZ" altLang="cs-CZ" sz="1300"/>
          </a:p>
        </p:txBody>
      </p:sp>
    </p:spTree>
    <p:extLst>
      <p:ext uri="{BB962C8B-B14F-4D97-AF65-F5344CB8AC3E}">
        <p14:creationId xmlns:p14="http://schemas.microsoft.com/office/powerpoint/2010/main" val="23917792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5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48786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/>
          </a:p>
        </p:txBody>
      </p:sp>
      <p:sp>
        <p:nvSpPr>
          <p:cNvPr id="1048787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D9B0BB0A-96AE-428E-9243-CAA138D74084}" type="slidenum">
              <a:rPr lang="cs-CZ" altLang="cs-CZ" sz="1300" smtClean="0"/>
              <a:pPr>
                <a:spcBef>
                  <a:spcPct val="0"/>
                </a:spcBef>
              </a:pPr>
              <a:t>49</a:t>
            </a:fld>
            <a:endParaRPr lang="cs-CZ" altLang="cs-CZ" sz="13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488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6D534A43-9C90-42B5-84C6-B9BC94010423}" type="slidenum">
              <a:rPr lang="cs-CZ" altLang="cs-CZ" sz="1300" smtClean="0"/>
              <a:pPr>
                <a:spcBef>
                  <a:spcPct val="0"/>
                </a:spcBef>
              </a:pPr>
              <a:t>6</a:t>
            </a:fld>
            <a:endParaRPr lang="cs-CZ" altLang="cs-CZ" sz="1300"/>
          </a:p>
        </p:txBody>
      </p:sp>
      <p:sp>
        <p:nvSpPr>
          <p:cNvPr id="10486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4861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4880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/>
              <a:t>Procedura někdy jednoduchá jindy složitá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4881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7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48818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/>
          </a:p>
        </p:txBody>
      </p:sp>
      <p:sp>
        <p:nvSpPr>
          <p:cNvPr id="1048819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C06F574F-FF6B-40EB-AFF4-C355B917D5CD}" type="slidenum">
              <a:rPr lang="cs-CZ" altLang="cs-CZ" sz="1300" smtClean="0"/>
              <a:pPr>
                <a:spcBef>
                  <a:spcPct val="0"/>
                </a:spcBef>
              </a:pPr>
              <a:t>55</a:t>
            </a:fld>
            <a:endParaRPr lang="cs-CZ" altLang="cs-CZ" sz="13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884D7245-5F51-45B2-A1C1-4B6A27F76777}" type="slidenum">
              <a:rPr lang="cs-CZ" altLang="cs-CZ" sz="1300" smtClean="0"/>
              <a:pPr>
                <a:spcBef>
                  <a:spcPct val="0"/>
                </a:spcBef>
              </a:pPr>
              <a:t>7</a:t>
            </a:fld>
            <a:endParaRPr lang="cs-CZ" altLang="cs-CZ" sz="1300"/>
          </a:p>
        </p:txBody>
      </p:sp>
      <p:sp>
        <p:nvSpPr>
          <p:cNvPr id="1048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486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711FEA1A-5606-4A18-989A-6F34CF6F951A}" type="slidenum">
              <a:rPr lang="cs-CZ" altLang="cs-CZ" sz="1300" smtClean="0"/>
              <a:pPr>
                <a:spcBef>
                  <a:spcPct val="0"/>
                </a:spcBef>
              </a:pPr>
              <a:t>9</a:t>
            </a:fld>
            <a:endParaRPr lang="cs-CZ" altLang="cs-CZ" sz="1300"/>
          </a:p>
        </p:txBody>
      </p:sp>
      <p:sp>
        <p:nvSpPr>
          <p:cNvPr id="1048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48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/>
              <a:t>Statistika je aplikovanou matematikou a logikou a jako taková je do značné míry nezávislá na filozofii poznávání.</a:t>
            </a:r>
          </a:p>
          <a:p>
            <a:pPr eaLnBrk="1" hangingPunct="1"/>
            <a:r>
              <a:rPr lang="cs-CZ" altLang="cs-CZ"/>
              <a:t>Statistika je nástroj k popisu dat o jevech.</a:t>
            </a:r>
          </a:p>
          <a:p>
            <a:pPr eaLnBrk="1" hangingPunct="1"/>
            <a:r>
              <a:rPr lang="cs-CZ" altLang="cs-CZ"/>
              <a:t>Tento nástroj může použít kdokoli, badatelé zastávající různé epistemologie, různé psychologické směry i různé metodologie.</a:t>
            </a:r>
          </a:p>
          <a:p>
            <a:pPr eaLnBrk="1" hangingPunct="1"/>
            <a:r>
              <a:rPr lang="cs-CZ" altLang="cs-CZ"/>
              <a:t>Tento nástroj lze použít dobře i špatně. To je odpovědnost uživatele.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DD4CD9EA-F8A1-41DB-9FFF-C83DEA78ECCD}" type="slidenum">
              <a:rPr lang="cs-CZ" altLang="cs-CZ" sz="1300" smtClean="0"/>
              <a:pPr>
                <a:spcBef>
                  <a:spcPct val="0"/>
                </a:spcBef>
              </a:pPr>
              <a:t>13</a:t>
            </a:fld>
            <a:endParaRPr lang="cs-CZ" altLang="cs-CZ" sz="1300"/>
          </a:p>
        </p:txBody>
      </p:sp>
      <p:sp>
        <p:nvSpPr>
          <p:cNvPr id="10486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4863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/>
              <a:t>Objektivní není totéž, co pravdivý.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9E0B7314-813E-49D1-84F8-D1B48B20E96B}" type="slidenum">
              <a:rPr lang="cs-CZ" altLang="cs-CZ" sz="1300" smtClean="0"/>
              <a:pPr>
                <a:spcBef>
                  <a:spcPct val="0"/>
                </a:spcBef>
              </a:pPr>
              <a:t>14</a:t>
            </a:fld>
            <a:endParaRPr lang="cs-CZ" altLang="cs-CZ" sz="1300"/>
          </a:p>
        </p:txBody>
      </p:sp>
      <p:sp>
        <p:nvSpPr>
          <p:cNvPr id="10486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486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48646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altLang="cs-CZ"/>
              <a:t>Co vidíte? Čísla.</a:t>
            </a:r>
          </a:p>
        </p:txBody>
      </p:sp>
      <p:sp>
        <p:nvSpPr>
          <p:cNvPr id="1048647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fld id="{DEFB8C78-07FE-4782-8843-B6B400D1E118}" type="slidenum">
              <a:rPr lang="cs-CZ" altLang="cs-CZ" smtClean="0"/>
              <a:t>16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A6C2D894-7C1B-4D9F-A304-199236340828}" type="slidenum">
              <a:rPr lang="cs-CZ" altLang="cs-CZ" sz="1300" smtClean="0"/>
              <a:pPr>
                <a:spcBef>
                  <a:spcPct val="0"/>
                </a:spcBef>
              </a:pPr>
              <a:t>17</a:t>
            </a:fld>
            <a:endParaRPr lang="cs-CZ" altLang="cs-CZ" sz="1300"/>
          </a:p>
        </p:txBody>
      </p:sp>
      <p:sp>
        <p:nvSpPr>
          <p:cNvPr id="1048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4865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/>
              <a:t>Příklad inteligenčního testu – hrubé skóry se přepočítávají na jiné skóry usnadňující interpretaci, ale také na hrubší kategorie. To vše z jednoho výkonu.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485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10485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104858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6300788" y="6605588"/>
            <a:ext cx="2843212" cy="252412"/>
          </a:xfrm>
        </p:spPr>
        <p:txBody>
          <a:bodyPr/>
          <a:lstStyle/>
          <a:p>
            <a:r>
              <a:rPr lang="cs-CZ"/>
              <a:t>(c) Stanislav Ježek, Jan Širůček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1048847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48848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(c) Stanislav Ježek, Jan Širůček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6" name="Svislý nadpis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1048827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48828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(c) Stanislav Ježek, Jan Širůček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3" name="Nadpis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1048684" name="Zástupný symbol pro tabulku 2"/>
          <p:cNvSpPr>
            <a:spLocks noGrp="1"/>
          </p:cNvSpPr>
          <p:nvPr>
            <p:ph type="tbl" idx="1"/>
          </p:nvPr>
        </p:nvSpPr>
        <p:spPr>
          <a:xfrm>
            <a:off x="566738" y="1752600"/>
            <a:ext cx="8001000" cy="4267200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1048685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(c) Stanislav Ježek, Jan Širůček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1" name="Nadpis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1048792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48793" name="Zástupný symbol pro obsah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48794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(c) Stanislav Ježek, Jan Širůček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Nadpis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1048591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48592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48593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48594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(c) Stanislav Ježek, Jan Širůček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104860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48603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(c) Stanislav Ježek, Jan Širůček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9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1048830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048831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(c) Stanislav Ježek, Jan Širůček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1048837" name="Zástupný symbol pro obsah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48838" name="Zástupný symbol pro obsah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48839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(c) Stanislav Ježek, Jan Širůček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0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1048821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048822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48823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048824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48825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(c) Stanislav Ježek, Jan Širůček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1048841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(c) Stanislav Ježek, Jan Širůček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(c) Stanislav Ježek, Jan Širůček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104883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4883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048835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(c) Stanislav Ježek, Jan Širůček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104884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104884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048845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(c) Stanislav Ježek, Jan Širůček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485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48578" name="AutoShape 7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48579" name="Line 8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4858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8400" y="6661150"/>
            <a:ext cx="2895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800"/>
            </a:lvl1pPr>
          </a:lstStyle>
          <a:p>
            <a:r>
              <a:rPr lang="cs-CZ"/>
              <a:t>(c) Stanislav Ježek, Jan Širůček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Segoe U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Segoe U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Segoe U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Segoe U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Segoe U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Segoe U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Segoe U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Segoe UI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d.com/talks/hans_rosling_shows_the_best_stats_you_ve_ever_seen.html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mazon.com/o/ASIN/0470944889?tag=adapas02-20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mage:Standard_deviation_diagram.png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5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800"/>
              <a:t>(c) Stanislav Ježek, Jan Širůček</a:t>
            </a:r>
          </a:p>
        </p:txBody>
      </p:sp>
      <p:sp>
        <p:nvSpPr>
          <p:cNvPr id="104858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spcBef>
                <a:spcPct val="40000"/>
              </a:spcBef>
              <a:spcAft>
                <a:spcPct val="40000"/>
              </a:spcAft>
            </a:pPr>
            <a:r>
              <a:rPr lang="cs-CZ" altLang="cs-CZ" sz="2000" dirty="0"/>
              <a:t>PSY117 </a:t>
            </a:r>
            <a:r>
              <a:rPr lang="cs-CZ" altLang="cs-CZ" sz="2000" dirty="0" smtClean="0"/>
              <a:t>2019</a:t>
            </a:r>
            <a:r>
              <a:rPr lang="cs-CZ" altLang="cs-CZ" sz="2000" dirty="0"/>
              <a:t/>
            </a:r>
            <a:br>
              <a:rPr lang="cs-CZ" altLang="cs-CZ" sz="2000" dirty="0"/>
            </a:br>
            <a:r>
              <a:rPr lang="cs-CZ" altLang="cs-CZ" sz="2000" dirty="0"/>
              <a:t>Statistická analýza dat v psychologii</a:t>
            </a:r>
            <a:br>
              <a:rPr lang="cs-CZ" altLang="cs-CZ" sz="2000" dirty="0"/>
            </a:br>
            <a:r>
              <a:rPr lang="cs-CZ" altLang="cs-CZ" sz="2000" b="1" dirty="0"/>
              <a:t>Přednáška 1</a:t>
            </a:r>
          </a:p>
        </p:txBody>
      </p:sp>
      <p:pic>
        <p:nvPicPr>
          <p:cNvPr id="209715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3500438"/>
            <a:ext cx="4897438" cy="35909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85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2997200"/>
            <a:ext cx="7848600" cy="3311525"/>
          </a:xfrm>
        </p:spPr>
        <p:txBody>
          <a:bodyPr/>
          <a:lstStyle/>
          <a:p>
            <a:pPr eaLnBrk="1" hangingPunct="1"/>
            <a:r>
              <a:rPr lang="cs-CZ" altLang="cs-CZ" sz="4000" b="1" dirty="0">
                <a:solidFill>
                  <a:schemeClr val="accent2"/>
                </a:solidFill>
              </a:rPr>
              <a:t>ÚVOD, ČETNOSTI A ROZLOŽENÍ ČETNOSTÍ</a:t>
            </a:r>
          </a:p>
          <a:p>
            <a:pPr eaLnBrk="1" hangingPunct="1"/>
            <a:endParaRPr lang="cs-CZ" altLang="cs-CZ" sz="4000" b="1" dirty="0"/>
          </a:p>
          <a:p>
            <a:pPr eaLnBrk="1" hangingPunct="1"/>
            <a:endParaRPr lang="cs-CZ" altLang="cs-CZ" sz="2000" b="1" dirty="0"/>
          </a:p>
          <a:p>
            <a:pPr eaLnBrk="1" hangingPunct="1"/>
            <a:r>
              <a:rPr lang="cs-CZ" altLang="cs-CZ" sz="1800" dirty="0"/>
              <a:t>Je snadné lhát s pomocí statistiky.</a:t>
            </a:r>
          </a:p>
          <a:p>
            <a:pPr eaLnBrk="1" hangingPunct="1"/>
            <a:r>
              <a:rPr lang="cs-CZ" altLang="cs-CZ" sz="1800" dirty="0"/>
              <a:t>Je těžké říkat pravdu bez ní.</a:t>
            </a:r>
          </a:p>
          <a:p>
            <a:pPr eaLnBrk="1" hangingPunct="1"/>
            <a:r>
              <a:rPr lang="cs-CZ" altLang="cs-CZ" sz="1800" i="1" dirty="0"/>
              <a:t>                    </a:t>
            </a:r>
            <a:r>
              <a:rPr lang="cs-CZ" altLang="cs-CZ" sz="1800" i="1" dirty="0" err="1"/>
              <a:t>Andrejs</a:t>
            </a:r>
            <a:r>
              <a:rPr lang="cs-CZ" altLang="cs-CZ" sz="1800" i="1" dirty="0"/>
              <a:t> </a:t>
            </a:r>
            <a:r>
              <a:rPr lang="cs-CZ" altLang="cs-CZ" sz="1800" i="1" dirty="0" err="1"/>
              <a:t>Dunkels</a:t>
            </a:r>
            <a:r>
              <a:rPr lang="cs-CZ" altLang="cs-CZ" sz="1800" i="1" dirty="0"/>
              <a:t>; </a:t>
            </a:r>
            <a:r>
              <a:rPr lang="cs-CZ" altLang="cs-CZ" sz="1800" i="1" dirty="0" err="1"/>
              <a:t>wikiquote</a:t>
            </a:r>
            <a:endParaRPr lang="cs-CZ" altLang="cs-CZ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9" name="Nadpis 10488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" b="1" dirty="0"/>
              <a:t>Data</a:t>
            </a:r>
            <a:r>
              <a:rPr lang="en-US" altLang="en" dirty="0"/>
              <a:t>? </a:t>
            </a:r>
            <a:r>
              <a:rPr lang="cs-CZ" altLang="en" dirty="0"/>
              <a:t>Jaká d</a:t>
            </a:r>
            <a:r>
              <a:rPr lang="en-US" altLang="en" dirty="0" err="1"/>
              <a:t>ata</a:t>
            </a:r>
            <a:r>
              <a:rPr lang="en" altLang="en" dirty="0"/>
              <a:t>?</a:t>
            </a:r>
            <a:endParaRPr lang="cs-CZ" dirty="0"/>
          </a:p>
        </p:txBody>
      </p:sp>
      <p:sp>
        <p:nvSpPr>
          <p:cNvPr id="1048860" name="Zástupný symbol pro obsah 1048859"/>
          <p:cNvSpPr>
            <a:spLocks noGrp="1"/>
          </p:cNvSpPr>
          <p:nvPr>
            <p:ph idx="1"/>
          </p:nvPr>
        </p:nvSpPr>
        <p:spPr>
          <a:xfrm>
            <a:off x="566738" y="1752600"/>
            <a:ext cx="8325742" cy="4556720"/>
          </a:xfrm>
        </p:spPr>
        <p:txBody>
          <a:bodyPr/>
          <a:lstStyle/>
          <a:p>
            <a:pPr marL="0" indent="0">
              <a:buNone/>
            </a:pPr>
            <a:r>
              <a:rPr lang="en-US" altLang="en" sz="2800" dirty="0"/>
              <a:t>O </a:t>
            </a:r>
            <a:r>
              <a:rPr lang="en-US" altLang="en" sz="2800" dirty="0" err="1"/>
              <a:t>charakteristikách</a:t>
            </a:r>
            <a:r>
              <a:rPr lang="en-US" altLang="en" sz="2800" dirty="0"/>
              <a:t> </a:t>
            </a:r>
            <a:r>
              <a:rPr lang="en" altLang="en" sz="2800" dirty="0"/>
              <a:t>účastníků </a:t>
            </a:r>
            <a:r>
              <a:rPr lang="en-US" altLang="en" sz="2800" dirty="0" err="1"/>
              <a:t>výzkumu</a:t>
            </a:r>
            <a:r>
              <a:rPr lang="en-US" altLang="en" sz="2800" dirty="0"/>
              <a:t>.</a:t>
            </a:r>
            <a:endParaRPr lang="cs-CZ" sz="2800" dirty="0"/>
          </a:p>
          <a:p>
            <a:pPr marL="0" indent="0">
              <a:buNone/>
            </a:pPr>
            <a:r>
              <a:rPr lang="en-US" altLang="en" sz="2800" dirty="0"/>
              <a:t>O </a:t>
            </a:r>
            <a:r>
              <a:rPr lang="en-US" altLang="en" sz="2800" dirty="0" err="1"/>
              <a:t>výkonech</a:t>
            </a:r>
            <a:r>
              <a:rPr lang="en-US" altLang="en" sz="2800" dirty="0"/>
              <a:t> </a:t>
            </a:r>
            <a:r>
              <a:rPr lang="en" altLang="en" sz="2800" dirty="0"/>
              <a:t>žáků </a:t>
            </a:r>
            <a:r>
              <a:rPr lang="en-US" altLang="en" sz="2800" dirty="0" err="1"/>
              <a:t>ve</a:t>
            </a:r>
            <a:r>
              <a:rPr lang="en-US" altLang="en" sz="2800" dirty="0"/>
              <a:t> </a:t>
            </a:r>
            <a:r>
              <a:rPr lang="en" altLang="en" sz="2800" dirty="0"/>
              <a:t>škole</a:t>
            </a:r>
            <a:endParaRPr lang="cs-CZ" sz="2800" dirty="0"/>
          </a:p>
          <a:p>
            <a:pPr marL="0" indent="0">
              <a:buNone/>
            </a:pPr>
            <a:r>
              <a:rPr lang="en-US" altLang="en" sz="2800" dirty="0"/>
              <a:t>O </a:t>
            </a:r>
            <a:r>
              <a:rPr lang="en-US" altLang="en" sz="2800" dirty="0" err="1"/>
              <a:t>vybraném</a:t>
            </a:r>
            <a:r>
              <a:rPr lang="en-US" altLang="en" sz="2800" dirty="0"/>
              <a:t> </a:t>
            </a:r>
            <a:r>
              <a:rPr lang="en-US" altLang="en" sz="2800" dirty="0" err="1"/>
              <a:t>vzorku</a:t>
            </a:r>
            <a:r>
              <a:rPr lang="en-US" altLang="en" sz="2800" dirty="0"/>
              <a:t> </a:t>
            </a:r>
            <a:r>
              <a:rPr lang="en-US" altLang="en" sz="2800" dirty="0" err="1"/>
              <a:t>lidí</a:t>
            </a:r>
            <a:r>
              <a:rPr lang="en-US" altLang="en" sz="2800" dirty="0"/>
              <a:t>, s </a:t>
            </a:r>
            <a:r>
              <a:rPr lang="en-US" altLang="en" sz="2800" dirty="0" err="1"/>
              <a:t>nimiž</a:t>
            </a:r>
            <a:r>
              <a:rPr lang="en-US" altLang="en" sz="2800" dirty="0"/>
              <a:t> </a:t>
            </a:r>
            <a:r>
              <a:rPr lang="en-US" altLang="en" sz="2800" dirty="0" err="1"/>
              <a:t>budeme</a:t>
            </a:r>
            <a:r>
              <a:rPr lang="en-US" altLang="en" sz="2800" dirty="0"/>
              <a:t> </a:t>
            </a:r>
            <a:r>
              <a:rPr lang="en-US" altLang="en" sz="2800" dirty="0" err="1"/>
              <a:t>srovnávat</a:t>
            </a:r>
            <a:r>
              <a:rPr lang="en-US" altLang="en" sz="2800" dirty="0"/>
              <a:t> </a:t>
            </a:r>
            <a:r>
              <a:rPr lang="en-US" altLang="en" sz="2800" dirty="0" err="1"/>
              <a:t>své</a:t>
            </a:r>
            <a:r>
              <a:rPr lang="en-US" altLang="en" sz="2800" dirty="0"/>
              <a:t> </a:t>
            </a:r>
            <a:r>
              <a:rPr lang="en-US" altLang="en" sz="2800" dirty="0" err="1"/>
              <a:t>klienty</a:t>
            </a:r>
            <a:endParaRPr lang="cs-CZ" sz="2800" dirty="0"/>
          </a:p>
          <a:p>
            <a:pPr marL="0" indent="0">
              <a:buNone/>
            </a:pPr>
            <a:r>
              <a:rPr lang="en-US" altLang="en" sz="2800" dirty="0"/>
              <a:t>O </a:t>
            </a:r>
            <a:r>
              <a:rPr lang="en-US" altLang="en" sz="2800" dirty="0" err="1"/>
              <a:t>jedn</a:t>
            </a:r>
            <a:r>
              <a:rPr lang="cs-CZ" altLang="en" sz="2800" dirty="0"/>
              <a:t>o</a:t>
            </a:r>
            <a:r>
              <a:rPr lang="en-US" altLang="en" sz="2800" dirty="0"/>
              <a:t>m </a:t>
            </a:r>
            <a:r>
              <a:rPr lang="en-US" altLang="en" sz="2800" dirty="0" err="1"/>
              <a:t>klientovi</a:t>
            </a:r>
            <a:r>
              <a:rPr lang="en-US" altLang="en" sz="2800" dirty="0"/>
              <a:t> a </a:t>
            </a:r>
            <a:r>
              <a:rPr lang="en-US" altLang="en" sz="2800" dirty="0" err="1"/>
              <a:t>jeho</a:t>
            </a:r>
            <a:r>
              <a:rPr lang="en-US" altLang="en" sz="2800" dirty="0"/>
              <a:t> </a:t>
            </a:r>
            <a:r>
              <a:rPr lang="en-US" altLang="en" sz="2800" dirty="0" err="1"/>
              <a:t>změnách</a:t>
            </a:r>
            <a:r>
              <a:rPr lang="en-US" altLang="en" sz="2800" dirty="0"/>
              <a:t> v </a:t>
            </a:r>
            <a:r>
              <a:rPr lang="en" altLang="en" sz="2800" dirty="0"/>
              <a:t>čase </a:t>
            </a:r>
            <a:endParaRPr lang="cs-CZ" sz="2800" dirty="0"/>
          </a:p>
          <a:p>
            <a:pPr marL="0" indent="0">
              <a:buNone/>
            </a:pPr>
            <a:r>
              <a:rPr lang="en-US" altLang="en" sz="2800" dirty="0"/>
              <a:t>O </a:t>
            </a:r>
            <a:r>
              <a:rPr lang="en-US" altLang="en" sz="2800" dirty="0" err="1"/>
              <a:t>sobě</a:t>
            </a:r>
            <a:r>
              <a:rPr lang="en-US" altLang="en" sz="2800" dirty="0"/>
              <a:t>, </a:t>
            </a:r>
            <a:r>
              <a:rPr lang="en-US" altLang="en" sz="2800" dirty="0" err="1"/>
              <a:t>svém</a:t>
            </a:r>
            <a:r>
              <a:rPr lang="en-US" altLang="en" sz="2800" dirty="0"/>
              <a:t> </a:t>
            </a:r>
            <a:r>
              <a:rPr lang="en" altLang="en" sz="2800" dirty="0"/>
              <a:t>životě</a:t>
            </a:r>
            <a:r>
              <a:rPr lang="en-US" altLang="en" sz="2800" dirty="0"/>
              <a:t>, </a:t>
            </a:r>
            <a:r>
              <a:rPr lang="en-US" altLang="en" sz="2800" dirty="0" err="1"/>
              <a:t>nebo</a:t>
            </a:r>
            <a:r>
              <a:rPr lang="en-US" altLang="en" sz="2800" dirty="0"/>
              <a:t> </a:t>
            </a:r>
            <a:r>
              <a:rPr lang="en-US" altLang="en" sz="2800" dirty="0" err="1"/>
              <a:t>praxi</a:t>
            </a:r>
            <a:endParaRPr lang="cs-CZ" altLang="en" sz="2800" dirty="0"/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altLang="en" sz="2800" dirty="0"/>
              <a:t>Z</a:t>
            </a:r>
            <a:r>
              <a:rPr lang="en-US" altLang="en" sz="2800" dirty="0" err="1"/>
              <a:t>áznamy</a:t>
            </a:r>
            <a:r>
              <a:rPr lang="en-US" altLang="en" sz="2800" dirty="0"/>
              <a:t>,  </a:t>
            </a:r>
            <a:r>
              <a:rPr lang="en-US" altLang="en" sz="2800" dirty="0" err="1"/>
              <a:t>pozorování</a:t>
            </a:r>
            <a:r>
              <a:rPr lang="en-US" altLang="en" sz="2800" dirty="0"/>
              <a:t>, </a:t>
            </a:r>
            <a:r>
              <a:rPr lang="en-US" altLang="en" sz="2800" dirty="0" err="1"/>
              <a:t>testování</a:t>
            </a:r>
            <a:r>
              <a:rPr lang="en-US" altLang="en" sz="2800" dirty="0"/>
              <a:t>, </a:t>
            </a:r>
            <a:r>
              <a:rPr lang="en-US" altLang="en" sz="2800" dirty="0" err="1"/>
              <a:t>vzpomínky</a:t>
            </a:r>
            <a:r>
              <a:rPr lang="en-US" altLang="en" sz="2800" dirty="0"/>
              <a:t>...</a:t>
            </a:r>
            <a:endParaRPr lang="cs-CZ" altLang="en" sz="2800" dirty="0"/>
          </a:p>
          <a:p>
            <a:pPr marL="0" indent="0">
              <a:buNone/>
            </a:pPr>
            <a:r>
              <a:rPr lang="cs-CZ" sz="2800" dirty="0"/>
              <a:t>Záměrně vytvářená data pro výzkum</a:t>
            </a:r>
          </a:p>
        </p:txBody>
      </p:sp>
      <p:sp>
        <p:nvSpPr>
          <p:cNvPr id="1048861" name="Zástupný symbol pro zápatí 104886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(c) Stanislav Ježek, Jan Širůček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084175-A08C-4012-8CBA-F773D6E86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 čemu data?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104E8D6-BBCD-4E0B-A098-93626A6BD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8" y="1752600"/>
            <a:ext cx="8001000" cy="4267200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 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EF6C851-D0B0-4FDF-BFE2-3C3DBDFEE2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(c) Stanislav Ježek, Jan Širůček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E7C1251A-F7CC-4762-8E8B-FB2D7CFEBCCB}"/>
              </a:ext>
            </a:extLst>
          </p:cNvPr>
          <p:cNvSpPr/>
          <p:nvPr/>
        </p:nvSpPr>
        <p:spPr>
          <a:xfrm>
            <a:off x="899592" y="2220280"/>
            <a:ext cx="3096344" cy="9361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400" dirty="0"/>
              <a:t>DATA</a:t>
            </a:r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7F9048D3-8531-49EE-89C7-0A24C94F0957}"/>
              </a:ext>
            </a:extLst>
          </p:cNvPr>
          <p:cNvSpPr/>
          <p:nvPr/>
        </p:nvSpPr>
        <p:spPr>
          <a:xfrm>
            <a:off x="5031432" y="2204864"/>
            <a:ext cx="3096344" cy="9361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400" dirty="0"/>
              <a:t>OTÁZKA</a:t>
            </a:r>
            <a:endParaRPr lang="cs-CZ" dirty="0"/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7306B4BC-6426-41CE-9060-965A1F7191B7}"/>
              </a:ext>
            </a:extLst>
          </p:cNvPr>
          <p:cNvCxnSpPr>
            <a:cxnSpLocks/>
          </p:cNvCxnSpPr>
          <p:nvPr/>
        </p:nvCxnSpPr>
        <p:spPr>
          <a:xfrm>
            <a:off x="3995936" y="2400300"/>
            <a:ext cx="1008112" cy="0"/>
          </a:xfrm>
          <a:prstGeom prst="straightConnector1">
            <a:avLst/>
          </a:prstGeom>
          <a:ln w="50800">
            <a:tailEnd type="triangle" w="lg" len="lg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CB6BD914-D4A9-4D66-A53D-CE42744FDAE8}"/>
              </a:ext>
            </a:extLst>
          </p:cNvPr>
          <p:cNvCxnSpPr>
            <a:cxnSpLocks/>
          </p:cNvCxnSpPr>
          <p:nvPr/>
        </p:nvCxnSpPr>
        <p:spPr>
          <a:xfrm>
            <a:off x="3995936" y="2832348"/>
            <a:ext cx="1008112" cy="0"/>
          </a:xfrm>
          <a:prstGeom prst="straightConnector1">
            <a:avLst/>
          </a:prstGeom>
          <a:ln w="50800">
            <a:headEnd type="triangle" w="lg" len="lg"/>
            <a:tailEnd type="none" w="lg" len="lg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aphicFrame>
        <p:nvGraphicFramePr>
          <p:cNvPr id="16" name="Tabulka 15">
            <a:extLst>
              <a:ext uri="{FF2B5EF4-FFF2-40B4-BE49-F238E27FC236}">
                <a16:creationId xmlns:a16="http://schemas.microsoft.com/office/drawing/2014/main" id="{D3912D04-E243-4401-AFF3-FB9678A10F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4407057"/>
              </p:ext>
            </p:extLst>
          </p:nvPr>
        </p:nvGraphicFramePr>
        <p:xfrm>
          <a:off x="899592" y="3388158"/>
          <a:ext cx="7228184" cy="277886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614092">
                  <a:extLst>
                    <a:ext uri="{9D8B030D-6E8A-4147-A177-3AD203B41FA5}">
                      <a16:colId xmlns:a16="http://schemas.microsoft.com/office/drawing/2014/main" val="2179637112"/>
                    </a:ext>
                  </a:extLst>
                </a:gridCol>
                <a:gridCol w="3614092">
                  <a:extLst>
                    <a:ext uri="{9D8B030D-6E8A-4147-A177-3AD203B41FA5}">
                      <a16:colId xmlns:a16="http://schemas.microsoft.com/office/drawing/2014/main" val="3216330820"/>
                    </a:ext>
                  </a:extLst>
                </a:gridCol>
              </a:tblGrid>
              <a:tr h="1315821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Známky.</a:t>
                      </a:r>
                    </a:p>
                    <a:p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Počet spotřebovaných termínů.</a:t>
                      </a:r>
                    </a:p>
                    <a:p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Čas strávený učením.</a:t>
                      </a:r>
                    </a:p>
                    <a:p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Hrdost při zvládnutí…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Jak </a:t>
                      </a:r>
                      <a:r>
                        <a:rPr lang="cs-CZ" dirty="0">
                          <a:solidFill>
                            <a:schemeClr val="accent2"/>
                          </a:solidFill>
                        </a:rPr>
                        <a:t>náročná</a:t>
                      </a:r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 je PSY117?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48970966"/>
                  </a:ext>
                </a:extLst>
              </a:tr>
              <a:tr h="1315821">
                <a:tc>
                  <a:txBody>
                    <a:bodyPr/>
                    <a:lstStyle/>
                    <a:p>
                      <a:r>
                        <a:rPr lang="cs-CZ" b="1" dirty="0"/>
                        <a:t>Výkony (známky, body…)</a:t>
                      </a:r>
                    </a:p>
                    <a:p>
                      <a:r>
                        <a:rPr lang="cs-CZ" b="1" dirty="0"/>
                        <a:t>+</a:t>
                      </a:r>
                    </a:p>
                    <a:p>
                      <a:r>
                        <a:rPr lang="cs-CZ" b="1" dirty="0"/>
                        <a:t>IQ, známky ze SŠ, seberegulace</a:t>
                      </a:r>
                    </a:p>
                    <a:p>
                      <a:r>
                        <a:rPr lang="cs-CZ" b="1" dirty="0"/>
                        <a:t>Využití zdrojů</a:t>
                      </a:r>
                    </a:p>
                    <a:p>
                      <a:r>
                        <a:rPr lang="cs-CZ" b="1" dirty="0"/>
                        <a:t>Vynaložené úsilí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Jak </a:t>
                      </a:r>
                      <a:r>
                        <a:rPr lang="cs-CZ" b="1" dirty="0">
                          <a:solidFill>
                            <a:schemeClr val="accent2"/>
                          </a:solidFill>
                        </a:rPr>
                        <a:t>zvládnout</a:t>
                      </a:r>
                      <a:r>
                        <a:rPr lang="cs-CZ" b="1" dirty="0"/>
                        <a:t> PSY117?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107177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4751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084175-A08C-4012-8CBA-F773D6E86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 čemu data?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104E8D6-BBCD-4E0B-A098-93626A6BD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8" y="1752600"/>
            <a:ext cx="8001000" cy="4267200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 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EF6C851-D0B0-4FDF-BFE2-3C3DBDFEE2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(c) Stanislav Ježek, Jan Širůček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E7C1251A-F7CC-4762-8E8B-FB2D7CFEBCCB}"/>
              </a:ext>
            </a:extLst>
          </p:cNvPr>
          <p:cNvSpPr/>
          <p:nvPr/>
        </p:nvSpPr>
        <p:spPr>
          <a:xfrm>
            <a:off x="899592" y="2148272"/>
            <a:ext cx="3096344" cy="9361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400" dirty="0"/>
              <a:t>OTÁZKA</a:t>
            </a:r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7F9048D3-8531-49EE-89C7-0A24C94F0957}"/>
              </a:ext>
            </a:extLst>
          </p:cNvPr>
          <p:cNvSpPr/>
          <p:nvPr/>
        </p:nvSpPr>
        <p:spPr>
          <a:xfrm>
            <a:off x="5031432" y="2132856"/>
            <a:ext cx="3096344" cy="9361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400" dirty="0"/>
              <a:t>DATA</a:t>
            </a:r>
            <a:endParaRPr lang="cs-CZ" dirty="0"/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7306B4BC-6426-41CE-9060-965A1F7191B7}"/>
              </a:ext>
            </a:extLst>
          </p:cNvPr>
          <p:cNvCxnSpPr>
            <a:cxnSpLocks/>
          </p:cNvCxnSpPr>
          <p:nvPr/>
        </p:nvCxnSpPr>
        <p:spPr>
          <a:xfrm>
            <a:off x="3995936" y="2328292"/>
            <a:ext cx="1008112" cy="0"/>
          </a:xfrm>
          <a:prstGeom prst="straightConnector1">
            <a:avLst/>
          </a:prstGeom>
          <a:ln w="50800">
            <a:tailEnd type="triangle" w="lg" len="lg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CB6BD914-D4A9-4D66-A53D-CE42744FDAE8}"/>
              </a:ext>
            </a:extLst>
          </p:cNvPr>
          <p:cNvCxnSpPr>
            <a:cxnSpLocks/>
          </p:cNvCxnSpPr>
          <p:nvPr/>
        </p:nvCxnSpPr>
        <p:spPr>
          <a:xfrm>
            <a:off x="3995936" y="2760340"/>
            <a:ext cx="1008112" cy="0"/>
          </a:xfrm>
          <a:prstGeom prst="straightConnector1">
            <a:avLst/>
          </a:prstGeom>
          <a:ln w="50800">
            <a:headEnd type="triangle" w="lg" len="lg"/>
            <a:tailEnd type="none" w="lg" len="lg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" name="TextovéPole 6">
            <a:extLst>
              <a:ext uri="{FF2B5EF4-FFF2-40B4-BE49-F238E27FC236}">
                <a16:creationId xmlns:a16="http://schemas.microsoft.com/office/drawing/2014/main" id="{1599F3E2-4745-4889-A5E3-7CFFCEE7BB19}"/>
              </a:ext>
            </a:extLst>
          </p:cNvPr>
          <p:cNvSpPr txBox="1"/>
          <p:nvPr/>
        </p:nvSpPr>
        <p:spPr>
          <a:xfrm>
            <a:off x="827584" y="3484112"/>
            <a:ext cx="78746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Kladení (si) otázek je základní prvkem smysluplnosti dat.</a:t>
            </a:r>
          </a:p>
          <a:p>
            <a:endParaRPr lang="cs-CZ" sz="2000" dirty="0"/>
          </a:p>
          <a:p>
            <a:r>
              <a:rPr lang="cs-CZ" sz="2000" dirty="0"/>
              <a:t>Data nesou (omylnou) informaci o jevech, o kterých si klademe otázky.</a:t>
            </a:r>
          </a:p>
          <a:p>
            <a:endParaRPr lang="cs-CZ" sz="2000" dirty="0"/>
          </a:p>
          <a:p>
            <a:r>
              <a:rPr lang="cs-CZ" sz="2000" dirty="0"/>
              <a:t>Analýzou dat se snažíme zpracovat informaci obsaženou v datech tak, abychom získali </a:t>
            </a:r>
            <a:r>
              <a:rPr lang="cs-CZ" sz="2000" u="sng" dirty="0"/>
              <a:t>podklad</a:t>
            </a:r>
            <a:r>
              <a:rPr lang="cs-CZ" sz="2000" dirty="0"/>
              <a:t> pro odpověď na svou otázku.</a:t>
            </a:r>
          </a:p>
        </p:txBody>
      </p:sp>
    </p:spTree>
    <p:extLst>
      <p:ext uri="{BB962C8B-B14F-4D97-AF65-F5344CB8AC3E}">
        <p14:creationId xmlns:p14="http://schemas.microsoft.com/office/powerpoint/2010/main" val="1741758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800"/>
              <a:t>(c) Stanislav Ježek, Jan Širůček</a:t>
            </a:r>
          </a:p>
        </p:txBody>
      </p:sp>
      <p:sp>
        <p:nvSpPr>
          <p:cNvPr id="10486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dirty="0"/>
              <a:t>K čemu </a:t>
            </a:r>
            <a:r>
              <a:rPr lang="cs-CZ" altLang="cs-CZ" sz="3600" dirty="0"/>
              <a:t>je statistika jako taková?</a:t>
            </a:r>
          </a:p>
        </p:txBody>
      </p:sp>
      <p:sp>
        <p:nvSpPr>
          <p:cNvPr id="10486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628775"/>
            <a:ext cx="8469758" cy="4679950"/>
          </a:xfrm>
        </p:spPr>
        <p:txBody>
          <a:bodyPr/>
          <a:lstStyle/>
          <a:p>
            <a:pPr eaLnBrk="1" hangingPunct="1"/>
            <a:r>
              <a:rPr lang="cs-CZ" altLang="cs-CZ" sz="2000" dirty="0"/>
              <a:t>Formalizované </a:t>
            </a:r>
            <a:r>
              <a:rPr lang="cs-CZ" altLang="cs-CZ" sz="2000" b="1" dirty="0"/>
              <a:t>zpracování zkušenosti</a:t>
            </a:r>
            <a:r>
              <a:rPr lang="cs-CZ" altLang="cs-CZ" sz="2000" dirty="0"/>
              <a:t>, když</a:t>
            </a:r>
          </a:p>
          <a:p>
            <a:pPr lvl="1" eaLnBrk="1" hangingPunct="1"/>
            <a:r>
              <a:rPr lang="cs-CZ" altLang="cs-CZ" sz="1800" dirty="0"/>
              <a:t>počet zkušeností, výskytů jevu přesáhne 7</a:t>
            </a:r>
            <a:r>
              <a:rPr lang="cs-CZ" altLang="cs-CZ" sz="1800" dirty="0">
                <a:sym typeface="Symbol" panose="05050102010706020507" pitchFamily="18" charset="2"/>
              </a:rPr>
              <a:t></a:t>
            </a:r>
            <a:r>
              <a:rPr lang="cs-CZ" altLang="cs-CZ" sz="1800" dirty="0"/>
              <a:t>2 </a:t>
            </a:r>
            <a:r>
              <a:rPr lang="cs-CZ" altLang="cs-CZ" sz="1600" dirty="0"/>
              <a:t>(automat)</a:t>
            </a:r>
          </a:p>
          <a:p>
            <a:pPr lvl="1" eaLnBrk="1" hangingPunct="1"/>
            <a:r>
              <a:rPr lang="cs-CZ" altLang="cs-CZ" sz="1800" dirty="0"/>
              <a:t>hledané je malé </a:t>
            </a:r>
            <a:r>
              <a:rPr lang="cs-CZ" altLang="cs-CZ" sz="1600" dirty="0"/>
              <a:t>(mikroskop</a:t>
            </a:r>
            <a:r>
              <a:rPr lang="cs-CZ" altLang="cs-CZ" sz="1800" dirty="0"/>
              <a:t>) </a:t>
            </a:r>
          </a:p>
          <a:p>
            <a:pPr lvl="1" eaLnBrk="1" hangingPunct="1"/>
            <a:r>
              <a:rPr lang="cs-CZ" altLang="cs-CZ" sz="1800" dirty="0"/>
              <a:t>záludnosti naší kognice představují problém (zvl. paměť)</a:t>
            </a:r>
          </a:p>
          <a:p>
            <a:pPr eaLnBrk="1" hangingPunct="1"/>
            <a:r>
              <a:rPr lang="cs-CZ" altLang="cs-CZ" sz="2000" dirty="0"/>
              <a:t>Motivuje vytváření záznamů o zkušenosti (</a:t>
            </a:r>
            <a:r>
              <a:rPr lang="cs-CZ" altLang="cs-CZ" sz="2000" dirty="0" err="1"/>
              <a:t>a.k.a</a:t>
            </a:r>
            <a:r>
              <a:rPr lang="cs-CZ" altLang="cs-CZ" sz="2000" dirty="0"/>
              <a:t>. dat, analýz) </a:t>
            </a:r>
          </a:p>
          <a:p>
            <a:pPr eaLnBrk="1" hangingPunct="1"/>
            <a:r>
              <a:rPr lang="cs-CZ" altLang="cs-CZ" sz="2000" dirty="0"/>
              <a:t>„Objektivní“ </a:t>
            </a:r>
            <a:r>
              <a:rPr lang="cs-CZ" altLang="cs-CZ" sz="1600" dirty="0"/>
              <a:t>(=v komunitě srozumitelný)</a:t>
            </a:r>
            <a:r>
              <a:rPr lang="cs-CZ" altLang="cs-CZ" sz="2000" dirty="0"/>
              <a:t> popis výskytu jevů</a:t>
            </a:r>
          </a:p>
          <a:p>
            <a:pPr eaLnBrk="1" hangingPunct="1"/>
            <a:r>
              <a:rPr lang="cs-CZ" altLang="cs-CZ" sz="2000" dirty="0"/>
              <a:t>Hledání společného, typického, normálního i jedinečného, odlišného</a:t>
            </a:r>
          </a:p>
          <a:p>
            <a:pPr eaLnBrk="1" hangingPunct="1"/>
            <a:r>
              <a:rPr lang="cs-CZ" altLang="cs-CZ" sz="2000" dirty="0"/>
              <a:t>Hledání vztahů, souvislostí mezi jevy</a:t>
            </a:r>
            <a:endParaRPr lang="cs-CZ" altLang="cs-CZ" sz="1600" dirty="0"/>
          </a:p>
          <a:p>
            <a:pPr eaLnBrk="1" hangingPunct="1"/>
            <a:r>
              <a:rPr lang="cs-CZ" altLang="cs-CZ" sz="2000" dirty="0"/>
              <a:t>Trénuje myšlení</a:t>
            </a:r>
          </a:p>
          <a:p>
            <a:pPr lvl="1" eaLnBrk="1" hangingPunct="1"/>
            <a:r>
              <a:rPr lang="cs-CZ" altLang="cs-CZ" sz="1800" dirty="0"/>
              <a:t>kritické myšlení, modely vzniku jevů</a:t>
            </a:r>
          </a:p>
          <a:p>
            <a:pPr lvl="1" eaLnBrk="1" hangingPunct="1"/>
            <a:r>
              <a:rPr lang="cs-CZ" altLang="cs-CZ" sz="1800" dirty="0"/>
              <a:t>myšlení o variabilitě jevů (≈rozdílech mezi lidmi)</a:t>
            </a:r>
          </a:p>
          <a:p>
            <a:pPr lvl="1" eaLnBrk="1" hangingPunct="1"/>
            <a:r>
              <a:rPr lang="cs-CZ" altLang="cs-CZ" sz="1800" dirty="0"/>
              <a:t>uvědomění si všudypřítomnosti chyby měření (vnímání)</a:t>
            </a:r>
          </a:p>
          <a:p>
            <a:pPr lvl="1" eaLnBrk="1" hangingPunct="1"/>
            <a:r>
              <a:rPr lang="cs-CZ" altLang="cs-CZ" sz="1800" b="1" dirty="0"/>
              <a:t>pravděpodobnostní myšlení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800"/>
              <a:t>(c) Stanislav Ježek, Jan Širůček</a:t>
            </a:r>
          </a:p>
        </p:txBody>
      </p:sp>
      <p:sp>
        <p:nvSpPr>
          <p:cNvPr id="104863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04800"/>
            <a:ext cx="8353425" cy="1179513"/>
          </a:xfrm>
        </p:spPr>
        <p:txBody>
          <a:bodyPr/>
          <a:lstStyle/>
          <a:p>
            <a:pPr eaLnBrk="1" hangingPunct="1"/>
            <a:r>
              <a:rPr lang="cs-CZ" altLang="cs-CZ" sz="3600"/>
              <a:t>K čemu je statistika psychologům?</a:t>
            </a:r>
          </a:p>
        </p:txBody>
      </p:sp>
      <p:sp>
        <p:nvSpPr>
          <p:cNvPr id="10486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001000" cy="4700588"/>
          </a:xfrm>
        </p:spPr>
        <p:txBody>
          <a:bodyPr/>
          <a:lstStyle/>
          <a:p>
            <a:pPr marL="571500" indent="-571500" eaLnBrk="1" hangingPunct="1">
              <a:buFont typeface="Wingdings" panose="05000000000000000000" pitchFamily="2" charset="2"/>
              <a:buAutoNum type="arabicPeriod"/>
            </a:pPr>
            <a:r>
              <a:rPr lang="cs-CZ" sz="2200" dirty="0"/>
              <a:t>V běžném životě – statistická gramotnost (</a:t>
            </a:r>
            <a:r>
              <a:rPr lang="cs-CZ" sz="2200" dirty="0" err="1"/>
              <a:t>literacy</a:t>
            </a:r>
            <a:r>
              <a:rPr lang="cs-CZ" sz="2200" dirty="0"/>
              <a:t>)</a:t>
            </a:r>
          </a:p>
          <a:p>
            <a:pPr marL="1406525" lvl="2" indent="-571500" eaLnBrk="1" hangingPunct="1"/>
            <a:endParaRPr lang="cs-CZ" sz="1500" dirty="0"/>
          </a:p>
          <a:p>
            <a:pPr marL="571500" indent="-571500" eaLnBrk="1" hangingPunct="1">
              <a:buFont typeface="Wingdings" panose="05000000000000000000" pitchFamily="2" charset="2"/>
              <a:buAutoNum type="arabicPeriod"/>
            </a:pPr>
            <a:r>
              <a:rPr lang="cs-CZ" sz="2200" dirty="0"/>
              <a:t>Ve výzkumu </a:t>
            </a:r>
          </a:p>
          <a:p>
            <a:pPr marL="1347788" lvl="2" indent="-438150" eaLnBrk="1" hangingPunct="1"/>
            <a:r>
              <a:rPr lang="cs-CZ" sz="1900" dirty="0"/>
              <a:t>hledání pravidelností + identifikace jedinců, kteří se těmto pravidelnostem vzdalují</a:t>
            </a:r>
          </a:p>
          <a:p>
            <a:pPr marL="571500" indent="-571500" eaLnBrk="1" hangingPunct="1">
              <a:spcBef>
                <a:spcPct val="50000"/>
              </a:spcBef>
              <a:buFont typeface="Wingdings" panose="05000000000000000000" pitchFamily="2" charset="2"/>
              <a:buAutoNum type="arabicPeriod"/>
            </a:pPr>
            <a:r>
              <a:rPr lang="cs-CZ" sz="2200" dirty="0"/>
              <a:t>V aplikovaných disciplínách a praxi </a:t>
            </a:r>
          </a:p>
          <a:p>
            <a:pPr marL="1347788" lvl="2" indent="-438150" eaLnBrk="1" hangingPunct="1"/>
            <a:r>
              <a:rPr lang="cs-CZ" sz="1900" dirty="0"/>
              <a:t>formalizovaná reflexe praxe - zjišťování efektů, výsledků – co se mi osvědčuje a co ne?</a:t>
            </a:r>
          </a:p>
          <a:p>
            <a:pPr marL="571500" indent="-571500" eaLnBrk="1" hangingPunct="1">
              <a:spcBef>
                <a:spcPct val="50000"/>
              </a:spcBef>
              <a:buFont typeface="Wingdings" panose="05000000000000000000" pitchFamily="2" charset="2"/>
              <a:buAutoNum type="arabicPeriod"/>
            </a:pPr>
            <a:r>
              <a:rPr lang="cs-CZ" sz="2200" dirty="0"/>
              <a:t>Při diagnostice, poznávání lidí</a:t>
            </a:r>
          </a:p>
          <a:p>
            <a:pPr marL="1347788" lvl="2" indent="-438150" eaLnBrk="1" hangingPunct="1"/>
            <a:r>
              <a:rPr lang="cs-CZ" sz="1900" dirty="0"/>
              <a:t>diagnostické metody mají statistické základy – chyba měření</a:t>
            </a:r>
          </a:p>
          <a:p>
            <a:pPr marL="1347788" lvl="2" indent="-438150" eaLnBrk="1" hangingPunct="1"/>
            <a:r>
              <a:rPr lang="cs-CZ" sz="1900" dirty="0"/>
              <a:t>statistické pojetí normality a odchylky od ní</a:t>
            </a:r>
          </a:p>
          <a:p>
            <a:pPr marL="1347788" lvl="2" indent="-438150" eaLnBrk="1" hangingPunct="1"/>
            <a:r>
              <a:rPr lang="cs-CZ" sz="1900" dirty="0"/>
              <a:t>pravděpodobnost správného určení diagnózy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Malá mapa semestru</a:t>
            </a:r>
          </a:p>
        </p:txBody>
      </p:sp>
      <p:sp>
        <p:nvSpPr>
          <p:cNvPr id="104864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Jaké hodnoty(podoby jevu) se vyskytují a jak často?</a:t>
            </a:r>
          </a:p>
          <a:p>
            <a:pPr lvl="1"/>
            <a:r>
              <a:rPr lang="cs-CZ" sz="2400" dirty="0"/>
              <a:t>Je v tom nějaká pravidelnost?</a:t>
            </a:r>
          </a:p>
          <a:p>
            <a:r>
              <a:rPr lang="cs-CZ" sz="2800" dirty="0"/>
              <a:t>Existuje souvislost mezi výskytem jednoho jevu a výskytem nějakého jiného?</a:t>
            </a:r>
          </a:p>
          <a:p>
            <a:pPr lvl="1"/>
            <a:r>
              <a:rPr lang="cs-CZ" sz="2400" dirty="0"/>
              <a:t>Dokážeme z existence jednoho jevu usuzovat na ten druhý?</a:t>
            </a:r>
          </a:p>
          <a:p>
            <a:r>
              <a:rPr lang="cs-CZ" sz="2800" dirty="0"/>
              <a:t>Jak velké zkreslení asi vzniklo tím, že máme data jen o zlomku všech výskytů zkoumaného jevu?</a:t>
            </a:r>
          </a:p>
        </p:txBody>
      </p:sp>
      <p:sp>
        <p:nvSpPr>
          <p:cNvPr id="1048643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(c) Stanislav Ježek, Jan Širůček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r>
              <a:rPr lang="cs-CZ" altLang="cs-CZ"/>
              <a:t>(c) Stanislav Ježek, Jan Širůček</a:t>
            </a:r>
          </a:p>
        </p:txBody>
      </p:sp>
      <p:graphicFrame>
        <p:nvGraphicFramePr>
          <p:cNvPr id="4194308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5583948"/>
              </p:ext>
            </p:extLst>
          </p:nvPr>
        </p:nvGraphicFramePr>
        <p:xfrm>
          <a:off x="611188" y="549275"/>
          <a:ext cx="7921625" cy="47926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9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7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01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34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35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02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291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795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99389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389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389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389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389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9389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9389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9389">
                <a:tc>
                  <a:txBody>
                    <a:bodyPr/>
                    <a:lstStyle/>
                    <a:p>
                      <a:pPr algn="r" fontAlgn="b"/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9389">
                <a:tc>
                  <a:txBody>
                    <a:bodyPr/>
                    <a:lstStyle/>
                    <a:p>
                      <a:pPr algn="r" fontAlgn="b"/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9389">
                <a:tc>
                  <a:txBody>
                    <a:bodyPr/>
                    <a:lstStyle/>
                    <a:p>
                      <a:pPr algn="r" fontAlgn="b"/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9389">
                <a:tc>
                  <a:txBody>
                    <a:bodyPr/>
                    <a:lstStyle/>
                    <a:p>
                      <a:pPr algn="r" fontAlgn="b"/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9389">
                <a:tc>
                  <a:txBody>
                    <a:bodyPr/>
                    <a:lstStyle/>
                    <a:p>
                      <a:pPr algn="r" fontAlgn="b"/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800"/>
              <a:t>(c) Stanislav Ježek, Jan Širůček</a:t>
            </a:r>
          </a:p>
        </p:txBody>
      </p:sp>
      <p:sp>
        <p:nvSpPr>
          <p:cNvPr id="1048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Data, proměnné</a:t>
            </a:r>
          </a:p>
        </p:txBody>
      </p:sp>
      <p:sp>
        <p:nvSpPr>
          <p:cNvPr id="10486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30000"/>
              </a:spcBef>
            </a:pPr>
            <a:r>
              <a:rPr lang="cs-CZ" altLang="cs-CZ" sz="2600" b="1" dirty="0"/>
              <a:t>Data</a:t>
            </a:r>
            <a:r>
              <a:rPr lang="cs-CZ" altLang="cs-CZ" sz="2600" dirty="0"/>
              <a:t> vznikají </a:t>
            </a:r>
            <a:r>
              <a:rPr lang="cs-CZ" altLang="cs-CZ" sz="2600" dirty="0"/>
              <a:t>(standardizovaným) záznamem </a:t>
            </a:r>
            <a:r>
              <a:rPr lang="cs-CZ" altLang="cs-CZ" sz="2600" dirty="0"/>
              <a:t>jevů</a:t>
            </a:r>
          </a:p>
          <a:p>
            <a:pPr eaLnBrk="1" hangingPunct="1">
              <a:spcBef>
                <a:spcPct val="30000"/>
              </a:spcBef>
            </a:pPr>
            <a:r>
              <a:rPr lang="cs-CZ" altLang="cs-CZ" sz="2600" b="1" dirty="0"/>
              <a:t>Data</a:t>
            </a:r>
            <a:r>
              <a:rPr lang="cs-CZ" altLang="cs-CZ" sz="2600" dirty="0"/>
              <a:t> </a:t>
            </a:r>
            <a:r>
              <a:rPr lang="cs-CZ" altLang="cs-CZ" sz="2600" dirty="0" smtClean="0"/>
              <a:t>se člení do </a:t>
            </a:r>
            <a:r>
              <a:rPr lang="cs-CZ" altLang="cs-CZ" sz="2600" b="1" dirty="0"/>
              <a:t>proměnných</a:t>
            </a:r>
            <a:r>
              <a:rPr lang="cs-CZ" altLang="cs-CZ" sz="2600" dirty="0"/>
              <a:t> </a:t>
            </a:r>
            <a:r>
              <a:rPr lang="cs-CZ" altLang="cs-CZ" sz="2600" dirty="0" smtClean="0"/>
              <a:t> </a:t>
            </a:r>
            <a:endParaRPr lang="cs-CZ" altLang="cs-CZ" sz="2200" dirty="0"/>
          </a:p>
          <a:p>
            <a:pPr eaLnBrk="1" hangingPunct="1">
              <a:spcBef>
                <a:spcPct val="30000"/>
              </a:spcBef>
            </a:pPr>
            <a:r>
              <a:rPr lang="cs-CZ" altLang="cs-CZ" sz="2600" b="1" dirty="0"/>
              <a:t>Proměnné</a:t>
            </a:r>
            <a:r>
              <a:rPr lang="cs-CZ" altLang="cs-CZ" sz="2600" dirty="0"/>
              <a:t> </a:t>
            </a:r>
            <a:r>
              <a:rPr lang="cs-CZ" altLang="cs-CZ" sz="2600" dirty="0" smtClean="0"/>
              <a:t>reprezentují jednotlivé </a:t>
            </a:r>
            <a:r>
              <a:rPr lang="cs-CZ" altLang="cs-CZ" sz="2600" i="1" dirty="0"/>
              <a:t>znaky, charakteristiky, atributy, vlastnosti</a:t>
            </a:r>
            <a:r>
              <a:rPr lang="cs-CZ" altLang="cs-CZ" sz="2600" dirty="0"/>
              <a:t> zkoumaných jevů či objektů, popř. jejich </a:t>
            </a:r>
            <a:r>
              <a:rPr lang="cs-CZ" altLang="cs-CZ" sz="2600" dirty="0" smtClean="0"/>
              <a:t>kombinace</a:t>
            </a:r>
          </a:p>
          <a:p>
            <a:pPr lvl="1" eaLnBrk="1" hangingPunct="1">
              <a:spcBef>
                <a:spcPct val="30000"/>
              </a:spcBef>
            </a:pPr>
            <a:r>
              <a:rPr lang="cs-CZ" altLang="cs-CZ" sz="2200" dirty="0"/>
              <a:t>Proměnné </a:t>
            </a:r>
            <a:r>
              <a:rPr lang="cs-CZ" altLang="cs-CZ" sz="2200" dirty="0" smtClean="0"/>
              <a:t>vznikají </a:t>
            </a:r>
            <a:r>
              <a:rPr lang="cs-CZ" altLang="cs-CZ" sz="2200" b="1" dirty="0"/>
              <a:t>kódováním </a:t>
            </a:r>
            <a:r>
              <a:rPr lang="cs-CZ" altLang="cs-CZ" sz="2200" b="1" dirty="0" smtClean="0"/>
              <a:t>hrubých dat</a:t>
            </a:r>
            <a:endParaRPr lang="cs-CZ" altLang="cs-CZ" sz="2200" b="1" dirty="0"/>
          </a:p>
          <a:p>
            <a:pPr lvl="1" eaLnBrk="1" hangingPunct="1">
              <a:spcBef>
                <a:spcPct val="30000"/>
              </a:spcBef>
            </a:pPr>
            <a:r>
              <a:rPr lang="cs-CZ" altLang="cs-CZ" sz="2200" dirty="0"/>
              <a:t>Z jedněch dat můžeme udělat více proměnných</a:t>
            </a:r>
            <a:endParaRPr lang="cs-CZ" altLang="cs-CZ" sz="2600" dirty="0"/>
          </a:p>
          <a:p>
            <a:pPr eaLnBrk="1" hangingPunct="1">
              <a:spcBef>
                <a:spcPct val="30000"/>
              </a:spcBef>
            </a:pPr>
            <a:r>
              <a:rPr lang="cs-CZ" altLang="cs-CZ" sz="2600" b="1" dirty="0"/>
              <a:t>Proměnné</a:t>
            </a:r>
            <a:r>
              <a:rPr lang="cs-CZ" altLang="cs-CZ" sz="2600" dirty="0"/>
              <a:t> nabývají různých hodnot, pokud ne, jsou to </a:t>
            </a:r>
            <a:r>
              <a:rPr lang="cs-CZ" altLang="cs-CZ" sz="2600" b="1" dirty="0"/>
              <a:t>konstanty</a:t>
            </a:r>
          </a:p>
          <a:p>
            <a:pPr eaLnBrk="1" hangingPunct="1"/>
            <a:endParaRPr lang="cs-CZ" altLang="cs-CZ" sz="12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900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900" dirty="0"/>
              <a:t>AJ: data, </a:t>
            </a:r>
            <a:r>
              <a:rPr lang="cs-CZ" altLang="cs-CZ" sz="900" dirty="0" err="1"/>
              <a:t>measurement</a:t>
            </a:r>
            <a:r>
              <a:rPr lang="cs-CZ" altLang="cs-CZ" sz="900" dirty="0"/>
              <a:t>, </a:t>
            </a:r>
            <a:r>
              <a:rPr lang="cs-CZ" altLang="cs-CZ" sz="900" dirty="0" err="1"/>
              <a:t>variable</a:t>
            </a:r>
            <a:r>
              <a:rPr lang="cs-CZ" altLang="cs-CZ" sz="900" dirty="0"/>
              <a:t>, </a:t>
            </a:r>
            <a:r>
              <a:rPr lang="cs-CZ" altLang="cs-CZ" sz="900" dirty="0" err="1"/>
              <a:t>coding</a:t>
            </a:r>
            <a:r>
              <a:rPr lang="cs-CZ" altLang="cs-CZ" sz="900" dirty="0"/>
              <a:t>, </a:t>
            </a:r>
            <a:r>
              <a:rPr lang="cs-CZ" altLang="cs-CZ" sz="900" dirty="0" err="1"/>
              <a:t>value</a:t>
            </a:r>
            <a:r>
              <a:rPr lang="cs-CZ" altLang="cs-CZ" sz="900" dirty="0"/>
              <a:t>, </a:t>
            </a:r>
            <a:r>
              <a:rPr lang="cs-CZ" altLang="cs-CZ" sz="900" dirty="0" err="1"/>
              <a:t>constant</a:t>
            </a:r>
            <a:endParaRPr lang="cs-CZ" altLang="cs-CZ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7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800"/>
              <a:t>(c) Stanislav Ježek, Jan Širůček</a:t>
            </a:r>
          </a:p>
        </p:txBody>
      </p:sp>
      <p:sp>
        <p:nvSpPr>
          <p:cNvPr id="10486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Vznik dat - měření</a:t>
            </a:r>
          </a:p>
        </p:txBody>
      </p:sp>
      <p:sp>
        <p:nvSpPr>
          <p:cNvPr id="10486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cs-CZ" altLang="cs-CZ"/>
              <a:t>Standardizovaný postup, procedura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b="1"/>
              <a:t>Procedura, kt. dává číslům smysl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/>
              <a:t>Tato procedura je </a:t>
            </a:r>
            <a:r>
              <a:rPr lang="cs-CZ" altLang="cs-CZ" b="1"/>
              <a:t>vždy</a:t>
            </a:r>
            <a:r>
              <a:rPr lang="cs-CZ" altLang="cs-CZ"/>
              <a:t> zatížena chybou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/>
              <a:t>Y = T + E</a:t>
            </a:r>
          </a:p>
          <a:p>
            <a:pPr lvl="1" eaLnBrk="1" hangingPunct="1">
              <a:spcBef>
                <a:spcPct val="50000"/>
              </a:spcBef>
            </a:pPr>
            <a:r>
              <a:rPr lang="cs-CZ" altLang="cs-CZ" sz="2000"/>
              <a:t>Naměřená hodnota = skutečná hodnota + chyba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2800"/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2800"/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280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900"/>
              <a:t>AJ: measurement, procedure, measurement error, observed(measured) value(score), true score </a:t>
            </a: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r>
              <a:rPr lang="cs-CZ" altLang="cs-CZ"/>
              <a:t>(c) Stanislav Ježek, Jan Širůček</a:t>
            </a:r>
          </a:p>
        </p:txBody>
      </p:sp>
      <p:graphicFrame>
        <p:nvGraphicFramePr>
          <p:cNvPr id="4194308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789228"/>
              </p:ext>
            </p:extLst>
          </p:nvPr>
        </p:nvGraphicFramePr>
        <p:xfrm>
          <a:off x="611188" y="1484784"/>
          <a:ext cx="7921625" cy="47525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9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7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01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34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35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02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291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795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96044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pPr algn="r" fontAlgn="b"/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pPr algn="r" fontAlgn="b"/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pPr algn="r" fontAlgn="b"/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pPr algn="r" fontAlgn="b"/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pPr algn="r" fontAlgn="b"/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" name="TextovéPole 1">
            <a:extLst>
              <a:ext uri="{FF2B5EF4-FFF2-40B4-BE49-F238E27FC236}">
                <a16:creationId xmlns:a16="http://schemas.microsoft.com/office/drawing/2014/main" id="{76244C2D-AC0C-4488-B94C-E4C4C224B9B3}"/>
              </a:ext>
            </a:extLst>
          </p:cNvPr>
          <p:cNvSpPr txBox="1"/>
          <p:nvPr/>
        </p:nvSpPr>
        <p:spPr>
          <a:xfrm>
            <a:off x="755576" y="260648"/>
            <a:ext cx="67830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Odpovědi 54 lidí na otázku: </a:t>
            </a:r>
          </a:p>
          <a:p>
            <a:r>
              <a:rPr lang="cs-CZ" sz="2400" dirty="0"/>
              <a:t>Přibližně kolik hodin týdně strávíte sportováním?</a:t>
            </a:r>
          </a:p>
        </p:txBody>
      </p:sp>
    </p:spTree>
    <p:extLst>
      <p:ext uri="{BB962C8B-B14F-4D97-AF65-F5344CB8AC3E}">
        <p14:creationId xmlns:p14="http://schemas.microsoft.com/office/powerpoint/2010/main" val="4007716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83914E-89F2-49A1-BE85-6679529F6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Vyučující</a:t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4BF1C08-9DD7-45C3-8A68-BDE26A22A6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(c) Stanislav Ježek, Jan Širůček</a:t>
            </a:r>
          </a:p>
        </p:txBody>
      </p:sp>
      <p:sp>
        <p:nvSpPr>
          <p:cNvPr id="6" name="AutoShape 2" descr="Oficiální fotografie Mgr. Vít Gabrhel">
            <a:extLst>
              <a:ext uri="{FF2B5EF4-FFF2-40B4-BE49-F238E27FC236}">
                <a16:creationId xmlns:a16="http://schemas.microsoft.com/office/drawing/2014/main" id="{9CFA8D2F-68B5-4D23-B16E-894C9723B2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27537" y="328961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4" descr="Soukromá podobenka Mgr. Vít Gabrhel">
            <a:extLst>
              <a:ext uri="{FF2B5EF4-FFF2-40B4-BE49-F238E27FC236}">
                <a16:creationId xmlns:a16="http://schemas.microsoft.com/office/drawing/2014/main" id="{111E8770-D0D5-4617-AB45-01B155E16E2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060848"/>
            <a:ext cx="1520552" cy="152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6" descr="Soukromá podobenka Mgr. Vít Gabrhel">
            <a:extLst>
              <a:ext uri="{FF2B5EF4-FFF2-40B4-BE49-F238E27FC236}">
                <a16:creationId xmlns:a16="http://schemas.microsoft.com/office/drawing/2014/main" id="{1D7B1A12-D46E-448E-9792-3F90E22F82D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AutoShape 4" descr="OficiÃ¡lnÃ­ fotografie Mgr. Stanislav JeÅ¾ek, Ph.D."/>
          <p:cNvSpPr>
            <a:spLocks noChangeAspect="1" noChangeArrowheads="1"/>
          </p:cNvSpPr>
          <p:nvPr/>
        </p:nvSpPr>
        <p:spPr bwMode="auto">
          <a:xfrm>
            <a:off x="1043608" y="294868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AutoShape 6" descr="OficiÃ¡lnÃ­ fotografie Mgr. Stanislav JeÅ¾ek, Ph.D."/>
          <p:cNvSpPr>
            <a:spLocks noChangeAspect="1" noChangeArrowheads="1"/>
          </p:cNvSpPr>
          <p:nvPr/>
        </p:nvSpPr>
        <p:spPr bwMode="auto">
          <a:xfrm>
            <a:off x="1547664" y="2948682"/>
            <a:ext cx="1672058" cy="167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543" y="2948683"/>
            <a:ext cx="2607158" cy="3164664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701" y="2951993"/>
            <a:ext cx="2595865" cy="3150956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4503" y="2948682"/>
            <a:ext cx="2578259" cy="312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6170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7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800"/>
              <a:t>(c) Stanislav Ježek, Jan Širůček</a:t>
            </a:r>
          </a:p>
        </p:txBody>
      </p:sp>
      <p:sp>
        <p:nvSpPr>
          <p:cNvPr id="10486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Chyby měření</a:t>
            </a:r>
          </a:p>
        </p:txBody>
      </p:sp>
      <p:sp>
        <p:nvSpPr>
          <p:cNvPr id="10486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500"/>
              <a:t>(ne)přesnost</a:t>
            </a:r>
          </a:p>
          <a:p>
            <a:pPr lvl="1" eaLnBrk="1" hangingPunct="1"/>
            <a:r>
              <a:rPr lang="cs-CZ" altLang="cs-CZ" sz="1800"/>
              <a:t>Měříme-li vícekrát tentýž objekt, střední hodnota všech měření odpovídá skutečné hodnotě.</a:t>
            </a:r>
          </a:p>
          <a:p>
            <a:pPr lvl="1" eaLnBrk="1" hangingPunct="1"/>
            <a:r>
              <a:rPr lang="cs-CZ" altLang="cs-CZ" sz="1800"/>
              <a:t>≈ náhodná chyba</a:t>
            </a:r>
          </a:p>
          <a:p>
            <a:pPr lvl="1" eaLnBrk="1" hangingPunct="1"/>
            <a:r>
              <a:rPr lang="cs-CZ" altLang="cs-CZ" sz="1800"/>
              <a:t>≈ ≈ přibližně odpovídá pojmu reliabilita</a:t>
            </a:r>
          </a:p>
          <a:p>
            <a:pPr eaLnBrk="1" hangingPunct="1"/>
            <a:r>
              <a:rPr lang="cs-CZ" altLang="cs-CZ" sz="2500"/>
              <a:t>(ne)správnost</a:t>
            </a:r>
          </a:p>
          <a:p>
            <a:pPr lvl="1" eaLnBrk="1" hangingPunct="1"/>
            <a:r>
              <a:rPr lang="cs-CZ" altLang="cs-CZ" sz="1800"/>
              <a:t>Měříme-li vícekrát tentýž objekt, střední hodnota je systematicky vyšší nebo nižší než je skutečná hodnota</a:t>
            </a:r>
          </a:p>
          <a:p>
            <a:pPr lvl="1" eaLnBrk="1" hangingPunct="1"/>
            <a:r>
              <a:rPr lang="cs-CZ" altLang="cs-CZ" sz="1800"/>
              <a:t>≈ systematická chyba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sz="1500"/>
          </a:p>
          <a:p>
            <a:pPr eaLnBrk="1" hangingPunct="1"/>
            <a:r>
              <a:rPr lang="cs-CZ" altLang="cs-CZ" sz="2500"/>
              <a:t>Tyto chyby se mohou kombinovat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12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2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9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9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900"/>
              <a:t>AJ: accuracy, bias, random error, systematic error, reliability</a:t>
            </a:r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6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800"/>
              <a:t>(c) Stanislav Ježek, Jan Širůček</a:t>
            </a:r>
          </a:p>
        </p:txBody>
      </p:sp>
      <p:sp>
        <p:nvSpPr>
          <p:cNvPr id="10486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/>
            </a:r>
            <a:br>
              <a:rPr lang="cs-CZ" altLang="cs-CZ" dirty="0"/>
            </a:br>
            <a:r>
              <a:rPr lang="cs-CZ" altLang="cs-CZ" i="1" dirty="0"/>
              <a:t>Co ta čísla-kódy-hodnoty znamenají?</a:t>
            </a:r>
            <a:r>
              <a:rPr lang="cs-CZ" altLang="cs-CZ" dirty="0"/>
              <a:t/>
            </a:r>
            <a:br>
              <a:rPr lang="cs-CZ" altLang="cs-CZ" dirty="0"/>
            </a:br>
            <a:r>
              <a:rPr lang="cs-CZ" altLang="cs-CZ" dirty="0"/>
              <a:t>Úrovně měření (typy měřítka, škály)</a:t>
            </a:r>
          </a:p>
        </p:txBody>
      </p:sp>
      <p:graphicFrame>
        <p:nvGraphicFramePr>
          <p:cNvPr id="4194310" name="Group 3"/>
          <p:cNvGraphicFramePr>
            <a:graphicFrameLocks noGrp="1"/>
          </p:cNvGraphicFramePr>
          <p:nvPr>
            <p:ph type="tbl" idx="1"/>
          </p:nvPr>
        </p:nvGraphicFramePr>
        <p:xfrm>
          <a:off x="566738" y="1752600"/>
          <a:ext cx="8001000" cy="2811463"/>
        </p:xfrm>
        <a:graphic>
          <a:graphicData uri="http://schemas.openxmlformats.org/drawingml/2006/table">
            <a:tbl>
              <a:tblPr/>
              <a:tblGrid>
                <a:gridCol w="1989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7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639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</a:pPr>
                      <a:r>
                        <a:rPr kumimoji="0" lang="cs-CZ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Úroveň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</a:pPr>
                      <a:r>
                        <a:rPr kumimoji="0" lang="cs-CZ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Operace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</a:pPr>
                      <a:r>
                        <a:rPr kumimoji="0" lang="cs-CZ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Příklady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egoe UI" pitchFamily="34" charset="0"/>
                        </a:rPr>
                        <a:t>1</a:t>
                      </a: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 Nominální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= 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pohlaví, tramvaj, preference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egoe UI" pitchFamily="34" charset="0"/>
                        </a:rPr>
                        <a:t>2</a:t>
                      </a: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 Ordinální </a:t>
                      </a: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(pořadová)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= ≠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&gt; &lt;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známky, souhlasení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egoe UI" pitchFamily="34" charset="0"/>
                        </a:rPr>
                        <a:t>3</a:t>
                      </a: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 Intervalová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= ≠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&gt; &lt; + −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</a:pPr>
                      <a:r>
                        <a:rPr kumimoji="0" lang="cs-CZ" sz="1800" b="0" i="0" u="none" strike="noStrike" cap="none" normalizeH="0" baseline="30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o</a:t>
                      </a:r>
                      <a:r>
                        <a:rPr kumimoji="0" lang="cs-CZ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C</a:t>
                      </a: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, IQ, „dobré“ psychotesty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2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egoe UI" pitchFamily="34" charset="0"/>
                        </a:rPr>
                        <a:t>4</a:t>
                      </a: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 Poměrová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=</a:t>
                      </a: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 ≠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&gt; &lt; + − × 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K, váha, počty, frekvence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48688" name="Text Box 29"/>
          <p:cNvSpPr txBox="1">
            <a:spLocks noChangeArrowheads="1"/>
          </p:cNvSpPr>
          <p:nvPr/>
        </p:nvSpPr>
        <p:spPr bwMode="auto">
          <a:xfrm>
            <a:off x="539750" y="4652963"/>
            <a:ext cx="8064500" cy="20313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cs-CZ" altLang="cs-CZ" sz="1800" dirty="0"/>
              <a:t>1+2: kategorické, 3+4: metrické, kardinální; </a:t>
            </a: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cs-CZ" altLang="cs-CZ" sz="1800" dirty="0" smtClean="0"/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cs-CZ" altLang="cs-CZ" sz="1800" dirty="0" err="1" smtClean="0"/>
              <a:t>Howell</a:t>
            </a:r>
            <a:r>
              <a:rPr lang="cs-CZ" altLang="cs-CZ" sz="1800" dirty="0"/>
              <a:t>: </a:t>
            </a:r>
            <a:r>
              <a:rPr lang="cs-CZ" altLang="cs-CZ" sz="1800" dirty="0" err="1"/>
              <a:t>categorical</a:t>
            </a:r>
            <a:r>
              <a:rPr lang="cs-CZ" altLang="cs-CZ" sz="1800" dirty="0"/>
              <a:t>(</a:t>
            </a:r>
            <a:r>
              <a:rPr lang="cs-CZ" altLang="cs-CZ" sz="1800" dirty="0" err="1"/>
              <a:t>qualitative</a:t>
            </a:r>
            <a:r>
              <a:rPr lang="cs-CZ" altLang="cs-CZ" sz="1800" dirty="0"/>
              <a:t>) data vs. </a:t>
            </a:r>
            <a:r>
              <a:rPr lang="cs-CZ" altLang="cs-CZ" sz="1800" dirty="0" err="1"/>
              <a:t>measurement</a:t>
            </a:r>
            <a:r>
              <a:rPr lang="cs-CZ" altLang="cs-CZ" sz="1800" dirty="0"/>
              <a:t> (</a:t>
            </a:r>
            <a:r>
              <a:rPr lang="cs-CZ" altLang="cs-CZ" sz="1800" dirty="0" err="1"/>
              <a:t>quantitative</a:t>
            </a:r>
            <a:r>
              <a:rPr lang="cs-CZ" altLang="cs-CZ" sz="1800" dirty="0"/>
              <a:t>) data</a:t>
            </a: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cs-CZ" altLang="cs-CZ" sz="1800" dirty="0">
                <a:sym typeface="Wingdings" panose="05000000000000000000" pitchFamily="2" charset="2"/>
              </a:rPr>
              <a:t>Více viz extrakt z Urbánek, </a:t>
            </a:r>
            <a:r>
              <a:rPr lang="cs-CZ" altLang="cs-CZ" sz="1800" dirty="0" err="1">
                <a:sym typeface="Wingdings" panose="05000000000000000000" pitchFamily="2" charset="2"/>
              </a:rPr>
              <a:t>Denglerová</a:t>
            </a:r>
            <a:r>
              <a:rPr lang="cs-CZ" altLang="cs-CZ" sz="1800" dirty="0">
                <a:sym typeface="Wingdings" panose="05000000000000000000" pitchFamily="2" charset="2"/>
              </a:rPr>
              <a:t>, Širůček v ISu </a:t>
            </a: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cs-CZ" altLang="cs-CZ" sz="900" dirty="0">
              <a:sym typeface="Wingdings" panose="05000000000000000000" pitchFamily="2" charset="2"/>
            </a:endParaRP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cs-CZ" altLang="cs-CZ" sz="900" dirty="0">
                <a:sym typeface="Wingdings" panose="05000000000000000000" pitchFamily="2" charset="2"/>
              </a:rPr>
              <a:t>AJ: </a:t>
            </a:r>
            <a:r>
              <a:rPr lang="cs-CZ" altLang="cs-CZ" sz="900" dirty="0" err="1">
                <a:sym typeface="Wingdings" panose="05000000000000000000" pitchFamily="2" charset="2"/>
              </a:rPr>
              <a:t>level</a:t>
            </a:r>
            <a:r>
              <a:rPr lang="cs-CZ" altLang="cs-CZ" sz="900" dirty="0">
                <a:sym typeface="Wingdings" panose="05000000000000000000" pitchFamily="2" charset="2"/>
              </a:rPr>
              <a:t> </a:t>
            </a:r>
            <a:r>
              <a:rPr lang="cs-CZ" altLang="cs-CZ" sz="900" dirty="0" err="1">
                <a:sym typeface="Wingdings" panose="05000000000000000000" pitchFamily="2" charset="2"/>
              </a:rPr>
              <a:t>of</a:t>
            </a:r>
            <a:r>
              <a:rPr lang="cs-CZ" altLang="cs-CZ" sz="900" dirty="0">
                <a:sym typeface="Wingdings" panose="05000000000000000000" pitchFamily="2" charset="2"/>
              </a:rPr>
              <a:t> </a:t>
            </a:r>
            <a:r>
              <a:rPr lang="cs-CZ" altLang="cs-CZ" sz="900" dirty="0" err="1">
                <a:sym typeface="Wingdings" panose="05000000000000000000" pitchFamily="2" charset="2"/>
              </a:rPr>
              <a:t>measurement</a:t>
            </a:r>
            <a:r>
              <a:rPr lang="cs-CZ" altLang="cs-CZ" sz="900" dirty="0">
                <a:sym typeface="Wingdings" panose="05000000000000000000" pitchFamily="2" charset="2"/>
              </a:rPr>
              <a:t>, </a:t>
            </a:r>
            <a:r>
              <a:rPr lang="cs-CZ" altLang="cs-CZ" sz="900" dirty="0" err="1">
                <a:sym typeface="Wingdings" panose="05000000000000000000" pitchFamily="2" charset="2"/>
              </a:rPr>
              <a:t>nominal</a:t>
            </a:r>
            <a:r>
              <a:rPr lang="cs-CZ" altLang="cs-CZ" sz="900" dirty="0">
                <a:sym typeface="Wingdings" panose="05000000000000000000" pitchFamily="2" charset="2"/>
              </a:rPr>
              <a:t>, </a:t>
            </a:r>
            <a:r>
              <a:rPr lang="cs-CZ" altLang="cs-CZ" sz="900" dirty="0" err="1">
                <a:sym typeface="Wingdings" panose="05000000000000000000" pitchFamily="2" charset="2"/>
              </a:rPr>
              <a:t>ordinal</a:t>
            </a:r>
            <a:r>
              <a:rPr lang="cs-CZ" altLang="cs-CZ" sz="900" dirty="0">
                <a:sym typeface="Wingdings" panose="05000000000000000000" pitchFamily="2" charset="2"/>
              </a:rPr>
              <a:t>, interval, ratio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2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800"/>
              <a:t>(c) Stanislav Ježek, Jan Širůček</a:t>
            </a:r>
          </a:p>
        </p:txBody>
      </p:sp>
      <p:sp>
        <p:nvSpPr>
          <p:cNvPr id="10486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Typy proměnných podle počtu možných hodnot</a:t>
            </a:r>
          </a:p>
        </p:txBody>
      </p:sp>
      <p:sp>
        <p:nvSpPr>
          <p:cNvPr id="10486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109718" cy="4267200"/>
          </a:xfrm>
        </p:spPr>
        <p:txBody>
          <a:bodyPr/>
          <a:lstStyle/>
          <a:p>
            <a:pPr eaLnBrk="1" hangingPunct="1"/>
            <a:r>
              <a:rPr lang="cs-CZ" altLang="cs-CZ" sz="2800" b="1" dirty="0"/>
              <a:t>Spojité</a:t>
            </a:r>
            <a:r>
              <a:rPr lang="cs-CZ" altLang="cs-CZ" sz="2800" dirty="0"/>
              <a:t> proměnné</a:t>
            </a:r>
          </a:p>
          <a:p>
            <a:pPr lvl="1" eaLnBrk="1" hangingPunct="1"/>
            <a:r>
              <a:rPr lang="cs-CZ" altLang="cs-CZ" sz="2400" dirty="0"/>
              <a:t>Nekonečně mnoho hodnot – reálná čísla</a:t>
            </a:r>
          </a:p>
          <a:p>
            <a:pPr eaLnBrk="1" hangingPunct="1"/>
            <a:r>
              <a:rPr lang="cs-CZ" altLang="cs-CZ" sz="2800" b="1" dirty="0"/>
              <a:t>Diskrétní</a:t>
            </a:r>
            <a:r>
              <a:rPr lang="cs-CZ" altLang="cs-CZ" sz="2800" dirty="0"/>
              <a:t> proměnné</a:t>
            </a:r>
          </a:p>
          <a:p>
            <a:pPr lvl="1" eaLnBrk="1" hangingPunct="1"/>
            <a:r>
              <a:rPr lang="en-US" altLang="cs-CZ" sz="2400" dirty="0"/>
              <a:t>[</a:t>
            </a:r>
            <a:r>
              <a:rPr lang="cs-CZ" altLang="cs-CZ" sz="2400" dirty="0"/>
              <a:t>Nekonečně</a:t>
            </a:r>
            <a:r>
              <a:rPr lang="en-US" altLang="cs-CZ" sz="2400" dirty="0"/>
              <a:t>]</a:t>
            </a:r>
            <a:r>
              <a:rPr lang="cs-CZ" altLang="cs-CZ" sz="2400" dirty="0"/>
              <a:t> mnoho hodnot, jen některá (typicky celá) čísla</a:t>
            </a:r>
            <a:r>
              <a:rPr lang="en-US" altLang="cs-CZ" sz="2400" dirty="0"/>
              <a:t> </a:t>
            </a:r>
            <a:r>
              <a:rPr lang="en-US" altLang="cs-CZ" sz="1800" dirty="0"/>
              <a:t>– </a:t>
            </a:r>
            <a:r>
              <a:rPr lang="cs-CZ" altLang="cs-CZ" sz="1800" dirty="0"/>
              <a:t>často se k nim chováme jako ke spojitým</a:t>
            </a:r>
          </a:p>
          <a:p>
            <a:pPr lvl="1" eaLnBrk="1" hangingPunct="1"/>
            <a:r>
              <a:rPr lang="cs-CZ" altLang="cs-CZ" sz="2400" dirty="0"/>
              <a:t>Nemnoho hodnot</a:t>
            </a:r>
          </a:p>
          <a:p>
            <a:pPr lvl="2" eaLnBrk="1" hangingPunct="1"/>
            <a:r>
              <a:rPr lang="cs-CZ" altLang="cs-CZ" sz="2000" dirty="0"/>
              <a:t>jen 2 možné hodnoty: </a:t>
            </a:r>
            <a:r>
              <a:rPr lang="cs-CZ" altLang="cs-CZ" sz="2000" b="1" dirty="0"/>
              <a:t>dichotomické </a:t>
            </a:r>
            <a:r>
              <a:rPr lang="cs-CZ" altLang="cs-CZ" sz="2000" dirty="0"/>
              <a:t>(alternativní)</a:t>
            </a:r>
          </a:p>
          <a:p>
            <a:pPr lvl="2" eaLnBrk="1" hangingPunct="1"/>
            <a:r>
              <a:rPr lang="cs-CZ" altLang="cs-CZ" sz="2000" dirty="0"/>
              <a:t>„pár“ možných hodnot: </a:t>
            </a:r>
            <a:r>
              <a:rPr lang="cs-CZ" altLang="cs-CZ" sz="2000" b="1" dirty="0" err="1"/>
              <a:t>polytomické</a:t>
            </a:r>
            <a:r>
              <a:rPr lang="cs-CZ" altLang="cs-CZ" sz="2000" b="1" dirty="0"/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12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12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12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1200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900" dirty="0"/>
              <a:t>AJ: </a:t>
            </a:r>
            <a:r>
              <a:rPr lang="en-US" altLang="cs-CZ" sz="900" dirty="0"/>
              <a:t>discrete, continuous, dichotomous, alternative, </a:t>
            </a:r>
            <a:r>
              <a:rPr lang="en-US" altLang="cs-CZ" sz="900" dirty="0" err="1"/>
              <a:t>polytomous</a:t>
            </a:r>
            <a:endParaRPr lang="en-US" altLang="cs-CZ" sz="9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Usuzování na úroveň měření v praxi</a:t>
            </a:r>
          </a:p>
        </p:txBody>
      </p:sp>
      <p:sp>
        <p:nvSpPr>
          <p:cNvPr id="1048699" name="Zástupný symbol pro obsah 2"/>
          <p:cNvSpPr>
            <a:spLocks noGrp="1"/>
          </p:cNvSpPr>
          <p:nvPr>
            <p:ph idx="1"/>
          </p:nvPr>
        </p:nvSpPr>
        <p:spPr>
          <a:xfrm>
            <a:off x="566738" y="1752600"/>
            <a:ext cx="8325742" cy="4700736"/>
          </a:xfrm>
        </p:spPr>
        <p:txBody>
          <a:bodyPr/>
          <a:lstStyle/>
          <a:p>
            <a:r>
              <a:rPr lang="cs-CZ" sz="2000" i="1" dirty="0"/>
              <a:t>Úroveň měření </a:t>
            </a:r>
            <a:r>
              <a:rPr lang="cs-CZ" sz="2000" dirty="0"/>
              <a:t>je ideál.</a:t>
            </a:r>
          </a:p>
          <a:p>
            <a:r>
              <a:rPr lang="cs-CZ" sz="2000" dirty="0"/>
              <a:t>U skutečné proměnné </a:t>
            </a:r>
            <a:r>
              <a:rPr lang="cs-CZ" sz="2000" i="1" dirty="0" err="1"/>
              <a:t>argumentovaně</a:t>
            </a:r>
            <a:r>
              <a:rPr lang="cs-CZ" sz="2000" dirty="0"/>
              <a:t> </a:t>
            </a:r>
            <a:r>
              <a:rPr lang="cs-CZ" sz="2000" b="1" dirty="0"/>
              <a:t>předpokládáme</a:t>
            </a:r>
            <a:r>
              <a:rPr lang="cs-CZ" sz="2000" dirty="0"/>
              <a:t> úroveň měření, </a:t>
            </a:r>
            <a:r>
              <a:rPr lang="cs-CZ" sz="2000" b="1" dirty="0"/>
              <a:t>považujeme ji za </a:t>
            </a:r>
            <a:r>
              <a:rPr lang="cs-CZ" sz="2000" dirty="0"/>
              <a:t>N/O/I/P </a:t>
            </a:r>
          </a:p>
          <a:p>
            <a:r>
              <a:rPr lang="cs-CZ" sz="2000" dirty="0"/>
              <a:t>Rozlišujeme měřenou charakteristiku a škálu, pomocí které byla změřena</a:t>
            </a:r>
          </a:p>
          <a:p>
            <a:pPr lvl="1"/>
            <a:r>
              <a:rPr lang="cs-CZ" sz="1800" dirty="0"/>
              <a:t>Často je v psychologii charakteristika uvažována jako intervalová spojitá proměnná, kterou měříme diskrétní nebo dokonce </a:t>
            </a:r>
            <a:r>
              <a:rPr lang="cs-CZ" sz="1800" dirty="0" err="1"/>
              <a:t>polytomickou</a:t>
            </a:r>
            <a:r>
              <a:rPr lang="cs-CZ" sz="1800" dirty="0"/>
              <a:t> škálou</a:t>
            </a:r>
          </a:p>
          <a:p>
            <a:pPr lvl="1"/>
            <a:r>
              <a:rPr lang="cs-CZ" sz="1800" dirty="0"/>
              <a:t>př. postoj</a:t>
            </a:r>
          </a:p>
          <a:p>
            <a:r>
              <a:rPr lang="cs-CZ" sz="2000" dirty="0"/>
              <a:t>Často hledáme argumenty, abychom mohli škálu považovat za I/P – jednodušší statistiky, více informace, (-) riziko zkreslení.</a:t>
            </a:r>
          </a:p>
          <a:p>
            <a:pPr lvl="1"/>
            <a:r>
              <a:rPr lang="cs-CZ" sz="1800" dirty="0"/>
              <a:t>Flexibilní, argumentující, opatrný přístup – žádné dogma.</a:t>
            </a:r>
          </a:p>
          <a:p>
            <a:pPr lvl="1"/>
            <a:r>
              <a:rPr lang="cs-CZ" sz="1800" dirty="0"/>
              <a:t>Více detailů v psychometrice</a:t>
            </a:r>
          </a:p>
          <a:p>
            <a:pPr lvl="1"/>
            <a:endParaRPr lang="cs-CZ" sz="2000" dirty="0"/>
          </a:p>
        </p:txBody>
      </p:sp>
      <p:sp>
        <p:nvSpPr>
          <p:cNvPr id="1048700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(c) Stanislav Ježek, Jan Širůček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1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(c) Stanislav Ježek, Jan Širůček</a:t>
            </a:r>
          </a:p>
        </p:txBody>
      </p:sp>
      <p:pic>
        <p:nvPicPr>
          <p:cNvPr id="2097159" name="Picture 2" descr="http://www.gclan.net/wp-content/uploads/2013/10/painmet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813" y="908720"/>
            <a:ext cx="9010187" cy="4541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Shrnutí</a:t>
            </a:r>
            <a:endParaRPr lang="en-US" altLang="cs-CZ"/>
          </a:p>
        </p:txBody>
      </p:sp>
      <p:sp>
        <p:nvSpPr>
          <p:cNvPr id="104870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/>
              <a:t>Při hledání odpovědí na otázky a řešení problémů je užitečné využít data – psychologie jako empirická věda</a:t>
            </a:r>
          </a:p>
          <a:p>
            <a:r>
              <a:rPr lang="cs-CZ" altLang="cs-CZ" sz="2000"/>
              <a:t>I při reflexi vlastních zkušeností je užitečné nespoléhat jen na paměť </a:t>
            </a:r>
          </a:p>
          <a:p>
            <a:r>
              <a:rPr lang="cs-CZ" altLang="cs-CZ" sz="2000"/>
              <a:t>Každá statistika má smysl jen jako podklad pro odpověď na určitou otázku – ne sama o sobě – a v kontextu této otázky má smysl ji i komunikovat</a:t>
            </a:r>
          </a:p>
          <a:p>
            <a:r>
              <a:rPr lang="cs-CZ" altLang="cs-CZ" sz="2000"/>
              <a:t>Tyto principy jsou užitečné stejně občanovi jako psychologovi i jako výzkumníkovi v psychologii</a:t>
            </a:r>
          </a:p>
          <a:p>
            <a:r>
              <a:rPr lang="cs-CZ" altLang="cs-CZ" sz="2000"/>
              <a:t>Data tvoříme (my nebo někdo jiný) a tomu, co potřebujeme vědět, odpovídají vždy nedokonale</a:t>
            </a:r>
          </a:p>
          <a:p>
            <a:r>
              <a:rPr lang="cs-CZ" altLang="cs-CZ" sz="2000"/>
              <a:t>Tvoříme různé typy dat, pro které máme různé statistiky – kategorie vs. škály</a:t>
            </a:r>
            <a:endParaRPr lang="en-US" altLang="cs-CZ" sz="2000"/>
          </a:p>
        </p:txBody>
      </p:sp>
      <p:sp>
        <p:nvSpPr>
          <p:cNvPr id="1048704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800"/>
              <a:t>(c) Stanislav Ježek, Jan Širůček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Máme data</a:t>
            </a:r>
          </a:p>
        </p:txBody>
      </p:sp>
      <p:sp>
        <p:nvSpPr>
          <p:cNvPr id="104870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altLang="cs-CZ" dirty="0"/>
          </a:p>
          <a:p>
            <a:pPr marL="0" indent="0">
              <a:buNone/>
            </a:pPr>
            <a:endParaRPr lang="cs-CZ" altLang="cs-CZ" dirty="0"/>
          </a:p>
          <a:p>
            <a:pPr marL="0" indent="0">
              <a:buNone/>
            </a:pPr>
            <a:endParaRPr lang="cs-CZ" altLang="cs-CZ" dirty="0"/>
          </a:p>
          <a:p>
            <a:pPr marL="0" indent="0" algn="ctr">
              <a:buNone/>
            </a:pPr>
            <a:r>
              <a:rPr lang="cs-CZ" altLang="cs-CZ" dirty="0"/>
              <a:t>„účetnictví“ může začít</a:t>
            </a:r>
          </a:p>
        </p:txBody>
      </p:sp>
      <p:sp>
        <p:nvSpPr>
          <p:cNvPr id="1048707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r>
              <a:rPr lang="cs-CZ" altLang="cs-CZ"/>
              <a:t>(c) Stanislav Ježek, Jan Širůček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8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800"/>
              <a:t>(c) Stanislav Ježek, Jan Širůček</a:t>
            </a:r>
          </a:p>
        </p:txBody>
      </p:sp>
      <p:sp>
        <p:nvSpPr>
          <p:cNvPr id="10487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Jaké hodnoty máme v datech?</a:t>
            </a:r>
          </a:p>
        </p:txBody>
      </p:sp>
      <p:sp>
        <p:nvSpPr>
          <p:cNvPr id="10487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/>
              <a:t>Jaké hodnoty proměnné/ých se v datech vyskytují? – </a:t>
            </a:r>
            <a:r>
              <a:rPr lang="cs-CZ" altLang="cs-CZ" i="1"/>
              <a:t>třídění, kódování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/>
              <a:t>Jaké různé odpovědi jsme získali na tu kterou otázku dotazníku?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/>
              <a:t>Jaké různé počty sledovaných chování se při pozorování vyskytly?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Kolik kterých hodnot máme? </a:t>
            </a:r>
            <a:r>
              <a:rPr lang="cs-CZ" altLang="cs-CZ" i="1"/>
              <a:t>– četnosti</a:t>
            </a:r>
            <a:r>
              <a:rPr lang="cs-CZ" altLang="cs-CZ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/>
              <a:t>Je některých víc, jiných míň?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/>
              <a:t>Zdá se být v četnostech jednotlivých hodnot nějaký řád?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Psychologické intermezzo</a:t>
            </a:r>
          </a:p>
        </p:txBody>
      </p:sp>
      <p:sp>
        <p:nvSpPr>
          <p:cNvPr id="1048715" name="Zástupný symbol pro obsah 2"/>
          <p:cNvSpPr>
            <a:spLocks noGrp="1"/>
          </p:cNvSpPr>
          <p:nvPr>
            <p:ph idx="1"/>
          </p:nvPr>
        </p:nvSpPr>
        <p:spPr>
          <a:xfrm>
            <a:off x="566738" y="1752600"/>
            <a:ext cx="8001000" cy="4556125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cs-CZ" altLang="cs-CZ"/>
              <a:t>Kolikrát jste v uplynulém měsíci jedli maso?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400" i="1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 i="1"/>
              <a:t>Strategie odpovídání</a:t>
            </a:r>
          </a:p>
          <a:p>
            <a:pPr lvl="1"/>
            <a:r>
              <a:rPr lang="cs-CZ" altLang="cs-CZ" sz="2000"/>
              <a:t>Počítání</a:t>
            </a:r>
          </a:p>
          <a:p>
            <a:pPr lvl="2"/>
            <a:r>
              <a:rPr lang="cs-CZ" altLang="cs-CZ" sz="1800"/>
              <a:t>vybavit a spočítat</a:t>
            </a:r>
          </a:p>
          <a:p>
            <a:pPr lvl="2"/>
            <a:r>
              <a:rPr lang="cs-CZ" altLang="cs-CZ" sz="1800"/>
              <a:t>vybavit po podoblastech a spočítat</a:t>
            </a:r>
          </a:p>
          <a:p>
            <a:pPr lvl="2"/>
            <a:r>
              <a:rPr lang="cs-CZ" altLang="cs-CZ" sz="1800"/>
              <a:t>vybavení části a extrapolace</a:t>
            </a:r>
          </a:p>
          <a:p>
            <a:pPr lvl="1"/>
            <a:r>
              <a:rPr lang="cs-CZ" altLang="cs-CZ" sz="2000"/>
              <a:t>Přímé vybavení počtu událostí, je-li uložen</a:t>
            </a:r>
          </a:p>
          <a:p>
            <a:pPr lvl="1"/>
            <a:r>
              <a:rPr lang="cs-CZ" altLang="cs-CZ" sz="2000"/>
              <a:t>Vybavení frekvence výskytu – obecné, kotva + úprava</a:t>
            </a:r>
          </a:p>
          <a:p>
            <a:pPr lvl="1"/>
            <a:r>
              <a:rPr lang="cs-CZ" altLang="cs-CZ" sz="2000"/>
              <a:t>Obecné odhady – prostý odhad, kontextuálně dovozený odhad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cs-CZ" altLang="cs-CZ" sz="1200"/>
              <a:t>Tourangeau, Rips, Rasinski: Psychology of survey response. OUP, 2000.</a:t>
            </a:r>
          </a:p>
          <a:p>
            <a:endParaRPr lang="cs-CZ" altLang="cs-CZ"/>
          </a:p>
        </p:txBody>
      </p:sp>
      <p:sp>
        <p:nvSpPr>
          <p:cNvPr id="1048716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800"/>
              <a:t>(c) Stanislav Ježek, Jan Širůček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0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800"/>
              <a:t>(c) Stanislav Ježek, Jan Širůček</a:t>
            </a:r>
          </a:p>
        </p:txBody>
      </p:sp>
      <p:sp>
        <p:nvSpPr>
          <p:cNvPr id="104872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Tabulka četností (frekvencí)</a:t>
            </a:r>
          </a:p>
        </p:txBody>
      </p:sp>
      <p:graphicFrame>
        <p:nvGraphicFramePr>
          <p:cNvPr id="4194311" name="Group 72"/>
          <p:cNvGraphicFramePr>
            <a:graphicFrameLocks noGrp="1"/>
          </p:cNvGraphicFramePr>
          <p:nvPr>
            <p:ph type="tbl" idx="1"/>
          </p:nvPr>
        </p:nvGraphicFramePr>
        <p:xfrm>
          <a:off x="566738" y="1752600"/>
          <a:ext cx="8001000" cy="4113212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85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</a:pPr>
                      <a:r>
                        <a:rPr kumimoji="0" lang="cs-CZ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hodnota/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</a:pPr>
                      <a:r>
                        <a:rPr kumimoji="0" lang="cs-CZ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interval</a:t>
                      </a:r>
                    </a:p>
                  </a:txBody>
                  <a:tcPr marT="45722" marB="45722" horzOverflow="overflow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</a:pPr>
                      <a:r>
                        <a:rPr kumimoji="0" lang="cs-CZ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(absolutní)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</a:pPr>
                      <a:r>
                        <a:rPr kumimoji="0" lang="cs-CZ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četnost</a:t>
                      </a:r>
                    </a:p>
                  </a:txBody>
                  <a:tcPr marT="45722" marB="45722" horzOverflow="overflow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</a:pPr>
                      <a:r>
                        <a:rPr kumimoji="0" lang="cs-CZ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kumulativní četnost</a:t>
                      </a:r>
                    </a:p>
                  </a:txBody>
                  <a:tcPr marT="45722" marB="45722" horzOverflow="overflow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</a:pPr>
                      <a:r>
                        <a:rPr kumimoji="0" lang="cs-CZ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relativní </a:t>
                      </a:r>
                      <a:r>
                        <a:rPr kumimoji="0" lang="cs-CZ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četn</a:t>
                      </a:r>
                      <a:r>
                        <a:rPr kumimoji="0" lang="cs-CZ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. (%)</a:t>
                      </a:r>
                    </a:p>
                  </a:txBody>
                  <a:tcPr marT="45722" marB="45722" horzOverflow="overflow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</a:pPr>
                      <a:r>
                        <a:rPr kumimoji="0" lang="cs-CZ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kumulativní </a:t>
                      </a:r>
                      <a:r>
                        <a:rPr kumimoji="0" lang="cs-CZ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rel</a:t>
                      </a:r>
                      <a:r>
                        <a:rPr kumimoji="0" lang="cs-CZ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. č.</a:t>
                      </a:r>
                    </a:p>
                  </a:txBody>
                  <a:tcPr marT="45722" marB="45722" horzOverflow="overflow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Minimum 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interval1</a:t>
                      </a:r>
                    </a:p>
                  </a:txBody>
                  <a:tcPr marT="45722" marB="45722" horzOverflow="overflow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</a:pP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marT="45722" marB="45722" horzOverflow="overflow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</a:pP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marT="45722" marB="45722" horzOverflow="overflow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</a:pP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marT="45722" marB="45722" horzOverflow="overflow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</a:pP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marT="45722" marB="45722" horzOverflow="overflow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0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Hodnota2 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interval2 </a:t>
                      </a:r>
                    </a:p>
                  </a:txBody>
                  <a:tcPr marT="45722" marB="45722" horzOverflow="overflow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</a:pP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marT="45722" marB="45722" horzOverflow="overflow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</a:pP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marT="45722" marB="45722" horzOverflow="overflow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</a:pP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marT="45722" marB="45722" horzOverflow="overflow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</a:pP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marT="45722" marB="45722" horzOverflow="overflow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1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…</a:t>
                      </a:r>
                    </a:p>
                  </a:txBody>
                  <a:tcPr marT="45722" marB="45722" horzOverflow="overflow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</a:pP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marT="45722" marB="45722" horzOverflow="overflow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</a:pP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marT="45722" marB="45722" horzOverflow="overflow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</a:pP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marT="45722" marB="45722" horzOverflow="overflow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</a:pP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marT="45722" marB="45722" horzOverflow="overflow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20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Maximum 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</a:pPr>
                      <a:r>
                        <a:rPr kumimoji="0" lang="cs-CZ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posl</a:t>
                      </a: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. </a:t>
                      </a:r>
                      <a:r>
                        <a:rPr kumimoji="0" lang="cs-CZ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interv</a:t>
                      </a: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.</a:t>
                      </a:r>
                    </a:p>
                  </a:txBody>
                  <a:tcPr marT="45722" marB="45722" horzOverflow="overflow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marT="45722" marB="45722" horzOverflow="overflow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</a:pPr>
                      <a:r>
                        <a:rPr kumimoji="0" lang="cs-CZ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N</a:t>
                      </a:r>
                    </a:p>
                  </a:txBody>
                  <a:tcPr marT="45722" marB="45722" horzOverflow="overflow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marT="45722" marB="45722" horzOverflow="overflow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100</a:t>
                      </a:r>
                    </a:p>
                  </a:txBody>
                  <a:tcPr marT="45722" marB="45722" horzOverflow="overflow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Celkem</a:t>
                      </a:r>
                    </a:p>
                  </a:txBody>
                  <a:tcPr marT="45722" marB="45722" horzOverflow="overflow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</a:pPr>
                      <a:r>
                        <a:rPr kumimoji="0" lang="cs-CZ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N</a:t>
                      </a:r>
                    </a:p>
                  </a:txBody>
                  <a:tcPr marT="45722" marB="45722" horzOverflow="overflow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marT="45722" marB="45722" horzOverflow="overflow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</a:rPr>
                        <a:t>100</a:t>
                      </a:r>
                    </a:p>
                  </a:txBody>
                  <a:tcPr marT="45722" marB="45722" horzOverflow="overflow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marT="45722" marB="45722" horzOverflow="overflow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48722" name="Rectangle 60" descr="Široký šikmo nahoru"/>
          <p:cNvSpPr>
            <a:spLocks noChangeArrowheads="1"/>
          </p:cNvSpPr>
          <p:nvPr/>
        </p:nvSpPr>
        <p:spPr bwMode="auto">
          <a:xfrm>
            <a:off x="3779838" y="1773238"/>
            <a:ext cx="1584325" cy="4103687"/>
          </a:xfrm>
          <a:prstGeom prst="rect">
            <a:avLst/>
          </a:prstGeom>
          <a:pattFill prst="wdUpDiag">
            <a:fgClr>
              <a:schemeClr val="accent2">
                <a:alpha val="50980"/>
              </a:schemeClr>
            </a:fgClr>
            <a:bgClr>
              <a:schemeClr val="bg1">
                <a:alpha val="50980"/>
              </a:schemeClr>
            </a:bgClr>
          </a:patt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 dirty="0"/>
          </a:p>
        </p:txBody>
      </p:sp>
      <p:sp>
        <p:nvSpPr>
          <p:cNvPr id="1048723" name="Text Box 67"/>
          <p:cNvSpPr txBox="1">
            <a:spLocks noChangeArrowheads="1"/>
          </p:cNvSpPr>
          <p:nvPr/>
        </p:nvSpPr>
        <p:spPr bwMode="auto">
          <a:xfrm>
            <a:off x="611188" y="6170613"/>
            <a:ext cx="8147050" cy="5540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000">
                <a:sym typeface="Wingdings" panose="05000000000000000000" pitchFamily="2" charset="2"/>
              </a:rPr>
              <a:t></a:t>
            </a:r>
            <a:r>
              <a:rPr lang="cs-CZ" altLang="cs-CZ" sz="1000"/>
              <a:t>: „počet“ v Tab 3.2, hustota (jde o hustotu pravděpodobnosti), obr. 3.5 – ne frekvence, ale procenta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000"/>
              <a:t>AJ: (absolute) frequencies, relative frequencies, percent, cumulative, value, interval (class), total, N=sample size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000"/>
              <a:t>V Excelu funkce ČETNOSTI. Zadává se zrádně: vybrat buňky, které mají obsahovat absolutní četnosti; napsat funkci a !!ukončit Ctrl+Shift+Enter.</a:t>
            </a:r>
            <a:endParaRPr lang="cs-CZ" altLang="cs-CZ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4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Zástupný symbol pro zápatí 5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800"/>
              <a:t>(c) Stanislav Ježek, Jan Širůček</a:t>
            </a:r>
          </a:p>
        </p:txBody>
      </p:sp>
      <p:sp>
        <p:nvSpPr>
          <p:cNvPr id="1048596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29575" cy="1216025"/>
          </a:xfrm>
        </p:spPr>
        <p:txBody>
          <a:bodyPr/>
          <a:lstStyle/>
          <a:p>
            <a:pPr eaLnBrk="1" hangingPunct="1"/>
            <a:r>
              <a:rPr lang="cs-CZ" altLang="cs-CZ" sz="3200"/>
              <a:t>Kostra PSY117 – Statistická analýza dat</a:t>
            </a:r>
          </a:p>
        </p:txBody>
      </p:sp>
      <p:sp>
        <p:nvSpPr>
          <p:cNvPr id="104859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700213"/>
            <a:ext cx="7821612" cy="4608512"/>
          </a:xfrm>
        </p:spPr>
        <p:txBody>
          <a:bodyPr/>
          <a:lstStyle/>
          <a:p>
            <a:pPr eaLnBrk="1" hangingPunct="1"/>
            <a:r>
              <a:rPr lang="cs-CZ" altLang="cs-CZ" sz="2800" dirty="0"/>
              <a:t>Pochopení základních statistických pojmů a myšlenek – statistická gramotnost</a:t>
            </a:r>
          </a:p>
          <a:p>
            <a:pPr eaLnBrk="1" hangingPunct="1"/>
            <a:r>
              <a:rPr lang="cs-CZ" altLang="cs-CZ" sz="2800" dirty="0"/>
              <a:t>Použití základních statistických postupů</a:t>
            </a:r>
          </a:p>
          <a:p>
            <a:pPr eaLnBrk="1" hangingPunct="1"/>
            <a:r>
              <a:rPr lang="cs-CZ" altLang="cs-CZ" sz="2800" dirty="0"/>
              <a:t>Aktivní i pasivní komunikace statistických zjištění</a:t>
            </a:r>
          </a:p>
          <a:p>
            <a:pPr eaLnBrk="1" hangingPunct="1"/>
            <a:endParaRPr lang="cs-CZ" altLang="cs-CZ" sz="1800" dirty="0"/>
          </a:p>
          <a:p>
            <a:pPr eaLnBrk="1" hangingPunct="1"/>
            <a:endParaRPr lang="cs-CZ" altLang="cs-CZ" sz="1800" dirty="0"/>
          </a:p>
          <a:p>
            <a:pPr eaLnBrk="1" hangingPunct="1"/>
            <a:endParaRPr lang="cs-CZ" altLang="cs-CZ" sz="1800" dirty="0"/>
          </a:p>
          <a:p>
            <a:pPr marL="0" indent="0" algn="r" eaLnBrk="1" hangingPunct="1">
              <a:buNone/>
            </a:pPr>
            <a:r>
              <a:rPr lang="cs-CZ" altLang="cs-CZ" sz="2400" dirty="0"/>
              <a:t>1</a:t>
            </a:r>
            <a:r>
              <a:rPr lang="cs-CZ" altLang="cs-CZ" sz="2400" dirty="0" smtClean="0"/>
              <a:t> </a:t>
            </a:r>
            <a:r>
              <a:rPr lang="cs-CZ" altLang="cs-CZ" sz="2400" dirty="0"/>
              <a:t>seminární práce </a:t>
            </a:r>
            <a:r>
              <a:rPr lang="cs-CZ" altLang="cs-CZ" sz="2400" dirty="0" smtClean="0"/>
              <a:t>(10b</a:t>
            </a:r>
            <a:r>
              <a:rPr lang="cs-CZ" altLang="cs-CZ" sz="2400" dirty="0"/>
              <a:t>)</a:t>
            </a:r>
          </a:p>
          <a:p>
            <a:pPr marL="0" indent="0" algn="r" eaLnBrk="1" hangingPunct="1">
              <a:buNone/>
            </a:pPr>
            <a:r>
              <a:rPr lang="cs-CZ" altLang="cs-CZ" sz="2400" dirty="0"/>
              <a:t>3 průběžné písemky (3x10b) </a:t>
            </a:r>
          </a:p>
          <a:p>
            <a:pPr marL="0" indent="0" algn="r" eaLnBrk="1" hangingPunct="1">
              <a:buNone/>
            </a:pPr>
            <a:r>
              <a:rPr lang="cs-CZ" altLang="cs-CZ" sz="2400" dirty="0"/>
              <a:t>Závěrečný test (50b)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7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800"/>
              <a:t>(c) Stanislav Ježek, Jan Širůček</a:t>
            </a:r>
          </a:p>
        </p:txBody>
      </p:sp>
      <p:sp>
        <p:nvSpPr>
          <p:cNvPr id="10487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Tabulka četností - poznámky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872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66738" y="1700808"/>
                <a:ext cx="8001000" cy="4752975"/>
              </a:xfrm>
            </p:spPr>
            <p:txBody>
              <a:bodyPr/>
              <a:lstStyle/>
              <a:p>
                <a:pPr eaLnBrk="1" hangingPunct="1"/>
                <a:r>
                  <a:rPr lang="cs-CZ" altLang="cs-CZ" sz="2000" dirty="0"/>
                  <a:t>Od nejmenší hodnoty po nejvyšší</a:t>
                </a:r>
              </a:p>
              <a:p>
                <a:pPr eaLnBrk="1" hangingPunct="1"/>
                <a:r>
                  <a:rPr lang="cs-CZ" altLang="cs-CZ" sz="2000" dirty="0"/>
                  <a:t>v 1. a 2. sl. obvykle zahrnuty chybějící hodnoty</a:t>
                </a:r>
              </a:p>
              <a:p>
                <a:pPr lvl="1" eaLnBrk="1" hangingPunct="1"/>
                <a:r>
                  <a:rPr lang="cs-CZ" altLang="cs-CZ" sz="1800" dirty="0"/>
                  <a:t>Pak se rozlišuje mezi platnými hodnotami a chybějícími hodnotami</a:t>
                </a:r>
              </a:p>
              <a:p>
                <a:pPr eaLnBrk="1" hangingPunct="1">
                  <a:spcBef>
                    <a:spcPct val="60000"/>
                  </a:spcBef>
                </a:pPr>
                <a:r>
                  <a:rPr lang="cs-CZ" altLang="cs-CZ" sz="2000" dirty="0"/>
                  <a:t>hodnoty – kategorické proměnné, málo hodnot u metrické </a:t>
                </a:r>
              </a:p>
              <a:p>
                <a:pPr eaLnBrk="1" hangingPunct="1"/>
                <a:r>
                  <a:rPr lang="cs-CZ" altLang="cs-CZ" sz="2000" dirty="0"/>
                  <a:t>intervaly(třídy) –  metrické proměnné</a:t>
                </a:r>
              </a:p>
              <a:p>
                <a:pPr lvl="1" eaLnBrk="1" hangingPunct="1"/>
                <a:r>
                  <a:rPr lang="cs-CZ" altLang="cs-CZ" sz="1800" dirty="0"/>
                  <a:t>volba šířky intervalu (stojí za to vyzkoušet více)</a:t>
                </a:r>
              </a:p>
              <a:p>
                <a:pPr lvl="2" eaLnBrk="1" hangingPunct="1"/>
                <a:r>
                  <a:rPr lang="cs-CZ" altLang="cs-CZ" sz="1500" dirty="0"/>
                  <a:t>aby byl jejich počet přibližně </a:t>
                </a:r>
                <a:r>
                  <a:rPr lang="cs-CZ" altLang="cs-CZ" sz="1500" i="1" dirty="0"/>
                  <a:t>N</a:t>
                </a:r>
                <a:r>
                  <a:rPr lang="cs-CZ" altLang="cs-CZ" sz="1500" dirty="0"/>
                  <a:t>/10,  </a:t>
                </a:r>
                <a:r>
                  <a:rPr lang="en-US" altLang="cs-CZ" sz="1500" dirty="0"/>
                  <a:t>&lt;</a:t>
                </a:r>
                <a:r>
                  <a:rPr lang="cs-CZ" altLang="cs-CZ" sz="1500" dirty="0"/>
                  <a:t>15, nebo 1+log</a:t>
                </a:r>
                <a:r>
                  <a:rPr lang="cs-CZ" altLang="cs-CZ" sz="1500" baseline="-25000" dirty="0"/>
                  <a:t>2</a:t>
                </a:r>
                <a:r>
                  <a:rPr lang="cs-CZ" altLang="cs-CZ" sz="1500" i="1" dirty="0"/>
                  <a:t>N</a:t>
                </a:r>
                <a:r>
                  <a:rPr lang="cs-CZ" altLang="cs-CZ" sz="1500" dirty="0"/>
                  <a:t>  (</a:t>
                </a:r>
                <a:r>
                  <a:rPr lang="cs-CZ" altLang="cs-CZ" sz="1500" dirty="0" err="1"/>
                  <a:t>Sturgisovo</a:t>
                </a:r>
                <a:r>
                  <a:rPr lang="cs-CZ" altLang="cs-CZ" sz="1500" dirty="0"/>
                  <a:t> pravidlo)</a:t>
                </a:r>
              </a:p>
              <a:p>
                <a:pPr lvl="2" eaLnBrk="1" hangingPunct="1"/>
                <a:r>
                  <a:rPr lang="cs-CZ" altLang="cs-CZ" sz="1500" dirty="0"/>
                  <a:t>stejná šířka všech intervalů</a:t>
                </a:r>
              </a:p>
              <a:p>
                <a:pPr lvl="1" eaLnBrk="1" hangingPunct="1"/>
                <a:r>
                  <a:rPr lang="cs-CZ" altLang="cs-CZ" sz="1800" dirty="0"/>
                  <a:t>Intervaly jsou obvykle zprava uzavřené. např. </a:t>
                </a:r>
                <a14:m>
                  <m:oMath xmlns:m="http://schemas.openxmlformats.org/officeDocument/2006/math">
                    <m:d>
                      <m:dPr>
                        <m:endChr m:val=""/>
                        <m:ctrlPr>
                          <a:rPr lang="cs-CZ" altLang="cs-CZ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altLang="cs-CZ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d>
                      <m:dPr>
                        <m:begChr m:val=""/>
                        <m:endChr m:val="⟩"/>
                        <m:ctrlPr>
                          <a:rPr lang="cs-CZ" altLang="cs-CZ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altLang="cs-CZ" sz="1800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</m:oMath>
                </a14:m>
                <a:endParaRPr lang="cs-CZ" altLang="cs-CZ" sz="1800" dirty="0"/>
              </a:p>
              <a:p>
                <a:pPr eaLnBrk="1" hangingPunct="1"/>
                <a:r>
                  <a:rPr lang="cs-CZ" altLang="cs-CZ" sz="2000" dirty="0"/>
                  <a:t>Tabulka četností zobrazuje téměř všechna data</a:t>
                </a:r>
              </a:p>
              <a:p>
                <a:pPr lvl="1" eaLnBrk="1" hangingPunct="1"/>
                <a:r>
                  <a:rPr lang="cs-CZ" altLang="cs-CZ" sz="1800" dirty="0"/>
                  <a:t>Použitím intervalů již data mírně redukujeme</a:t>
                </a:r>
              </a:p>
              <a:p>
                <a:pPr eaLnBrk="1" hangingPunct="1"/>
                <a:r>
                  <a:rPr lang="cs-CZ" altLang="cs-CZ" sz="2000" dirty="0"/>
                  <a:t>Minimální podoba tabulky četností: </a:t>
                </a:r>
                <a:r>
                  <a:rPr lang="cs-CZ" altLang="cs-CZ" sz="2000" b="1" dirty="0" err="1"/>
                  <a:t>abs</a:t>
                </a:r>
                <a:r>
                  <a:rPr lang="cs-CZ" altLang="cs-CZ" sz="2000" b="1" dirty="0"/>
                  <a:t>. a </a:t>
                </a:r>
                <a:r>
                  <a:rPr lang="cs-CZ" altLang="cs-CZ" sz="2000" b="1" dirty="0" err="1"/>
                  <a:t>rel</a:t>
                </a:r>
                <a:r>
                  <a:rPr lang="cs-CZ" altLang="cs-CZ" sz="2000" b="1" dirty="0"/>
                  <a:t>. četnosti, součtový poslední řádek</a:t>
                </a:r>
              </a:p>
              <a:p>
                <a:pPr eaLnBrk="1" hangingPunct="1">
                  <a:lnSpc>
                    <a:spcPct val="80000"/>
                  </a:lnSpc>
                  <a:buFont typeface="Wingdings" panose="05000000000000000000" pitchFamily="2" charset="2"/>
                  <a:buNone/>
                </a:pPr>
                <a:endParaRPr lang="cs-CZ" altLang="cs-CZ" sz="1000" dirty="0"/>
              </a:p>
              <a:p>
                <a:pPr eaLnBrk="1" hangingPunct="1">
                  <a:lnSpc>
                    <a:spcPct val="80000"/>
                  </a:lnSpc>
                  <a:buFont typeface="Wingdings" panose="05000000000000000000" pitchFamily="2" charset="2"/>
                  <a:buNone/>
                </a:pPr>
                <a:endParaRPr lang="cs-CZ" altLang="cs-CZ" sz="1000" dirty="0"/>
              </a:p>
              <a:p>
                <a:pPr eaLnBrk="1" hangingPunct="1">
                  <a:lnSpc>
                    <a:spcPct val="80000"/>
                  </a:lnSpc>
                  <a:buFont typeface="Wingdings" panose="05000000000000000000" pitchFamily="2" charset="2"/>
                  <a:buNone/>
                </a:pPr>
                <a:r>
                  <a:rPr lang="cs-CZ" altLang="cs-CZ" sz="1000" dirty="0"/>
                  <a:t>AJ: minimum, maximum, </a:t>
                </a:r>
                <a:r>
                  <a:rPr lang="cs-CZ" altLang="cs-CZ" sz="1000" dirty="0" err="1"/>
                  <a:t>valid</a:t>
                </a:r>
                <a:r>
                  <a:rPr lang="cs-CZ" altLang="cs-CZ" sz="1000" dirty="0"/>
                  <a:t> </a:t>
                </a:r>
                <a:r>
                  <a:rPr lang="cs-CZ" altLang="cs-CZ" sz="1000" dirty="0" err="1"/>
                  <a:t>values</a:t>
                </a:r>
                <a:r>
                  <a:rPr lang="cs-CZ" altLang="cs-CZ" sz="1000" dirty="0"/>
                  <a:t>, </a:t>
                </a:r>
                <a:r>
                  <a:rPr lang="cs-CZ" altLang="cs-CZ" sz="1000" dirty="0" err="1"/>
                  <a:t>valid</a:t>
                </a:r>
                <a:r>
                  <a:rPr lang="cs-CZ" altLang="cs-CZ" sz="1000" dirty="0"/>
                  <a:t> </a:t>
                </a:r>
                <a:r>
                  <a:rPr lang="cs-CZ" altLang="cs-CZ" sz="1000" dirty="0" err="1"/>
                  <a:t>percent</a:t>
                </a:r>
                <a:r>
                  <a:rPr lang="cs-CZ" altLang="cs-CZ" sz="1000" dirty="0"/>
                  <a:t>, interval (bin, </a:t>
                </a:r>
                <a:r>
                  <a:rPr lang="cs-CZ" altLang="cs-CZ" sz="1000" dirty="0" err="1"/>
                  <a:t>class</a:t>
                </a:r>
                <a:r>
                  <a:rPr lang="cs-CZ" altLang="cs-CZ" sz="1000" dirty="0"/>
                  <a:t>), interval </a:t>
                </a:r>
                <a:r>
                  <a:rPr lang="cs-CZ" altLang="cs-CZ" sz="1000" dirty="0" err="1"/>
                  <a:t>size</a:t>
                </a:r>
                <a:endParaRPr lang="en-US" altLang="cs-CZ" sz="1000" dirty="0"/>
              </a:p>
            </p:txBody>
          </p:sp>
        </mc:Choice>
        <mc:Fallback xmlns="">
          <p:sp>
            <p:nvSpPr>
              <p:cNvPr id="104872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66738" y="1700808"/>
                <a:ext cx="8001000" cy="4752975"/>
              </a:xfrm>
              <a:blipFill>
                <a:blip r:embed="rId3"/>
                <a:stretch>
                  <a:fillRect l="-686" t="-513" r="-76" b="-525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45ABEC-60DF-4CB5-847D-4028244F9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„Ruční“ tvorba tabulky četností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2A9048F-0241-4B66-B711-8D148DCF5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Seřazení hodnot (od nejmenší do největší)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Rozhodnutí </a:t>
            </a:r>
            <a:r>
              <a:rPr lang="cs-CZ" dirty="0" smtClean="0"/>
              <a:t>o rozdělení </a:t>
            </a:r>
            <a:r>
              <a:rPr lang="cs-CZ" dirty="0"/>
              <a:t>na </a:t>
            </a:r>
            <a:r>
              <a:rPr lang="cs-CZ" dirty="0" smtClean="0"/>
              <a:t>intervaly (I, P)</a:t>
            </a: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Spočítání </a:t>
            </a:r>
            <a:r>
              <a:rPr lang="cs-CZ" dirty="0" err="1"/>
              <a:t>abs</a:t>
            </a:r>
            <a:r>
              <a:rPr lang="cs-CZ" dirty="0"/>
              <a:t>. četností hodnot/intervalů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Spočítání relativních četností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Spočítání kumulativních četností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Spočítání kumulativních relativních četností</a:t>
            </a:r>
          </a:p>
          <a:p>
            <a:pPr marL="514350" indent="-514350">
              <a:buFont typeface="+mj-lt"/>
              <a:buAutoNum type="arabicPeriod"/>
            </a:pP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90E8D75-9E52-487C-A7F7-1801627F22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(c) Stanislav Ježek, Jan Širůček</a:t>
            </a:r>
          </a:p>
        </p:txBody>
      </p:sp>
    </p:spTree>
    <p:extLst>
      <p:ext uri="{BB962C8B-B14F-4D97-AF65-F5344CB8AC3E}">
        <p14:creationId xmlns:p14="http://schemas.microsoft.com/office/powerpoint/2010/main" val="38394118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0516FF-2DA5-430E-A93D-35FF9D1C9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09DA259-F164-42C4-A3FA-C94F5EDB85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(c) Stanislav Ježek, Jan Širůček</a:t>
            </a:r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792AE5CC-433B-4A46-9F3E-A1D59C4614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1583902"/>
              </p:ext>
            </p:extLst>
          </p:nvPr>
        </p:nvGraphicFramePr>
        <p:xfrm>
          <a:off x="574675" y="1773238"/>
          <a:ext cx="7451725" cy="1781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0" name="List" r:id="rId3" imgW="4387876" imgH="10496481" progId="Excel.Sheet.12">
                  <p:embed/>
                </p:oleObj>
              </mc:Choice>
              <mc:Fallback>
                <p:oleObj name="List" r:id="rId3" imgW="4387876" imgH="1049648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4675" y="1773238"/>
                        <a:ext cx="7451725" cy="17818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67813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3" name="TextovéPole 5"/>
          <p:cNvSpPr txBox="1"/>
          <p:nvPr/>
        </p:nvSpPr>
        <p:spPr>
          <a:xfrm>
            <a:off x="4869160" y="4509120"/>
            <a:ext cx="35283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/>
              <a:t>Poklikáním</a:t>
            </a:r>
            <a:r>
              <a:rPr lang="cs-CZ" sz="2000" dirty="0"/>
              <a:t> se tabulka otevře jako editovatelný objekt v Excelu. </a:t>
            </a:r>
          </a:p>
          <a:p>
            <a:endParaRPr lang="cs-CZ" sz="2000" dirty="0"/>
          </a:p>
          <a:p>
            <a:endParaRPr lang="cs-CZ" sz="2000" dirty="0"/>
          </a:p>
          <a:p>
            <a:r>
              <a:rPr lang="cs-CZ" sz="2000" dirty="0"/>
              <a:t>Též Datíčka.xls, list „četnosti“.</a:t>
            </a:r>
          </a:p>
        </p:txBody>
      </p:sp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0FCFE0F9-6012-49F2-85AE-BBEFF8C30E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4772114"/>
              </p:ext>
            </p:extLst>
          </p:nvPr>
        </p:nvGraphicFramePr>
        <p:xfrm>
          <a:off x="188913" y="200025"/>
          <a:ext cx="10439400" cy="1748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1" name="List" r:id="rId3" imgW="6267269" imgH="10496481" progId="Excel.Sheet.12">
                  <p:embed/>
                </p:oleObj>
              </mc:Choice>
              <mc:Fallback>
                <p:oleObj name="List" r:id="rId3" imgW="6267269" imgH="1049648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8913" y="200025"/>
                        <a:ext cx="10439400" cy="17483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4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800"/>
              <a:t>(c) Stanislav Ježek, Jan Širůček</a:t>
            </a:r>
          </a:p>
        </p:txBody>
      </p:sp>
      <p:sp>
        <p:nvSpPr>
          <p:cNvPr id="10487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400"/>
              <a:t>Grafické podoby tabulky četností </a:t>
            </a:r>
          </a:p>
        </p:txBody>
      </p:sp>
      <p:sp>
        <p:nvSpPr>
          <p:cNvPr id="10487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397875" cy="49895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/>
              <a:t>Kategorické proměnné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/>
              <a:t>sloupcový graf (diagram)</a:t>
            </a:r>
            <a:endParaRPr lang="cs-CZ" altLang="cs-CZ" sz="900"/>
          </a:p>
          <a:p>
            <a:pPr lvl="1" eaLnBrk="1" hangingPunct="1">
              <a:lnSpc>
                <a:spcPct val="90000"/>
              </a:lnSpc>
            </a:pPr>
            <a:r>
              <a:rPr lang="cs-CZ" altLang="cs-CZ" sz="2000"/>
              <a:t>koláčový diagram </a:t>
            </a:r>
            <a:r>
              <a:rPr lang="cs-CZ" altLang="cs-CZ" sz="1800"/>
              <a:t>– zřídkakdy, neukazuje rozložení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Metrické proměnné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/>
              <a:t>Histogram </a:t>
            </a:r>
            <a:r>
              <a:rPr lang="cs-CZ" altLang="cs-CZ" sz="1800"/>
              <a:t>– jako sloupcový, ale šíře sloupců reprezentuje šíři intervalů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/>
              <a:t>stem-and-leaf </a:t>
            </a:r>
            <a:r>
              <a:rPr lang="cs-CZ" altLang="cs-CZ" sz="1800"/>
              <a:t>– rozdělení hodnot do intervalů</a:t>
            </a:r>
            <a:endParaRPr lang="cs-CZ" altLang="cs-CZ" sz="600"/>
          </a:p>
          <a:p>
            <a:pPr eaLnBrk="1" hangingPunct="1">
              <a:lnSpc>
                <a:spcPct val="90000"/>
              </a:lnSpc>
            </a:pPr>
            <a:endParaRPr lang="cs-CZ" altLang="cs-CZ" sz="200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160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160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160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160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160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160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100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100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100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1000"/>
              <a:t>AJ: bar chart, histogram, pie chart, frequency distribution, stem-and-leaf plot</a:t>
            </a:r>
            <a:r>
              <a:rPr lang="cs-CZ" altLang="cs-CZ" sz="900"/>
              <a:t>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9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800"/>
              <a:t>(c) Stanislav Ježek, Jan Širůček</a:t>
            </a:r>
          </a:p>
        </p:txBody>
      </p:sp>
      <p:sp>
        <p:nvSpPr>
          <p:cNvPr id="1048740" name="AutoShap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Sloupcový diagram</a:t>
            </a:r>
          </a:p>
        </p:txBody>
      </p:sp>
      <p:pic>
        <p:nvPicPr>
          <p:cNvPr id="2097162" name="Obrázek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4038" y="1684338"/>
            <a:ext cx="8021637" cy="4802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63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1722884"/>
            <a:ext cx="8101781" cy="4954588"/>
          </a:xfrm>
          <a:prstGeom prst="rect">
            <a:avLst/>
          </a:prstGeom>
        </p:spPr>
      </p:pic>
      <p:pic>
        <p:nvPicPr>
          <p:cNvPr id="2097164" name="Obráze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675" y="1695449"/>
            <a:ext cx="8101781" cy="5045919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22DEA357-92B1-45D3-AB5C-02F37F2C54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4014" y="4109"/>
            <a:ext cx="2896125" cy="2344771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4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800"/>
              <a:t>(c) Stanislav Ježek, Jan Širůček</a:t>
            </a:r>
          </a:p>
        </p:txBody>
      </p:sp>
      <p:sp>
        <p:nvSpPr>
          <p:cNvPr id="1048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Sloupcový diagram s tříděním</a:t>
            </a:r>
          </a:p>
        </p:txBody>
      </p:sp>
      <p:pic>
        <p:nvPicPr>
          <p:cNvPr id="2097165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03263" y="1773238"/>
            <a:ext cx="8262937" cy="4719637"/>
          </a:xfrm>
        </p:spPr>
      </p:pic>
      <p:pic>
        <p:nvPicPr>
          <p:cNvPr id="2097166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1793875"/>
            <a:ext cx="8486775" cy="4867275"/>
          </a:xfrm>
          <a:prstGeom prst="rect">
            <a:avLst/>
          </a:prstGeom>
        </p:spPr>
      </p:pic>
      <p:pic>
        <p:nvPicPr>
          <p:cNvPr id="2097167" name="Obráze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675" y="1762844"/>
            <a:ext cx="8882008" cy="47625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?</a:t>
            </a:r>
          </a:p>
        </p:txBody>
      </p:sp>
      <p:sp>
        <p:nvSpPr>
          <p:cNvPr id="1048750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800"/>
              <a:t>(c) Stanislav Ježek, Jan Širůček</a:t>
            </a:r>
          </a:p>
        </p:txBody>
      </p:sp>
      <p:pic>
        <p:nvPicPr>
          <p:cNvPr id="2097168" name="Obrázek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663" y="1773238"/>
            <a:ext cx="7786687" cy="491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69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754956"/>
            <a:ext cx="8059897" cy="4842395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EE8E024F-C079-44B7-B0CF-2DC0FC08D2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817" y="1754956"/>
            <a:ext cx="7781925" cy="4800600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663" y="1734344"/>
            <a:ext cx="8134350" cy="48006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1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800"/>
              <a:t>(c) Stanislav Ježek, Jan Širůček</a:t>
            </a:r>
          </a:p>
        </p:txBody>
      </p:sp>
      <p:sp>
        <p:nvSpPr>
          <p:cNvPr id="10487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Histogram</a:t>
            </a:r>
            <a:endParaRPr lang="cs-CZ" altLang="cs-CZ" dirty="0"/>
          </a:p>
        </p:txBody>
      </p:sp>
      <p:pic>
        <p:nvPicPr>
          <p:cNvPr id="2097170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54050" y="1752600"/>
            <a:ext cx="7921625" cy="4759325"/>
          </a:xfrm>
        </p:spPr>
      </p:pic>
      <p:pic>
        <p:nvPicPr>
          <p:cNvPr id="2097171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213" y="1700906"/>
            <a:ext cx="7925513" cy="4680421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821255E1-2419-462A-9E3A-AC2121BF95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840" y="1710912"/>
            <a:ext cx="7781925" cy="480060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648" y="1752600"/>
            <a:ext cx="8134350" cy="48006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Histogram s širšími intervaly</a:t>
            </a:r>
          </a:p>
        </p:txBody>
      </p:sp>
      <p:sp>
        <p:nvSpPr>
          <p:cNvPr id="1048757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800"/>
              <a:t>(c) Stanislav Ježek, Jan Širůček</a:t>
            </a:r>
          </a:p>
        </p:txBody>
      </p:sp>
      <p:pic>
        <p:nvPicPr>
          <p:cNvPr id="2097172" name="Obrázek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6900" y="1773238"/>
            <a:ext cx="7978775" cy="479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73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59" y="1772816"/>
            <a:ext cx="7964115" cy="4703218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B8649391-6A40-4AD7-B850-B66A1050A9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088" y="1737296"/>
            <a:ext cx="7781925" cy="4800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Obtížnost statistiky</a:t>
            </a:r>
          </a:p>
        </p:txBody>
      </p:sp>
      <p:sp>
        <p:nvSpPr>
          <p:cNvPr id="1048605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(c) Stanislav Ježek, Jan Širůček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5B1813DE-CE8E-4C19-993D-8DF271E7F8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366573"/>
              </p:ext>
            </p:extLst>
          </p:nvPr>
        </p:nvGraphicFramePr>
        <p:xfrm>
          <a:off x="611559" y="1772816"/>
          <a:ext cx="7964117" cy="4703531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1262809">
                  <a:extLst>
                    <a:ext uri="{9D8B030D-6E8A-4147-A177-3AD203B41FA5}">
                      <a16:colId xmlns:a16="http://schemas.microsoft.com/office/drawing/2014/main" val="2605247749"/>
                    </a:ext>
                  </a:extLst>
                </a:gridCol>
                <a:gridCol w="1043922">
                  <a:extLst>
                    <a:ext uri="{9D8B030D-6E8A-4147-A177-3AD203B41FA5}">
                      <a16:colId xmlns:a16="http://schemas.microsoft.com/office/drawing/2014/main" val="179168043"/>
                    </a:ext>
                  </a:extLst>
                </a:gridCol>
                <a:gridCol w="808198">
                  <a:extLst>
                    <a:ext uri="{9D8B030D-6E8A-4147-A177-3AD203B41FA5}">
                      <a16:colId xmlns:a16="http://schemas.microsoft.com/office/drawing/2014/main" val="1167401163"/>
                    </a:ext>
                  </a:extLst>
                </a:gridCol>
                <a:gridCol w="808198">
                  <a:extLst>
                    <a:ext uri="{9D8B030D-6E8A-4147-A177-3AD203B41FA5}">
                      <a16:colId xmlns:a16="http://schemas.microsoft.com/office/drawing/2014/main" val="1326208828"/>
                    </a:ext>
                  </a:extLst>
                </a:gridCol>
                <a:gridCol w="808198">
                  <a:extLst>
                    <a:ext uri="{9D8B030D-6E8A-4147-A177-3AD203B41FA5}">
                      <a16:colId xmlns:a16="http://schemas.microsoft.com/office/drawing/2014/main" val="2718964114"/>
                    </a:ext>
                  </a:extLst>
                </a:gridCol>
                <a:gridCol w="808198">
                  <a:extLst>
                    <a:ext uri="{9D8B030D-6E8A-4147-A177-3AD203B41FA5}">
                      <a16:colId xmlns:a16="http://schemas.microsoft.com/office/drawing/2014/main" val="2761895248"/>
                    </a:ext>
                  </a:extLst>
                </a:gridCol>
                <a:gridCol w="808198">
                  <a:extLst>
                    <a:ext uri="{9D8B030D-6E8A-4147-A177-3AD203B41FA5}">
                      <a16:colId xmlns:a16="http://schemas.microsoft.com/office/drawing/2014/main" val="2221928938"/>
                    </a:ext>
                  </a:extLst>
                </a:gridCol>
                <a:gridCol w="808198">
                  <a:extLst>
                    <a:ext uri="{9D8B030D-6E8A-4147-A177-3AD203B41FA5}">
                      <a16:colId xmlns:a16="http://schemas.microsoft.com/office/drawing/2014/main" val="405377127"/>
                    </a:ext>
                  </a:extLst>
                </a:gridCol>
                <a:gridCol w="808198">
                  <a:extLst>
                    <a:ext uri="{9D8B030D-6E8A-4147-A177-3AD203B41FA5}">
                      <a16:colId xmlns:a16="http://schemas.microsoft.com/office/drawing/2014/main" val="873499061"/>
                    </a:ext>
                  </a:extLst>
                </a:gridCol>
              </a:tblGrid>
              <a:tr h="881912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 dirty="0" smtClean="0">
                          <a:effectLst/>
                        </a:rPr>
                        <a:t>Rok</a:t>
                      </a:r>
                      <a:endParaRPr lang="cs-CZ" sz="2000" b="1" i="0" u="none" strike="noStrike" dirty="0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 dirty="0">
                          <a:effectLst/>
                        </a:rPr>
                        <a:t>Zapsáno</a:t>
                      </a:r>
                      <a:endParaRPr lang="cs-CZ" sz="2000" b="1" i="0" u="none" strike="noStrike" dirty="0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 dirty="0">
                          <a:effectLst/>
                        </a:rPr>
                        <a:t>A</a:t>
                      </a:r>
                      <a:endParaRPr lang="cs-CZ" sz="2000" b="1" i="0" u="none" strike="noStrike" dirty="0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 dirty="0">
                          <a:effectLst/>
                        </a:rPr>
                        <a:t>B</a:t>
                      </a:r>
                      <a:endParaRPr lang="cs-CZ" sz="2000" b="1" i="0" u="none" strike="noStrike" dirty="0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 dirty="0">
                          <a:effectLst/>
                        </a:rPr>
                        <a:t>C</a:t>
                      </a:r>
                      <a:endParaRPr lang="cs-CZ" sz="2000" b="1" i="0" u="none" strike="noStrike" dirty="0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 dirty="0">
                          <a:effectLst/>
                        </a:rPr>
                        <a:t>D</a:t>
                      </a:r>
                      <a:endParaRPr lang="cs-CZ" sz="2000" b="1" i="0" u="none" strike="noStrike" dirty="0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 dirty="0">
                          <a:effectLst/>
                        </a:rPr>
                        <a:t>E</a:t>
                      </a:r>
                      <a:endParaRPr lang="cs-CZ" sz="2000" b="1" i="0" u="none" strike="noStrike" dirty="0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 dirty="0">
                          <a:effectLst/>
                        </a:rPr>
                        <a:t>F</a:t>
                      </a:r>
                      <a:endParaRPr lang="cs-CZ" sz="2000" b="1" i="0" u="none" strike="noStrike" dirty="0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 dirty="0">
                          <a:effectLst/>
                        </a:rPr>
                        <a:t>-</a:t>
                      </a:r>
                      <a:endParaRPr lang="cs-CZ" sz="2000" b="1" i="0" u="none" strike="noStrike" dirty="0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71938600"/>
                  </a:ext>
                </a:extLst>
              </a:tr>
              <a:tr h="383053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102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14078070"/>
                  </a:ext>
                </a:extLst>
              </a:tr>
              <a:tr h="383053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2000" u="none" strike="noStrike">
                          <a:effectLst/>
                        </a:rPr>
                        <a:t>2017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2000" u="none" strike="noStrike" dirty="0">
                          <a:effectLst/>
                        </a:rPr>
                        <a:t>99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2000" u="none" strike="noStrike" dirty="0">
                          <a:effectLst/>
                        </a:rPr>
                        <a:t>6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2000" u="none" strike="noStrike">
                          <a:effectLst/>
                        </a:rPr>
                        <a:t>18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2000" u="none" strike="noStrike">
                          <a:effectLst/>
                        </a:rPr>
                        <a:t>24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2000" u="none" strike="noStrike">
                          <a:effectLst/>
                        </a:rPr>
                        <a:t>17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2000" u="none" strike="noStrike">
                          <a:effectLst/>
                        </a:rPr>
                        <a:t>11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2000" u="none" strike="noStrike">
                          <a:effectLst/>
                        </a:rPr>
                        <a:t>13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2000" u="none" strike="noStrike" dirty="0">
                          <a:effectLst/>
                        </a:rPr>
                        <a:t>7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07699877"/>
                  </a:ext>
                </a:extLst>
              </a:tr>
              <a:tr h="383053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2000" u="none" strike="noStrike">
                          <a:effectLst/>
                        </a:rPr>
                        <a:t>2016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2000" u="none" strike="noStrike">
                          <a:effectLst/>
                        </a:rPr>
                        <a:t>86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2000" u="none" strike="noStrike">
                          <a:effectLst/>
                        </a:rPr>
                        <a:t>2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2000" u="none" strike="noStrike">
                          <a:effectLst/>
                        </a:rPr>
                        <a:t>15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2000" u="none" strike="noStrike">
                          <a:effectLst/>
                        </a:rPr>
                        <a:t>17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2000" u="none" strike="noStrike" dirty="0">
                          <a:effectLst/>
                        </a:rPr>
                        <a:t>15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2000" u="none" strike="noStrike" dirty="0">
                          <a:effectLst/>
                        </a:rPr>
                        <a:t>12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2000" u="none" strike="noStrike">
                          <a:effectLst/>
                        </a:rPr>
                        <a:t>13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2000" u="none" strike="noStrike" dirty="0">
                          <a:effectLst/>
                        </a:rPr>
                        <a:t>7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01408147"/>
                  </a:ext>
                </a:extLst>
              </a:tr>
              <a:tr h="445410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2000" u="none" strike="noStrike" dirty="0">
                          <a:effectLst/>
                        </a:rPr>
                        <a:t>2015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2000" u="none" strike="noStrike">
                          <a:effectLst/>
                        </a:rPr>
                        <a:t>78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2000" u="none" strike="noStrike">
                          <a:effectLst/>
                        </a:rPr>
                        <a:t>7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2000" u="none" strike="noStrike" dirty="0">
                          <a:effectLst/>
                        </a:rPr>
                        <a:t>10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2000" u="none" strike="noStrike">
                          <a:effectLst/>
                        </a:rPr>
                        <a:t>19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2000" u="none" strike="noStrike">
                          <a:effectLst/>
                        </a:rPr>
                        <a:t>18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2000" u="none" strike="noStrike" dirty="0">
                          <a:effectLst/>
                        </a:rPr>
                        <a:t>7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2000" u="none" strike="noStrike">
                          <a:effectLst/>
                        </a:rPr>
                        <a:t>6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2000" u="none" strike="noStrike" dirty="0">
                          <a:effectLst/>
                        </a:rPr>
                        <a:t>9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30864233"/>
                  </a:ext>
                </a:extLst>
              </a:tr>
              <a:tr h="445410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2000" u="none" strike="noStrike">
                          <a:effectLst/>
                        </a:rPr>
                        <a:t>2014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2000" u="none" strike="noStrike">
                          <a:effectLst/>
                        </a:rPr>
                        <a:t>73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2000" u="none" strike="noStrike">
                          <a:effectLst/>
                        </a:rPr>
                        <a:t>4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2000" u="none" strike="noStrike" dirty="0">
                          <a:effectLst/>
                        </a:rPr>
                        <a:t>6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2000" u="none" strike="noStrike">
                          <a:effectLst/>
                        </a:rPr>
                        <a:t>20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2000" u="none" strike="noStrike">
                          <a:effectLst/>
                        </a:rPr>
                        <a:t>13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2000" u="none" strike="noStrike">
                          <a:effectLst/>
                        </a:rPr>
                        <a:t>11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2000" u="none" strike="noStrike">
                          <a:effectLst/>
                        </a:rPr>
                        <a:t>10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2000" u="none" strike="noStrike">
                          <a:effectLst/>
                        </a:rPr>
                        <a:t>8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12258606"/>
                  </a:ext>
                </a:extLst>
              </a:tr>
              <a:tr h="445410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2000" u="none" strike="noStrike">
                          <a:effectLst/>
                        </a:rPr>
                        <a:t>2013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2000" u="none" strike="noStrike">
                          <a:effectLst/>
                        </a:rPr>
                        <a:t>98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2000" u="none" strike="noStrike">
                          <a:effectLst/>
                        </a:rPr>
                        <a:t>6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2000" u="none" strike="noStrike">
                          <a:effectLst/>
                        </a:rPr>
                        <a:t>18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2000" u="none" strike="noStrike" dirty="0">
                          <a:effectLst/>
                        </a:rPr>
                        <a:t>16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2000" u="none" strike="noStrike" dirty="0">
                          <a:effectLst/>
                        </a:rPr>
                        <a:t>15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2000" u="none" strike="noStrike">
                          <a:effectLst/>
                        </a:rPr>
                        <a:t>9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2000" u="none" strike="noStrike">
                          <a:effectLst/>
                        </a:rPr>
                        <a:t>16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2000" u="none" strike="noStrike" dirty="0">
                          <a:effectLst/>
                        </a:rPr>
                        <a:t>14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22835906"/>
                  </a:ext>
                </a:extLst>
              </a:tr>
              <a:tr h="445410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2000" u="none" strike="noStrike">
                          <a:effectLst/>
                        </a:rPr>
                        <a:t>2012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2000" u="none" strike="noStrike" dirty="0">
                          <a:effectLst/>
                        </a:rPr>
                        <a:t>84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2000" u="none" strike="noStrike">
                          <a:effectLst/>
                        </a:rPr>
                        <a:t>8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2000" u="none" strike="noStrike">
                          <a:effectLst/>
                        </a:rPr>
                        <a:t>25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2000" u="none" strike="noStrike">
                          <a:effectLst/>
                        </a:rPr>
                        <a:t>8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2000" u="none" strike="noStrike">
                          <a:effectLst/>
                        </a:rPr>
                        <a:t>12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2000" u="none" strike="noStrike">
                          <a:effectLst/>
                        </a:rPr>
                        <a:t>4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2000" u="none" strike="noStrike">
                          <a:effectLst/>
                        </a:rPr>
                        <a:t>16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2000" u="none" strike="noStrike" dirty="0">
                          <a:effectLst/>
                        </a:rPr>
                        <a:t>9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23206616"/>
                  </a:ext>
                </a:extLst>
              </a:tr>
              <a:tr h="445410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2000" u="none" strike="noStrike">
                          <a:effectLst/>
                        </a:rPr>
                        <a:t>2011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2000" u="none" strike="noStrike">
                          <a:effectLst/>
                        </a:rPr>
                        <a:t>76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2000" u="none" strike="noStrike">
                          <a:effectLst/>
                        </a:rPr>
                        <a:t>9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2000" u="none" strike="noStrike">
                          <a:effectLst/>
                        </a:rPr>
                        <a:t>11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2000" u="none" strike="noStrike">
                          <a:effectLst/>
                        </a:rPr>
                        <a:t>12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2000" u="none" strike="noStrike">
                          <a:effectLst/>
                        </a:rPr>
                        <a:t>11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2000" u="none" strike="noStrike" dirty="0">
                          <a:effectLst/>
                        </a:rPr>
                        <a:t>4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2000" u="none" strike="noStrike">
                          <a:effectLst/>
                        </a:rPr>
                        <a:t>12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2000" u="none" strike="noStrike" dirty="0">
                          <a:effectLst/>
                        </a:rPr>
                        <a:t>15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88213468"/>
                  </a:ext>
                </a:extLst>
              </a:tr>
              <a:tr h="445410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2000" u="none" strike="noStrike">
                          <a:effectLst/>
                        </a:rPr>
                        <a:t>2010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2000" u="none" strike="noStrike">
                          <a:effectLst/>
                        </a:rPr>
                        <a:t>81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2000" u="none" strike="noStrike">
                          <a:effectLst/>
                        </a:rPr>
                        <a:t>8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2000" u="none" strike="noStrike">
                          <a:effectLst/>
                        </a:rPr>
                        <a:t>17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2000" u="none" strike="noStrike">
                          <a:effectLst/>
                        </a:rPr>
                        <a:t>12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2000" u="none" strike="noStrike">
                          <a:effectLst/>
                        </a:rPr>
                        <a:t>13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2000" u="none" strike="noStrike">
                          <a:effectLst/>
                        </a:rPr>
                        <a:t>8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2000" u="none" strike="noStrike" dirty="0">
                          <a:effectLst/>
                        </a:rPr>
                        <a:t>11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2000" u="none" strike="noStrike" dirty="0">
                          <a:effectLst/>
                        </a:rPr>
                        <a:t>9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7501916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6936CF-CD71-4FD7-B66A-6CDF51BC7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4" y="304800"/>
            <a:ext cx="8245797" cy="1216025"/>
          </a:xfrm>
        </p:spPr>
        <p:txBody>
          <a:bodyPr/>
          <a:lstStyle/>
          <a:p>
            <a:r>
              <a:rPr lang="cs-CZ" dirty="0"/>
              <a:t>Histogram s relativními četnostmi (%)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CF216B0-4B74-445D-AA01-CCFE8D40BC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7E58B21-53FB-400F-8D11-0ABD56FE64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(c) Stanislav Ježek, Jan Širůček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E49E3F3-2704-447E-BD75-E1E38E199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838" y="1765672"/>
            <a:ext cx="7962900" cy="48006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011" y="1778744"/>
            <a:ext cx="813435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3752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2097174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01638" y="87313"/>
            <a:ext cx="8347075" cy="6688137"/>
          </a:xfrm>
        </p:spPr>
      </p:pic>
      <p:sp>
        <p:nvSpPr>
          <p:cNvPr id="1048759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r>
              <a:rPr lang="cs-CZ" altLang="cs-CZ"/>
              <a:t>(c) Stanislav Ježek, Jan Širůček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0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800"/>
              <a:t>(c) Stanislav Ježek, Jan Širůček</a:t>
            </a:r>
          </a:p>
        </p:txBody>
      </p:sp>
      <p:sp>
        <p:nvSpPr>
          <p:cNvPr id="10487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Kumulativní frekvenční polygon</a:t>
            </a:r>
            <a:br>
              <a:rPr lang="cs-CZ" altLang="cs-CZ" dirty="0"/>
            </a:br>
            <a:r>
              <a:rPr lang="cs-CZ" altLang="cs-CZ" sz="2800" dirty="0"/>
              <a:t>(empirická kumulativní distribuční funkce)</a:t>
            </a:r>
            <a:endParaRPr lang="cs-CZ" alt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428DDA04-E3C6-4C9E-97DA-BFBDB7383B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392" y="1694052"/>
            <a:ext cx="7962900" cy="480060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674" y="1661108"/>
            <a:ext cx="8245797" cy="4866372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5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800"/>
              <a:t>(c) Stanislav Ježek, Jan Širůček</a:t>
            </a:r>
          </a:p>
        </p:txBody>
      </p:sp>
      <p:sp>
        <p:nvSpPr>
          <p:cNvPr id="1048766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896938"/>
            <a:ext cx="8001000" cy="603250"/>
          </a:xfrm>
        </p:spPr>
        <p:txBody>
          <a:bodyPr/>
          <a:lstStyle/>
          <a:p>
            <a:pPr eaLnBrk="1" hangingPunct="1"/>
            <a:r>
              <a:rPr lang="cs-CZ" altLang="cs-CZ" sz="3400" dirty="0"/>
              <a:t>Číslicový histogram „stonek a list“</a:t>
            </a:r>
          </a:p>
        </p:txBody>
      </p:sp>
      <p:sp>
        <p:nvSpPr>
          <p:cNvPr id="1048767" name="Zástupný symbol pro obsah 4"/>
          <p:cNvSpPr>
            <a:spLocks noGrp="1"/>
          </p:cNvSpPr>
          <p:nvPr>
            <p:ph idx="1"/>
          </p:nvPr>
        </p:nvSpPr>
        <p:spPr>
          <a:xfrm>
            <a:off x="574674" y="1752600"/>
            <a:ext cx="7993063" cy="4267200"/>
          </a:xfrm>
        </p:spPr>
        <p:txBody>
          <a:bodyPr/>
          <a:lstStyle/>
          <a:p>
            <a:pPr>
              <a:buNone/>
            </a:pPr>
            <a:r>
              <a:rPr lang="cs-CZ" altLang="cs-CZ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Přibližně kolik hodin týdně strávíte sportováním? - &gt;&gt; Stem-and-</a:t>
            </a:r>
            <a:r>
              <a:rPr lang="cs-CZ" altLang="cs-CZ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Leaf</a:t>
            </a:r>
            <a:r>
              <a:rPr lang="cs-CZ" altLang="cs-CZ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Plot </a:t>
            </a:r>
          </a:p>
          <a:p>
            <a:pPr>
              <a:buNone/>
            </a:pPr>
            <a:r>
              <a:rPr lang="cs-CZ" altLang="cs-CZ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>
              <a:buNone/>
            </a:pPr>
            <a:r>
              <a:rPr lang="cs-CZ" altLang="cs-CZ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altLang="cs-CZ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Frequency</a:t>
            </a:r>
            <a:r>
              <a:rPr lang="cs-CZ" altLang="cs-CZ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Stem &amp;  </a:t>
            </a:r>
            <a:r>
              <a:rPr lang="cs-CZ" altLang="cs-CZ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Leaf</a:t>
            </a:r>
            <a:r>
              <a:rPr lang="cs-CZ" altLang="cs-CZ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>
              <a:buNone/>
            </a:pPr>
            <a:r>
              <a:rPr lang="cs-CZ" altLang="cs-CZ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>
              <a:buNone/>
            </a:pPr>
            <a:r>
              <a:rPr lang="cs-CZ" altLang="cs-CZ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9,00        0 .  001111111 </a:t>
            </a:r>
          </a:p>
          <a:p>
            <a:pPr>
              <a:buNone/>
            </a:pPr>
            <a:r>
              <a:rPr lang="cs-CZ" altLang="cs-CZ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16,00        0 .  2222222223333333 </a:t>
            </a:r>
          </a:p>
          <a:p>
            <a:pPr>
              <a:buNone/>
            </a:pPr>
            <a:r>
              <a:rPr lang="cs-CZ" altLang="cs-CZ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22,00        0 .  4444445555555555555555 </a:t>
            </a:r>
          </a:p>
          <a:p>
            <a:pPr>
              <a:buNone/>
            </a:pPr>
            <a:r>
              <a:rPr lang="cs-CZ" altLang="cs-CZ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4,00        0 .  6777 </a:t>
            </a:r>
          </a:p>
          <a:p>
            <a:pPr>
              <a:buNone/>
            </a:pPr>
            <a:r>
              <a:rPr lang="cs-CZ" altLang="cs-CZ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8,00        0 .  88888889 </a:t>
            </a:r>
          </a:p>
          <a:p>
            <a:pPr>
              <a:buNone/>
            </a:pPr>
            <a:r>
              <a:rPr lang="cs-CZ" altLang="cs-CZ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7,00        1 .  0000000 </a:t>
            </a:r>
          </a:p>
          <a:p>
            <a:pPr>
              <a:buNone/>
            </a:pPr>
            <a:r>
              <a:rPr lang="cs-CZ" altLang="cs-CZ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,00        1 . </a:t>
            </a:r>
          </a:p>
          <a:p>
            <a:pPr>
              <a:buNone/>
            </a:pPr>
            <a:r>
              <a:rPr lang="cs-CZ" altLang="cs-CZ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,00        1 . </a:t>
            </a:r>
          </a:p>
          <a:p>
            <a:pPr>
              <a:buNone/>
            </a:pPr>
            <a:r>
              <a:rPr lang="cs-CZ" altLang="cs-CZ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1,00        1 .  6 </a:t>
            </a:r>
          </a:p>
          <a:p>
            <a:pPr>
              <a:buNone/>
            </a:pPr>
            <a:r>
              <a:rPr lang="cs-CZ" altLang="cs-CZ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4,00 </a:t>
            </a:r>
            <a:r>
              <a:rPr lang="cs-CZ" altLang="cs-CZ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Extremes</a:t>
            </a:r>
            <a:r>
              <a:rPr lang="cs-CZ" altLang="cs-CZ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(&gt;=21) </a:t>
            </a:r>
          </a:p>
          <a:p>
            <a:pPr>
              <a:buNone/>
            </a:pPr>
            <a:r>
              <a:rPr lang="cs-CZ" altLang="cs-CZ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>
              <a:buNone/>
            </a:pPr>
            <a:r>
              <a:rPr lang="cs-CZ" altLang="cs-CZ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Stem </a:t>
            </a:r>
            <a:r>
              <a:rPr lang="cs-CZ" altLang="cs-CZ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width</a:t>
            </a:r>
            <a:r>
              <a:rPr lang="cs-CZ" altLang="cs-CZ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       10 </a:t>
            </a:r>
          </a:p>
          <a:p>
            <a:pPr>
              <a:buNone/>
            </a:pPr>
            <a:r>
              <a:rPr lang="cs-CZ" altLang="cs-CZ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altLang="cs-CZ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Each</a:t>
            </a:r>
            <a:r>
              <a:rPr lang="cs-CZ" altLang="cs-CZ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altLang="cs-CZ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leaf</a:t>
            </a:r>
            <a:r>
              <a:rPr lang="cs-CZ" altLang="cs-CZ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       1 case(s)</a:t>
            </a:r>
            <a:endParaRPr lang="cs-CZ" altLang="cs-CZ" sz="12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C19F4A-4BF4-4476-B6AE-C20904F06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Kernel </a:t>
            </a:r>
            <a:r>
              <a:rPr lang="cs-CZ" dirty="0" err="1"/>
              <a:t>density</a:t>
            </a:r>
            <a:r>
              <a:rPr lang="cs-CZ" dirty="0"/>
              <a:t> plot</a:t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F951773-F2E4-40CD-AB03-C755D21115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(c) Stanislav Ježek, Jan Širůček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B70BD98-E407-4F30-BCD8-37740975A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8462" y="980728"/>
            <a:ext cx="5877272" cy="587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4752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„Férové“ zobrazení dat</a:t>
            </a:r>
          </a:p>
        </p:txBody>
      </p:sp>
      <p:sp>
        <p:nvSpPr>
          <p:cNvPr id="1048772" name="Zástupný symbol pro obsah 2"/>
          <p:cNvSpPr>
            <a:spLocks noGrp="1"/>
          </p:cNvSpPr>
          <p:nvPr>
            <p:ph idx="1"/>
          </p:nvPr>
        </p:nvSpPr>
        <p:spPr>
          <a:xfrm>
            <a:off x="566738" y="1700213"/>
            <a:ext cx="8001000" cy="43195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000" dirty="0"/>
              <a:t>Každý graf (i tabulka) musí být natolik přehledně popsán (nadpis + popisky uvnitř), aby byl srozumitelný i bez čtení textu</a:t>
            </a:r>
          </a:p>
          <a:p>
            <a:pPr eaLnBrk="1" hangingPunct="1">
              <a:lnSpc>
                <a:spcPct val="90000"/>
              </a:lnSpc>
            </a:pPr>
            <a:endParaRPr lang="cs-CZ" altLang="cs-CZ" sz="800" dirty="0"/>
          </a:p>
          <a:p>
            <a:pPr eaLnBrk="1" hangingPunct="1"/>
            <a:r>
              <a:rPr lang="cs-CZ" altLang="cs-CZ" sz="2000" dirty="0"/>
              <a:t>Rozličné rady, např. </a:t>
            </a:r>
            <a:r>
              <a:rPr lang="cs-CZ" altLang="cs-CZ" sz="2000" dirty="0" err="1"/>
              <a:t>Good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Hardin</a:t>
            </a:r>
            <a:endParaRPr lang="cs-CZ" altLang="cs-CZ" sz="2000" dirty="0"/>
          </a:p>
          <a:p>
            <a:pPr lvl="1" eaLnBrk="1" hangingPunct="1"/>
            <a:r>
              <a:rPr lang="cs-CZ" altLang="cs-CZ" sz="1600" dirty="0"/>
              <a:t>Popisky dat by neměly stínit datové body</a:t>
            </a:r>
          </a:p>
          <a:p>
            <a:pPr lvl="1" eaLnBrk="1" hangingPunct="1"/>
            <a:r>
              <a:rPr lang="cs-CZ" altLang="cs-CZ" sz="1600" dirty="0"/>
              <a:t>Rozsah škál by měl být volen smysluplně, aby byla plocha užitečně využita („nulové“ body na škálách).</a:t>
            </a:r>
          </a:p>
          <a:p>
            <a:pPr lvl="1" eaLnBrk="1" hangingPunct="1"/>
            <a:r>
              <a:rPr lang="cs-CZ" altLang="cs-CZ" sz="1600" dirty="0"/>
              <a:t>Numerické osy naznačují spojité proměnné, u kategorií volme raději textové popisky.</a:t>
            </a:r>
          </a:p>
          <a:p>
            <a:pPr lvl="1" eaLnBrk="1" hangingPunct="1"/>
            <a:r>
              <a:rPr lang="cs-CZ" altLang="cs-CZ" sz="1600" dirty="0"/>
              <a:t>Nepropojujme datové body, jde-li o diskrétní škály, pokud nemá interpolace smysl, nebo pokud nemáme v úmyslu srovnání profilů </a:t>
            </a:r>
          </a:p>
          <a:p>
            <a:pPr eaLnBrk="1" hangingPunct="1"/>
            <a:r>
              <a:rPr lang="cs-CZ" altLang="cs-CZ" sz="2000" dirty="0"/>
              <a:t>Další </a:t>
            </a:r>
          </a:p>
          <a:p>
            <a:pPr lvl="1" eaLnBrk="1" hangingPunct="1"/>
            <a:r>
              <a:rPr lang="cs-CZ" altLang="cs-CZ" sz="1600" dirty="0"/>
              <a:t>Hans </a:t>
            </a:r>
            <a:r>
              <a:rPr lang="cs-CZ" altLang="cs-CZ" sz="1600" dirty="0" err="1"/>
              <a:t>Rosling</a:t>
            </a:r>
            <a:r>
              <a:rPr lang="cs-CZ" altLang="cs-CZ" sz="1600" dirty="0"/>
              <a:t> na </a:t>
            </a:r>
            <a:r>
              <a:rPr lang="cs-CZ" altLang="cs-CZ" sz="1600" dirty="0" err="1"/>
              <a:t>TEDu</a:t>
            </a:r>
            <a:r>
              <a:rPr lang="cs-CZ" altLang="cs-CZ" sz="1600" dirty="0"/>
              <a:t>: </a:t>
            </a:r>
            <a:r>
              <a:rPr lang="cs-CZ" altLang="cs-CZ" sz="1000" dirty="0">
                <a:hlinkClick r:id="rId3"/>
              </a:rPr>
              <a:t>http://www.ted.com/talks/hans_rosling_shows_the_best_stats_you_ve_ever_seen.html</a:t>
            </a:r>
            <a:endParaRPr lang="cs-CZ" altLang="cs-CZ" sz="1000" dirty="0"/>
          </a:p>
          <a:p>
            <a:pPr lvl="1" eaLnBrk="1" hangingPunct="1"/>
            <a:r>
              <a:rPr lang="cs-CZ" altLang="cs-CZ" sz="1600" dirty="0"/>
              <a:t>Nathan </a:t>
            </a:r>
            <a:r>
              <a:rPr lang="cs-CZ" altLang="cs-CZ" sz="1600" dirty="0" err="1"/>
              <a:t>Yau</a:t>
            </a:r>
            <a:r>
              <a:rPr lang="cs-CZ" altLang="cs-CZ" sz="1600" dirty="0"/>
              <a:t>: </a:t>
            </a:r>
            <a:r>
              <a:rPr lang="cs-CZ" altLang="cs-CZ" sz="1600" dirty="0" err="1"/>
              <a:t>Visualise</a:t>
            </a:r>
            <a:r>
              <a:rPr lang="cs-CZ" altLang="cs-CZ" sz="1600" dirty="0"/>
              <a:t> </a:t>
            </a:r>
            <a:r>
              <a:rPr lang="cs-CZ" altLang="cs-CZ" sz="1600" dirty="0" err="1"/>
              <a:t>this</a:t>
            </a:r>
            <a:r>
              <a:rPr lang="cs-CZ" altLang="cs-CZ" sz="1600" dirty="0"/>
              <a:t>… </a:t>
            </a:r>
            <a:r>
              <a:rPr lang="cs-CZ" altLang="cs-CZ" sz="1000" dirty="0">
                <a:hlinkClick r:id="rId4"/>
              </a:rPr>
              <a:t>http://www.amazon.com/o/ASIN/0470944889?tag=adapas02-20</a:t>
            </a:r>
            <a:endParaRPr lang="cs-CZ" altLang="cs-CZ" sz="1000" dirty="0"/>
          </a:p>
          <a:p>
            <a:pPr marL="471487" lvl="1" indent="0" eaLnBrk="1" hangingPunct="1">
              <a:buNone/>
            </a:pPr>
            <a:endParaRPr lang="cs-CZ" altLang="cs-CZ" sz="1000" dirty="0"/>
          </a:p>
          <a:p>
            <a:pPr lvl="1" eaLnBrk="1" hangingPunct="1"/>
            <a:endParaRPr lang="cs-CZ" altLang="cs-CZ" sz="1600" dirty="0"/>
          </a:p>
        </p:txBody>
      </p:sp>
      <p:sp>
        <p:nvSpPr>
          <p:cNvPr id="1048773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800"/>
              <a:t>(c) Stanislav Ježek, Jan Širůček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1048778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800"/>
              <a:t>(c) Stanislav Ježek, Jan Širůček</a:t>
            </a:r>
          </a:p>
        </p:txBody>
      </p:sp>
      <p:pic>
        <p:nvPicPr>
          <p:cNvPr id="20971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000125"/>
            <a:ext cx="4395788" cy="342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571500" y="4572000"/>
            <a:ext cx="8059738" cy="1528763"/>
          </a:xfrm>
          <a:noFill/>
        </p:spPr>
      </p:pic>
      <p:pic>
        <p:nvPicPr>
          <p:cNvPr id="209718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500063"/>
            <a:ext cx="4437063" cy="300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4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800"/>
              <a:t>(c) Stanislav Ježek, Jan Širůček</a:t>
            </a:r>
          </a:p>
        </p:txBody>
      </p:sp>
      <p:sp>
        <p:nvSpPr>
          <p:cNvPr id="10488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Shrnutí</a:t>
            </a:r>
          </a:p>
        </p:txBody>
      </p:sp>
      <p:sp>
        <p:nvSpPr>
          <p:cNvPr id="10488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40000"/>
              </a:spcBef>
            </a:pPr>
            <a:r>
              <a:rPr lang="cs-CZ" altLang="cs-CZ" sz="2400" b="1" dirty="0"/>
              <a:t>Data</a:t>
            </a:r>
            <a:r>
              <a:rPr lang="cs-CZ" altLang="cs-CZ" sz="2400" dirty="0"/>
              <a:t> mají typicky podobu </a:t>
            </a:r>
            <a:r>
              <a:rPr lang="cs-CZ" altLang="cs-CZ" sz="2400" b="1" dirty="0"/>
              <a:t>proměnných</a:t>
            </a:r>
            <a:r>
              <a:rPr lang="cs-CZ" altLang="cs-CZ" sz="2400" dirty="0"/>
              <a:t>, které nesou informaci o různých aspektech jevu, který nás zajímá.</a:t>
            </a:r>
          </a:p>
          <a:p>
            <a:pPr eaLnBrk="1" hangingPunct="1">
              <a:spcBef>
                <a:spcPct val="40000"/>
              </a:spcBef>
            </a:pPr>
            <a:r>
              <a:rPr lang="cs-CZ" altLang="cs-CZ" sz="2400" dirty="0"/>
              <a:t>První informací (</a:t>
            </a:r>
            <a:r>
              <a:rPr lang="cs-CZ" altLang="cs-CZ" sz="2400" i="1" dirty="0"/>
              <a:t>statistikou</a:t>
            </a:r>
            <a:r>
              <a:rPr lang="cs-CZ" altLang="cs-CZ" sz="2400" dirty="0"/>
              <a:t>), která nás zajímá, je </a:t>
            </a:r>
            <a:r>
              <a:rPr lang="cs-CZ" altLang="cs-CZ" sz="2400" b="1" dirty="0"/>
              <a:t>četnost</a:t>
            </a:r>
            <a:r>
              <a:rPr lang="cs-CZ" altLang="cs-CZ" sz="2400" dirty="0"/>
              <a:t> výskytu jednotlivých hodnot (resp. hodnot uvnitř jednotlivých intervalů)</a:t>
            </a:r>
          </a:p>
          <a:p>
            <a:pPr eaLnBrk="1" hangingPunct="1">
              <a:spcBef>
                <a:spcPct val="40000"/>
              </a:spcBef>
            </a:pPr>
            <a:r>
              <a:rPr lang="cs-CZ" altLang="cs-CZ" sz="2400" dirty="0"/>
              <a:t>Četnosti popisujeme (=komunikujeme je)</a:t>
            </a:r>
          </a:p>
          <a:p>
            <a:pPr lvl="1" eaLnBrk="1" hangingPunct="1">
              <a:spcBef>
                <a:spcPct val="40000"/>
              </a:spcBef>
            </a:pPr>
            <a:r>
              <a:rPr lang="cs-CZ" altLang="cs-CZ" sz="2000" dirty="0"/>
              <a:t>tabulkou četností</a:t>
            </a:r>
          </a:p>
          <a:p>
            <a:pPr lvl="1" eaLnBrk="1" hangingPunct="1">
              <a:spcBef>
                <a:spcPct val="40000"/>
              </a:spcBef>
            </a:pPr>
            <a:r>
              <a:rPr lang="cs-CZ" altLang="cs-CZ" sz="2000" dirty="0"/>
              <a:t>graficky – histogram, sloupcový diagram</a:t>
            </a:r>
          </a:p>
          <a:p>
            <a:pPr lvl="1" eaLnBrk="1" hangingPunct="1">
              <a:spcBef>
                <a:spcPct val="40000"/>
              </a:spcBef>
            </a:pPr>
            <a:r>
              <a:rPr lang="cs-CZ" altLang="cs-CZ" sz="2000" dirty="0"/>
              <a:t>(pomocí percentilů)</a:t>
            </a:r>
          </a:p>
        </p:txBody>
      </p:sp>
    </p:spTree>
    <p:extLst>
      <p:ext uri="{BB962C8B-B14F-4D97-AF65-F5344CB8AC3E}">
        <p14:creationId xmlns:p14="http://schemas.microsoft.com/office/powerpoint/2010/main" val="26970851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B22443-62EA-4D19-8CC7-EE742545A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52D4DB9-348F-4202-BF0F-243111EFCF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E51AC21-75DD-4FA5-B74D-03B0C8881E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(c) Stanislav Ježek, Jan Širůček</a:t>
            </a:r>
          </a:p>
        </p:txBody>
      </p:sp>
    </p:spTree>
    <p:extLst>
      <p:ext uri="{BB962C8B-B14F-4D97-AF65-F5344CB8AC3E}">
        <p14:creationId xmlns:p14="http://schemas.microsoft.com/office/powerpoint/2010/main" val="11029053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2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800"/>
              <a:t>(c) Stanislav Ježek, Jan Širůček</a:t>
            </a:r>
          </a:p>
        </p:txBody>
      </p:sp>
      <p:sp>
        <p:nvSpPr>
          <p:cNvPr id="10487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200"/>
              <a:t>Rozložení </a:t>
            </a:r>
            <a:r>
              <a:rPr lang="cs-CZ" altLang="cs-CZ" sz="2800" i="1"/>
              <a:t>rozdělení, distribuce</a:t>
            </a:r>
            <a:r>
              <a:rPr lang="cs-CZ" altLang="cs-CZ" sz="4200"/>
              <a:t> četností</a:t>
            </a:r>
          </a:p>
        </p:txBody>
      </p:sp>
      <p:sp>
        <p:nvSpPr>
          <p:cNvPr id="10487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001000" cy="4916488"/>
          </a:xfrm>
        </p:spPr>
        <p:txBody>
          <a:bodyPr/>
          <a:lstStyle/>
          <a:p>
            <a:pPr eaLnBrk="1" hangingPunct="1"/>
            <a:r>
              <a:rPr lang="cs-CZ" altLang="cs-CZ" sz="1800"/>
              <a:t>Měřené jevy jsou nějak rozděleny do kategorií (intervalů) a tyto kategorie jsou různě „populární“ – četné.</a:t>
            </a:r>
          </a:p>
          <a:p>
            <a:pPr eaLnBrk="1" hangingPunct="1"/>
            <a:r>
              <a:rPr lang="cs-CZ" altLang="cs-CZ" sz="1800"/>
              <a:t>Četnosti u reálných ordinálních a vyšších proměnných obvykle nebývají </a:t>
            </a:r>
            <a:r>
              <a:rPr lang="cs-CZ" altLang="cs-CZ" sz="1800" b="1"/>
              <a:t>distribuovány</a:t>
            </a:r>
            <a:r>
              <a:rPr lang="cs-CZ" altLang="cs-CZ" sz="1800"/>
              <a:t> nahodile – jejich rozdělení zobrazené histogramem má popsatelný tvar.</a:t>
            </a:r>
          </a:p>
          <a:p>
            <a:pPr eaLnBrk="1" hangingPunct="1"/>
            <a:endParaRPr lang="cs-CZ" altLang="cs-CZ" sz="1800" b="1"/>
          </a:p>
          <a:p>
            <a:pPr eaLnBrk="1" hangingPunct="1"/>
            <a:endParaRPr lang="cs-CZ" altLang="cs-CZ" sz="1800" b="1"/>
          </a:p>
          <a:p>
            <a:pPr eaLnBrk="1" hangingPunct="1"/>
            <a:endParaRPr lang="cs-CZ" altLang="cs-CZ" sz="1800" b="1"/>
          </a:p>
          <a:p>
            <a:pPr eaLnBrk="1" hangingPunct="1"/>
            <a:endParaRPr lang="cs-CZ" altLang="cs-CZ" sz="1200" b="1"/>
          </a:p>
          <a:p>
            <a:pPr eaLnBrk="1" hangingPunct="1"/>
            <a:r>
              <a:rPr lang="cs-CZ" altLang="cs-CZ" sz="1800" b="1"/>
              <a:t>Rozdělení</a:t>
            </a:r>
            <a:r>
              <a:rPr lang="cs-CZ" altLang="cs-CZ" sz="1800"/>
              <a:t> četností je tedy to, kolik relativně (či absolutně) máme kterých hodnot měřené proměnné.</a:t>
            </a:r>
          </a:p>
          <a:p>
            <a:pPr lvl="1" eaLnBrk="1" hangingPunct="1"/>
            <a:r>
              <a:rPr lang="cs-CZ" altLang="cs-CZ" sz="1600"/>
              <a:t>Typicky lze přibližně popsat slovy, např.: vyskytlo se hodně středních hodnot a relativně málo extrémních hodnot.</a:t>
            </a:r>
          </a:p>
          <a:p>
            <a:pPr lvl="1" eaLnBrk="1" hangingPunct="1"/>
            <a:r>
              <a:rPr lang="cs-CZ" altLang="cs-CZ" sz="1600"/>
              <a:t>Toto </a:t>
            </a:r>
            <a:r>
              <a:rPr lang="cs-CZ" altLang="cs-CZ" sz="1600" b="1"/>
              <a:t>rozložení</a:t>
            </a:r>
            <a:r>
              <a:rPr lang="cs-CZ" altLang="cs-CZ" sz="1600"/>
              <a:t> jevů na měřené škále je nejlépe vidět na grafech.</a:t>
            </a:r>
          </a:p>
          <a:p>
            <a:pPr lvl="1" eaLnBrk="1" hangingPunct="1"/>
            <a:r>
              <a:rPr lang="cs-CZ" altLang="cs-CZ" sz="1600"/>
              <a:t>Obvykle nějaké konkrétní rozložení očekáváme.</a:t>
            </a:r>
          </a:p>
          <a:p>
            <a:pPr eaLnBrk="1" hangingPunct="1"/>
            <a:endParaRPr lang="cs-CZ" altLang="cs-CZ" sz="1800"/>
          </a:p>
        </p:txBody>
      </p:sp>
      <p:pic>
        <p:nvPicPr>
          <p:cNvPr id="209718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3213100"/>
            <a:ext cx="3025775" cy="117475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209718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5600" y="3213100"/>
            <a:ext cx="2952750" cy="115252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Obtížnost statistiky</a:t>
            </a:r>
          </a:p>
        </p:txBody>
      </p:sp>
      <p:sp>
        <p:nvSpPr>
          <p:cNvPr id="1048608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(c) Stanislav Ježek, Jan Širůček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674" y="1772815"/>
            <a:ext cx="8101781" cy="4053841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5" name="Zástupný symbol pro zápatí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800"/>
              <a:t>(c) Stanislav Ježek, Jan Širůček</a:t>
            </a:r>
          </a:p>
        </p:txBody>
      </p:sp>
      <p:sp>
        <p:nvSpPr>
          <p:cNvPr id="1048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Tvar rozložení četností</a:t>
            </a:r>
          </a:p>
        </p:txBody>
      </p:sp>
      <p:sp>
        <p:nvSpPr>
          <p:cNvPr id="104879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752600"/>
            <a:ext cx="3924300" cy="4340225"/>
          </a:xfrm>
        </p:spPr>
        <p:txBody>
          <a:bodyPr/>
          <a:lstStyle/>
          <a:p>
            <a:pPr eaLnBrk="1" hangingPunct="1">
              <a:spcBef>
                <a:spcPct val="40000"/>
              </a:spcBef>
            </a:pPr>
            <a:r>
              <a:rPr lang="cs-CZ" altLang="cs-CZ" sz="1800" dirty="0"/>
              <a:t>Normální</a:t>
            </a:r>
          </a:p>
          <a:p>
            <a:pPr eaLnBrk="1" hangingPunct="1">
              <a:spcBef>
                <a:spcPct val="40000"/>
              </a:spcBef>
            </a:pPr>
            <a:r>
              <a:rPr lang="cs-CZ" altLang="cs-CZ" sz="1800" dirty="0"/>
              <a:t>Uniformní</a:t>
            </a:r>
          </a:p>
          <a:p>
            <a:pPr eaLnBrk="1" hangingPunct="1">
              <a:spcBef>
                <a:spcPct val="40000"/>
              </a:spcBef>
            </a:pPr>
            <a:r>
              <a:rPr lang="cs-CZ" altLang="cs-CZ" sz="1800" dirty="0"/>
              <a:t>Počet vrcholů</a:t>
            </a:r>
          </a:p>
          <a:p>
            <a:pPr lvl="1" eaLnBrk="1" hangingPunct="1">
              <a:spcBef>
                <a:spcPct val="40000"/>
              </a:spcBef>
            </a:pPr>
            <a:r>
              <a:rPr lang="cs-CZ" altLang="cs-CZ" sz="1600" dirty="0" err="1"/>
              <a:t>Unimodální</a:t>
            </a:r>
            <a:r>
              <a:rPr lang="cs-CZ" altLang="cs-CZ" sz="1600" dirty="0"/>
              <a:t>, bimodální, multimodální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cs-CZ" sz="1800" dirty="0" err="1"/>
              <a:t>Ze</a:t>
            </a:r>
            <a:r>
              <a:rPr lang="cs-CZ" altLang="cs-CZ" sz="1800" dirty="0" err="1"/>
              <a:t>šikmení</a:t>
            </a:r>
            <a:endParaRPr lang="en-US" altLang="cs-CZ" sz="1800" dirty="0"/>
          </a:p>
          <a:p>
            <a:pPr lvl="1" eaLnBrk="1" hangingPunct="1">
              <a:spcBef>
                <a:spcPct val="40000"/>
              </a:spcBef>
            </a:pPr>
            <a:r>
              <a:rPr lang="cs-CZ" altLang="cs-CZ" sz="1600" dirty="0"/>
              <a:t>Zešikmené zprava (pozitivně) Zešikmené zleva (negativně) </a:t>
            </a:r>
          </a:p>
          <a:p>
            <a:pPr eaLnBrk="1" hangingPunct="1">
              <a:spcBef>
                <a:spcPct val="40000"/>
              </a:spcBef>
            </a:pPr>
            <a:r>
              <a:rPr lang="cs-CZ" altLang="cs-CZ" sz="1800" dirty="0"/>
              <a:t>Strmost</a:t>
            </a:r>
          </a:p>
          <a:p>
            <a:pPr lvl="1" eaLnBrk="1" hangingPunct="1">
              <a:spcBef>
                <a:spcPct val="40000"/>
              </a:spcBef>
            </a:pPr>
            <a:r>
              <a:rPr lang="cs-CZ" altLang="cs-CZ" sz="1600" dirty="0" err="1"/>
              <a:t>Leptokurtické</a:t>
            </a:r>
            <a:r>
              <a:rPr lang="cs-CZ" altLang="cs-CZ" sz="1600" dirty="0"/>
              <a:t>, </a:t>
            </a:r>
            <a:r>
              <a:rPr lang="cs-CZ" altLang="cs-CZ" sz="1600" dirty="0" err="1"/>
              <a:t>platykurtické</a:t>
            </a:r>
            <a:endParaRPr lang="cs-CZ" altLang="cs-CZ" sz="1600" dirty="0"/>
          </a:p>
        </p:txBody>
      </p:sp>
      <p:pic>
        <p:nvPicPr>
          <p:cNvPr id="2097183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1773238"/>
            <a:ext cx="3924300" cy="4124325"/>
          </a:xfrm>
          <a:noFill/>
        </p:spPr>
      </p:pic>
      <p:sp>
        <p:nvSpPr>
          <p:cNvPr id="1048798" name="Text Box 8"/>
          <p:cNvSpPr txBox="1">
            <a:spLocks noChangeArrowheads="1"/>
          </p:cNvSpPr>
          <p:nvPr/>
        </p:nvSpPr>
        <p:spPr bwMode="auto">
          <a:xfrm>
            <a:off x="611188" y="6237288"/>
            <a:ext cx="7921625" cy="33855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000" dirty="0"/>
              <a:t>AJ: </a:t>
            </a:r>
            <a:r>
              <a:rPr lang="cs-CZ" altLang="cs-CZ" sz="1000" dirty="0" err="1"/>
              <a:t>frequency</a:t>
            </a:r>
            <a:r>
              <a:rPr lang="cs-CZ" altLang="cs-CZ" sz="1000" dirty="0"/>
              <a:t> </a:t>
            </a:r>
            <a:r>
              <a:rPr lang="cs-CZ" altLang="cs-CZ" sz="1000" dirty="0" err="1"/>
              <a:t>distribution</a:t>
            </a:r>
            <a:r>
              <a:rPr lang="cs-CZ" altLang="cs-CZ" sz="1000" dirty="0"/>
              <a:t>, </a:t>
            </a:r>
            <a:r>
              <a:rPr lang="cs-CZ" altLang="cs-CZ" sz="1000" dirty="0" err="1"/>
              <a:t>normal</a:t>
            </a:r>
            <a:r>
              <a:rPr lang="cs-CZ" altLang="cs-CZ" sz="1000" dirty="0"/>
              <a:t>, </a:t>
            </a:r>
            <a:r>
              <a:rPr lang="cs-CZ" altLang="cs-CZ" sz="1000" dirty="0" err="1"/>
              <a:t>uniform</a:t>
            </a:r>
            <a:r>
              <a:rPr lang="cs-CZ" altLang="cs-CZ" sz="1000" dirty="0"/>
              <a:t>(</a:t>
            </a:r>
            <a:r>
              <a:rPr lang="cs-CZ" altLang="cs-CZ" sz="1000" dirty="0" err="1"/>
              <a:t>rectangular</a:t>
            </a:r>
            <a:r>
              <a:rPr lang="cs-CZ" altLang="cs-CZ" sz="1000" dirty="0"/>
              <a:t>), </a:t>
            </a:r>
            <a:r>
              <a:rPr lang="cs-CZ" altLang="cs-CZ" sz="1000" dirty="0" err="1"/>
              <a:t>unimodal</a:t>
            </a:r>
            <a:r>
              <a:rPr lang="cs-CZ" altLang="cs-CZ" sz="1000" dirty="0"/>
              <a:t>, </a:t>
            </a:r>
            <a:r>
              <a:rPr lang="cs-CZ" altLang="cs-CZ" sz="1000" dirty="0" err="1"/>
              <a:t>bimodal</a:t>
            </a:r>
            <a:r>
              <a:rPr lang="cs-CZ" altLang="cs-CZ" sz="1000" dirty="0"/>
              <a:t>, </a:t>
            </a:r>
            <a:r>
              <a:rPr lang="cs-CZ" altLang="cs-CZ" sz="1000" dirty="0" err="1"/>
              <a:t>positively</a:t>
            </a:r>
            <a:r>
              <a:rPr lang="cs-CZ" altLang="cs-CZ" sz="1000" dirty="0"/>
              <a:t>/</a:t>
            </a:r>
            <a:r>
              <a:rPr lang="cs-CZ" altLang="cs-CZ" sz="1000" dirty="0" err="1"/>
              <a:t>negatively</a:t>
            </a:r>
            <a:r>
              <a:rPr lang="cs-CZ" altLang="cs-CZ" sz="1000" dirty="0"/>
              <a:t> </a:t>
            </a:r>
            <a:r>
              <a:rPr lang="cs-CZ" altLang="cs-CZ" sz="1000" dirty="0" err="1"/>
              <a:t>skewed</a:t>
            </a:r>
            <a:r>
              <a:rPr lang="cs-CZ" altLang="cs-CZ" sz="1000" dirty="0"/>
              <a:t>, </a:t>
            </a:r>
            <a:r>
              <a:rPr lang="cs-CZ" altLang="cs-CZ" sz="1000" dirty="0" err="1"/>
              <a:t>lepto</a:t>
            </a:r>
            <a:r>
              <a:rPr lang="cs-CZ" altLang="cs-CZ" sz="1000" dirty="0"/>
              <a:t>(platy)</a:t>
            </a:r>
            <a:r>
              <a:rPr lang="cs-CZ" altLang="cs-CZ" sz="1000" dirty="0" err="1"/>
              <a:t>kurtic</a:t>
            </a:r>
            <a:r>
              <a:rPr lang="cs-CZ" altLang="cs-CZ" sz="1000" dirty="0"/>
              <a:t>, </a:t>
            </a:r>
            <a:r>
              <a:rPr lang="cs-CZ" altLang="cs-CZ" sz="1000" dirty="0" err="1"/>
              <a:t>floor</a:t>
            </a:r>
            <a:r>
              <a:rPr lang="cs-CZ" altLang="cs-CZ" sz="1000" dirty="0"/>
              <a:t>/</a:t>
            </a:r>
            <a:r>
              <a:rPr lang="cs-CZ" altLang="cs-CZ" sz="1000" dirty="0" err="1"/>
              <a:t>ceiling</a:t>
            </a:r>
            <a:r>
              <a:rPr lang="cs-CZ" altLang="cs-CZ" sz="1000" dirty="0"/>
              <a:t> </a:t>
            </a:r>
            <a:r>
              <a:rPr lang="cs-CZ" altLang="cs-CZ" sz="1000" dirty="0" err="1"/>
              <a:t>effect</a:t>
            </a:r>
            <a:endParaRPr lang="cs-CZ" altLang="cs-CZ" sz="10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/>
              <a:t>Parametrický</a:t>
            </a:r>
            <a:r>
              <a:rPr lang="cs-CZ" dirty="0"/>
              <a:t> popis rozložení</a:t>
            </a:r>
          </a:p>
        </p:txBody>
      </p:sp>
      <p:sp>
        <p:nvSpPr>
          <p:cNvPr id="104878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b="1" dirty="0"/>
              <a:t>Rozložení</a:t>
            </a:r>
            <a:r>
              <a:rPr lang="cs-CZ" sz="2000" dirty="0"/>
              <a:t> je úplně popsáno (určeno) četnostmi jednotlivých hodnot, popř. intervalů.</a:t>
            </a:r>
          </a:p>
          <a:p>
            <a:r>
              <a:rPr lang="cs-CZ" sz="2000" dirty="0"/>
              <a:t>Je tedy popsáno množstvím statistik (četností), přesněji </a:t>
            </a:r>
            <a:r>
              <a:rPr lang="cs-CZ" sz="2000" i="1" dirty="0"/>
              <a:t>k</a:t>
            </a:r>
            <a:r>
              <a:rPr lang="cs-CZ" sz="2000" dirty="0"/>
              <a:t>-1 četnostmi, pokud proměnná nabývá </a:t>
            </a:r>
            <a:r>
              <a:rPr lang="cs-CZ" sz="2000" i="1" dirty="0"/>
              <a:t>k</a:t>
            </a:r>
            <a:r>
              <a:rPr lang="cs-CZ" sz="2000" dirty="0"/>
              <a:t> hodnot (či </a:t>
            </a:r>
            <a:r>
              <a:rPr lang="cs-CZ" sz="2000" i="1" dirty="0"/>
              <a:t>k</a:t>
            </a:r>
            <a:r>
              <a:rPr lang="cs-CZ" sz="2000" dirty="0"/>
              <a:t> intervalů).</a:t>
            </a:r>
          </a:p>
          <a:p>
            <a:pPr marL="0" indent="0">
              <a:buNone/>
            </a:pPr>
            <a:r>
              <a:rPr lang="cs-CZ" sz="2000" dirty="0"/>
              <a:t>Lze rozložení popsat efektivněji, méně statistikami (</a:t>
            </a:r>
            <a:r>
              <a:rPr lang="cs-CZ" sz="2000" b="1" dirty="0"/>
              <a:t>parametry</a:t>
            </a:r>
            <a:r>
              <a:rPr lang="cs-CZ" sz="2000" dirty="0"/>
              <a:t>)?</a:t>
            </a:r>
          </a:p>
          <a:p>
            <a:r>
              <a:rPr lang="cs-CZ" sz="2000" dirty="0"/>
              <a:t>Všechny hodnoty jsou stejně četné (1 číslo)</a:t>
            </a:r>
          </a:p>
          <a:p>
            <a:pPr lvl="1"/>
            <a:r>
              <a:rPr lang="cs-CZ" sz="1800" i="1" dirty="0" err="1"/>
              <a:t>f</a:t>
            </a:r>
            <a:r>
              <a:rPr lang="cs-CZ" sz="1800" baseline="-25000" dirty="0" err="1"/>
              <a:t>k</a:t>
            </a:r>
            <a:r>
              <a:rPr lang="cs-CZ" sz="1800" dirty="0"/>
              <a:t>=</a:t>
            </a:r>
            <a:r>
              <a:rPr lang="cs-CZ" sz="1800" i="1" dirty="0"/>
              <a:t>k</a:t>
            </a:r>
            <a:r>
              <a:rPr lang="cs-CZ" sz="1800" dirty="0"/>
              <a:t>/</a:t>
            </a:r>
            <a:r>
              <a:rPr lang="cs-CZ" sz="1800" i="1" dirty="0"/>
              <a:t>N  </a:t>
            </a:r>
            <a:r>
              <a:rPr lang="cs-CZ" sz="1800" dirty="0"/>
              <a:t>kde </a:t>
            </a:r>
            <a:r>
              <a:rPr lang="cs-CZ" sz="1800" i="1" dirty="0"/>
              <a:t>k</a:t>
            </a:r>
            <a:r>
              <a:rPr lang="cs-CZ" sz="1800" dirty="0"/>
              <a:t> je konstanta   ….. </a:t>
            </a:r>
            <a:r>
              <a:rPr lang="cs-CZ" sz="1800" b="1" dirty="0"/>
              <a:t>UNIFORMNÍ</a:t>
            </a:r>
            <a:r>
              <a:rPr lang="cs-CZ" sz="1800" dirty="0"/>
              <a:t> rozložení</a:t>
            </a:r>
          </a:p>
          <a:p>
            <a:r>
              <a:rPr lang="cs-CZ" sz="2000" dirty="0"/>
              <a:t>Četnosti jsou výsledkem procesu, který se dá připodobnit k opakovanému házení korunou, kdy nás zajímá počet „hlav“</a:t>
            </a:r>
          </a:p>
          <a:p>
            <a:pPr lvl="1"/>
            <a:r>
              <a:rPr lang="cs-CZ" sz="1600" i="1" dirty="0" err="1"/>
              <a:t>p</a:t>
            </a:r>
            <a:r>
              <a:rPr lang="cs-CZ" sz="1600" baseline="-25000" dirty="0" err="1"/>
              <a:t>k</a:t>
            </a:r>
            <a:r>
              <a:rPr lang="cs-CZ" sz="1600" dirty="0"/>
              <a:t>=</a:t>
            </a:r>
            <a:r>
              <a:rPr lang="cs-CZ" sz="1600" i="1" dirty="0" err="1"/>
              <a:t>p</a:t>
            </a:r>
            <a:r>
              <a:rPr lang="cs-CZ" sz="1600" i="1" baseline="30000" dirty="0" err="1"/>
              <a:t>k</a:t>
            </a:r>
            <a:r>
              <a:rPr lang="cs-CZ" sz="1600" dirty="0"/>
              <a:t>(1-</a:t>
            </a:r>
            <a:r>
              <a:rPr lang="cs-CZ" sz="1600" i="1" dirty="0"/>
              <a:t>p</a:t>
            </a:r>
            <a:r>
              <a:rPr lang="cs-CZ" sz="1600" dirty="0"/>
              <a:t>)</a:t>
            </a:r>
            <a:r>
              <a:rPr lang="cs-CZ" sz="1600" i="1" baseline="30000" dirty="0"/>
              <a:t>n</a:t>
            </a:r>
            <a:r>
              <a:rPr lang="cs-CZ" sz="1600" baseline="30000" dirty="0"/>
              <a:t>-</a:t>
            </a:r>
            <a:r>
              <a:rPr lang="cs-CZ" sz="1600" i="1" baseline="30000" dirty="0"/>
              <a:t>k</a:t>
            </a:r>
            <a:r>
              <a:rPr lang="cs-CZ" sz="1600" dirty="0"/>
              <a:t>(n!/(n!-k!)) kde </a:t>
            </a:r>
            <a:r>
              <a:rPr lang="cs-CZ" sz="1600" i="1" dirty="0"/>
              <a:t>n</a:t>
            </a:r>
            <a:r>
              <a:rPr lang="cs-CZ" sz="1600" dirty="0"/>
              <a:t> = počet hodů, </a:t>
            </a:r>
            <a:r>
              <a:rPr lang="cs-CZ" sz="1600" i="1" dirty="0"/>
              <a:t>k</a:t>
            </a:r>
            <a:r>
              <a:rPr lang="cs-CZ" sz="1600" dirty="0"/>
              <a:t>= počet hlav </a:t>
            </a:r>
            <a:r>
              <a:rPr lang="cs-CZ" sz="1600" i="1" dirty="0"/>
              <a:t>p</a:t>
            </a:r>
            <a:r>
              <a:rPr lang="cs-CZ" sz="1600" dirty="0"/>
              <a:t>=pravděpodobnost „hlavy“ </a:t>
            </a:r>
          </a:p>
          <a:p>
            <a:pPr lvl="1"/>
            <a:r>
              <a:rPr lang="cs-CZ" sz="1600" b="1" dirty="0"/>
              <a:t>BINOMICKÉ</a:t>
            </a:r>
            <a:r>
              <a:rPr lang="cs-CZ" sz="1600" dirty="0"/>
              <a:t> rozložení pro diskrétní proměnné</a:t>
            </a:r>
          </a:p>
          <a:p>
            <a:r>
              <a:rPr lang="cs-CZ" sz="2000" dirty="0"/>
              <a:t>Normální rozložení</a:t>
            </a:r>
          </a:p>
          <a:p>
            <a:endParaRPr lang="cs-CZ" sz="2400" dirty="0"/>
          </a:p>
          <a:p>
            <a:pPr lvl="1"/>
            <a:endParaRPr lang="cs-CZ" sz="2000" i="1" dirty="0"/>
          </a:p>
        </p:txBody>
      </p:sp>
      <p:sp>
        <p:nvSpPr>
          <p:cNvPr id="1048790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(c) Stanislav Ježek, Jan Širůček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1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800"/>
              <a:t>(c) Stanislav Ježek, Jan Širůček</a:t>
            </a:r>
          </a:p>
        </p:txBody>
      </p:sp>
      <p:sp>
        <p:nvSpPr>
          <p:cNvPr id="1048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Normální (Gaussovo) rozložení</a:t>
            </a:r>
          </a:p>
        </p:txBody>
      </p:sp>
      <p:sp>
        <p:nvSpPr>
          <p:cNvPr id="1048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001000" cy="49895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dirty="0"/>
          </a:p>
          <a:p>
            <a:pPr algn="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900" dirty="0"/>
          </a:p>
          <a:p>
            <a:pPr algn="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900" dirty="0"/>
          </a:p>
          <a:p>
            <a:pPr algn="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900" dirty="0">
                <a:hlinkClick r:id="rId3"/>
              </a:rPr>
              <a:t>http://en.wikipedia.org/wiki/Image:Standard_deviation_diagram.png</a:t>
            </a:r>
            <a:endParaRPr lang="cs-CZ" altLang="cs-CZ" sz="9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4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„Normální“ ve smyslu „velmi běžné“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Tam, kde se setkává mnoho nezávislých vlivů.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Ne vždy, </a:t>
            </a:r>
            <a:r>
              <a:rPr lang="cs-CZ" altLang="cs-CZ" sz="2000" u="sng" dirty="0"/>
              <a:t>ne</a:t>
            </a:r>
            <a:r>
              <a:rPr lang="cs-CZ" altLang="cs-CZ" sz="2000" dirty="0"/>
              <a:t>souvisí s „kvalitou“ dat.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0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200" dirty="0"/>
              <a:t>AJ: </a:t>
            </a:r>
            <a:r>
              <a:rPr lang="cs-CZ" altLang="cs-CZ" sz="1200" dirty="0" err="1"/>
              <a:t>normal</a:t>
            </a:r>
            <a:r>
              <a:rPr lang="cs-CZ" altLang="cs-CZ" sz="1200" dirty="0"/>
              <a:t> </a:t>
            </a:r>
            <a:r>
              <a:rPr lang="cs-CZ" altLang="cs-CZ" sz="1200" dirty="0" err="1"/>
              <a:t>distribution</a:t>
            </a:r>
            <a:r>
              <a:rPr lang="cs-CZ" altLang="cs-CZ" sz="1200" dirty="0"/>
              <a:t>, bell </a:t>
            </a:r>
            <a:r>
              <a:rPr lang="cs-CZ" altLang="cs-CZ" sz="1200" dirty="0" err="1"/>
              <a:t>curve</a:t>
            </a:r>
            <a:endParaRPr lang="cs-CZ" altLang="cs-CZ" sz="1200" dirty="0"/>
          </a:p>
        </p:txBody>
      </p:sp>
      <p:pic>
        <p:nvPicPr>
          <p:cNvPr id="209718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1773238"/>
            <a:ext cx="7561263" cy="2951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6" name="Zástupný symbol pro zápatí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800"/>
              <a:t>(c) Stanislav Ježek, Jan Širůček</a:t>
            </a:r>
          </a:p>
        </p:txBody>
      </p:sp>
      <p:sp>
        <p:nvSpPr>
          <p:cNvPr id="10488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Poissonovo rozložení</a:t>
            </a:r>
          </a:p>
        </p:txBody>
      </p:sp>
      <p:sp>
        <p:nvSpPr>
          <p:cNvPr id="10488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752600"/>
            <a:ext cx="8326437" cy="4267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1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1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1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1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1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1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1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1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6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600"/>
          </a:p>
          <a:p>
            <a:pPr eaLnBrk="1" hangingPunct="1">
              <a:lnSpc>
                <a:spcPct val="80000"/>
              </a:lnSpc>
            </a:pPr>
            <a:endParaRPr lang="cs-CZ" altLang="cs-CZ" sz="1600"/>
          </a:p>
          <a:p>
            <a:pPr eaLnBrk="1" hangingPunct="1">
              <a:lnSpc>
                <a:spcPct val="80000"/>
              </a:lnSpc>
            </a:pPr>
            <a:endParaRPr lang="cs-CZ" altLang="cs-CZ" sz="1600"/>
          </a:p>
          <a:p>
            <a:pPr eaLnBrk="1" hangingPunct="1">
              <a:lnSpc>
                <a:spcPct val="80000"/>
              </a:lnSpc>
            </a:pPr>
            <a:r>
              <a:rPr lang="cs-CZ" altLang="cs-CZ" sz="1800"/>
              <a:t>Rozložení četnosti výskytu řídkých událostí </a:t>
            </a:r>
            <a:r>
              <a:rPr lang="cs-CZ" altLang="cs-CZ" sz="1400"/>
              <a:t>(ta lambda v grafu = průměrná frekvence za jednotku času)</a:t>
            </a:r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r>
              <a:rPr lang="cs-CZ" altLang="cs-CZ" sz="1800"/>
              <a:t>Děje-li se událost v průměru častěji, než 10x za časovou jednotku, která nás zajímá, je jeho dobrou aproximací normální rozložení.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2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000"/>
              <a:t>AJ: Poisson distribution</a:t>
            </a:r>
          </a:p>
        </p:txBody>
      </p:sp>
      <p:pic>
        <p:nvPicPr>
          <p:cNvPr id="2097185" name="Picture 4" descr="Poisson_distribution_P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187450" y="1700213"/>
            <a:ext cx="6264275" cy="3489325"/>
          </a:xfr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Rozložení</a:t>
            </a:r>
            <a:endParaRPr lang="en-US" altLang="cs-CZ"/>
          </a:p>
        </p:txBody>
      </p:sp>
      <p:sp>
        <p:nvSpPr>
          <p:cNvPr id="104881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Známky ze statistiky</a:t>
            </a:r>
          </a:p>
          <a:p>
            <a:r>
              <a:rPr lang="cs-CZ" altLang="cs-CZ"/>
              <a:t>Výška studentů psychologie</a:t>
            </a:r>
          </a:p>
          <a:p>
            <a:r>
              <a:rPr lang="cs-CZ" altLang="cs-CZ"/>
              <a:t>Depresivita</a:t>
            </a:r>
          </a:p>
          <a:p>
            <a:r>
              <a:rPr lang="cs-CZ" altLang="cs-CZ"/>
              <a:t>Postoje k interrupcím</a:t>
            </a:r>
          </a:p>
          <a:p>
            <a:r>
              <a:rPr lang="cs-CZ" altLang="cs-CZ"/>
              <a:t>Spokojenost se studiem</a:t>
            </a:r>
          </a:p>
          <a:p>
            <a:r>
              <a:rPr lang="cs-CZ" altLang="cs-CZ"/>
              <a:t>Pohlaví na psychologii</a:t>
            </a:r>
          </a:p>
          <a:p>
            <a:r>
              <a:rPr lang="cs-CZ" altLang="cs-CZ"/>
              <a:t>Počet návštěv u lékaře </a:t>
            </a:r>
          </a:p>
          <a:p>
            <a:endParaRPr lang="en-US" altLang="cs-CZ"/>
          </a:p>
        </p:txBody>
      </p:sp>
      <p:sp>
        <p:nvSpPr>
          <p:cNvPr id="1048813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800"/>
              <a:t>(c) Stanislav Ježek, Jan Širůček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4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800"/>
              <a:t>(c) Stanislav Ježek, Jan Širůček</a:t>
            </a:r>
          </a:p>
        </p:txBody>
      </p:sp>
      <p:sp>
        <p:nvSpPr>
          <p:cNvPr id="10488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Shrnutí</a:t>
            </a:r>
          </a:p>
        </p:txBody>
      </p:sp>
      <p:sp>
        <p:nvSpPr>
          <p:cNvPr id="10488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40000"/>
              </a:spcBef>
            </a:pPr>
            <a:r>
              <a:rPr lang="cs-CZ" altLang="cs-CZ" sz="2000" dirty="0"/>
              <a:t>První informací (</a:t>
            </a:r>
            <a:r>
              <a:rPr lang="cs-CZ" altLang="cs-CZ" sz="2000" i="1" dirty="0"/>
              <a:t>statistikou</a:t>
            </a:r>
            <a:r>
              <a:rPr lang="cs-CZ" altLang="cs-CZ" sz="2000" dirty="0"/>
              <a:t>), která nás zajímá je </a:t>
            </a:r>
            <a:r>
              <a:rPr lang="cs-CZ" altLang="cs-CZ" sz="2000" b="1" dirty="0"/>
              <a:t>četnost</a:t>
            </a:r>
            <a:r>
              <a:rPr lang="cs-CZ" altLang="cs-CZ" sz="2000" dirty="0"/>
              <a:t> výskytu jednotlivých hodnot (resp. hodnot uvnitř jednotlivých intervalů)</a:t>
            </a:r>
          </a:p>
          <a:p>
            <a:pPr eaLnBrk="1" hangingPunct="1">
              <a:spcBef>
                <a:spcPct val="40000"/>
              </a:spcBef>
            </a:pPr>
            <a:r>
              <a:rPr lang="cs-CZ" altLang="cs-CZ" sz="2000" dirty="0"/>
              <a:t>Konfiguraci </a:t>
            </a:r>
            <a:r>
              <a:rPr lang="cs-CZ" altLang="cs-CZ" sz="2000" b="1" dirty="0"/>
              <a:t>četností</a:t>
            </a:r>
            <a:r>
              <a:rPr lang="cs-CZ" altLang="cs-CZ" sz="2000" dirty="0"/>
              <a:t> nazýváme </a:t>
            </a:r>
            <a:r>
              <a:rPr lang="cs-CZ" altLang="cs-CZ" sz="2000" b="1" dirty="0"/>
              <a:t>rozložení (rozdělení)</a:t>
            </a:r>
            <a:r>
              <a:rPr lang="cs-CZ" altLang="cs-CZ" sz="2000" dirty="0"/>
              <a:t>.</a:t>
            </a:r>
          </a:p>
          <a:p>
            <a:pPr eaLnBrk="1" hangingPunct="1">
              <a:spcBef>
                <a:spcPct val="40000"/>
              </a:spcBef>
            </a:pPr>
            <a:r>
              <a:rPr lang="cs-CZ" altLang="cs-CZ" sz="2000" dirty="0"/>
              <a:t>Rozložení popisujeme (=komunikujeme je)</a:t>
            </a:r>
          </a:p>
          <a:p>
            <a:pPr lvl="1" eaLnBrk="1" hangingPunct="1">
              <a:spcBef>
                <a:spcPct val="40000"/>
              </a:spcBef>
            </a:pPr>
            <a:r>
              <a:rPr lang="cs-CZ" altLang="cs-CZ" sz="1800" dirty="0"/>
              <a:t>tabulkou četností</a:t>
            </a:r>
          </a:p>
          <a:p>
            <a:pPr lvl="1" eaLnBrk="1" hangingPunct="1">
              <a:spcBef>
                <a:spcPct val="40000"/>
              </a:spcBef>
            </a:pPr>
            <a:r>
              <a:rPr lang="cs-CZ" altLang="cs-CZ" sz="1800" dirty="0"/>
              <a:t>graficky – histogram, sloupcový diagram</a:t>
            </a:r>
          </a:p>
          <a:p>
            <a:pPr lvl="1" eaLnBrk="1" hangingPunct="1">
              <a:spcBef>
                <a:spcPct val="40000"/>
              </a:spcBef>
            </a:pPr>
            <a:r>
              <a:rPr lang="cs-CZ" altLang="cs-CZ" sz="1800" dirty="0"/>
              <a:t>(pomocí percentilů)</a:t>
            </a:r>
          </a:p>
          <a:p>
            <a:pPr eaLnBrk="1" hangingPunct="1">
              <a:spcBef>
                <a:spcPct val="40000"/>
              </a:spcBef>
            </a:pPr>
            <a:r>
              <a:rPr lang="cs-CZ" altLang="cs-CZ" sz="2000" dirty="0"/>
              <a:t>O typu, tvaru </a:t>
            </a:r>
            <a:r>
              <a:rPr lang="cs-CZ" altLang="cs-CZ" sz="2000" b="1" dirty="0"/>
              <a:t>rozložení</a:t>
            </a:r>
            <a:r>
              <a:rPr lang="cs-CZ" altLang="cs-CZ" sz="2000" dirty="0"/>
              <a:t> hodnot proměnné uvažujeme většinou graficky – </a:t>
            </a:r>
            <a:r>
              <a:rPr lang="cs-CZ" altLang="cs-CZ" sz="2000" b="1" dirty="0"/>
              <a:t>histogram, sloupcový diagram</a:t>
            </a:r>
            <a:r>
              <a:rPr lang="cs-CZ" altLang="cs-CZ" sz="2000" dirty="0"/>
              <a:t>.</a:t>
            </a:r>
          </a:p>
          <a:p>
            <a:pPr eaLnBrk="1" hangingPunct="1">
              <a:spcBef>
                <a:spcPct val="40000"/>
              </a:spcBef>
            </a:pPr>
            <a:r>
              <a:rPr lang="cs-CZ" altLang="cs-CZ" sz="2000" dirty="0"/>
              <a:t>Nejčastěji diskutovaným rozložením je tzv. </a:t>
            </a:r>
            <a:r>
              <a:rPr lang="cs-CZ" altLang="cs-CZ" sz="2000" b="1" dirty="0"/>
              <a:t>normální rozložení</a:t>
            </a:r>
            <a:r>
              <a:rPr lang="cs-CZ" altLang="cs-CZ" sz="2000" dirty="0"/>
              <a:t>.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800"/>
              <a:t>(c) Stanislav Ježek, Jan Širůček</a:t>
            </a:r>
          </a:p>
        </p:txBody>
      </p:sp>
      <p:sp>
        <p:nvSpPr>
          <p:cNvPr id="104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Obtížnost statistiky</a:t>
            </a:r>
          </a:p>
        </p:txBody>
      </p:sp>
      <p:sp>
        <p:nvSpPr>
          <p:cNvPr id="104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4221162" cy="4267200"/>
          </a:xfrm>
        </p:spPr>
        <p:txBody>
          <a:bodyPr/>
          <a:lstStyle/>
          <a:p>
            <a:pPr eaLnBrk="1" hangingPunct="1"/>
            <a:r>
              <a:rPr lang="cs-CZ" altLang="cs-CZ" sz="2000" dirty="0"/>
              <a:t>Statistika je obtížná  … i pro přírodovědně orientované</a:t>
            </a:r>
          </a:p>
          <a:p>
            <a:pPr eaLnBrk="1" hangingPunct="1"/>
            <a:endParaRPr lang="cs-CZ" altLang="cs-CZ" sz="2000" dirty="0"/>
          </a:p>
          <a:p>
            <a:pPr eaLnBrk="1" hangingPunct="1"/>
            <a:r>
              <a:rPr lang="cs-CZ" altLang="cs-CZ" sz="2000" dirty="0"/>
              <a:t>Matematické dovednosti kamenem úrazu nejsou, většinou je </a:t>
            </a:r>
            <a:r>
              <a:rPr lang="cs-CZ" altLang="cs-CZ" sz="2000" dirty="0" smtClean="0"/>
              <a:t>máte </a:t>
            </a:r>
            <a:r>
              <a:rPr lang="cs-CZ" altLang="cs-CZ" sz="1600" dirty="0" smtClean="0"/>
              <a:t>(</a:t>
            </a:r>
            <a:r>
              <a:rPr lang="cs-CZ" altLang="cs-CZ" sz="1600" i="1" dirty="0" err="1" smtClean="0"/>
              <a:t>r</a:t>
            </a:r>
            <a:r>
              <a:rPr lang="cs-CZ" altLang="cs-CZ" sz="16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altLang="cs-CZ" sz="1600" dirty="0" smtClean="0"/>
              <a:t>=0,13)</a:t>
            </a:r>
            <a:endParaRPr lang="cs-CZ" altLang="cs-CZ" sz="1600" dirty="0"/>
          </a:p>
          <a:p>
            <a:pPr eaLnBrk="1" hangingPunct="1"/>
            <a:r>
              <a:rPr lang="cs-CZ" altLang="cs-CZ" sz="2000" dirty="0"/>
              <a:t>Statistika koreluje s ostatními Áčky – společným jmenovatelem je snaha a obecné předpoklady. </a:t>
            </a:r>
          </a:p>
        </p:txBody>
      </p:sp>
      <p:graphicFrame>
        <p:nvGraphicFramePr>
          <p:cNvPr id="4194307" name="Group 5"/>
          <p:cNvGraphicFramePr>
            <a:graphicFrameLocks noGrp="1"/>
          </p:cNvGraphicFramePr>
          <p:nvPr/>
        </p:nvGraphicFramePr>
        <p:xfrm>
          <a:off x="395288" y="5805488"/>
          <a:ext cx="8342312" cy="762000"/>
        </p:xfrm>
        <a:graphic>
          <a:graphicData uri="http://schemas.openxmlformats.org/drawingml/2006/table">
            <a:tbl>
              <a:tblPr/>
              <a:tblGrid>
                <a:gridCol w="593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32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32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0326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101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102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103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104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105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106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107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108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112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113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118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</a:t>
                      </a:r>
                      <a:r>
                        <a:rPr kumimoji="0" lang="cs-CZ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</a:t>
                      </a:r>
                      <a:endParaRPr kumimoji="0" lang="cs-CZ" sz="20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0,36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0,53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0,52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0,59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0,51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0,53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0,56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0,49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0,42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0,33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0,36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97156" name="Picture 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2349500"/>
            <a:ext cx="4176712" cy="3348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800"/>
              <a:t>(c) Stanislav Ježek, Jan Širůček</a:t>
            </a:r>
          </a:p>
        </p:txBody>
      </p:sp>
      <p:sp>
        <p:nvSpPr>
          <p:cNvPr id="10486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Jak se učit statistiku</a:t>
            </a:r>
          </a:p>
        </p:txBody>
      </p:sp>
      <p:sp>
        <p:nvSpPr>
          <p:cNvPr id="10486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001000" cy="4700588"/>
          </a:xfrm>
        </p:spPr>
        <p:txBody>
          <a:bodyPr/>
          <a:lstStyle/>
          <a:p>
            <a:pPr eaLnBrk="1" hangingPunct="1"/>
            <a:r>
              <a:rPr lang="cs-CZ" altLang="cs-CZ" sz="2000" dirty="0"/>
              <a:t>S. = lehká matematika, těžké myšlení</a:t>
            </a:r>
          </a:p>
          <a:p>
            <a:pPr eaLnBrk="1" hangingPunct="1"/>
            <a:r>
              <a:rPr lang="cs-CZ" altLang="cs-CZ" sz="2000" dirty="0"/>
              <a:t>…jako cizí jazyk</a:t>
            </a:r>
          </a:p>
          <a:p>
            <a:pPr lvl="1" eaLnBrk="1" hangingPunct="1"/>
            <a:r>
              <a:rPr lang="cs-CZ" altLang="cs-CZ" sz="1600" dirty="0"/>
              <a:t>po malých kouscích, pravidelně</a:t>
            </a:r>
          </a:p>
          <a:p>
            <a:pPr lvl="1" eaLnBrk="1" hangingPunct="1"/>
            <a:r>
              <a:rPr lang="cs-CZ" altLang="cs-CZ" sz="1600" dirty="0"/>
              <a:t>pozor na slovíčka</a:t>
            </a:r>
          </a:p>
          <a:p>
            <a:pPr lvl="1" eaLnBrk="1" hangingPunct="1"/>
            <a:r>
              <a:rPr lang="cs-CZ" altLang="cs-CZ" sz="1600" dirty="0"/>
              <a:t>prakticky: tužka-papír-kalkulačka + počítač (Excel, SPSS, </a:t>
            </a:r>
            <a:r>
              <a:rPr lang="cs-CZ" altLang="cs-CZ" sz="1600" dirty="0" err="1"/>
              <a:t>jamovi</a:t>
            </a:r>
            <a:r>
              <a:rPr lang="cs-CZ" altLang="cs-CZ" sz="1600" dirty="0"/>
              <a:t>, R...)</a:t>
            </a:r>
          </a:p>
          <a:p>
            <a:pPr eaLnBrk="1" hangingPunct="1"/>
            <a:r>
              <a:rPr lang="cs-CZ" altLang="cs-CZ" sz="2000" dirty="0"/>
              <a:t>Nemáme dobrou učebnici v češtině</a:t>
            </a:r>
          </a:p>
          <a:p>
            <a:pPr lvl="1" eaLnBrk="1" hangingPunct="1"/>
            <a:r>
              <a:rPr lang="cs-CZ" altLang="cs-CZ" sz="1600" dirty="0" err="1"/>
              <a:t>Hendl</a:t>
            </a:r>
            <a:r>
              <a:rPr lang="cs-CZ" altLang="cs-CZ" sz="1600" dirty="0"/>
              <a:t> – i ve čtvrtém vydání žádná cvičení, obtížně stravitelný text</a:t>
            </a:r>
          </a:p>
          <a:p>
            <a:pPr lvl="1" eaLnBrk="1" hangingPunct="1"/>
            <a:r>
              <a:rPr lang="cs-CZ" altLang="cs-CZ" sz="1600" dirty="0"/>
              <a:t>zbývá angličtina: </a:t>
            </a:r>
            <a:r>
              <a:rPr lang="cs-CZ" altLang="cs-CZ" sz="1600" b="1" dirty="0" err="1" smtClean="0"/>
              <a:t>Howell</a:t>
            </a:r>
            <a:r>
              <a:rPr lang="cs-CZ" altLang="cs-CZ" sz="1600" dirty="0"/>
              <a:t>; </a:t>
            </a:r>
            <a:r>
              <a:rPr lang="cs-CZ" altLang="cs-CZ" sz="1600" dirty="0" err="1"/>
              <a:t>Howitt&amp;Cramer</a:t>
            </a:r>
            <a:r>
              <a:rPr lang="cs-CZ" altLang="cs-CZ" sz="1600" dirty="0"/>
              <a:t>; </a:t>
            </a:r>
            <a:r>
              <a:rPr lang="cs-CZ" altLang="cs-CZ" sz="1600" dirty="0" err="1"/>
              <a:t>Glass&amp;Hopkins</a:t>
            </a:r>
            <a:r>
              <a:rPr lang="cs-CZ" altLang="cs-CZ" sz="1600" dirty="0"/>
              <a:t>, </a:t>
            </a:r>
            <a:r>
              <a:rPr lang="cs-CZ" altLang="cs-CZ" sz="1600" dirty="0" err="1"/>
              <a:t>Field</a:t>
            </a:r>
            <a:endParaRPr lang="cs-CZ" altLang="cs-CZ" sz="1600" dirty="0"/>
          </a:p>
          <a:p>
            <a:pPr lvl="1" eaLnBrk="1" hangingPunct="1"/>
            <a:r>
              <a:rPr lang="cs-CZ" altLang="cs-CZ" sz="1600" dirty="0"/>
              <a:t>web: wiki, statsoft.com, </a:t>
            </a:r>
            <a:r>
              <a:rPr lang="cs-CZ" altLang="cs-CZ" sz="1600" dirty="0" err="1"/>
              <a:t>Coursera</a:t>
            </a:r>
            <a:r>
              <a:rPr lang="cs-CZ" altLang="cs-CZ" sz="1600" dirty="0"/>
              <a:t>, </a:t>
            </a:r>
            <a:r>
              <a:rPr lang="cs-CZ" altLang="cs-CZ" sz="1600" dirty="0" err="1"/>
              <a:t>Khan</a:t>
            </a:r>
            <a:r>
              <a:rPr lang="cs-CZ" altLang="cs-CZ" sz="1600" dirty="0"/>
              <a:t> </a:t>
            </a:r>
            <a:r>
              <a:rPr lang="cs-CZ" altLang="cs-CZ" sz="1600" dirty="0" err="1"/>
              <a:t>Academy</a:t>
            </a:r>
            <a:r>
              <a:rPr lang="cs-CZ" altLang="cs-CZ" sz="1600" dirty="0"/>
              <a:t>….</a:t>
            </a:r>
          </a:p>
          <a:p>
            <a:pPr eaLnBrk="1" hangingPunct="1"/>
            <a:r>
              <a:rPr lang="cs-CZ" altLang="cs-CZ" sz="2000" dirty="0"/>
              <a:t>…sám i společně</a:t>
            </a:r>
          </a:p>
          <a:p>
            <a:pPr lvl="1" eaLnBrk="1" hangingPunct="1"/>
            <a:r>
              <a:rPr lang="cs-CZ" altLang="cs-CZ" sz="1600" dirty="0"/>
              <a:t>diskuzní fórum FB: </a:t>
            </a:r>
            <a:r>
              <a:rPr lang="cs-CZ" sz="1600" u="sng" dirty="0"/>
              <a:t>http://goo.gl/Mt95eT</a:t>
            </a:r>
            <a:r>
              <a:rPr lang="cs-CZ" altLang="cs-CZ" sz="1600" dirty="0"/>
              <a:t> </a:t>
            </a:r>
          </a:p>
          <a:p>
            <a:pPr lvl="1" eaLnBrk="1" hangingPunct="1"/>
            <a:r>
              <a:rPr lang="cs-CZ" altLang="cs-CZ" sz="1600" dirty="0" err="1"/>
              <a:t>poskytovna</a:t>
            </a:r>
            <a:r>
              <a:rPr lang="cs-CZ" altLang="cs-CZ" sz="1600" dirty="0"/>
              <a:t>: sdílení materiálů</a:t>
            </a:r>
          </a:p>
          <a:p>
            <a:pPr lvl="1" eaLnBrk="1" hangingPunct="1"/>
            <a:r>
              <a:rPr lang="cs-CZ" altLang="cs-CZ" sz="1600" dirty="0"/>
              <a:t>MU </a:t>
            </a:r>
            <a:r>
              <a:rPr lang="cs-CZ" altLang="cs-CZ" sz="1600" dirty="0" err="1"/>
              <a:t>Math</a:t>
            </a:r>
            <a:r>
              <a:rPr lang="cs-CZ" altLang="cs-CZ" sz="1600" dirty="0"/>
              <a:t> and </a:t>
            </a:r>
            <a:r>
              <a:rPr lang="cs-CZ" altLang="cs-CZ" sz="1600" dirty="0" err="1"/>
              <a:t>Stats</a:t>
            </a:r>
            <a:r>
              <a:rPr lang="cs-CZ" altLang="cs-CZ" sz="1600" dirty="0"/>
              <a:t> Support Centre http://mathstat.econ.muni.cz/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800"/>
              <a:t>(c) Stanislav Ježek, Jan Širůček</a:t>
            </a:r>
          </a:p>
        </p:txBody>
      </p:sp>
      <p:sp>
        <p:nvSpPr>
          <p:cNvPr id="10486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/>
              <a:t>Co</a:t>
            </a:r>
            <a:r>
              <a:rPr lang="cs-CZ" altLang="cs-CZ" dirty="0"/>
              <a:t> je to vlastně statistika?</a:t>
            </a:r>
          </a:p>
        </p:txBody>
      </p:sp>
      <p:sp>
        <p:nvSpPr>
          <p:cNvPr id="10486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600" b="1" dirty="0"/>
              <a:t>Popis</a:t>
            </a:r>
            <a:r>
              <a:rPr lang="cs-CZ" altLang="cs-CZ" sz="2600" dirty="0"/>
              <a:t> získaných </a:t>
            </a:r>
            <a:r>
              <a:rPr lang="cs-CZ" altLang="cs-CZ" sz="2600" b="1" dirty="0"/>
              <a:t>dat</a:t>
            </a:r>
            <a:r>
              <a:rPr lang="cs-CZ" altLang="cs-CZ" sz="2600" dirty="0"/>
              <a:t> o </a:t>
            </a:r>
            <a:r>
              <a:rPr lang="cs-CZ" altLang="cs-CZ" sz="2600" b="1" dirty="0"/>
              <a:t>jevech</a:t>
            </a:r>
            <a:r>
              <a:rPr lang="cs-CZ" altLang="cs-CZ" sz="2600" dirty="0"/>
              <a:t>, které se vyskytují ve větších množstvích</a:t>
            </a:r>
          </a:p>
          <a:p>
            <a:pPr lvl="1" eaLnBrk="1" hangingPunct="1"/>
            <a:r>
              <a:rPr lang="cs-CZ" altLang="cs-CZ" sz="2200" dirty="0"/>
              <a:t>Popis </a:t>
            </a:r>
            <a:r>
              <a:rPr lang="cs-CZ" altLang="cs-CZ" sz="2200" b="1" dirty="0"/>
              <a:t>proměnných</a:t>
            </a:r>
            <a:r>
              <a:rPr lang="cs-CZ" altLang="cs-CZ" sz="2200" dirty="0"/>
              <a:t>: jaké podoby jevu, jak časté?</a:t>
            </a:r>
            <a:r>
              <a:rPr lang="cs-CZ" altLang="cs-CZ" sz="2200" b="1" dirty="0"/>
              <a:t> </a:t>
            </a:r>
          </a:p>
          <a:p>
            <a:pPr lvl="1" eaLnBrk="1" hangingPunct="1"/>
            <a:r>
              <a:rPr lang="cs-CZ" altLang="cs-CZ" sz="2200" dirty="0"/>
              <a:t>	Popis </a:t>
            </a:r>
            <a:r>
              <a:rPr lang="cs-CZ" altLang="cs-CZ" sz="2200" b="1" dirty="0" smtClean="0"/>
              <a:t>souvislostí</a:t>
            </a:r>
            <a:r>
              <a:rPr lang="cs-CZ" altLang="cs-CZ" sz="2200" dirty="0" smtClean="0"/>
              <a:t> </a:t>
            </a:r>
            <a:r>
              <a:rPr lang="cs-CZ" altLang="cs-CZ" sz="2200" dirty="0"/>
              <a:t>mezi proměnnými/jevy – </a:t>
            </a:r>
            <a:r>
              <a:rPr lang="cs-CZ" altLang="cs-CZ" sz="2200" i="1" dirty="0"/>
              <a:t>závislé</a:t>
            </a:r>
            <a:r>
              <a:rPr lang="cs-CZ" altLang="cs-CZ" sz="2200" dirty="0"/>
              <a:t> a </a:t>
            </a:r>
            <a:r>
              <a:rPr lang="cs-CZ" altLang="cs-CZ" sz="2200" i="1" dirty="0"/>
              <a:t>nezávislé</a:t>
            </a:r>
            <a:r>
              <a:rPr lang="cs-CZ" altLang="cs-CZ" sz="2200" dirty="0"/>
              <a:t> proměnné</a:t>
            </a:r>
          </a:p>
          <a:p>
            <a:pPr eaLnBrk="1" hangingPunct="1"/>
            <a:endParaRPr lang="cs-CZ" altLang="cs-CZ" sz="2600" b="1" dirty="0"/>
          </a:p>
          <a:p>
            <a:pPr eaLnBrk="1" hangingPunct="1"/>
            <a:r>
              <a:rPr lang="cs-CZ" altLang="cs-CZ" sz="2600" dirty="0"/>
              <a:t>Statistické </a:t>
            </a:r>
            <a:r>
              <a:rPr lang="cs-CZ" altLang="cs-CZ" sz="2600" b="1" dirty="0"/>
              <a:t>usuzování</a:t>
            </a:r>
            <a:r>
              <a:rPr lang="cs-CZ" altLang="cs-CZ" sz="2600" dirty="0"/>
              <a:t> ze vzorku na populaci</a:t>
            </a:r>
          </a:p>
          <a:p>
            <a:pPr lvl="1" eaLnBrk="1" hangingPunct="1"/>
            <a:r>
              <a:rPr lang="cs-CZ" altLang="cs-CZ" sz="2200" dirty="0"/>
              <a:t>Pravděpodobnostní usuzování</a:t>
            </a:r>
          </a:p>
          <a:p>
            <a:pPr lvl="1" eaLnBrk="1" hangingPunct="1"/>
            <a:r>
              <a:rPr lang="cs-CZ" altLang="cs-CZ" sz="2200" dirty="0"/>
              <a:t>Konfrontace očekávání (modelů) se získanými daty</a:t>
            </a:r>
          </a:p>
          <a:p>
            <a:pPr lvl="1" eaLnBrk="1" hangingPunct="1"/>
            <a:r>
              <a:rPr lang="cs-CZ" altLang="cs-CZ" sz="2200" dirty="0"/>
              <a:t>Testování hypotéz</a:t>
            </a:r>
          </a:p>
          <a:p>
            <a:pPr eaLnBrk="1" hangingPunct="1"/>
            <a:endParaRPr lang="cs-CZ" altLang="cs-CZ" sz="2600" dirty="0"/>
          </a:p>
        </p:txBody>
      </p:sp>
      <p:sp>
        <p:nvSpPr>
          <p:cNvPr id="1048625" name="Text Box 4"/>
          <p:cNvSpPr txBox="1">
            <a:spLocks noChangeArrowheads="1"/>
          </p:cNvSpPr>
          <p:nvPr/>
        </p:nvSpPr>
        <p:spPr bwMode="auto">
          <a:xfrm>
            <a:off x="611188" y="6237288"/>
            <a:ext cx="7921625" cy="2286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cs-CZ" altLang="cs-CZ" sz="900" dirty="0"/>
              <a:t>AJ: </a:t>
            </a:r>
            <a:r>
              <a:rPr lang="cs-CZ" altLang="cs-CZ" sz="900" dirty="0" err="1"/>
              <a:t>description</a:t>
            </a:r>
            <a:r>
              <a:rPr lang="cs-CZ" altLang="cs-CZ" sz="900" dirty="0"/>
              <a:t>, data, </a:t>
            </a:r>
            <a:r>
              <a:rPr lang="cs-CZ" altLang="cs-CZ" sz="900" dirty="0" err="1"/>
              <a:t>variable</a:t>
            </a:r>
            <a:r>
              <a:rPr lang="cs-CZ" altLang="cs-CZ" sz="900" dirty="0"/>
              <a:t>, </a:t>
            </a:r>
            <a:r>
              <a:rPr lang="cs-CZ" altLang="cs-CZ" sz="900" dirty="0" err="1"/>
              <a:t>statistical</a:t>
            </a:r>
            <a:r>
              <a:rPr lang="cs-CZ" altLang="cs-CZ" sz="900" dirty="0"/>
              <a:t> inference, </a:t>
            </a:r>
            <a:r>
              <a:rPr lang="cs-CZ" altLang="cs-CZ" sz="900" dirty="0" err="1"/>
              <a:t>population</a:t>
            </a:r>
            <a:r>
              <a:rPr lang="cs-CZ" altLang="cs-CZ" sz="900" dirty="0"/>
              <a:t>, </a:t>
            </a:r>
            <a:r>
              <a:rPr lang="cs-CZ" altLang="cs-CZ" sz="900" dirty="0" err="1"/>
              <a:t>dependebta</a:t>
            </a:r>
            <a:r>
              <a:rPr lang="cs-CZ" altLang="cs-CZ" sz="900" dirty="0"/>
              <a:t> </a:t>
            </a:r>
            <a:r>
              <a:rPr lang="cs-CZ" altLang="cs-CZ" sz="900" dirty="0" err="1"/>
              <a:t>variable</a:t>
            </a:r>
            <a:r>
              <a:rPr lang="cs-CZ" altLang="cs-CZ" sz="900" dirty="0"/>
              <a:t>, independent </a:t>
            </a:r>
            <a:r>
              <a:rPr lang="cs-CZ" altLang="cs-CZ" sz="900" dirty="0" err="1"/>
              <a:t>variable</a:t>
            </a:r>
            <a:endParaRPr lang="cs-CZ" altLang="cs-CZ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ofil">
  <a:themeElements>
    <a:clrScheme name="Profil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</TotalTime>
  <Words>3182</Words>
  <Application>Microsoft Office PowerPoint</Application>
  <PresentationFormat>Předvádění na obrazovce (4:3)</PresentationFormat>
  <Paragraphs>739</Paragraphs>
  <Slides>55</Slides>
  <Notes>32</Notes>
  <HiddenSlides>4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55</vt:i4>
      </vt:variant>
    </vt:vector>
  </HeadingPairs>
  <TitlesOfParts>
    <vt:vector size="64" baseType="lpstr">
      <vt:lpstr>Arial</vt:lpstr>
      <vt:lpstr>Calibri</vt:lpstr>
      <vt:lpstr>Cambria Math</vt:lpstr>
      <vt:lpstr>Courier New</vt:lpstr>
      <vt:lpstr>Segoe UI</vt:lpstr>
      <vt:lpstr>Symbol</vt:lpstr>
      <vt:lpstr>Wingdings</vt:lpstr>
      <vt:lpstr>Profil</vt:lpstr>
      <vt:lpstr>List Microsoft Excelu</vt:lpstr>
      <vt:lpstr>PSY117 2019 Statistická analýza dat v psychologii Přednáška 1</vt:lpstr>
      <vt:lpstr>Vyučující </vt:lpstr>
      <vt:lpstr>Kostra PSY117 – Statistická analýza dat</vt:lpstr>
      <vt:lpstr>Obtížnost statistiky</vt:lpstr>
      <vt:lpstr>Obtížnost statistiky</vt:lpstr>
      <vt:lpstr>Obtížnost statistiky</vt:lpstr>
      <vt:lpstr>Jak se učit statistiku</vt:lpstr>
      <vt:lpstr>Prezentace aplikace PowerPoint</vt:lpstr>
      <vt:lpstr>Co je to vlastně statistika?</vt:lpstr>
      <vt:lpstr>Data? Jaká data?</vt:lpstr>
      <vt:lpstr>K čemu data? </vt:lpstr>
      <vt:lpstr>K čemu data? </vt:lpstr>
      <vt:lpstr>K čemu je statistika jako taková?</vt:lpstr>
      <vt:lpstr>K čemu je statistika psychologům?</vt:lpstr>
      <vt:lpstr>Malá mapa semestru</vt:lpstr>
      <vt:lpstr>Prezentace aplikace PowerPoint</vt:lpstr>
      <vt:lpstr>Data, proměnné</vt:lpstr>
      <vt:lpstr>Vznik dat - měření</vt:lpstr>
      <vt:lpstr>Prezentace aplikace PowerPoint</vt:lpstr>
      <vt:lpstr>Chyby měření</vt:lpstr>
      <vt:lpstr> Co ta čísla-kódy-hodnoty znamenají? Úrovně měření (typy měřítka, škály)</vt:lpstr>
      <vt:lpstr>Typy proměnných podle počtu možných hodnot</vt:lpstr>
      <vt:lpstr>Usuzování na úroveň měření v praxi</vt:lpstr>
      <vt:lpstr>Prezentace aplikace PowerPoint</vt:lpstr>
      <vt:lpstr>Shrnutí</vt:lpstr>
      <vt:lpstr>Máme data</vt:lpstr>
      <vt:lpstr>Jaké hodnoty máme v datech?</vt:lpstr>
      <vt:lpstr>Psychologické intermezzo</vt:lpstr>
      <vt:lpstr>Tabulka četností (frekvencí)</vt:lpstr>
      <vt:lpstr>Tabulka četností - poznámky</vt:lpstr>
      <vt:lpstr>„Ruční“ tvorba tabulky četností</vt:lpstr>
      <vt:lpstr>Prezentace aplikace PowerPoint</vt:lpstr>
      <vt:lpstr>Prezentace aplikace PowerPoint</vt:lpstr>
      <vt:lpstr>Grafické podoby tabulky četností </vt:lpstr>
      <vt:lpstr>Sloupcový diagram</vt:lpstr>
      <vt:lpstr>Sloupcový diagram s tříděním</vt:lpstr>
      <vt:lpstr>?</vt:lpstr>
      <vt:lpstr>Histogram</vt:lpstr>
      <vt:lpstr>Histogram s širšími intervaly</vt:lpstr>
      <vt:lpstr>Histogram s relativními četnostmi (%)</vt:lpstr>
      <vt:lpstr>Prezentace aplikace PowerPoint</vt:lpstr>
      <vt:lpstr>Kumulativní frekvenční polygon (empirická kumulativní distribuční funkce)</vt:lpstr>
      <vt:lpstr>Číslicový histogram „stonek a list“</vt:lpstr>
      <vt:lpstr>Kernel density plot </vt:lpstr>
      <vt:lpstr>„Férové“ zobrazení dat</vt:lpstr>
      <vt:lpstr>Prezentace aplikace PowerPoint</vt:lpstr>
      <vt:lpstr>Shrnutí</vt:lpstr>
      <vt:lpstr>Prezentace aplikace PowerPoint</vt:lpstr>
      <vt:lpstr>Rozložení rozdělení, distribuce četností</vt:lpstr>
      <vt:lpstr>Tvar rozložení četností</vt:lpstr>
      <vt:lpstr>Parametrický popis rozložení</vt:lpstr>
      <vt:lpstr>Normální (Gaussovo) rozložení</vt:lpstr>
      <vt:lpstr>Poissonovo rozložení</vt:lpstr>
      <vt:lpstr>Rozložení</vt:lpstr>
      <vt:lpstr>Shrnutí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PSY117/454 - P2 - Četnosti a rozložení četností</dc:title>
  <dc:creator>Stanislav Ježek</dc:creator>
  <cp:lastModifiedBy>Standa Ježek</cp:lastModifiedBy>
  <cp:revision>31</cp:revision>
  <dcterms:created xsi:type="dcterms:W3CDTF">2006-02-20T12:20:43Z</dcterms:created>
  <dcterms:modified xsi:type="dcterms:W3CDTF">2019-02-19T21:09:10Z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5</vt:i4>
  </property>
</Properties>
</file>