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38"/>
  </p:notesMasterIdLst>
  <p:handoutMasterIdLst>
    <p:handoutMasterId r:id="rId39"/>
  </p:handoutMasterIdLst>
  <p:sldIdLst>
    <p:sldId id="277" r:id="rId2"/>
    <p:sldId id="304" r:id="rId3"/>
    <p:sldId id="264" r:id="rId4"/>
    <p:sldId id="309" r:id="rId5"/>
    <p:sldId id="269" r:id="rId6"/>
    <p:sldId id="275" r:id="rId7"/>
    <p:sldId id="257" r:id="rId8"/>
    <p:sldId id="281" r:id="rId9"/>
    <p:sldId id="282" r:id="rId10"/>
    <p:sldId id="286" r:id="rId11"/>
    <p:sldId id="279" r:id="rId12"/>
    <p:sldId id="306" r:id="rId13"/>
    <p:sldId id="308" r:id="rId14"/>
    <p:sldId id="311" r:id="rId15"/>
    <p:sldId id="287" r:id="rId16"/>
    <p:sldId id="285" r:id="rId17"/>
    <p:sldId id="303" r:id="rId18"/>
    <p:sldId id="283" r:id="rId19"/>
    <p:sldId id="288" r:id="rId20"/>
    <p:sldId id="273" r:id="rId21"/>
    <p:sldId id="289" r:id="rId22"/>
    <p:sldId id="291" r:id="rId23"/>
    <p:sldId id="290" r:id="rId24"/>
    <p:sldId id="292" r:id="rId25"/>
    <p:sldId id="280" r:id="rId26"/>
    <p:sldId id="276" r:id="rId27"/>
    <p:sldId id="300" r:id="rId28"/>
    <p:sldId id="297" r:id="rId29"/>
    <p:sldId id="307" r:id="rId30"/>
    <p:sldId id="313" r:id="rId31"/>
    <p:sldId id="312" r:id="rId32"/>
    <p:sldId id="314" r:id="rId33"/>
    <p:sldId id="315" r:id="rId34"/>
    <p:sldId id="316" r:id="rId35"/>
    <p:sldId id="317" r:id="rId36"/>
    <p:sldId id="318" r:id="rId37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itchFamily="34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Segoe UI" pitchFamily="34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Segoe UI" pitchFamily="34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Segoe UI" pitchFamily="34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Segoe U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45" autoAdjust="0"/>
    <p:restoredTop sz="76803" autoAdjust="0"/>
  </p:normalViewPr>
  <p:slideViewPr>
    <p:cSldViewPr>
      <p:cViewPr varScale="1">
        <p:scale>
          <a:sx n="98" d="100"/>
          <a:sy n="98" d="100"/>
        </p:scale>
        <p:origin x="135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E:\Dropbox\V&#253;uka\PSY117\semin&#225;&#345;e\01%20-%20datov&#225;%20matice\Daticka.xls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3.1250031789176215E-2"/>
          <c:y val="5.5821458553657284E-2"/>
          <c:w val="0.94062595685420414"/>
          <c:h val="0.86284025935795983"/>
        </c:manualLayout>
      </c:layout>
      <c:scatterChart>
        <c:scatterStyle val="lineMarker"/>
        <c:varyColors val="0"/>
        <c:ser>
          <c:idx val="0"/>
          <c:order val="0"/>
          <c:tx>
            <c:strRef>
              <c:f>'normální rozložení'!$A$40</c:f>
              <c:strCache>
                <c:ptCount val="1"/>
                <c:pt idx="0">
                  <c:v>distribuční funkce normálního rozložení</c:v>
                </c:pt>
              </c:strCache>
            </c:strRef>
          </c:tx>
          <c:spPr>
            <a:ln w="25400">
              <a:solidFill>
                <a:srgbClr val="00008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'normální rozložení'!$B$39:$R$39</c:f>
              <c:numCache>
                <c:formatCode>General</c:formatCode>
                <c:ptCount val="17"/>
                <c:pt idx="0">
                  <c:v>-4</c:v>
                </c:pt>
                <c:pt idx="1">
                  <c:v>-3.5</c:v>
                </c:pt>
                <c:pt idx="2">
                  <c:v>-3</c:v>
                </c:pt>
                <c:pt idx="3">
                  <c:v>-2.5</c:v>
                </c:pt>
                <c:pt idx="4">
                  <c:v>-2</c:v>
                </c:pt>
                <c:pt idx="5">
                  <c:v>-1.5</c:v>
                </c:pt>
                <c:pt idx="6">
                  <c:v>-1</c:v>
                </c:pt>
                <c:pt idx="7">
                  <c:v>-0.5</c:v>
                </c:pt>
                <c:pt idx="8">
                  <c:v>0</c:v>
                </c:pt>
                <c:pt idx="9">
                  <c:v>0.5</c:v>
                </c:pt>
                <c:pt idx="10">
                  <c:v>1</c:v>
                </c:pt>
                <c:pt idx="11">
                  <c:v>1.5</c:v>
                </c:pt>
                <c:pt idx="12">
                  <c:v>2</c:v>
                </c:pt>
                <c:pt idx="13">
                  <c:v>2.5</c:v>
                </c:pt>
                <c:pt idx="14">
                  <c:v>3</c:v>
                </c:pt>
                <c:pt idx="15">
                  <c:v>3.5</c:v>
                </c:pt>
                <c:pt idx="16">
                  <c:v>4</c:v>
                </c:pt>
              </c:numCache>
            </c:numRef>
          </c:xVal>
          <c:yVal>
            <c:numRef>
              <c:f>'normální rozložení'!$B$40:$R$40</c:f>
              <c:numCache>
                <c:formatCode>0.000%</c:formatCode>
                <c:ptCount val="17"/>
                <c:pt idx="0">
                  <c:v>3.1671241833119857E-5</c:v>
                </c:pt>
                <c:pt idx="1">
                  <c:v>2.3262907903552504E-4</c:v>
                </c:pt>
                <c:pt idx="2">
                  <c:v>1.3498980316300933E-3</c:v>
                </c:pt>
                <c:pt idx="3">
                  <c:v>6.2096653257761331E-3</c:v>
                </c:pt>
                <c:pt idx="4">
                  <c:v>2.2750131948179191E-2</c:v>
                </c:pt>
                <c:pt idx="5">
                  <c:v>6.6807201268858057E-2</c:v>
                </c:pt>
                <c:pt idx="6">
                  <c:v>0.15865525393145699</c:v>
                </c:pt>
                <c:pt idx="7">
                  <c:v>0.30853753872598688</c:v>
                </c:pt>
                <c:pt idx="8">
                  <c:v>0.5</c:v>
                </c:pt>
                <c:pt idx="9">
                  <c:v>0.69146246127401312</c:v>
                </c:pt>
                <c:pt idx="10">
                  <c:v>0.84134474606854304</c:v>
                </c:pt>
                <c:pt idx="11">
                  <c:v>0.93319279873114191</c:v>
                </c:pt>
                <c:pt idx="12">
                  <c:v>0.97724986805182079</c:v>
                </c:pt>
                <c:pt idx="13">
                  <c:v>0.99379033467422384</c:v>
                </c:pt>
                <c:pt idx="14">
                  <c:v>0.9986501019683699</c:v>
                </c:pt>
                <c:pt idx="15">
                  <c:v>0.99976737092096446</c:v>
                </c:pt>
                <c:pt idx="16">
                  <c:v>0.99996832875816688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01CF-4679-B877-EEAB600A8CDA}"/>
            </c:ext>
          </c:extLst>
        </c:ser>
        <c:ser>
          <c:idx val="1"/>
          <c:order val="1"/>
          <c:tx>
            <c:strRef>
              <c:f>'normální rozložení'!$A$42</c:f>
              <c:strCache>
                <c:ptCount val="1"/>
                <c:pt idx="0">
                  <c:v>hustota pravděpodobnosti v normálním rozložení</c:v>
                </c:pt>
              </c:strCache>
            </c:strRef>
          </c:tx>
          <c:spPr>
            <a:ln w="25400">
              <a:solidFill>
                <a:srgbClr val="FF0000"/>
              </a:solidFill>
              <a:prstDash val="solid"/>
            </a:ln>
          </c:spPr>
          <c:marker>
            <c:symbol val="triangle"/>
            <c:size val="5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xVal>
            <c:numRef>
              <c:f>'normální rozložení'!$B$39:$R$39</c:f>
              <c:numCache>
                <c:formatCode>General</c:formatCode>
                <c:ptCount val="17"/>
                <c:pt idx="0">
                  <c:v>-4</c:v>
                </c:pt>
                <c:pt idx="1">
                  <c:v>-3.5</c:v>
                </c:pt>
                <c:pt idx="2">
                  <c:v>-3</c:v>
                </c:pt>
                <c:pt idx="3">
                  <c:v>-2.5</c:v>
                </c:pt>
                <c:pt idx="4">
                  <c:v>-2</c:v>
                </c:pt>
                <c:pt idx="5">
                  <c:v>-1.5</c:v>
                </c:pt>
                <c:pt idx="6">
                  <c:v>-1</c:v>
                </c:pt>
                <c:pt idx="7">
                  <c:v>-0.5</c:v>
                </c:pt>
                <c:pt idx="8">
                  <c:v>0</c:v>
                </c:pt>
                <c:pt idx="9">
                  <c:v>0.5</c:v>
                </c:pt>
                <c:pt idx="10">
                  <c:v>1</c:v>
                </c:pt>
                <c:pt idx="11">
                  <c:v>1.5</c:v>
                </c:pt>
                <c:pt idx="12">
                  <c:v>2</c:v>
                </c:pt>
                <c:pt idx="13">
                  <c:v>2.5</c:v>
                </c:pt>
                <c:pt idx="14">
                  <c:v>3</c:v>
                </c:pt>
                <c:pt idx="15">
                  <c:v>3.5</c:v>
                </c:pt>
                <c:pt idx="16">
                  <c:v>4</c:v>
                </c:pt>
              </c:numCache>
            </c:numRef>
          </c:xVal>
          <c:yVal>
            <c:numRef>
              <c:f>'normální rozložení'!$B$42:$R$42</c:f>
              <c:numCache>
                <c:formatCode>General</c:formatCode>
                <c:ptCount val="17"/>
                <c:pt idx="0">
                  <c:v>1.3383022576488537E-4</c:v>
                </c:pt>
                <c:pt idx="1">
                  <c:v>8.7268269504576015E-4</c:v>
                </c:pt>
                <c:pt idx="2">
                  <c:v>4.4318484119380075E-3</c:v>
                </c:pt>
                <c:pt idx="3">
                  <c:v>1.752830049356854E-2</c:v>
                </c:pt>
                <c:pt idx="4">
                  <c:v>5.3990966513188063E-2</c:v>
                </c:pt>
                <c:pt idx="5">
                  <c:v>0.12951759566589174</c:v>
                </c:pt>
                <c:pt idx="6">
                  <c:v>0.24197072451914337</c:v>
                </c:pt>
                <c:pt idx="7">
                  <c:v>0.35206532676429952</c:v>
                </c:pt>
                <c:pt idx="8">
                  <c:v>0.3989422804014327</c:v>
                </c:pt>
                <c:pt idx="9">
                  <c:v>0.35206532676429952</c:v>
                </c:pt>
                <c:pt idx="10">
                  <c:v>0.24197072451914337</c:v>
                </c:pt>
                <c:pt idx="11">
                  <c:v>0.12951759566589174</c:v>
                </c:pt>
                <c:pt idx="12">
                  <c:v>5.3990966513188063E-2</c:v>
                </c:pt>
                <c:pt idx="13">
                  <c:v>1.752830049356854E-2</c:v>
                </c:pt>
                <c:pt idx="14">
                  <c:v>4.4318484119380075E-3</c:v>
                </c:pt>
                <c:pt idx="15">
                  <c:v>8.7268269504576015E-4</c:v>
                </c:pt>
                <c:pt idx="16">
                  <c:v>1.3383022576488537E-4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01CF-4679-B877-EEAB600A8C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75848480"/>
        <c:axId val="375854360"/>
      </c:scatterChart>
      <c:valAx>
        <c:axId val="375848480"/>
        <c:scaling>
          <c:orientation val="minMax"/>
          <c:max val="4"/>
          <c:min val="-4"/>
        </c:scaling>
        <c:delete val="0"/>
        <c:axPos val="b"/>
        <c:numFmt formatCode="General" sourceLinked="1"/>
        <c:majorTickMark val="cross"/>
        <c:minorTickMark val="out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375854360"/>
        <c:crossesAt val="0"/>
        <c:crossBetween val="midCat"/>
        <c:majorUnit val="1"/>
        <c:minorUnit val="0.5"/>
      </c:valAx>
      <c:valAx>
        <c:axId val="375854360"/>
        <c:scaling>
          <c:orientation val="minMax"/>
          <c:max val="1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375848480"/>
        <c:crossesAt val="0"/>
        <c:crossBetween val="midCat"/>
      </c:valAx>
      <c:spPr>
        <a:solidFill>
          <a:srgbClr val="FFFFCC"/>
        </a:solidFill>
        <a:ln w="12700">
          <a:solidFill>
            <a:srgbClr val="FFFFCC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5.208333333333333E-3"/>
          <c:y val="0.11642759966009032"/>
          <c:w val="0.30000032808398946"/>
          <c:h val="0.31419507968202537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570305F-ACE2-407E-962E-FD61A653E42F}" type="datetimeFigureOut">
              <a:rPr lang="cs-CZ"/>
              <a:pPr>
                <a:defRPr/>
              </a:pPr>
              <a:t>13.03.2019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EFF65AFE-CBAA-4045-B5F9-B005FC6435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75393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8" units="in"/>
          <inkml:channel name="Y" type="integer" max="18080" units="in"/>
          <inkml:channel name="F" type="integer" max="255" units="dev"/>
        </inkml:traceFormat>
        <inkml:channelProperties>
          <inkml:channelProperty channel="X" name="resolution" value="2540.16382" units="1/in"/>
          <inkml:channelProperty channel="Y" name="resolution" value="2540.03931" units="1/in"/>
          <inkml:channelProperty channel="F" name="resolution" value="0" units="1/dev"/>
        </inkml:channelProperties>
      </inkml:inkSource>
      <inkml:timestamp xml:id="ts0" timeString="2012-03-14T08:10:40.251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28 0 53,'-19'10'35,"13"17"0,4 9-14,10-4-13,17 8-3,12-1-6,4-17-7,12 7-7,-2-24-5,3-10-14,3-9-2,-10-8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8" units="in"/>
          <inkml:channel name="Y" type="integer" max="18080" units="in"/>
          <inkml:channel name="F" type="integer" max="255" units="dev"/>
        </inkml:traceFormat>
        <inkml:channelProperties>
          <inkml:channelProperty channel="X" name="resolution" value="2540.16382" units="1/in"/>
          <inkml:channelProperty channel="Y" name="resolution" value="2540.03931" units="1/in"/>
          <inkml:channelProperty channel="F" name="resolution" value="0" units="1/dev"/>
        </inkml:channelProperties>
      </inkml:inkSource>
      <inkml:timestamp xml:id="ts0" timeString="2012-03-14T08:10:43.636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65 83 19,'-38'-20'21,"24"17"-1,-2-9-22,16 12-7,0-25-3,10 12-4,16 3 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cs typeface="+mn-cs"/>
              </a:defRPr>
            </a:lvl1pPr>
          </a:lstStyle>
          <a:p>
            <a:pPr>
              <a:defRPr/>
            </a:pPr>
            <a:fld id="{19CCD7C0-787A-41E0-8926-2E47530CBD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9496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47EDE2-4CDB-45E3-9CFE-C07E011C009B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91960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253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2253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E633AA-244D-46DD-9F7A-421828913C3E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16037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EA5964-FF9E-4257-B0C9-039124F4B113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26794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457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2458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547CD5-D6BE-41F3-80AA-2E36E130EDAE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86473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765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2765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25A88D-F48E-4938-A6C2-49582A4475A5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95324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035C33-E245-4876-A6C1-B72DCEDC5D5C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25239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EA5964-FF9E-4257-B0C9-039124F4B113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23398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EA5964-FF9E-4257-B0C9-039124F4B113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61979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EA5964-FF9E-4257-B0C9-039124F4B113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15249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EA5964-FF9E-4257-B0C9-039124F4B113}" type="slidenum">
              <a:rPr lang="cs-CZ" smtClean="0"/>
              <a:pPr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13892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EA5964-FF9E-4257-B0C9-039124F4B113}" type="slidenum">
              <a:rPr lang="cs-CZ" smtClean="0"/>
              <a:pPr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9879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Mince vs.</a:t>
            </a:r>
            <a:r>
              <a:rPr lang="cs-CZ" baseline="0" dirty="0"/>
              <a:t> pád vlády. Obojí je spojenou s nějakou pravděpodobností, ale způsob usuzování o té pravděpodobnosti se bude člověk od člověka lišit.</a:t>
            </a:r>
          </a:p>
          <a:p>
            <a:r>
              <a:rPr lang="cs-CZ" baseline="0" dirty="0"/>
              <a:t>Alt.: Ublíží si klient, který tím vyhrožuje? Uspěje vybraný uchazeč o zaměstnání? Má člověk, který uspěl v IQ testu skutečně vysoce nadprůměrný intelekt?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9CCD7C0-787A-41E0-8926-2E47530CBDD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652846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EA5964-FF9E-4257-B0C9-039124F4B113}" type="slidenum">
              <a:rPr lang="cs-CZ" smtClean="0"/>
              <a:pPr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5539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748242-297A-44EB-B208-A1CEB67BDA00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dirty="0"/>
              <a:t>P=1: Jaká je pravděpodobnost, že čtverec o straně dlouhé 1m má obsah 1m2?</a:t>
            </a:r>
          </a:p>
          <a:p>
            <a:pPr eaLnBrk="1" hangingPunct="1"/>
            <a:r>
              <a:rPr lang="cs-CZ" dirty="0"/>
              <a:t>P=0: Platí-li, že každý medvěd je živočich a že </a:t>
            </a:r>
            <a:r>
              <a:rPr lang="cs-CZ" dirty="0" err="1"/>
              <a:t>Brumík</a:t>
            </a:r>
            <a:r>
              <a:rPr lang="cs-CZ" dirty="0"/>
              <a:t> je medvěd, jaká je pravděpodobnost, že </a:t>
            </a:r>
            <a:r>
              <a:rPr lang="cs-CZ" dirty="0" err="1"/>
              <a:t>Brumík</a:t>
            </a:r>
            <a:r>
              <a:rPr lang="cs-CZ" dirty="0"/>
              <a:t> není medvěd?</a:t>
            </a:r>
          </a:p>
          <a:p>
            <a:pPr eaLnBrk="1" hangingPunct="1"/>
            <a:r>
              <a:rPr lang="cs-CZ" dirty="0"/>
              <a:t>Empirické: Jaká je pravděpodobnost, že náhodný respondent získá v IQ testu výsledek 145? (alespoň 145?).</a:t>
            </a:r>
          </a:p>
          <a:p>
            <a:pPr eaLnBrk="1" hangingPunct="1"/>
            <a:endParaRPr lang="cs-CZ" dirty="0"/>
          </a:p>
          <a:p>
            <a:pPr eaLnBrk="1" hangingPunct="1"/>
            <a:r>
              <a:rPr lang="cs-CZ" dirty="0" err="1"/>
              <a:t>From</a:t>
            </a:r>
            <a:r>
              <a:rPr lang="cs-CZ" baseline="0" dirty="0"/>
              <a:t> </a:t>
            </a:r>
            <a:r>
              <a:rPr lang="cs-CZ" baseline="0" dirty="0" err="1"/>
              <a:t>Applebaum</a:t>
            </a:r>
            <a:r>
              <a:rPr lang="cs-CZ" baseline="0" dirty="0"/>
              <a:t> 2008:</a:t>
            </a:r>
          </a:p>
          <a:p>
            <a:pPr eaLnBrk="1" hangingPunct="1"/>
            <a:r>
              <a:rPr lang="cs-CZ" dirty="0"/>
              <a:t>p.1:</a:t>
            </a:r>
            <a:r>
              <a:rPr lang="en-US" dirty="0"/>
              <a:t> </a:t>
            </a:r>
            <a:r>
              <a:rPr lang="cs-CZ" dirty="0"/>
              <a:t>…</a:t>
            </a:r>
            <a:r>
              <a:rPr lang="en-US" dirty="0"/>
              <a:t>to</a:t>
            </a:r>
            <a:r>
              <a:rPr lang="cs-CZ" dirty="0"/>
              <a:t> </a:t>
            </a:r>
            <a:r>
              <a:rPr lang="en-US" dirty="0"/>
              <a:t>demonstrate that these two concepts of ‘chance’</a:t>
            </a:r>
            <a:r>
              <a:rPr lang="cs-CZ" dirty="0"/>
              <a:t> </a:t>
            </a:r>
            <a:r>
              <a:rPr lang="en-US" dirty="0"/>
              <a:t>and ‘information’</a:t>
            </a:r>
            <a:r>
              <a:rPr lang="cs-CZ" dirty="0"/>
              <a:t> </a:t>
            </a:r>
            <a:r>
              <a:rPr lang="en-US" dirty="0"/>
              <a:t>are more closely</a:t>
            </a:r>
            <a:r>
              <a:rPr lang="cs-CZ" dirty="0"/>
              <a:t> </a:t>
            </a:r>
            <a:r>
              <a:rPr lang="en-US" dirty="0"/>
              <a:t>related than you might think. </a:t>
            </a:r>
            <a:endParaRPr lang="cs-CZ" dirty="0"/>
          </a:p>
          <a:p>
            <a:pPr eaLnBrk="1" hangingPunct="1"/>
            <a:r>
              <a:rPr lang="cs-CZ" dirty="0"/>
              <a:t>p.2:</a:t>
            </a:r>
            <a:r>
              <a:rPr lang="cs-CZ" baseline="0" dirty="0"/>
              <a:t> </a:t>
            </a:r>
            <a:r>
              <a:rPr lang="en-US" dirty="0"/>
              <a:t>Formally, this means that we are regarding ‘chance’ as a relation between individuals and their environment. So long as the</a:t>
            </a:r>
          </a:p>
          <a:p>
            <a:pPr eaLnBrk="1" hangingPunct="1"/>
            <a:r>
              <a:rPr lang="en-US" dirty="0"/>
              <a:t>outcome of the experience cannot be predicted in advance by the person experiencing it (even if somebody else can), then chance is at work. This means that we are</a:t>
            </a:r>
            <a:r>
              <a:rPr lang="cs-CZ" dirty="0"/>
              <a:t> </a:t>
            </a:r>
            <a:r>
              <a:rPr lang="en-US" dirty="0"/>
              <a:t>regarding chance as ‘subjective’</a:t>
            </a:r>
            <a:r>
              <a:rPr lang="cs-CZ" dirty="0"/>
              <a:t>.</a:t>
            </a:r>
          </a:p>
          <a:p>
            <a:pPr eaLnBrk="1" hangingPunct="1"/>
            <a:endParaRPr lang="cs-CZ" dirty="0"/>
          </a:p>
          <a:p>
            <a:pPr eaLnBrk="1" hangingPunct="1"/>
            <a:r>
              <a:rPr lang="cs-CZ" dirty="0"/>
              <a:t>p4.</a:t>
            </a:r>
            <a:r>
              <a:rPr lang="en-US" dirty="0"/>
              <a:t> probability is a mathematical term which we use</a:t>
            </a:r>
            <a:r>
              <a:rPr lang="cs-CZ" dirty="0"/>
              <a:t> </a:t>
            </a:r>
            <a:r>
              <a:rPr lang="en-US" dirty="0"/>
              <a:t>to investigate properties of mathematical models of chance </a:t>
            </a:r>
            <a:r>
              <a:rPr lang="en-US" dirty="0" err="1"/>
              <a:t>phenomema</a:t>
            </a:r>
            <a:r>
              <a:rPr lang="en-US" dirty="0"/>
              <a:t> (usually</a:t>
            </a:r>
          </a:p>
          <a:p>
            <a:pPr eaLnBrk="1" hangingPunct="1"/>
            <a:r>
              <a:rPr lang="en-US" dirty="0"/>
              <a:t>called probabilistic models). So ‘probability’ does not exist out in the real world.</a:t>
            </a:r>
            <a:endParaRPr lang="cs-CZ" dirty="0"/>
          </a:p>
          <a:p>
            <a:pPr eaLnBrk="1" hangingPunct="1"/>
            <a:r>
              <a:rPr lang="cs-CZ" dirty="0"/>
              <a:t> </a:t>
            </a:r>
          </a:p>
          <a:p>
            <a:pPr eaLnBrk="1" hangingPunct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69861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843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dirty="0"/>
              <a:t>Konkrétní data</a:t>
            </a:r>
            <a:r>
              <a:rPr lang="cs-CZ" baseline="0" dirty="0"/>
              <a:t> (sloupeček/sloupečky) jsou pak „složený jev“ a můžeme se ptát, jaká je pravděpodobnost, že realizací výzkumu (výzkum je pak náhodným pokusem) získáme právě data, která jsme získali …. maximum </a:t>
            </a:r>
            <a:r>
              <a:rPr lang="cs-CZ" baseline="0" dirty="0" err="1"/>
              <a:t>likelihood</a:t>
            </a:r>
            <a:r>
              <a:rPr lang="cs-CZ" baseline="0" dirty="0"/>
              <a:t> postupy.</a:t>
            </a:r>
          </a:p>
          <a:p>
            <a:pPr eaLnBrk="1" hangingPunct="1"/>
            <a:endParaRPr lang="cs-CZ" baseline="0" dirty="0"/>
          </a:p>
          <a:p>
            <a:pPr eaLnBrk="1" hangingPunct="1"/>
            <a:r>
              <a:rPr lang="cs-CZ" baseline="0" dirty="0"/>
              <a:t>Důležité je uvědomit si, co je v našem konkrétním případě „jev“.</a:t>
            </a:r>
            <a:endParaRPr lang="cs-CZ" dirty="0"/>
          </a:p>
        </p:txBody>
      </p:sp>
      <p:sp>
        <p:nvSpPr>
          <p:cNvPr id="1843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22D693-A9E2-460E-ACC8-4BF0C8BFFE14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14769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dirty="0"/>
              <a:t>Demonstrovat</a:t>
            </a:r>
            <a:r>
              <a:rPr lang="cs-CZ" baseline="0" dirty="0"/>
              <a:t> u sjednocení Lindu a heuristiku reprezentativnosti.</a:t>
            </a:r>
            <a:endParaRPr lang="cs-CZ" dirty="0"/>
          </a:p>
        </p:txBody>
      </p:sp>
      <p:sp>
        <p:nvSpPr>
          <p:cNvPr id="1946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40A5D8-E13D-44E7-A364-77A4838FE1C0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29802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048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F80273-D683-4BF9-B361-488C96769F6D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8601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EA5964-FF9E-4257-B0C9-039124F4B113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35474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dirty="0"/>
              <a:t>U teroristy demonstrovat, že P(I+</a:t>
            </a:r>
            <a:r>
              <a:rPr lang="en-US" dirty="0"/>
              <a:t>|</a:t>
            </a:r>
            <a:r>
              <a:rPr lang="cs-CZ" dirty="0"/>
              <a:t>T+) je 99% - udaná chybovost. Otázka ale zní na P(T-</a:t>
            </a:r>
            <a:r>
              <a:rPr lang="en-US" dirty="0"/>
              <a:t>|</a:t>
            </a:r>
            <a:r>
              <a:rPr lang="cs-CZ" dirty="0"/>
              <a:t>I+).</a:t>
            </a:r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871760-0B72-4B29-9898-AE62B5CB7DBD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5948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EA5964-FF9E-4257-B0C9-039124F4B113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58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pitchFamily="18" charset="0"/>
              <a:cs typeface="+mn-cs"/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D5DA8-867F-4541-8058-3E365A8A2C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BAF80-910E-4D06-8815-61118132AE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0C3375-B3A5-4A9F-9A7F-AE0C84ED50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ECE495-AF98-4D32-B835-D1F3CF9E4E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8001000" cy="2057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66738" y="3962400"/>
            <a:ext cx="8001000" cy="2057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23A3C4-52A4-4539-817F-3031343A3E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BEA35D-2FA5-4327-8EC2-C4E772D499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04E0E4-10BB-44AD-BB89-59E89E84F8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6D8B72-20A9-48C3-AF95-63A9747FD0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1438E6-AFC8-4F76-9C76-EFE28CE308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15CC3F-0B0C-4DC8-90DA-C7FD469845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E93073-35B5-44CA-895E-1CB83E4BBD1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80003D-9981-4760-A68C-AF838238BF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FCEDF-4C92-49FE-8877-60C184BEB7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2295" name="AutoShape 7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pitchFamily="18" charset="0"/>
              <a:cs typeface="+mn-cs"/>
            </a:endParaRPr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cs-CZ">
              <a:cs typeface="+mn-cs"/>
            </a:endParaRPr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74405F9-3088-4A25-B283-BD91519884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5" Type="http://schemas.openxmlformats.org/officeDocument/2006/relationships/customXml" Target="../ink/ink2.xml"/><Relationship Id="rId4" Type="http://schemas.openxmlformats.org/officeDocument/2006/relationships/image" Target="../media/image2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3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z="2400" dirty="0"/>
              <a:t>PSY117 2019</a:t>
            </a:r>
            <a:br>
              <a:rPr lang="cs-CZ" sz="2400" dirty="0"/>
            </a:br>
            <a:r>
              <a:rPr lang="cs-CZ" sz="2400" dirty="0"/>
              <a:t>Statistická analýza dat v psychologii</a:t>
            </a:r>
            <a:br>
              <a:rPr lang="cs-CZ" sz="2400" dirty="0"/>
            </a:br>
            <a:r>
              <a:rPr lang="cs-CZ" sz="2400" b="1" dirty="0"/>
              <a:t>Přednáška 4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429000"/>
            <a:ext cx="7993062" cy="3168650"/>
          </a:xfrm>
        </p:spPr>
        <p:txBody>
          <a:bodyPr/>
          <a:lstStyle/>
          <a:p>
            <a:pPr algn="ctr" eaLnBrk="1" hangingPunct="1"/>
            <a:endParaRPr lang="cs-CZ" sz="2000" b="1" dirty="0">
              <a:solidFill>
                <a:schemeClr val="accent2"/>
              </a:solidFill>
            </a:endParaRPr>
          </a:p>
          <a:p>
            <a:pPr algn="ctr" eaLnBrk="1" hangingPunct="1"/>
            <a:r>
              <a:rPr lang="cs-CZ" sz="4400" b="1" dirty="0">
                <a:solidFill>
                  <a:schemeClr val="accent2"/>
                </a:solidFill>
              </a:rPr>
              <a:t>Počet pravděpodobnosti</a:t>
            </a:r>
          </a:p>
          <a:p>
            <a:pPr algn="ctr" eaLnBrk="1" hangingPunct="1"/>
            <a:endParaRPr lang="cs-CZ" sz="2400" b="1" dirty="0">
              <a:solidFill>
                <a:schemeClr val="accent2"/>
              </a:solidFill>
            </a:endParaRPr>
          </a:p>
          <a:p>
            <a:pPr eaLnBrk="1" hangingPunct="1"/>
            <a:endParaRPr lang="cs-CZ" sz="2400" b="1" dirty="0">
              <a:solidFill>
                <a:schemeClr val="accent2"/>
              </a:solidFill>
            </a:endParaRPr>
          </a:p>
          <a:p>
            <a:pPr eaLnBrk="1" hangingPunct="1"/>
            <a:endParaRPr lang="cs-CZ" sz="2000" b="1" dirty="0">
              <a:solidFill>
                <a:schemeClr val="accent2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lang="cs-CZ" sz="1800" dirty="0"/>
              <a:t>Je známo, že když muž použije jeden z okrajových pisoárů, sníží se pravděpodobnost, že bude pomočen o 50%.</a:t>
            </a:r>
          </a:p>
          <a:p>
            <a:pPr algn="r" eaLnBrk="1" hangingPunct="1">
              <a:spcBef>
                <a:spcPct val="0"/>
              </a:spcBef>
            </a:pPr>
            <a:r>
              <a:rPr lang="cs-CZ" sz="1800" i="1" dirty="0"/>
              <a:t>anonym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556816" y="332656"/>
            <a:ext cx="8001000" cy="1216025"/>
          </a:xfrm>
        </p:spPr>
        <p:txBody>
          <a:bodyPr/>
          <a:lstStyle/>
          <a:p>
            <a:pPr eaLnBrk="1" hangingPunct="1"/>
            <a:r>
              <a:rPr lang="cs-CZ" dirty="0"/>
              <a:t>Detekce teroristů</a:t>
            </a:r>
            <a:br>
              <a:rPr lang="cs-CZ" dirty="0"/>
            </a:br>
            <a:r>
              <a:rPr lang="cs-CZ" sz="2000" dirty="0"/>
              <a:t>Předpoklady: </a:t>
            </a:r>
            <a:r>
              <a:rPr lang="cs-CZ" sz="2000" i="1" dirty="0"/>
              <a:t>P</a:t>
            </a:r>
            <a:r>
              <a:rPr lang="cs-CZ" sz="2000" dirty="0"/>
              <a:t>(</a:t>
            </a:r>
            <a:r>
              <a:rPr lang="cs-CZ" sz="2000" dirty="0">
                <a:solidFill>
                  <a:srgbClr val="FF0000"/>
                </a:solidFill>
              </a:rPr>
              <a:t>I</a:t>
            </a:r>
            <a:r>
              <a:rPr lang="cs-CZ" sz="2000" baseline="30000" dirty="0">
                <a:solidFill>
                  <a:srgbClr val="FF0000"/>
                </a:solidFill>
              </a:rPr>
              <a:t>+</a:t>
            </a:r>
            <a:r>
              <a:rPr lang="cs-CZ" sz="2000" dirty="0"/>
              <a:t>|</a:t>
            </a:r>
            <a:r>
              <a:rPr lang="cs-CZ" sz="2000" dirty="0">
                <a:solidFill>
                  <a:srgbClr val="FF0000"/>
                </a:solidFill>
              </a:rPr>
              <a:t>T</a:t>
            </a:r>
            <a:r>
              <a:rPr lang="cs-CZ" sz="2000" baseline="30000" dirty="0">
                <a:solidFill>
                  <a:srgbClr val="FF0000"/>
                </a:solidFill>
              </a:rPr>
              <a:t>+</a:t>
            </a:r>
            <a:r>
              <a:rPr lang="cs-CZ" sz="2000" dirty="0"/>
              <a:t>)=</a:t>
            </a:r>
            <a:r>
              <a:rPr lang="cs-CZ" sz="2000" i="1" dirty="0"/>
              <a:t>P</a:t>
            </a:r>
            <a:r>
              <a:rPr lang="cs-CZ" sz="2000" dirty="0"/>
              <a:t>(</a:t>
            </a:r>
            <a:r>
              <a:rPr lang="cs-CZ" sz="2000" dirty="0">
                <a:solidFill>
                  <a:srgbClr val="FF0000"/>
                </a:solidFill>
              </a:rPr>
              <a:t>I</a:t>
            </a:r>
            <a:r>
              <a:rPr lang="cs-CZ" sz="2000" baseline="30000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|</a:t>
            </a:r>
            <a:r>
              <a:rPr lang="cs-CZ" sz="2000" dirty="0">
                <a:solidFill>
                  <a:srgbClr val="FF0000"/>
                </a:solidFill>
              </a:rPr>
              <a:t>T</a:t>
            </a:r>
            <a:r>
              <a:rPr lang="cs-CZ" sz="2000" baseline="30000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)=0,99;   </a:t>
            </a:r>
            <a:r>
              <a:rPr lang="cs-CZ" sz="2000" i="1" dirty="0"/>
              <a:t>P</a:t>
            </a:r>
            <a:r>
              <a:rPr lang="cs-CZ" sz="2000" dirty="0"/>
              <a:t>(</a:t>
            </a:r>
            <a:r>
              <a:rPr lang="cs-CZ" sz="2000" dirty="0">
                <a:solidFill>
                  <a:srgbClr val="FF0000"/>
                </a:solidFill>
              </a:rPr>
              <a:t>T</a:t>
            </a:r>
            <a:r>
              <a:rPr lang="cs-CZ" sz="2000" baseline="30000" dirty="0">
                <a:solidFill>
                  <a:srgbClr val="FF0000"/>
                </a:solidFill>
              </a:rPr>
              <a:t>+</a:t>
            </a:r>
            <a:r>
              <a:rPr lang="cs-CZ" sz="2000" dirty="0"/>
              <a:t>)=0,00001</a:t>
            </a:r>
            <a:r>
              <a:rPr lang="cs-CZ" sz="2000" b="1" dirty="0"/>
              <a:t>   </a:t>
            </a:r>
            <a:r>
              <a:rPr lang="cs-CZ" sz="2000" dirty="0"/>
              <a:t>a   N=300M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6096701"/>
              </p:ext>
            </p:extLst>
          </p:nvPr>
        </p:nvGraphicFramePr>
        <p:xfrm>
          <a:off x="566739" y="1518324"/>
          <a:ext cx="6525542" cy="4337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50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30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95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78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1803">
                <a:tc rowSpan="2">
                  <a:txBody>
                    <a:bodyPr/>
                    <a:lstStyle/>
                    <a:p>
                      <a:r>
                        <a:rPr lang="cs-CZ" sz="2400" b="1" dirty="0"/>
                        <a:t>Výsledek</a:t>
                      </a:r>
                      <a:r>
                        <a:rPr lang="cs-CZ" sz="2400" b="1" baseline="0" dirty="0"/>
                        <a:t> identifikace</a:t>
                      </a:r>
                      <a:endParaRPr lang="cs-CZ" sz="2400" b="1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3200" dirty="0"/>
                        <a:t>Je terorista?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Celkem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5404">
                <a:tc vMerge="1">
                  <a:txBody>
                    <a:bodyPr/>
                    <a:lstStyle/>
                    <a:p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ANO</a:t>
                      </a:r>
                    </a:p>
                    <a:p>
                      <a:pPr algn="ctr"/>
                      <a:r>
                        <a:rPr lang="cs-CZ" sz="2000" b="1" baseline="0" dirty="0"/>
                        <a:t>T+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/>
                        <a:t>NE</a:t>
                      </a:r>
                    </a:p>
                    <a:p>
                      <a:pPr algn="ctr"/>
                      <a:r>
                        <a:rPr lang="cs-CZ" sz="2000" b="1" dirty="0"/>
                        <a:t>T-</a:t>
                      </a:r>
                    </a:p>
                    <a:p>
                      <a:pPr algn="ct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0783">
                <a:tc>
                  <a:txBody>
                    <a:bodyPr/>
                    <a:lstStyle/>
                    <a:p>
                      <a:pPr algn="ctr"/>
                      <a:r>
                        <a:rPr lang="cs-CZ" sz="4000" b="1" dirty="0"/>
                        <a:t>I+ </a:t>
                      </a:r>
                      <a:endParaRPr lang="cs-CZ" sz="4000" b="1" baseline="30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2970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2 999 970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/>
                    </a:p>
                    <a:p>
                      <a:pPr algn="ctr"/>
                      <a:r>
                        <a:rPr lang="cs-CZ" b="0"/>
                        <a:t>3 002 940</a:t>
                      </a:r>
                    </a:p>
                    <a:p>
                      <a:pPr algn="ctr"/>
                      <a:endParaRPr lang="cs-CZ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0783">
                <a:tc>
                  <a:txBody>
                    <a:bodyPr/>
                    <a:lstStyle/>
                    <a:p>
                      <a:pPr algn="ctr"/>
                      <a:r>
                        <a:rPr lang="cs-CZ" sz="4000" b="1" dirty="0"/>
                        <a:t>I-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296 997 030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  <a:p>
                      <a:pPr algn="ctr"/>
                      <a:r>
                        <a:rPr lang="cs-CZ" dirty="0"/>
                        <a:t>296 997 060</a:t>
                      </a:r>
                    </a:p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803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Celkem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  <a:p>
                      <a:pPr algn="ctr"/>
                      <a:r>
                        <a:rPr lang="cs-CZ" dirty="0"/>
                        <a:t>3000</a:t>
                      </a:r>
                    </a:p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299 997 000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300M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Obdélník 1">
            <a:extLst>
              <a:ext uri="{FF2B5EF4-FFF2-40B4-BE49-F238E27FC236}">
                <a16:creationId xmlns:a16="http://schemas.microsoft.com/office/drawing/2014/main" id="{12DB384F-EFB8-4005-B6C3-2BEC975EF199}"/>
              </a:ext>
            </a:extLst>
          </p:cNvPr>
          <p:cNvSpPr/>
          <p:nvPr/>
        </p:nvSpPr>
        <p:spPr bwMode="auto">
          <a:xfrm>
            <a:off x="4067944" y="3356992"/>
            <a:ext cx="1152128" cy="432048"/>
          </a:xfrm>
          <a:prstGeom prst="rect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975A6209-33AA-4291-BE3C-DA7C8C7EC071}"/>
              </a:ext>
            </a:extLst>
          </p:cNvPr>
          <p:cNvSpPr/>
          <p:nvPr/>
        </p:nvSpPr>
        <p:spPr bwMode="auto">
          <a:xfrm>
            <a:off x="3995936" y="3212976"/>
            <a:ext cx="2880320" cy="720080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3966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400" b="1" dirty="0"/>
              <a:t>BAYESŮV TEORÉM</a:t>
            </a:r>
            <a:br>
              <a:rPr lang="en-US" sz="4400" dirty="0"/>
            </a:br>
            <a:r>
              <a:rPr lang="cs-CZ" sz="3600" dirty="0"/>
              <a:t>Přepočet mezi </a:t>
            </a:r>
            <a:r>
              <a:rPr lang="cs-CZ" sz="3600" i="1" dirty="0"/>
              <a:t>P </a:t>
            </a:r>
            <a:r>
              <a:rPr lang="cs-CZ" sz="3600" dirty="0"/>
              <a:t>(A</a:t>
            </a:r>
            <a:r>
              <a:rPr lang="en-US" sz="3600" dirty="0"/>
              <a:t>|B) a </a:t>
            </a:r>
            <a:r>
              <a:rPr lang="en-US" sz="3600" i="1" dirty="0"/>
              <a:t>P</a:t>
            </a:r>
            <a:r>
              <a:rPr lang="cs-CZ" sz="3600" i="1" dirty="0"/>
              <a:t> </a:t>
            </a:r>
            <a:r>
              <a:rPr lang="en-US" sz="3600" dirty="0"/>
              <a:t>(B|A)</a:t>
            </a:r>
            <a:endParaRPr lang="cs-CZ" sz="4400" dirty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619250"/>
            <a:ext cx="8001000" cy="4772025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  <a:spcBef>
                <a:spcPct val="90000"/>
              </a:spcBef>
              <a:buFont typeface="Wingdings" pitchFamily="2" charset="2"/>
              <a:buNone/>
            </a:pPr>
            <a:r>
              <a:rPr lang="cs-CZ" sz="2500" dirty="0"/>
              <a:t>	</a:t>
            </a:r>
          </a:p>
          <a:p>
            <a:pPr lvl="1" eaLnBrk="1" hangingPunct="1">
              <a:lnSpc>
                <a:spcPct val="80000"/>
              </a:lnSpc>
              <a:spcBef>
                <a:spcPct val="90000"/>
              </a:spcBef>
              <a:buFont typeface="Wingdings" pitchFamily="2" charset="2"/>
              <a:buNone/>
            </a:pPr>
            <a:endParaRPr lang="cs-CZ" sz="2500" i="1" dirty="0"/>
          </a:p>
          <a:p>
            <a:pPr lvl="1" eaLnBrk="1" hangingPunct="1">
              <a:lnSpc>
                <a:spcPct val="80000"/>
              </a:lnSpc>
              <a:spcBef>
                <a:spcPct val="90000"/>
              </a:spcBef>
              <a:buFont typeface="Wingdings" pitchFamily="2" charset="2"/>
              <a:buNone/>
            </a:pPr>
            <a:endParaRPr lang="cs-CZ" sz="1800" i="1" dirty="0"/>
          </a:p>
          <a:p>
            <a:pPr eaLnBrk="1" hangingPunct="1"/>
            <a:endParaRPr lang="cs-CZ" sz="1800" i="1" dirty="0"/>
          </a:p>
          <a:p>
            <a:pPr eaLnBrk="1" hangingPunct="1">
              <a:buFont typeface="Wingdings" pitchFamily="2" charset="2"/>
              <a:buNone/>
            </a:pPr>
            <a:endParaRPr lang="en-US" sz="1800" i="1" dirty="0">
              <a:solidFill>
                <a:schemeClr val="accent2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sz="1800" i="1" dirty="0">
              <a:solidFill>
                <a:schemeClr val="accent2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sz="1800" i="1" dirty="0">
              <a:solidFill>
                <a:schemeClr val="accent2"/>
              </a:solidFill>
            </a:endParaRP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2410315"/>
              </p:ext>
            </p:extLst>
          </p:nvPr>
        </p:nvGraphicFramePr>
        <p:xfrm>
          <a:off x="279152" y="1916832"/>
          <a:ext cx="8469312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0" name="Rovnice" r:id="rId4" imgW="3543120" imgH="419040" progId="Equation.3">
                  <p:embed/>
                </p:oleObj>
              </mc:Choice>
              <mc:Fallback>
                <p:oleObj name="Rovnice" r:id="rId4" imgW="3543120" imgH="419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152" y="1916832"/>
                        <a:ext cx="8469312" cy="10477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ovéPole 1"/>
          <p:cNvSpPr txBox="1"/>
          <p:nvPr/>
        </p:nvSpPr>
        <p:spPr>
          <a:xfrm>
            <a:off x="574675" y="3068960"/>
            <a:ext cx="8001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b="1" i="1" dirty="0"/>
              <a:t>P</a:t>
            </a:r>
            <a:r>
              <a:rPr lang="cs-CZ" b="1" dirty="0"/>
              <a:t>(A) – apriorní p-</a:t>
            </a:r>
            <a:r>
              <a:rPr lang="cs-CZ" b="1" dirty="0" err="1"/>
              <a:t>nost</a:t>
            </a:r>
            <a:r>
              <a:rPr lang="cs-CZ" b="1" dirty="0"/>
              <a:t>, prior, prevalence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dirty="0"/>
              <a:t>vyjadřuje P jevu A, když ještě nevíme nic o jevu B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i="1" dirty="0"/>
              <a:t>bez další </a:t>
            </a:r>
            <a:r>
              <a:rPr lang="cs-CZ" i="1" dirty="0" err="1"/>
              <a:t>info</a:t>
            </a:r>
            <a:r>
              <a:rPr lang="cs-CZ" i="1" dirty="0"/>
              <a:t>. je P, že náhodný telefonista je terorista, je 0,00001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b="1" i="1" dirty="0"/>
              <a:t>P</a:t>
            </a:r>
            <a:r>
              <a:rPr lang="cs-CZ" b="1" dirty="0"/>
              <a:t>(B</a:t>
            </a:r>
            <a:r>
              <a:rPr lang="en-GB" b="1" dirty="0"/>
              <a:t>|A</a:t>
            </a:r>
            <a:r>
              <a:rPr lang="cs-CZ" b="1" dirty="0"/>
              <a:t>) – </a:t>
            </a:r>
            <a:r>
              <a:rPr lang="cs-CZ" b="1" dirty="0" err="1"/>
              <a:t>likelihood</a:t>
            </a:r>
            <a:endParaRPr lang="cs-CZ" b="1" dirty="0"/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dirty="0"/>
              <a:t>vyjadřuje P jevu B, pokud nastal jev A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i="1" dirty="0"/>
              <a:t>vyjadřuje P pozitivní identifikace teroristy: 0,99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b="1" i="1" dirty="0"/>
              <a:t>P</a:t>
            </a:r>
            <a:r>
              <a:rPr lang="cs-CZ" b="1" dirty="0"/>
              <a:t>(B) – marginální </a:t>
            </a:r>
            <a:r>
              <a:rPr lang="cs-CZ" b="1" dirty="0" err="1"/>
              <a:t>likelihood</a:t>
            </a:r>
            <a:endParaRPr lang="cs-CZ" b="1" dirty="0"/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dirty="0"/>
              <a:t>prevalence/pravděpodobnost jevu B bez ohledu na jev A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i="1" dirty="0"/>
              <a:t>P zazvonění u naší detekční mašinky P</a:t>
            </a:r>
            <a:r>
              <a:rPr lang="cs-CZ" dirty="0"/>
              <a:t>(I</a:t>
            </a:r>
            <a:r>
              <a:rPr lang="cs-CZ" baseline="30000" dirty="0"/>
              <a:t>+</a:t>
            </a:r>
            <a:r>
              <a:rPr lang="cs-CZ" dirty="0"/>
              <a:t>):</a:t>
            </a:r>
            <a:r>
              <a:rPr lang="cs-CZ" i="1" dirty="0"/>
              <a:t> cca 0,01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b="1" i="1" dirty="0"/>
              <a:t>P</a:t>
            </a:r>
            <a:r>
              <a:rPr lang="cs-CZ" b="1" dirty="0"/>
              <a:t>(A</a:t>
            </a:r>
            <a:r>
              <a:rPr lang="en-GB" b="1" dirty="0"/>
              <a:t>|</a:t>
            </a:r>
            <a:r>
              <a:rPr lang="cs-CZ" b="1" dirty="0"/>
              <a:t>B) – </a:t>
            </a:r>
            <a:r>
              <a:rPr lang="en-GB" b="1" dirty="0" err="1"/>
              <a:t>posteriorn</a:t>
            </a:r>
            <a:r>
              <a:rPr lang="cs-CZ" b="1" dirty="0"/>
              <a:t>í p-</a:t>
            </a:r>
            <a:r>
              <a:rPr lang="cs-CZ" b="1" dirty="0" err="1"/>
              <a:t>nost</a:t>
            </a:r>
            <a:r>
              <a:rPr lang="cs-CZ" b="1" dirty="0"/>
              <a:t>, </a:t>
            </a:r>
            <a:r>
              <a:rPr lang="cs-CZ" b="1" dirty="0" err="1"/>
              <a:t>posterior</a:t>
            </a:r>
            <a:endParaRPr lang="cs-CZ" b="1" dirty="0"/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dirty="0"/>
              <a:t>P jevu A se zohledněním znalosti jevu B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i="1" dirty="0"/>
              <a:t>Zazní-li signál mašinky, P stoupne na 0,001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i="1" dirty="0"/>
          </a:p>
          <a:p>
            <a:endParaRPr lang="cs-CZ" i="1" dirty="0"/>
          </a:p>
          <a:p>
            <a:endParaRPr lang="cs-CZ" i="1" dirty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dirty="0"/>
          </a:p>
        </p:txBody>
      </p:sp>
      <p:sp>
        <p:nvSpPr>
          <p:cNvPr id="3" name="Šipka: doprava 2">
            <a:extLst>
              <a:ext uri="{FF2B5EF4-FFF2-40B4-BE49-F238E27FC236}">
                <a16:creationId xmlns:a16="http://schemas.microsoft.com/office/drawing/2014/main" id="{F9CC7D6E-5E4E-4589-A7BF-DC333C4CE56B}"/>
              </a:ext>
            </a:extLst>
          </p:cNvPr>
          <p:cNvSpPr/>
          <p:nvPr/>
        </p:nvSpPr>
        <p:spPr bwMode="auto">
          <a:xfrm>
            <a:off x="1902942" y="2440707"/>
            <a:ext cx="5328592" cy="720080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cs-CZ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egoe UI" pitchFamily="34" charset="0"/>
              </a:rPr>
              <a:t>P</a:t>
            </a: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egoe UI" pitchFamily="34" charset="0"/>
              </a:rPr>
              <a:t>(A∩B) + </a:t>
            </a:r>
            <a:r>
              <a:rPr kumimoji="0" lang="cs-CZ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egoe UI" pitchFamily="34" charset="0"/>
              </a:rPr>
              <a:t>P</a:t>
            </a: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egoe UI" pitchFamily="34" charset="0"/>
              </a:rPr>
              <a:t>(</a:t>
            </a:r>
            <a:r>
              <a:rPr lang="cs-CZ" dirty="0"/>
              <a:t>A‘∩B)</a:t>
            </a:r>
            <a:endPara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build="p"/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s teroristy </a:t>
            </a:r>
            <a:r>
              <a:rPr lang="cs-CZ" dirty="0" err="1"/>
              <a:t>bayesovsky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397750" cy="4267200"/>
          </a:xfrm>
        </p:spPr>
        <p:txBody>
          <a:bodyPr/>
          <a:lstStyle/>
          <a:p>
            <a:pPr eaLnBrk="1" hangingPunct="1"/>
            <a:r>
              <a:rPr lang="cs-CZ" sz="2400" dirty="0"/>
              <a:t>Předpoklady: </a:t>
            </a:r>
          </a:p>
          <a:p>
            <a:pPr lvl="1" eaLnBrk="1" hangingPunct="1"/>
            <a:r>
              <a:rPr lang="cs-CZ" sz="2000" i="1" dirty="0"/>
              <a:t>Prior: P</a:t>
            </a:r>
            <a:r>
              <a:rPr lang="cs-CZ" sz="2000" dirty="0"/>
              <a:t>(</a:t>
            </a:r>
            <a:r>
              <a:rPr lang="cs-CZ" sz="2000" dirty="0">
                <a:solidFill>
                  <a:srgbClr val="FF0000"/>
                </a:solidFill>
              </a:rPr>
              <a:t>T</a:t>
            </a:r>
            <a:r>
              <a:rPr lang="cs-CZ" sz="2000" baseline="30000" dirty="0">
                <a:solidFill>
                  <a:srgbClr val="FF0000"/>
                </a:solidFill>
              </a:rPr>
              <a:t>+</a:t>
            </a:r>
            <a:r>
              <a:rPr lang="cs-CZ" sz="2000" dirty="0"/>
              <a:t>)=0,00001</a:t>
            </a:r>
            <a:r>
              <a:rPr lang="cs-CZ" sz="2000" b="1" dirty="0"/>
              <a:t> </a:t>
            </a:r>
          </a:p>
          <a:p>
            <a:pPr lvl="1" eaLnBrk="1" hangingPunct="1"/>
            <a:r>
              <a:rPr lang="cs-CZ" sz="2000" i="1" dirty="0" err="1"/>
              <a:t>Likelihood</a:t>
            </a:r>
            <a:r>
              <a:rPr lang="cs-CZ" sz="2000" i="1" dirty="0"/>
              <a:t>:</a:t>
            </a:r>
            <a:r>
              <a:rPr lang="cs-CZ" sz="2000" b="1" i="1" dirty="0"/>
              <a:t> </a:t>
            </a:r>
            <a:r>
              <a:rPr lang="cs-CZ" sz="2000" i="1" dirty="0"/>
              <a:t>P</a:t>
            </a:r>
            <a:r>
              <a:rPr lang="cs-CZ" sz="2000" dirty="0"/>
              <a:t>(</a:t>
            </a:r>
            <a:r>
              <a:rPr lang="cs-CZ" sz="2000" dirty="0">
                <a:solidFill>
                  <a:srgbClr val="FF0000"/>
                </a:solidFill>
              </a:rPr>
              <a:t>I</a:t>
            </a:r>
            <a:r>
              <a:rPr lang="cs-CZ" sz="2000" baseline="30000" dirty="0">
                <a:solidFill>
                  <a:srgbClr val="FF0000"/>
                </a:solidFill>
              </a:rPr>
              <a:t>+</a:t>
            </a:r>
            <a:r>
              <a:rPr lang="cs-CZ" sz="2000" dirty="0"/>
              <a:t>|</a:t>
            </a:r>
            <a:r>
              <a:rPr lang="cs-CZ" sz="2000" dirty="0">
                <a:solidFill>
                  <a:srgbClr val="FF0000"/>
                </a:solidFill>
              </a:rPr>
              <a:t>T</a:t>
            </a:r>
            <a:r>
              <a:rPr lang="cs-CZ" sz="2000" baseline="30000" dirty="0">
                <a:solidFill>
                  <a:srgbClr val="FF0000"/>
                </a:solidFill>
              </a:rPr>
              <a:t>+</a:t>
            </a:r>
            <a:r>
              <a:rPr lang="cs-CZ" sz="2000" dirty="0"/>
              <a:t>) =0,99</a:t>
            </a:r>
          </a:p>
          <a:p>
            <a:pPr lvl="1" eaLnBrk="1" hangingPunct="1"/>
            <a:r>
              <a:rPr lang="cs-CZ" sz="2000" i="1" dirty="0"/>
              <a:t>Marginální </a:t>
            </a:r>
            <a:r>
              <a:rPr lang="cs-CZ" sz="2000" i="1" dirty="0" err="1"/>
              <a:t>likelihood</a:t>
            </a:r>
            <a:r>
              <a:rPr lang="cs-CZ" sz="2000" i="1" dirty="0"/>
              <a:t> </a:t>
            </a:r>
            <a:r>
              <a:rPr lang="cs-CZ" sz="2000" dirty="0"/>
              <a:t>=P(</a:t>
            </a:r>
            <a:r>
              <a:rPr lang="cs-CZ" sz="2000" dirty="0">
                <a:solidFill>
                  <a:srgbClr val="FF0000"/>
                </a:solidFill>
              </a:rPr>
              <a:t>I</a:t>
            </a:r>
            <a:r>
              <a:rPr lang="cs-CZ" sz="2000" baseline="30000" dirty="0">
                <a:solidFill>
                  <a:srgbClr val="FF0000"/>
                </a:solidFill>
              </a:rPr>
              <a:t>+</a:t>
            </a:r>
            <a:r>
              <a:rPr lang="cs-CZ" sz="2000" dirty="0"/>
              <a:t>)=</a:t>
            </a:r>
          </a:p>
          <a:p>
            <a:pPr marL="471487" lvl="1" indent="0" eaLnBrk="1" hangingPunct="1">
              <a:buNone/>
            </a:pPr>
            <a:r>
              <a:rPr lang="cs-CZ" sz="2000" i="1" dirty="0"/>
              <a:t>	= P</a:t>
            </a:r>
            <a:r>
              <a:rPr lang="cs-CZ" sz="2000" dirty="0"/>
              <a:t>(</a:t>
            </a:r>
            <a:r>
              <a:rPr lang="cs-CZ" sz="2000" dirty="0">
                <a:solidFill>
                  <a:srgbClr val="FF0000"/>
                </a:solidFill>
              </a:rPr>
              <a:t>T</a:t>
            </a:r>
            <a:r>
              <a:rPr lang="cs-CZ" sz="2000" baseline="30000" dirty="0">
                <a:solidFill>
                  <a:srgbClr val="FF0000"/>
                </a:solidFill>
              </a:rPr>
              <a:t>+</a:t>
            </a:r>
            <a:r>
              <a:rPr lang="cs-CZ" sz="2000" dirty="0"/>
              <a:t>)</a:t>
            </a:r>
            <a:r>
              <a:rPr lang="cs-CZ" sz="2000" i="1" dirty="0"/>
              <a:t>P</a:t>
            </a:r>
            <a:r>
              <a:rPr lang="cs-CZ" sz="2000" dirty="0"/>
              <a:t>(</a:t>
            </a:r>
            <a:r>
              <a:rPr lang="cs-CZ" sz="2000" dirty="0">
                <a:solidFill>
                  <a:srgbClr val="FF0000"/>
                </a:solidFill>
              </a:rPr>
              <a:t>I</a:t>
            </a:r>
            <a:r>
              <a:rPr lang="cs-CZ" sz="2000" baseline="30000" dirty="0">
                <a:solidFill>
                  <a:srgbClr val="FF0000"/>
                </a:solidFill>
              </a:rPr>
              <a:t>+</a:t>
            </a:r>
            <a:r>
              <a:rPr lang="cs-CZ" sz="2000" dirty="0"/>
              <a:t>|</a:t>
            </a:r>
            <a:r>
              <a:rPr lang="cs-CZ" sz="2000" dirty="0">
                <a:solidFill>
                  <a:srgbClr val="FF0000"/>
                </a:solidFill>
              </a:rPr>
              <a:t>T</a:t>
            </a:r>
            <a:r>
              <a:rPr lang="cs-CZ" sz="2000" baseline="30000" dirty="0">
                <a:solidFill>
                  <a:srgbClr val="FF0000"/>
                </a:solidFill>
              </a:rPr>
              <a:t>+</a:t>
            </a:r>
            <a:r>
              <a:rPr lang="cs-CZ" sz="2000" dirty="0"/>
              <a:t>)+</a:t>
            </a:r>
            <a:r>
              <a:rPr lang="cs-CZ" sz="2000" i="1" dirty="0"/>
              <a:t>P</a:t>
            </a:r>
            <a:r>
              <a:rPr lang="cs-CZ" sz="2000" dirty="0"/>
              <a:t>(</a:t>
            </a:r>
            <a:r>
              <a:rPr lang="cs-CZ" sz="2000" dirty="0">
                <a:solidFill>
                  <a:srgbClr val="FF0000"/>
                </a:solidFill>
              </a:rPr>
              <a:t>T</a:t>
            </a:r>
            <a:r>
              <a:rPr lang="cs-CZ" sz="2000" baseline="30000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)</a:t>
            </a:r>
            <a:r>
              <a:rPr lang="cs-CZ" sz="2000" i="1" dirty="0"/>
              <a:t>P</a:t>
            </a:r>
            <a:r>
              <a:rPr lang="cs-CZ" sz="2000" dirty="0"/>
              <a:t>(</a:t>
            </a:r>
            <a:r>
              <a:rPr lang="cs-CZ" sz="2000" dirty="0">
                <a:solidFill>
                  <a:srgbClr val="FF0000"/>
                </a:solidFill>
              </a:rPr>
              <a:t>I</a:t>
            </a:r>
            <a:r>
              <a:rPr lang="cs-CZ" sz="2000" baseline="30000" dirty="0">
                <a:solidFill>
                  <a:srgbClr val="FF0000"/>
                </a:solidFill>
              </a:rPr>
              <a:t>+</a:t>
            </a:r>
            <a:r>
              <a:rPr lang="cs-CZ" sz="2000" dirty="0"/>
              <a:t>|</a:t>
            </a:r>
            <a:r>
              <a:rPr lang="cs-CZ" sz="2000" dirty="0">
                <a:solidFill>
                  <a:srgbClr val="FF0000"/>
                </a:solidFill>
              </a:rPr>
              <a:t>T</a:t>
            </a:r>
            <a:r>
              <a:rPr lang="cs-CZ" sz="2000" baseline="30000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)</a:t>
            </a:r>
            <a:r>
              <a:rPr lang="en-GB" sz="2000" dirty="0"/>
              <a:t>=</a:t>
            </a:r>
            <a:r>
              <a:rPr lang="cs-CZ" sz="2000" dirty="0"/>
              <a:t> 0,00001*0,99+0,99999*0,01 = 	</a:t>
            </a:r>
            <a:r>
              <a:rPr lang="en-GB" sz="2000" dirty="0"/>
              <a:t>=</a:t>
            </a:r>
            <a:r>
              <a:rPr lang="cs-CZ" sz="2000" dirty="0"/>
              <a:t>0,0100098  </a:t>
            </a:r>
            <a:r>
              <a:rPr lang="en-GB" sz="2000" dirty="0"/>
              <a:t>[</a:t>
            </a:r>
            <a:r>
              <a:rPr lang="cs-CZ" sz="2000" dirty="0"/>
              <a:t>víme-li, že </a:t>
            </a:r>
            <a:r>
              <a:rPr lang="cs-CZ" sz="2000" i="1" dirty="0"/>
              <a:t>P</a:t>
            </a:r>
            <a:r>
              <a:rPr lang="cs-CZ" sz="2000" dirty="0"/>
              <a:t>(</a:t>
            </a:r>
            <a:r>
              <a:rPr lang="cs-CZ" sz="2000" dirty="0">
                <a:solidFill>
                  <a:srgbClr val="FF0000"/>
                </a:solidFill>
              </a:rPr>
              <a:t>I</a:t>
            </a:r>
            <a:r>
              <a:rPr lang="cs-CZ" sz="2000" baseline="30000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|</a:t>
            </a:r>
            <a:r>
              <a:rPr lang="cs-CZ" sz="2000" dirty="0">
                <a:solidFill>
                  <a:srgbClr val="FF0000"/>
                </a:solidFill>
              </a:rPr>
              <a:t>T</a:t>
            </a:r>
            <a:r>
              <a:rPr lang="cs-CZ" sz="2000" baseline="30000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)=0,99, pak </a:t>
            </a:r>
            <a:r>
              <a:rPr lang="cs-CZ" sz="2000" i="1" dirty="0"/>
              <a:t>P</a:t>
            </a:r>
            <a:r>
              <a:rPr lang="cs-CZ" sz="2000" dirty="0"/>
              <a:t>(</a:t>
            </a:r>
            <a:r>
              <a:rPr lang="cs-CZ" sz="2000" dirty="0">
                <a:solidFill>
                  <a:srgbClr val="FF0000"/>
                </a:solidFill>
              </a:rPr>
              <a:t>I</a:t>
            </a:r>
            <a:r>
              <a:rPr lang="cs-CZ" sz="2000" baseline="30000" dirty="0">
                <a:solidFill>
                  <a:srgbClr val="FF0000"/>
                </a:solidFill>
              </a:rPr>
              <a:t>+</a:t>
            </a:r>
            <a:r>
              <a:rPr lang="cs-CZ" sz="2000" dirty="0"/>
              <a:t>|</a:t>
            </a:r>
            <a:r>
              <a:rPr lang="cs-CZ" sz="2000" dirty="0">
                <a:solidFill>
                  <a:srgbClr val="FF0000"/>
                </a:solidFill>
              </a:rPr>
              <a:t>T</a:t>
            </a:r>
            <a:r>
              <a:rPr lang="cs-CZ" sz="2000" baseline="30000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)=1-0,99=0,01</a:t>
            </a:r>
            <a:r>
              <a:rPr lang="en-GB" sz="2000" dirty="0"/>
              <a:t>]</a:t>
            </a:r>
            <a:endParaRPr lang="cs-CZ" sz="2000" dirty="0"/>
          </a:p>
          <a:p>
            <a:pPr lvl="1" eaLnBrk="1" hangingPunct="1"/>
            <a:r>
              <a:rPr lang="cs-CZ" sz="2000" i="1" dirty="0"/>
              <a:t>P</a:t>
            </a:r>
            <a:r>
              <a:rPr lang="cs-CZ" sz="2000" dirty="0"/>
              <a:t>(</a:t>
            </a:r>
            <a:r>
              <a:rPr lang="en-US" sz="2000" dirty="0">
                <a:solidFill>
                  <a:srgbClr val="FF0000"/>
                </a:solidFill>
              </a:rPr>
              <a:t>T</a:t>
            </a:r>
            <a:r>
              <a:rPr lang="cs-CZ" sz="2000" baseline="30000" dirty="0">
                <a:solidFill>
                  <a:srgbClr val="FF0000"/>
                </a:solidFill>
              </a:rPr>
              <a:t>+</a:t>
            </a:r>
            <a:r>
              <a:rPr lang="cs-CZ" sz="2000" dirty="0"/>
              <a:t>|</a:t>
            </a:r>
            <a:r>
              <a:rPr lang="en-US" sz="2000" dirty="0">
                <a:solidFill>
                  <a:srgbClr val="FF0000"/>
                </a:solidFill>
              </a:rPr>
              <a:t>I</a:t>
            </a:r>
            <a:r>
              <a:rPr lang="cs-CZ" sz="2000" baseline="30000" dirty="0">
                <a:solidFill>
                  <a:srgbClr val="FF0000"/>
                </a:solidFill>
              </a:rPr>
              <a:t>+</a:t>
            </a:r>
            <a:r>
              <a:rPr lang="cs-CZ" sz="2000" dirty="0"/>
              <a:t>)=?</a:t>
            </a:r>
          </a:p>
          <a:p>
            <a:pPr eaLnBrk="1" hangingPunct="1"/>
            <a:endParaRPr lang="cs-CZ" sz="2400" dirty="0"/>
          </a:p>
          <a:p>
            <a:pPr eaLnBrk="1" hangingPunct="1"/>
            <a:endParaRPr lang="cs-CZ" sz="2400" dirty="0"/>
          </a:p>
          <a:p>
            <a:pPr eaLnBrk="1" hangingPunct="1"/>
            <a:r>
              <a:rPr lang="cs-CZ" sz="2400" i="1" dirty="0"/>
              <a:t>P</a:t>
            </a:r>
            <a:r>
              <a:rPr lang="cs-CZ" sz="2400" dirty="0"/>
              <a:t>(</a:t>
            </a:r>
            <a:r>
              <a:rPr lang="en-US" sz="2400" dirty="0">
                <a:solidFill>
                  <a:srgbClr val="FF0000"/>
                </a:solidFill>
              </a:rPr>
              <a:t>T</a:t>
            </a:r>
            <a:r>
              <a:rPr lang="cs-CZ" sz="2400" baseline="30000" dirty="0">
                <a:solidFill>
                  <a:srgbClr val="FF0000"/>
                </a:solidFill>
              </a:rPr>
              <a:t>+</a:t>
            </a:r>
            <a:r>
              <a:rPr lang="cs-CZ" sz="2400" dirty="0"/>
              <a:t>|</a:t>
            </a:r>
            <a:r>
              <a:rPr lang="en-US" sz="2400" dirty="0">
                <a:solidFill>
                  <a:srgbClr val="FF0000"/>
                </a:solidFill>
              </a:rPr>
              <a:t>I</a:t>
            </a:r>
            <a:r>
              <a:rPr lang="cs-CZ" sz="2400" baseline="30000" dirty="0">
                <a:solidFill>
                  <a:srgbClr val="FF0000"/>
                </a:solidFill>
              </a:rPr>
              <a:t>+</a:t>
            </a:r>
            <a:r>
              <a:rPr lang="cs-CZ" sz="2400" dirty="0"/>
              <a:t>)=(0,00001*0,99)/0,0100098= 9,89e-4 = 0,001 a tedy </a:t>
            </a:r>
            <a:r>
              <a:rPr lang="cs-CZ" sz="2400" i="1" dirty="0"/>
              <a:t>P</a:t>
            </a:r>
            <a:r>
              <a:rPr lang="cs-CZ" sz="2400" dirty="0"/>
              <a:t>(</a:t>
            </a:r>
            <a:r>
              <a:rPr lang="en-US" sz="2400" dirty="0">
                <a:solidFill>
                  <a:srgbClr val="FF0000"/>
                </a:solidFill>
              </a:rPr>
              <a:t>T</a:t>
            </a:r>
            <a:r>
              <a:rPr lang="cs-CZ" sz="2400" baseline="30000" dirty="0">
                <a:solidFill>
                  <a:srgbClr val="FF0000"/>
                </a:solidFill>
              </a:rPr>
              <a:t>-</a:t>
            </a:r>
            <a:r>
              <a:rPr lang="cs-CZ" sz="2400" dirty="0"/>
              <a:t>|</a:t>
            </a:r>
            <a:r>
              <a:rPr lang="en-US" sz="2400" dirty="0">
                <a:solidFill>
                  <a:srgbClr val="FF0000"/>
                </a:solidFill>
              </a:rPr>
              <a:t>I</a:t>
            </a:r>
            <a:r>
              <a:rPr lang="cs-CZ" sz="2400" baseline="30000" dirty="0">
                <a:solidFill>
                  <a:srgbClr val="FF0000"/>
                </a:solidFill>
              </a:rPr>
              <a:t>+</a:t>
            </a:r>
            <a:r>
              <a:rPr lang="cs-CZ" sz="2400" dirty="0"/>
              <a:t>)=0,999 </a:t>
            </a:r>
            <a:r>
              <a:rPr lang="cs-CZ" sz="3200" dirty="0"/>
              <a:t>	</a:t>
            </a:r>
          </a:p>
          <a:p>
            <a:pPr marL="0" indent="0" algn="r">
              <a:buNone/>
            </a:pPr>
            <a:r>
              <a:rPr lang="cs-CZ" sz="1600" dirty="0"/>
              <a:t>Můžeme samozřejmě počítat přímo </a:t>
            </a:r>
            <a:r>
              <a:rPr lang="cs-CZ" sz="1600" i="1" dirty="0"/>
              <a:t>P</a:t>
            </a:r>
            <a:r>
              <a:rPr lang="cs-CZ" sz="1600" dirty="0"/>
              <a:t>(</a:t>
            </a:r>
            <a:r>
              <a:rPr lang="en-US" sz="1600" dirty="0">
                <a:solidFill>
                  <a:srgbClr val="FF0000"/>
                </a:solidFill>
              </a:rPr>
              <a:t>T</a:t>
            </a:r>
            <a:r>
              <a:rPr lang="cs-CZ" sz="1600" baseline="30000" dirty="0">
                <a:solidFill>
                  <a:srgbClr val="FF0000"/>
                </a:solidFill>
              </a:rPr>
              <a:t>-</a:t>
            </a:r>
            <a:r>
              <a:rPr lang="cs-CZ" sz="1600" dirty="0"/>
              <a:t>|</a:t>
            </a:r>
            <a:r>
              <a:rPr lang="en-US" sz="1600" dirty="0">
                <a:solidFill>
                  <a:srgbClr val="FF0000"/>
                </a:solidFill>
              </a:rPr>
              <a:t>I</a:t>
            </a:r>
            <a:r>
              <a:rPr lang="cs-CZ" sz="1600" baseline="30000" dirty="0">
                <a:solidFill>
                  <a:srgbClr val="FF0000"/>
                </a:solidFill>
              </a:rPr>
              <a:t>+</a:t>
            </a:r>
            <a:r>
              <a:rPr lang="cs-CZ" sz="1600" dirty="0"/>
              <a:t>)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607651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253734" cy="4267200"/>
          </a:xfrm>
        </p:spPr>
        <p:txBody>
          <a:bodyPr/>
          <a:lstStyle/>
          <a:p>
            <a:r>
              <a:rPr lang="cs-CZ" sz="2800" dirty="0"/>
              <a:t>Přepočet mezi </a:t>
            </a:r>
            <a:r>
              <a:rPr lang="cs-CZ" sz="2800" i="1" dirty="0"/>
              <a:t>P</a:t>
            </a:r>
            <a:r>
              <a:rPr lang="cs-CZ" sz="2800" dirty="0"/>
              <a:t>(A</a:t>
            </a:r>
            <a:r>
              <a:rPr lang="en-US" sz="2800" dirty="0"/>
              <a:t>|B) a </a:t>
            </a:r>
            <a:r>
              <a:rPr lang="en-US" sz="2800" i="1" dirty="0"/>
              <a:t>P</a:t>
            </a:r>
            <a:r>
              <a:rPr lang="en-US" sz="2800" dirty="0"/>
              <a:t>(B|A)</a:t>
            </a:r>
            <a:endParaRPr lang="cs-CZ" sz="2800" dirty="0"/>
          </a:p>
          <a:p>
            <a:r>
              <a:rPr lang="cs-CZ" sz="2800" dirty="0"/>
              <a:t>Aktualizace pravděpodobnosti události pomocí nové informace</a:t>
            </a:r>
          </a:p>
          <a:p>
            <a:r>
              <a:rPr lang="cs-CZ" sz="2800" dirty="0"/>
              <a:t>Porovnání </a:t>
            </a:r>
            <a:r>
              <a:rPr lang="cs-CZ" sz="2800" i="1" dirty="0"/>
              <a:t>P</a:t>
            </a:r>
            <a:r>
              <a:rPr lang="cs-CZ" sz="2800" dirty="0"/>
              <a:t> dvou hypotéz – </a:t>
            </a:r>
            <a:r>
              <a:rPr lang="cs-CZ" sz="2800" dirty="0" err="1"/>
              <a:t>likelihood</a:t>
            </a:r>
            <a:r>
              <a:rPr lang="cs-CZ" sz="2800" dirty="0"/>
              <a:t> ratio (LR)</a:t>
            </a:r>
          </a:p>
          <a:p>
            <a:endParaRPr lang="cs-CZ" sz="3200" dirty="0"/>
          </a:p>
          <a:p>
            <a:endParaRPr lang="cs-CZ" sz="3200" dirty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 err="1"/>
              <a:t>posterior</a:t>
            </a:r>
            <a:r>
              <a:rPr lang="cs-CZ" sz="2800" dirty="0"/>
              <a:t> </a:t>
            </a:r>
            <a:r>
              <a:rPr lang="cs-CZ" sz="2800" dirty="0" err="1"/>
              <a:t>odds</a:t>
            </a:r>
            <a:r>
              <a:rPr lang="cs-CZ" sz="2800" dirty="0"/>
              <a:t>			    prior </a:t>
            </a:r>
            <a:r>
              <a:rPr lang="cs-CZ" sz="2800" dirty="0" err="1"/>
              <a:t>odds</a:t>
            </a:r>
            <a:r>
              <a:rPr lang="cs-CZ" sz="2800" dirty="0"/>
              <a:t>   LR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400" b="1" dirty="0"/>
              <a:t>BAYESŮV TEORÉM - použití</a:t>
            </a:r>
            <a:endParaRPr lang="cs-CZ" sz="44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227881"/>
              </p:ext>
            </p:extLst>
          </p:nvPr>
        </p:nvGraphicFramePr>
        <p:xfrm>
          <a:off x="659606" y="4221088"/>
          <a:ext cx="7831138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4" name="Rovnice" r:id="rId3" imgW="3276360" imgH="419040" progId="Equation.3">
                  <p:embed/>
                </p:oleObj>
              </mc:Choice>
              <mc:Fallback>
                <p:oleObj name="Rovnice" r:id="rId3" imgW="32763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9606" y="4221088"/>
                        <a:ext cx="7831138" cy="10477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Obdélník 5"/>
          <p:cNvSpPr/>
          <p:nvPr/>
        </p:nvSpPr>
        <p:spPr bwMode="auto">
          <a:xfrm>
            <a:off x="6873647" y="4149080"/>
            <a:ext cx="1614488" cy="1191766"/>
          </a:xfrm>
          <a:prstGeom prst="rect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59606" y="6309320"/>
            <a:ext cx="7916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err="1"/>
              <a:t>Likelihood</a:t>
            </a:r>
            <a:r>
              <a:rPr lang="cs-CZ" sz="1200" dirty="0"/>
              <a:t> ratio je interpretačně a konceptuálně velmi podobné </a:t>
            </a:r>
            <a:r>
              <a:rPr lang="cs-CZ" sz="1200" dirty="0" err="1"/>
              <a:t>Bayes</a:t>
            </a:r>
            <a:r>
              <a:rPr lang="cs-CZ" sz="1200" dirty="0"/>
              <a:t> </a:t>
            </a:r>
            <a:r>
              <a:rPr lang="cs-CZ" sz="1200" dirty="0" err="1"/>
              <a:t>Factoru</a:t>
            </a:r>
            <a:r>
              <a:rPr lang="cs-CZ" sz="1200" dirty="0"/>
              <a:t> (BF), který je navrhován jako náhrada p (statistické signifikance).</a:t>
            </a:r>
          </a:p>
        </p:txBody>
      </p:sp>
    </p:spTree>
    <p:extLst>
      <p:ext uri="{BB962C8B-B14F-4D97-AF65-F5344CB8AC3E}">
        <p14:creationId xmlns:p14="http://schemas.microsoft.com/office/powerpoint/2010/main" val="17326401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469758" cy="4267200"/>
          </a:xfrm>
        </p:spPr>
        <p:txBody>
          <a:bodyPr/>
          <a:lstStyle/>
          <a:p>
            <a:r>
              <a:rPr lang="cs-CZ" sz="2800" dirty="0"/>
              <a:t>H1: T+, H2: T-</a:t>
            </a:r>
          </a:p>
          <a:p>
            <a:r>
              <a:rPr lang="cs-CZ" sz="2800" b="1" dirty="0"/>
              <a:t>LR:</a:t>
            </a:r>
            <a:r>
              <a:rPr lang="cs-CZ" sz="2800" dirty="0"/>
              <a:t> </a:t>
            </a:r>
            <a:r>
              <a:rPr lang="cs-CZ" sz="2800" i="1" dirty="0"/>
              <a:t>P</a:t>
            </a:r>
            <a:r>
              <a:rPr lang="cs-CZ" sz="2800" dirty="0"/>
              <a:t>(I+|T+)/P(I+|T-)=0,99/0,01=99</a:t>
            </a:r>
          </a:p>
          <a:p>
            <a:pPr lvl="1"/>
            <a:r>
              <a:rPr lang="cs-CZ" sz="2400" dirty="0"/>
              <a:t>Zazvonění mašinky znamená 99násobný nárůst šance, že telefonista je T+</a:t>
            </a:r>
          </a:p>
          <a:p>
            <a:r>
              <a:rPr lang="cs-CZ" sz="2800" dirty="0"/>
              <a:t>Prior O: 3000/299 997 000 = 1,00001.10</a:t>
            </a:r>
            <a:r>
              <a:rPr lang="cs-CZ" sz="2800" baseline="30000" dirty="0"/>
              <a:t>-5</a:t>
            </a:r>
            <a:r>
              <a:rPr lang="cs-CZ" sz="2800" baseline="-25000" dirty="0"/>
              <a:t>:1</a:t>
            </a:r>
            <a:endParaRPr lang="cs-CZ" sz="2800" dirty="0"/>
          </a:p>
          <a:p>
            <a:r>
              <a:rPr lang="cs-CZ" sz="2800" dirty="0" err="1"/>
              <a:t>Posterior</a:t>
            </a:r>
            <a:r>
              <a:rPr lang="cs-CZ" sz="2800" dirty="0"/>
              <a:t> O: 1,00001.10</a:t>
            </a:r>
            <a:r>
              <a:rPr lang="cs-CZ" sz="2800" baseline="30000" dirty="0"/>
              <a:t>-5</a:t>
            </a:r>
            <a:r>
              <a:rPr lang="cs-CZ" sz="2800" dirty="0"/>
              <a:t>x 99 =</a:t>
            </a:r>
            <a:r>
              <a:rPr lang="cs-CZ" sz="2800" baseline="30000" dirty="0"/>
              <a:t> </a:t>
            </a:r>
            <a:r>
              <a:rPr lang="cs-CZ" sz="2800" dirty="0"/>
              <a:t>0,0009900099</a:t>
            </a:r>
          </a:p>
          <a:p>
            <a:endParaRPr lang="cs-CZ" sz="2800" dirty="0"/>
          </a:p>
          <a:p>
            <a:endParaRPr lang="cs-CZ" sz="2800" dirty="0"/>
          </a:p>
          <a:p>
            <a:pPr marL="0" indent="0">
              <a:buNone/>
            </a:pPr>
            <a:r>
              <a:rPr lang="cs-CZ" sz="2800" dirty="0" err="1"/>
              <a:t>posterior</a:t>
            </a:r>
            <a:r>
              <a:rPr lang="cs-CZ" sz="2800" dirty="0"/>
              <a:t> </a:t>
            </a:r>
            <a:r>
              <a:rPr lang="cs-CZ" sz="2800" dirty="0" err="1"/>
              <a:t>odds</a:t>
            </a:r>
            <a:r>
              <a:rPr lang="cs-CZ" sz="2800" dirty="0"/>
              <a:t>			    prior </a:t>
            </a:r>
            <a:r>
              <a:rPr lang="cs-CZ" sz="2800" dirty="0" err="1"/>
              <a:t>odds</a:t>
            </a:r>
            <a:r>
              <a:rPr lang="cs-CZ" sz="2800" dirty="0"/>
              <a:t>   LR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400" b="1" dirty="0"/>
              <a:t>LR detekční mašinky</a:t>
            </a:r>
            <a:endParaRPr lang="cs-CZ" sz="44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6830710"/>
              </p:ext>
            </p:extLst>
          </p:nvPr>
        </p:nvGraphicFramePr>
        <p:xfrm>
          <a:off x="659606" y="4757514"/>
          <a:ext cx="7831138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4" name="Rovnice" r:id="rId3" imgW="3276360" imgH="419040" progId="Equation.3">
                  <p:embed/>
                </p:oleObj>
              </mc:Choice>
              <mc:Fallback>
                <p:oleObj name="Rovnice" r:id="rId3" imgW="3276360" imgH="419040" progId="Equation.3">
                  <p:embed/>
                  <p:pic>
                    <p:nvPicPr>
                      <p:cNvPr id="5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9606" y="4757514"/>
                        <a:ext cx="7831138" cy="10477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Obdélník 5"/>
          <p:cNvSpPr/>
          <p:nvPr/>
        </p:nvSpPr>
        <p:spPr bwMode="auto">
          <a:xfrm>
            <a:off x="6804248" y="4581128"/>
            <a:ext cx="1614488" cy="1191766"/>
          </a:xfrm>
          <a:prstGeom prst="rect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59606" y="6309320"/>
            <a:ext cx="7916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err="1"/>
              <a:t>Likelihood</a:t>
            </a:r>
            <a:r>
              <a:rPr lang="cs-CZ" sz="1200" dirty="0"/>
              <a:t> ratio je interpretačně a konceptuálně velmi podobné </a:t>
            </a:r>
            <a:r>
              <a:rPr lang="cs-CZ" sz="1200" dirty="0" err="1"/>
              <a:t>Bayes</a:t>
            </a:r>
            <a:r>
              <a:rPr lang="cs-CZ" sz="1200" dirty="0"/>
              <a:t> </a:t>
            </a:r>
            <a:r>
              <a:rPr lang="cs-CZ" sz="1200" dirty="0" err="1"/>
              <a:t>Factoru</a:t>
            </a:r>
            <a:r>
              <a:rPr lang="cs-CZ" sz="1200" dirty="0"/>
              <a:t> (BF), který je navrhován jako náhrada p (statistické signifikance).</a:t>
            </a:r>
          </a:p>
        </p:txBody>
      </p:sp>
    </p:spTree>
    <p:extLst>
      <p:ext uri="{BB962C8B-B14F-4D97-AF65-F5344CB8AC3E}">
        <p14:creationId xmlns:p14="http://schemas.microsoft.com/office/powerpoint/2010/main" val="37134189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 BSS zpět do psychologie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cs-CZ" sz="1800" i="1" dirty="0">
                <a:solidFill>
                  <a:schemeClr val="accent2"/>
                </a:solidFill>
              </a:rPr>
              <a:t>př.</a:t>
            </a:r>
            <a:r>
              <a:rPr lang="en-US" sz="1800" i="1" dirty="0">
                <a:solidFill>
                  <a:schemeClr val="accent2"/>
                </a:solidFill>
              </a:rPr>
              <a:t>	</a:t>
            </a:r>
            <a:r>
              <a:rPr lang="cs-CZ" sz="1800" dirty="0"/>
              <a:t>Test na ADHD má 15% chybovost: </a:t>
            </a:r>
            <a:r>
              <a:rPr lang="cs-CZ" sz="1800" i="1" dirty="0"/>
              <a:t>P </a:t>
            </a:r>
            <a:r>
              <a:rPr lang="cs-CZ" sz="1800" dirty="0"/>
              <a:t>(T-</a:t>
            </a:r>
            <a:r>
              <a:rPr lang="en-US" sz="1800" dirty="0"/>
              <a:t>|</a:t>
            </a:r>
            <a:r>
              <a:rPr lang="cs-CZ" sz="1800" dirty="0"/>
              <a:t>A+)=0,15 ; </a:t>
            </a:r>
            <a:r>
              <a:rPr lang="en-US" sz="1800" i="1" dirty="0"/>
              <a:t>P</a:t>
            </a:r>
            <a:r>
              <a:rPr lang="cs-CZ" sz="1800" i="1" dirty="0"/>
              <a:t> </a:t>
            </a:r>
            <a:r>
              <a:rPr lang="en-US" sz="1800" dirty="0"/>
              <a:t>(</a:t>
            </a:r>
            <a:r>
              <a:rPr lang="cs-CZ" sz="1800" dirty="0"/>
              <a:t>T+</a:t>
            </a:r>
            <a:r>
              <a:rPr lang="en-US" sz="1800" dirty="0"/>
              <a:t>|</a:t>
            </a:r>
            <a:r>
              <a:rPr lang="cs-CZ" sz="1800" dirty="0"/>
              <a:t>A-)=0,15</a:t>
            </a:r>
          </a:p>
          <a:p>
            <a:pPr lvl="1" eaLnBrk="1" hangingPunct="1">
              <a:buNone/>
            </a:pPr>
            <a:endParaRPr lang="cs-CZ" sz="1800" dirty="0"/>
          </a:p>
          <a:p>
            <a:pPr lvl="1" eaLnBrk="1" hangingPunct="1">
              <a:buNone/>
            </a:pPr>
            <a:r>
              <a:rPr lang="cs-CZ" sz="1800" dirty="0"/>
              <a:t>Prevalence ADHD je 5%: </a:t>
            </a:r>
            <a:r>
              <a:rPr lang="cs-CZ" sz="1800" i="1" dirty="0"/>
              <a:t>P</a:t>
            </a:r>
            <a:r>
              <a:rPr lang="en-US" sz="1800" i="1" dirty="0"/>
              <a:t> </a:t>
            </a:r>
            <a:r>
              <a:rPr lang="cs-CZ" sz="1800" dirty="0"/>
              <a:t>(A+)=0,05</a:t>
            </a:r>
            <a:endParaRPr lang="en-GB" sz="1800" dirty="0"/>
          </a:p>
          <a:p>
            <a:pPr lvl="1" eaLnBrk="1" hangingPunct="1">
              <a:buNone/>
            </a:pPr>
            <a:r>
              <a:rPr lang="en-GB" sz="1800" dirty="0"/>
              <a:t>Prior odds</a:t>
            </a:r>
            <a:r>
              <a:rPr lang="cs-CZ" sz="1800" dirty="0"/>
              <a:t>: </a:t>
            </a:r>
            <a:r>
              <a:rPr lang="cs-CZ" sz="1800" i="1" dirty="0"/>
              <a:t>P</a:t>
            </a:r>
            <a:r>
              <a:rPr lang="cs-CZ" sz="1800" dirty="0"/>
              <a:t>(A+) / </a:t>
            </a:r>
            <a:r>
              <a:rPr lang="cs-CZ" sz="1800" i="1" dirty="0"/>
              <a:t>P</a:t>
            </a:r>
            <a:r>
              <a:rPr lang="cs-CZ" sz="1800" dirty="0"/>
              <a:t>(A-)=0,05/0,95=0,052</a:t>
            </a:r>
          </a:p>
          <a:p>
            <a:pPr lvl="1" eaLnBrk="1" hangingPunct="1">
              <a:buNone/>
            </a:pPr>
            <a:r>
              <a:rPr lang="cs-CZ" sz="1800" dirty="0"/>
              <a:t>LR=</a:t>
            </a:r>
            <a:r>
              <a:rPr lang="cs-CZ" sz="1800" i="1" dirty="0"/>
              <a:t> P</a:t>
            </a:r>
            <a:r>
              <a:rPr lang="cs-CZ" sz="1800" dirty="0"/>
              <a:t>(T+</a:t>
            </a:r>
            <a:r>
              <a:rPr lang="en-US" sz="1800" dirty="0"/>
              <a:t>|</a:t>
            </a:r>
            <a:r>
              <a:rPr lang="cs-CZ" sz="1800" dirty="0"/>
              <a:t>A+) / </a:t>
            </a:r>
            <a:r>
              <a:rPr lang="cs-CZ" sz="1800" i="1" dirty="0"/>
              <a:t>P</a:t>
            </a:r>
            <a:r>
              <a:rPr lang="cs-CZ" sz="1800" dirty="0"/>
              <a:t>(T+</a:t>
            </a:r>
            <a:r>
              <a:rPr lang="en-US" sz="1800" dirty="0"/>
              <a:t>|</a:t>
            </a:r>
            <a:r>
              <a:rPr lang="cs-CZ" sz="1800" dirty="0"/>
              <a:t>A-)=0,85/0,15=5,67</a:t>
            </a:r>
          </a:p>
          <a:p>
            <a:pPr lvl="1" eaLnBrk="1" hangingPunct="1">
              <a:buNone/>
            </a:pPr>
            <a:endParaRPr lang="cs-CZ" sz="1800" dirty="0"/>
          </a:p>
          <a:p>
            <a:pPr lvl="1" eaLnBrk="1" hangingPunct="1">
              <a:buNone/>
            </a:pPr>
            <a:r>
              <a:rPr lang="cs-CZ" sz="1800" dirty="0" err="1"/>
              <a:t>Posterior</a:t>
            </a:r>
            <a:r>
              <a:rPr lang="cs-CZ" sz="1800" dirty="0"/>
              <a:t> </a:t>
            </a:r>
            <a:r>
              <a:rPr lang="cs-CZ" sz="1800" b="1" dirty="0" err="1"/>
              <a:t>odds</a:t>
            </a:r>
            <a:r>
              <a:rPr lang="cs-CZ" sz="1800" dirty="0"/>
              <a:t>: prior x LR = 0,052 x 5,67 = </a:t>
            </a:r>
            <a:r>
              <a:rPr lang="cs-CZ" sz="1800" b="1" dirty="0"/>
              <a:t>0,29:1</a:t>
            </a:r>
          </a:p>
          <a:p>
            <a:pPr lvl="1" eaLnBrk="1" hangingPunct="1">
              <a:buNone/>
            </a:pPr>
            <a:r>
              <a:rPr lang="cs-CZ" sz="1800" dirty="0"/>
              <a:t>I po testu je cca 3x menší pravděpodobnost, že dítě ADHD má, než že ho nemá</a:t>
            </a:r>
          </a:p>
          <a:p>
            <a:pPr lvl="1" eaLnBrk="1" hangingPunct="1">
              <a:buNone/>
            </a:pPr>
            <a:endParaRPr lang="cs-CZ" sz="1800" dirty="0"/>
          </a:p>
          <a:p>
            <a:pPr lvl="1" eaLnBrk="1" hangingPunct="1">
              <a:buNone/>
            </a:pPr>
            <a:r>
              <a:rPr lang="cs-CZ" sz="1800" dirty="0"/>
              <a:t>Jaká je </a:t>
            </a:r>
            <a:r>
              <a:rPr lang="cs-CZ" sz="1800" i="1" dirty="0"/>
              <a:t>P</a:t>
            </a:r>
            <a:r>
              <a:rPr lang="cs-CZ" sz="1800" dirty="0"/>
              <a:t>, že má ADHD?  </a:t>
            </a:r>
            <a:r>
              <a:rPr lang="cs-CZ" sz="1800" i="1" dirty="0"/>
              <a:t>P</a:t>
            </a:r>
            <a:r>
              <a:rPr lang="en-US" sz="1800" i="1" dirty="0"/>
              <a:t> </a:t>
            </a:r>
            <a:r>
              <a:rPr lang="cs-CZ" sz="1800" dirty="0"/>
              <a:t>(A+</a:t>
            </a:r>
            <a:r>
              <a:rPr lang="en-US" sz="1800" dirty="0"/>
              <a:t>|T+</a:t>
            </a:r>
            <a:r>
              <a:rPr lang="cs-CZ" sz="1800" dirty="0"/>
              <a:t>)=?</a:t>
            </a:r>
          </a:p>
          <a:p>
            <a:pPr lvl="1" eaLnBrk="1" hangingPunct="1">
              <a:buNone/>
            </a:pPr>
            <a:r>
              <a:rPr lang="cs-CZ" sz="1800" i="1" dirty="0"/>
              <a:t>P</a:t>
            </a:r>
            <a:r>
              <a:rPr lang="en-US" sz="1800" i="1" dirty="0"/>
              <a:t> </a:t>
            </a:r>
            <a:r>
              <a:rPr lang="cs-CZ" sz="1800" dirty="0"/>
              <a:t>(A+</a:t>
            </a:r>
            <a:r>
              <a:rPr lang="en-US" sz="1800" dirty="0"/>
              <a:t>|T+</a:t>
            </a:r>
            <a:r>
              <a:rPr lang="cs-CZ" sz="1800" dirty="0"/>
              <a:t>)</a:t>
            </a:r>
            <a:r>
              <a:rPr lang="en-US" sz="1800" dirty="0"/>
              <a:t> </a:t>
            </a:r>
            <a:r>
              <a:rPr lang="cs-CZ" sz="1800" dirty="0"/>
              <a:t>= </a:t>
            </a:r>
            <a:r>
              <a:rPr lang="cs-CZ" sz="1800" i="1" dirty="0"/>
              <a:t>P</a:t>
            </a:r>
            <a:r>
              <a:rPr lang="en-US" sz="1800" i="1" dirty="0"/>
              <a:t> </a:t>
            </a:r>
            <a:r>
              <a:rPr lang="cs-CZ" sz="1800" dirty="0"/>
              <a:t>(A+).</a:t>
            </a:r>
            <a:r>
              <a:rPr lang="cs-CZ" sz="1800" i="1" dirty="0"/>
              <a:t>P</a:t>
            </a:r>
            <a:r>
              <a:rPr lang="en-US" sz="1800" i="1" dirty="0"/>
              <a:t> </a:t>
            </a:r>
            <a:r>
              <a:rPr lang="cs-CZ" sz="1800" dirty="0"/>
              <a:t>(T+</a:t>
            </a:r>
            <a:r>
              <a:rPr lang="en-US" sz="1800" dirty="0"/>
              <a:t>|</a:t>
            </a:r>
            <a:r>
              <a:rPr lang="cs-CZ" sz="1800" dirty="0"/>
              <a:t>A+) </a:t>
            </a:r>
            <a:r>
              <a:rPr lang="cs-CZ" sz="1800" b="1" dirty="0"/>
              <a:t>/</a:t>
            </a:r>
            <a:r>
              <a:rPr lang="cs-CZ" sz="1800" dirty="0"/>
              <a:t> </a:t>
            </a:r>
            <a:r>
              <a:rPr lang="en-US" sz="1800" dirty="0"/>
              <a:t>[</a:t>
            </a:r>
            <a:r>
              <a:rPr lang="cs-CZ" sz="1800" i="1" dirty="0"/>
              <a:t>P</a:t>
            </a:r>
            <a:r>
              <a:rPr lang="en-US" sz="1800" i="1" dirty="0"/>
              <a:t> </a:t>
            </a:r>
            <a:r>
              <a:rPr lang="cs-CZ" sz="1800" dirty="0"/>
              <a:t>(A+).</a:t>
            </a:r>
            <a:r>
              <a:rPr lang="cs-CZ" sz="1800" i="1" dirty="0"/>
              <a:t>P</a:t>
            </a:r>
            <a:r>
              <a:rPr lang="en-US" sz="1800" i="1" dirty="0"/>
              <a:t> </a:t>
            </a:r>
            <a:r>
              <a:rPr lang="cs-CZ" sz="1800" dirty="0"/>
              <a:t>(T+</a:t>
            </a:r>
            <a:r>
              <a:rPr lang="en-US" sz="1800" dirty="0"/>
              <a:t>|</a:t>
            </a:r>
            <a:r>
              <a:rPr lang="cs-CZ" sz="1800" dirty="0"/>
              <a:t>A+) + </a:t>
            </a:r>
            <a:r>
              <a:rPr lang="cs-CZ" sz="1800" i="1" dirty="0"/>
              <a:t>P</a:t>
            </a:r>
            <a:r>
              <a:rPr lang="en-US" sz="1800" i="1" dirty="0"/>
              <a:t> </a:t>
            </a:r>
            <a:r>
              <a:rPr lang="cs-CZ" sz="1800" dirty="0"/>
              <a:t>(A</a:t>
            </a:r>
            <a:r>
              <a:rPr lang="en-US" sz="1800" dirty="0"/>
              <a:t>-</a:t>
            </a:r>
            <a:r>
              <a:rPr lang="cs-CZ" sz="1800" dirty="0"/>
              <a:t>).</a:t>
            </a:r>
            <a:r>
              <a:rPr lang="cs-CZ" sz="1800" i="1" dirty="0"/>
              <a:t>P</a:t>
            </a:r>
            <a:r>
              <a:rPr lang="en-US" sz="1800" i="1" dirty="0"/>
              <a:t> </a:t>
            </a:r>
            <a:r>
              <a:rPr lang="cs-CZ" sz="1800" dirty="0"/>
              <a:t>(T+</a:t>
            </a:r>
            <a:r>
              <a:rPr lang="en-US" sz="1800" dirty="0"/>
              <a:t>|</a:t>
            </a:r>
            <a:r>
              <a:rPr lang="cs-CZ" sz="1800" dirty="0"/>
              <a:t>A</a:t>
            </a:r>
            <a:r>
              <a:rPr lang="en-US" sz="1800" dirty="0"/>
              <a:t>-</a:t>
            </a:r>
            <a:r>
              <a:rPr lang="cs-CZ" sz="1800" dirty="0"/>
              <a:t>)</a:t>
            </a:r>
            <a:r>
              <a:rPr lang="en-US" sz="1800" dirty="0"/>
              <a:t>] =</a:t>
            </a:r>
            <a:r>
              <a:rPr lang="cs-CZ" sz="1800" dirty="0"/>
              <a:t> </a:t>
            </a:r>
          </a:p>
          <a:p>
            <a:pPr lvl="1" eaLnBrk="1" hangingPunct="1">
              <a:buNone/>
            </a:pPr>
            <a:r>
              <a:rPr lang="cs-CZ" sz="1800" dirty="0"/>
              <a:t> </a:t>
            </a:r>
            <a:r>
              <a:rPr lang="en-US" sz="1800" dirty="0"/>
              <a:t>= </a:t>
            </a:r>
            <a:r>
              <a:rPr lang="cs-CZ" sz="1800" dirty="0"/>
              <a:t>0,05 . 0,85 / (0,05 . 0,85 + 0,95 . 0,15) = </a:t>
            </a:r>
            <a:r>
              <a:rPr lang="cs-CZ" sz="1800" b="1" dirty="0"/>
              <a:t>0,23 </a:t>
            </a:r>
            <a:r>
              <a:rPr lang="cs-CZ" sz="1400" b="1" dirty="0"/>
              <a:t> </a:t>
            </a:r>
            <a:r>
              <a:rPr lang="cs-CZ" sz="1400" dirty="0"/>
              <a:t>(0,23 je asi 3x menší než 0,77)</a:t>
            </a:r>
            <a:endParaRPr lang="cs-CZ" sz="18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6167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Podm</a:t>
            </a:r>
            <a:r>
              <a:rPr lang="cs-CZ"/>
              <a:t>íněné pravděpodobnosti</a:t>
            </a:r>
            <a:br>
              <a:rPr lang="cs-CZ"/>
            </a:br>
            <a:r>
              <a:rPr lang="cs-CZ"/>
              <a:t>v diagnostické praxi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1387491"/>
              </p:ext>
            </p:extLst>
          </p:nvPr>
        </p:nvGraphicFramePr>
        <p:xfrm>
          <a:off x="566738" y="1752600"/>
          <a:ext cx="8001000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0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0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00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cs-CZ" b="1" dirty="0"/>
                        <a:t>Skutečný</a:t>
                      </a:r>
                      <a:r>
                        <a:rPr lang="cs-CZ" b="1" baseline="0" dirty="0"/>
                        <a:t> stav</a:t>
                      </a:r>
                      <a:endParaRPr lang="cs-CZ" b="1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Výsledek</a:t>
                      </a:r>
                      <a:r>
                        <a:rPr lang="cs-CZ" baseline="0" dirty="0"/>
                        <a:t> testu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Celkem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Pozitivní </a:t>
                      </a:r>
                      <a:r>
                        <a:rPr lang="cs-CZ" b="1" dirty="0"/>
                        <a:t>T+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Negativní </a:t>
                      </a:r>
                      <a:r>
                        <a:rPr lang="cs-CZ" b="1" dirty="0"/>
                        <a:t>T−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Má,</a:t>
                      </a:r>
                      <a:r>
                        <a:rPr lang="cs-CZ" baseline="0" dirty="0"/>
                        <a:t> co hledáme </a:t>
                      </a:r>
                      <a:r>
                        <a:rPr lang="cs-CZ" b="1" baseline="0" dirty="0"/>
                        <a:t>Dg+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Úspěch (</a:t>
                      </a:r>
                      <a:r>
                        <a:rPr lang="cs-CZ" i="1" dirty="0"/>
                        <a:t>a</a:t>
                      </a:r>
                      <a:r>
                        <a:rPr lang="cs-CZ" dirty="0"/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Neúspěch (</a:t>
                      </a:r>
                      <a:r>
                        <a:rPr lang="cs-CZ" i="1" dirty="0"/>
                        <a:t>b</a:t>
                      </a:r>
                      <a:r>
                        <a:rPr lang="cs-CZ" dirty="0"/>
                        <a:t>)</a:t>
                      </a:r>
                    </a:p>
                    <a:p>
                      <a:pPr algn="ctr"/>
                      <a:r>
                        <a:rPr lang="cs-CZ" sz="1400" i="1" dirty="0"/>
                        <a:t>Falešná negativa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% Lidí</a:t>
                      </a:r>
                      <a:r>
                        <a:rPr lang="cs-CZ" baseline="0" dirty="0"/>
                        <a:t> s Dg (</a:t>
                      </a:r>
                      <a:r>
                        <a:rPr lang="cs-CZ" i="1" baseline="0" dirty="0"/>
                        <a:t>a+b</a:t>
                      </a:r>
                      <a:r>
                        <a:rPr lang="cs-CZ" baseline="0" dirty="0"/>
                        <a:t>)</a:t>
                      </a:r>
                    </a:p>
                    <a:p>
                      <a:pPr algn="r"/>
                      <a:r>
                        <a:rPr lang="cs-CZ" baseline="0" dirty="0"/>
                        <a:t> </a:t>
                      </a:r>
                      <a:r>
                        <a:rPr lang="cs-CZ" b="1" baseline="0" dirty="0"/>
                        <a:t>Prevalence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Nemá, co</a:t>
                      </a:r>
                      <a:r>
                        <a:rPr lang="cs-CZ" baseline="0" dirty="0"/>
                        <a:t> hledáme </a:t>
                      </a:r>
                      <a:r>
                        <a:rPr lang="cs-CZ" b="1" baseline="0" dirty="0" err="1"/>
                        <a:t>Dg</a:t>
                      </a:r>
                      <a:r>
                        <a:rPr lang="cs-CZ" b="1" dirty="0"/>
                        <a:t>−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Neúspěch (</a:t>
                      </a:r>
                      <a:r>
                        <a:rPr lang="cs-CZ" i="1" dirty="0"/>
                        <a:t>c</a:t>
                      </a:r>
                      <a:r>
                        <a:rPr lang="cs-CZ" dirty="0"/>
                        <a:t>)</a:t>
                      </a:r>
                    </a:p>
                    <a:p>
                      <a:pPr algn="ctr"/>
                      <a:r>
                        <a:rPr lang="cs-CZ" sz="1400" i="1" dirty="0"/>
                        <a:t>Falešná pozitiva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Úspěch (</a:t>
                      </a:r>
                      <a:r>
                        <a:rPr lang="cs-CZ" i="1" dirty="0"/>
                        <a:t>d</a:t>
                      </a:r>
                      <a:r>
                        <a:rPr lang="cs-CZ" dirty="0"/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Lidí bez</a:t>
                      </a:r>
                      <a:r>
                        <a:rPr lang="cs-CZ" baseline="0" dirty="0"/>
                        <a:t> Dg (</a:t>
                      </a:r>
                      <a:r>
                        <a:rPr lang="cs-CZ" i="1" baseline="0" dirty="0"/>
                        <a:t>c+d</a:t>
                      </a:r>
                      <a:r>
                        <a:rPr lang="cs-CZ" baseline="0" dirty="0"/>
                        <a:t>)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Celkem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 % T+</a:t>
                      </a:r>
                      <a:r>
                        <a:rPr lang="cs-CZ" baseline="0" dirty="0"/>
                        <a:t> testů (</a:t>
                      </a:r>
                      <a:r>
                        <a:rPr lang="cs-CZ" i="1" baseline="0" dirty="0"/>
                        <a:t>a+c</a:t>
                      </a:r>
                      <a:r>
                        <a:rPr lang="cs-CZ" baseline="0" dirty="0"/>
                        <a:t>)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% T-testů (</a:t>
                      </a:r>
                      <a:r>
                        <a:rPr lang="cs-CZ" i="1" dirty="0"/>
                        <a:t>b+d</a:t>
                      </a:r>
                      <a:r>
                        <a:rPr lang="cs-CZ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571472" y="4214818"/>
            <a:ext cx="8429684" cy="707886"/>
          </a:xfrm>
          <a:prstGeom prst="rect">
            <a:avLst/>
          </a:prstGeom>
          <a:noFill/>
        </p:spPr>
        <p:txBody>
          <a:bodyPr numCol="2">
            <a:spAutoFit/>
          </a:bodyPr>
          <a:lstStyle/>
          <a:p>
            <a:pPr>
              <a:defRPr/>
            </a:pPr>
            <a:r>
              <a:rPr lang="cs-CZ" b="1" dirty="0">
                <a:cs typeface="+mn-cs"/>
              </a:rPr>
              <a:t>Senzitivita</a:t>
            </a:r>
            <a:r>
              <a:rPr lang="cs-CZ" dirty="0">
                <a:cs typeface="+mn-cs"/>
              </a:rPr>
              <a:t> testu: </a:t>
            </a:r>
            <a:r>
              <a:rPr lang="cs-CZ" i="1" dirty="0">
                <a:cs typeface="+mn-cs"/>
              </a:rPr>
              <a:t>P</a:t>
            </a:r>
            <a:r>
              <a:rPr lang="cs-CZ" dirty="0">
                <a:cs typeface="+mn-cs"/>
              </a:rPr>
              <a:t>(T+</a:t>
            </a:r>
            <a:r>
              <a:rPr lang="en-US" dirty="0">
                <a:cs typeface="+mn-cs"/>
              </a:rPr>
              <a:t>|Dg+)</a:t>
            </a:r>
          </a:p>
          <a:p>
            <a:pPr>
              <a:defRPr/>
            </a:pPr>
            <a:r>
              <a:rPr lang="en-US" b="1" dirty="0" err="1">
                <a:cs typeface="+mn-cs"/>
              </a:rPr>
              <a:t>Specificita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testu</a:t>
            </a:r>
            <a:r>
              <a:rPr lang="en-US" dirty="0">
                <a:cs typeface="+mn-cs"/>
              </a:rPr>
              <a:t>: </a:t>
            </a:r>
            <a:r>
              <a:rPr lang="cs-CZ" i="1" dirty="0">
                <a:cs typeface="+mn-cs"/>
              </a:rPr>
              <a:t>P</a:t>
            </a:r>
            <a:r>
              <a:rPr lang="cs-CZ" dirty="0">
                <a:cs typeface="+mn-cs"/>
              </a:rPr>
              <a:t>(T−</a:t>
            </a:r>
            <a:r>
              <a:rPr lang="en-US" dirty="0">
                <a:cs typeface="+mn-cs"/>
              </a:rPr>
              <a:t>|Dg</a:t>
            </a:r>
            <a:r>
              <a:rPr lang="cs-CZ" dirty="0">
                <a:cs typeface="+mn-cs"/>
              </a:rPr>
              <a:t>−</a:t>
            </a:r>
            <a:r>
              <a:rPr lang="en-US" dirty="0">
                <a:cs typeface="+mn-cs"/>
              </a:rPr>
              <a:t>)</a:t>
            </a:r>
          </a:p>
          <a:p>
            <a:pPr>
              <a:defRPr/>
            </a:pPr>
            <a:r>
              <a:rPr lang="en-US" dirty="0" err="1">
                <a:cs typeface="+mn-cs"/>
              </a:rPr>
              <a:t>Prediktivn</a:t>
            </a:r>
            <a:r>
              <a:rPr lang="cs-CZ" dirty="0">
                <a:cs typeface="+mn-cs"/>
              </a:rPr>
              <a:t>í </a:t>
            </a:r>
            <a:r>
              <a:rPr lang="cs-CZ" dirty="0" err="1">
                <a:cs typeface="+mn-cs"/>
              </a:rPr>
              <a:t>hodn</a:t>
            </a:r>
            <a:r>
              <a:rPr lang="cs-CZ" dirty="0">
                <a:cs typeface="+mn-cs"/>
              </a:rPr>
              <a:t>. T+: </a:t>
            </a:r>
            <a:r>
              <a:rPr lang="cs-CZ" i="1" dirty="0">
                <a:cs typeface="+mn-cs"/>
              </a:rPr>
              <a:t>P</a:t>
            </a:r>
            <a:r>
              <a:rPr lang="cs-CZ" dirty="0">
                <a:cs typeface="+mn-cs"/>
              </a:rPr>
              <a:t>(Dg+</a:t>
            </a:r>
            <a:r>
              <a:rPr lang="en-US" dirty="0">
                <a:cs typeface="+mn-cs"/>
              </a:rPr>
              <a:t>|</a:t>
            </a:r>
            <a:r>
              <a:rPr lang="cs-CZ" dirty="0">
                <a:cs typeface="+mn-cs"/>
              </a:rPr>
              <a:t>T+</a:t>
            </a:r>
            <a:r>
              <a:rPr lang="en-US" dirty="0">
                <a:cs typeface="+mn-cs"/>
              </a:rPr>
              <a:t>)</a:t>
            </a:r>
            <a:r>
              <a:rPr lang="cs-CZ" dirty="0">
                <a:cs typeface="+mn-cs"/>
              </a:rPr>
              <a:t> </a:t>
            </a:r>
          </a:p>
          <a:p>
            <a:pPr>
              <a:defRPr/>
            </a:pPr>
            <a:r>
              <a:rPr lang="en-US" dirty="0" err="1">
                <a:cs typeface="+mn-cs"/>
              </a:rPr>
              <a:t>Prediktivn</a:t>
            </a:r>
            <a:r>
              <a:rPr lang="cs-CZ" dirty="0">
                <a:cs typeface="+mn-cs"/>
              </a:rPr>
              <a:t>í </a:t>
            </a:r>
            <a:r>
              <a:rPr lang="cs-CZ" dirty="0" err="1">
                <a:cs typeface="+mn-cs"/>
              </a:rPr>
              <a:t>hodn</a:t>
            </a:r>
            <a:r>
              <a:rPr lang="cs-CZ" dirty="0">
                <a:cs typeface="+mn-cs"/>
              </a:rPr>
              <a:t>. T−: </a:t>
            </a:r>
            <a:r>
              <a:rPr lang="cs-CZ" i="1" dirty="0">
                <a:cs typeface="+mn-cs"/>
              </a:rPr>
              <a:t>P</a:t>
            </a:r>
            <a:r>
              <a:rPr lang="cs-CZ" dirty="0">
                <a:cs typeface="+mn-cs"/>
              </a:rPr>
              <a:t>(</a:t>
            </a:r>
            <a:r>
              <a:rPr lang="cs-CZ" dirty="0" err="1">
                <a:cs typeface="+mn-cs"/>
              </a:rPr>
              <a:t>Dg</a:t>
            </a:r>
            <a:r>
              <a:rPr lang="cs-CZ" dirty="0">
                <a:cs typeface="+mn-cs"/>
              </a:rPr>
              <a:t>−</a:t>
            </a:r>
            <a:r>
              <a:rPr lang="en-US" dirty="0">
                <a:cs typeface="+mn-cs"/>
              </a:rPr>
              <a:t>|</a:t>
            </a:r>
            <a:r>
              <a:rPr lang="cs-CZ" dirty="0">
                <a:cs typeface="+mn-cs"/>
              </a:rPr>
              <a:t>T−</a:t>
            </a:r>
            <a:r>
              <a:rPr lang="en-US" dirty="0">
                <a:cs typeface="+mn-cs"/>
              </a:rPr>
              <a:t>)</a:t>
            </a:r>
            <a:endParaRPr lang="cs-CZ" dirty="0">
              <a:cs typeface="+mn-cs"/>
            </a:endParaRPr>
          </a:p>
        </p:txBody>
      </p:sp>
      <p:sp>
        <p:nvSpPr>
          <p:cNvPr id="11297" name="TextovéPole 5"/>
          <p:cNvSpPr txBox="1">
            <a:spLocks noChangeArrowheads="1"/>
          </p:cNvSpPr>
          <p:nvPr/>
        </p:nvSpPr>
        <p:spPr bwMode="auto">
          <a:xfrm>
            <a:off x="571500" y="5072063"/>
            <a:ext cx="83581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i="1" dirty="0"/>
              <a:t>Př. Z manuálu </a:t>
            </a:r>
            <a:r>
              <a:rPr lang="cs-CZ" sz="1600" i="1" dirty="0" err="1"/>
              <a:t>Addenbrookského</a:t>
            </a:r>
            <a:r>
              <a:rPr lang="cs-CZ" sz="1600" i="1" dirty="0"/>
              <a:t> kognitivního testu</a:t>
            </a:r>
          </a:p>
          <a:p>
            <a:r>
              <a:rPr lang="cs-CZ" sz="1600" b="1" dirty="0"/>
              <a:t>Význam testu pro záchyt syndromu demence</a:t>
            </a:r>
          </a:p>
          <a:p>
            <a:r>
              <a:rPr lang="cs-CZ" sz="1600" dirty="0"/>
              <a:t>Skóruje-li pacient 88 bodů a méně, je senzitivita pro demenci 94 % a specificita 89 %.</a:t>
            </a:r>
          </a:p>
          <a:p>
            <a:r>
              <a:rPr lang="cs-CZ" sz="1600" dirty="0"/>
              <a:t>Zvolíme-li přísnější kritérium (hranici 82 bodů a méně), je senzitivita 84% a specificita 100%.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1995" name="Ink 1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834063" y="1536700"/>
              <a:ext cx="134937" cy="87313"/>
            </p14:xfrm>
          </p:contentPart>
        </mc:Choice>
        <mc:Fallback xmlns="">
          <p:pic>
            <p:nvPicPr>
              <p:cNvPr id="41995" name="Ink 1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823628" y="1531310"/>
                <a:ext cx="148251" cy="10132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41996" name="Ink 1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929063" y="4132263"/>
              <a:ext cx="23812" cy="30162"/>
            </p14:xfrm>
          </p:contentPart>
        </mc:Choice>
        <mc:Fallback xmlns="">
          <p:pic>
            <p:nvPicPr>
              <p:cNvPr id="41996" name="Ink 1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923290" y="4129390"/>
                <a:ext cx="33192" cy="36625"/>
              </a:xfrm>
              <a:prstGeom prst="rect">
                <a:avLst/>
              </a:prstGeom>
            </p:spPr>
          </p:pic>
        </mc:Fallback>
      </mc:AlternateContent>
      <p:sp>
        <p:nvSpPr>
          <p:cNvPr id="2" name="TextovéPole 1"/>
          <p:cNvSpPr txBox="1"/>
          <p:nvPr/>
        </p:nvSpPr>
        <p:spPr>
          <a:xfrm>
            <a:off x="683568" y="6309320"/>
            <a:ext cx="79928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/>
              <a:t>AJ: Sensitivity, specificity, positive </a:t>
            </a:r>
            <a:r>
              <a:rPr lang="cs-CZ" sz="1100" dirty="0" err="1"/>
              <a:t>predictive</a:t>
            </a:r>
            <a:r>
              <a:rPr lang="cs-CZ" sz="1100" dirty="0"/>
              <a:t> </a:t>
            </a:r>
            <a:r>
              <a:rPr lang="cs-CZ" sz="1100" dirty="0" err="1"/>
              <a:t>value</a:t>
            </a:r>
            <a:r>
              <a:rPr lang="cs-CZ" sz="1100" dirty="0"/>
              <a:t> (PPV), negative </a:t>
            </a:r>
            <a:r>
              <a:rPr lang="cs-CZ" sz="1100" dirty="0" err="1"/>
              <a:t>predictive</a:t>
            </a:r>
            <a:r>
              <a:rPr lang="cs-CZ" sz="1100" dirty="0"/>
              <a:t> </a:t>
            </a:r>
            <a:r>
              <a:rPr lang="cs-CZ" sz="1100" dirty="0" err="1"/>
              <a:t>value</a:t>
            </a:r>
            <a:r>
              <a:rPr lang="cs-CZ" sz="1100" dirty="0"/>
              <a:t> (NPV), </a:t>
            </a:r>
            <a:r>
              <a:rPr lang="cs-CZ" sz="1100" dirty="0" err="1"/>
              <a:t>false</a:t>
            </a:r>
            <a:r>
              <a:rPr lang="cs-CZ" sz="1100" dirty="0"/>
              <a:t> </a:t>
            </a:r>
            <a:r>
              <a:rPr lang="cs-CZ" sz="1100" dirty="0" err="1"/>
              <a:t>positives</a:t>
            </a:r>
            <a:r>
              <a:rPr lang="cs-CZ" sz="1100" dirty="0"/>
              <a:t>, </a:t>
            </a:r>
            <a:r>
              <a:rPr lang="cs-CZ" sz="1100" dirty="0" err="1"/>
              <a:t>false</a:t>
            </a:r>
            <a:r>
              <a:rPr lang="cs-CZ" sz="1100" dirty="0"/>
              <a:t> </a:t>
            </a:r>
            <a:r>
              <a:rPr lang="cs-CZ" sz="1100" dirty="0" err="1"/>
              <a:t>negatives</a:t>
            </a: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11345011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Podmíněné šance a další statistiky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Myšlenku „podmíněnosti“ aplikujeme na všechny statistiky, netýká se jen p-</a:t>
            </a:r>
            <a:r>
              <a:rPr lang="cs-CZ" dirty="0" err="1"/>
              <a:t>ností</a:t>
            </a:r>
            <a:endParaRPr lang="cs-CZ" dirty="0"/>
          </a:p>
          <a:p>
            <a:r>
              <a:rPr lang="cs-CZ" dirty="0"/>
              <a:t>Vždy jde o hodnotu dané statistiky pro skupinu lidí (populaci) definovanou nějakou podmínkou</a:t>
            </a:r>
          </a:p>
          <a:p>
            <a:r>
              <a:rPr lang="cs-CZ" dirty="0"/>
              <a:t>Podmíněné šance </a:t>
            </a:r>
          </a:p>
          <a:p>
            <a:r>
              <a:rPr lang="cs-CZ" dirty="0"/>
              <a:t>Podmíněné průměry, rozptyly…</a:t>
            </a:r>
          </a:p>
          <a:p>
            <a:r>
              <a:rPr lang="cs-CZ" dirty="0"/>
              <a:t>Notace pomocí svislé čáry zůstává</a:t>
            </a:r>
          </a:p>
        </p:txBody>
      </p:sp>
    </p:spTree>
    <p:extLst>
      <p:ext uri="{BB962C8B-B14F-4D97-AF65-F5344CB8AC3E}">
        <p14:creationId xmlns:p14="http://schemas.microsoft.com/office/powerpoint/2010/main" val="21984031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ROC analýza </a:t>
            </a:r>
            <a:r>
              <a:rPr lang="cs-CZ" sz="2000" dirty="0"/>
              <a:t>(</a:t>
            </a:r>
            <a:r>
              <a:rPr lang="cs-CZ" sz="2000" dirty="0" err="1"/>
              <a:t>Receiver</a:t>
            </a:r>
            <a:r>
              <a:rPr lang="cs-CZ" sz="2000" dirty="0"/>
              <a:t> </a:t>
            </a:r>
            <a:r>
              <a:rPr lang="cs-CZ" sz="2000" dirty="0" err="1"/>
              <a:t>Operating</a:t>
            </a:r>
            <a:r>
              <a:rPr lang="cs-CZ" sz="2000" dirty="0"/>
              <a:t> </a:t>
            </a:r>
            <a:r>
              <a:rPr lang="cs-CZ" sz="2000" dirty="0" err="1"/>
              <a:t>Curve</a:t>
            </a:r>
            <a:r>
              <a:rPr lang="cs-CZ" sz="2000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Počítání specificity a senzitivity pro různá kritéria (</a:t>
            </a:r>
            <a:r>
              <a:rPr lang="cs-CZ" sz="2800" dirty="0" err="1"/>
              <a:t>cut-off</a:t>
            </a:r>
            <a:r>
              <a:rPr lang="cs-CZ" sz="2800" dirty="0"/>
              <a:t> </a:t>
            </a:r>
            <a:r>
              <a:rPr lang="cs-CZ" sz="2800" dirty="0" err="1"/>
              <a:t>scores</a:t>
            </a:r>
            <a:r>
              <a:rPr lang="cs-CZ" sz="2800" dirty="0"/>
              <a:t>) s cílem identifikovat optimální poměr specificity a senzitivity</a:t>
            </a:r>
          </a:p>
          <a:p>
            <a:r>
              <a:rPr lang="cs-CZ" sz="2800" dirty="0"/>
              <a:t>Ručně pracné </a:t>
            </a:r>
          </a:p>
          <a:p>
            <a:pPr lvl="1"/>
            <a:r>
              <a:rPr lang="cs-CZ" sz="2400" dirty="0"/>
              <a:t>SPSS</a:t>
            </a:r>
          </a:p>
          <a:p>
            <a:endParaRPr lang="cs-CZ" sz="2800" dirty="0"/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1130" y="3068960"/>
            <a:ext cx="5782870" cy="3766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83498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Pravděpodobnostní rozložení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6692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/>
              <a:t>Pravděpodobnost je matematickým vyjádřením, modelem </a:t>
            </a:r>
            <a:r>
              <a:rPr lang="cs-CZ" b="1" dirty="0"/>
              <a:t>nejistoty</a:t>
            </a:r>
          </a:p>
          <a:p>
            <a:pPr marL="0" indent="0" algn="ctr">
              <a:buNone/>
            </a:pPr>
            <a:endParaRPr lang="cs-CZ" b="1" dirty="0"/>
          </a:p>
          <a:p>
            <a:r>
              <a:rPr lang="cs-CZ" sz="2800" dirty="0"/>
              <a:t>Nejistota je subjektivní nedostatek informací</a:t>
            </a:r>
          </a:p>
          <a:p>
            <a:pPr lvl="1"/>
            <a:r>
              <a:rPr lang="cs-CZ" sz="2400" dirty="0"/>
              <a:t>Můžeme hledat chybějící informace</a:t>
            </a:r>
          </a:p>
          <a:p>
            <a:pPr lvl="1"/>
            <a:r>
              <a:rPr lang="cs-CZ" sz="2400" dirty="0"/>
              <a:t>Často to neumíme, nechceme, nemůžeme – a začneme uvažovat pomocí pravděpodobností, tj. použijeme matematický model.</a:t>
            </a:r>
          </a:p>
        </p:txBody>
      </p:sp>
    </p:spTree>
    <p:extLst>
      <p:ext uri="{BB962C8B-B14F-4D97-AF65-F5344CB8AC3E}">
        <p14:creationId xmlns:p14="http://schemas.microsoft.com/office/powerpoint/2010/main" val="15942390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dirty="0"/>
              <a:t>Pravděpodobnost různých hodnot proměnné </a:t>
            </a:r>
            <a:r>
              <a:rPr lang="cs-CZ" sz="3600" i="1" dirty="0"/>
              <a:t>X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916113"/>
            <a:ext cx="8208963" cy="4826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400" dirty="0"/>
              <a:t>Je-li </a:t>
            </a:r>
            <a:r>
              <a:rPr lang="cs-CZ" sz="2400" b="1" dirty="0"/>
              <a:t>proměnná náhodná</a:t>
            </a:r>
            <a:r>
              <a:rPr lang="cs-CZ" sz="2400" dirty="0"/>
              <a:t> </a:t>
            </a:r>
            <a:r>
              <a:rPr lang="cs-CZ" sz="1800" dirty="0"/>
              <a:t>(tj. její hodnoty lze považovat za výsledek náhodných pokusů) </a:t>
            </a:r>
            <a:r>
              <a:rPr lang="cs-CZ" sz="2400" dirty="0"/>
              <a:t>…jaká je </a:t>
            </a:r>
            <a:r>
              <a:rPr lang="cs-CZ" sz="2400" i="1" dirty="0"/>
              <a:t>P</a:t>
            </a:r>
            <a:r>
              <a:rPr lang="cs-CZ" sz="2400" dirty="0"/>
              <a:t> výskytu jednotlivých hodnot?</a:t>
            </a:r>
          </a:p>
          <a:p>
            <a:pPr lvl="1" eaLnBrk="1" hangingPunct="1"/>
            <a:r>
              <a:rPr lang="cs-CZ" sz="1800" dirty="0"/>
              <a:t>Vzpomeňme si, že  </a:t>
            </a:r>
            <a:r>
              <a:rPr lang="pt-BR" sz="1800" i="1" dirty="0"/>
              <a:t>P</a:t>
            </a:r>
            <a:r>
              <a:rPr lang="pt-BR" sz="1800" dirty="0"/>
              <a:t>(A) = n / m   , blíží-li se počet pokusů </a:t>
            </a:r>
            <a:r>
              <a:rPr lang="pt-BR" sz="1800" b="1" dirty="0"/>
              <a:t>∞</a:t>
            </a:r>
            <a:r>
              <a:rPr lang="pt-BR" sz="1800" dirty="0"/>
              <a:t> (populaci)</a:t>
            </a:r>
            <a:endParaRPr lang="cs-CZ" sz="1800" dirty="0"/>
          </a:p>
          <a:p>
            <a:pPr eaLnBrk="1" hangingPunct="1"/>
            <a:endParaRPr lang="cs-CZ" sz="2000" dirty="0"/>
          </a:p>
          <a:p>
            <a:pPr eaLnBrk="1" hangingPunct="1"/>
            <a:r>
              <a:rPr lang="cs-CZ" sz="2000" dirty="0"/>
              <a:t>Máme-li tedy dost velký, náhodně vybraný vzorek, pak </a:t>
            </a:r>
            <a:r>
              <a:rPr lang="cs-CZ" sz="2000" i="1" dirty="0"/>
              <a:t>P</a:t>
            </a:r>
            <a:r>
              <a:rPr lang="cs-CZ" sz="2000" dirty="0"/>
              <a:t> výskytu jednotlivých hodnot → jejich relativní četnost</a:t>
            </a:r>
          </a:p>
          <a:p>
            <a:pPr marL="0" indent="0" eaLnBrk="1" hangingPunct="1">
              <a:buNone/>
            </a:pPr>
            <a:endParaRPr lang="en-US" sz="2000" dirty="0"/>
          </a:p>
          <a:p>
            <a:pPr marL="0" indent="0" algn="ctr" eaLnBrk="1" hangingPunct="1">
              <a:buNone/>
            </a:pPr>
            <a:r>
              <a:rPr lang="en-US" sz="2200" dirty="0" err="1"/>
              <a:t>Kd</a:t>
            </a:r>
            <a:r>
              <a:rPr lang="cs-CZ" sz="2200" dirty="0" err="1"/>
              <a:t>ybychom</a:t>
            </a:r>
            <a:r>
              <a:rPr lang="cs-CZ" sz="2200" dirty="0"/>
              <a:t> z populace(vzorku) náhodně vylosovali jednu hodnotu(jedince), jaká je pravděpodobnost, že bude mít hodnotu </a:t>
            </a:r>
            <a:r>
              <a:rPr lang="cs-CZ" sz="2200" i="1" dirty="0"/>
              <a:t>X=k</a:t>
            </a:r>
            <a:r>
              <a:rPr lang="cs-CZ" sz="2200" dirty="0"/>
              <a:t>?</a:t>
            </a:r>
          </a:p>
          <a:p>
            <a:pPr marL="0" indent="0" algn="ctr" eaLnBrk="1" hangingPunct="1">
              <a:buNone/>
            </a:pPr>
            <a:r>
              <a:rPr lang="cs-CZ" sz="2200" dirty="0"/>
              <a:t>Jak pravděpodobné jsou různé hodnoty?</a:t>
            </a: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Pravděpodobnostní rozložení náhodné proměnné 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  <a:buNone/>
            </a:pPr>
            <a:r>
              <a:rPr lang="cs-CZ" sz="2000" b="1" dirty="0"/>
              <a:t>Pravděpodobnostní rozložení</a:t>
            </a:r>
            <a:r>
              <a:rPr lang="cs-CZ" sz="2000" dirty="0"/>
              <a:t> = </a:t>
            </a:r>
            <a:r>
              <a:rPr lang="cs-CZ" sz="2000" u="sng" dirty="0"/>
              <a:t>teoretické</a:t>
            </a:r>
            <a:r>
              <a:rPr lang="cs-CZ" sz="2000" dirty="0"/>
              <a:t> rozložení </a:t>
            </a:r>
            <a:r>
              <a:rPr lang="cs-CZ" sz="2000" dirty="0" err="1"/>
              <a:t>rel</a:t>
            </a:r>
            <a:r>
              <a:rPr lang="cs-CZ" sz="2000" dirty="0"/>
              <a:t>. četností</a:t>
            </a:r>
          </a:p>
          <a:p>
            <a:pPr lvl="1" eaLnBrk="1" hangingPunct="1"/>
            <a:r>
              <a:rPr lang="cs-CZ" sz="1600" dirty="0"/>
              <a:t>U diskrétních proměnných uvažujeme o </a:t>
            </a:r>
            <a:r>
              <a:rPr lang="cs-CZ" sz="1600" i="1" dirty="0"/>
              <a:t>P</a:t>
            </a:r>
            <a:r>
              <a:rPr lang="cs-CZ" sz="1600" dirty="0"/>
              <a:t>  výskytu jednotlivých hodnot.</a:t>
            </a:r>
          </a:p>
          <a:p>
            <a:pPr eaLnBrk="1" hangingPunct="1"/>
            <a:endParaRPr lang="cs-CZ" sz="1800" dirty="0"/>
          </a:p>
          <a:p>
            <a:pPr eaLnBrk="1" hangingPunct="1"/>
            <a:endParaRPr lang="en-US" sz="1800" dirty="0"/>
          </a:p>
          <a:p>
            <a:pPr eaLnBrk="1" hangingPunct="1"/>
            <a:endParaRPr lang="en-US" sz="1800" dirty="0"/>
          </a:p>
          <a:p>
            <a:pPr eaLnBrk="1" hangingPunct="1"/>
            <a:endParaRPr lang="en-US" sz="1800" dirty="0"/>
          </a:p>
          <a:p>
            <a:pPr eaLnBrk="1" hangingPunct="1"/>
            <a:endParaRPr lang="en-US" sz="1800" dirty="0"/>
          </a:p>
          <a:p>
            <a:pPr marL="0" indent="0">
              <a:buNone/>
            </a:pPr>
            <a:endParaRPr lang="cs-CZ" sz="1200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22" y="3112000"/>
            <a:ext cx="3312368" cy="3785563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5976" y="3112000"/>
            <a:ext cx="3285182" cy="374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2912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cs-CZ" sz="1600" dirty="0"/>
              <a:t>U spojitých proměnných neuvažujeme o </a:t>
            </a:r>
            <a:r>
              <a:rPr lang="cs-CZ" sz="1600" i="1" dirty="0"/>
              <a:t>P </a:t>
            </a:r>
            <a:r>
              <a:rPr lang="cs-CZ" sz="1600" dirty="0"/>
              <a:t> výskytu jednotlivých hodnot, ale spíše o </a:t>
            </a:r>
            <a:r>
              <a:rPr lang="cs-CZ" sz="1600" i="1" dirty="0"/>
              <a:t>p</a:t>
            </a:r>
            <a:r>
              <a:rPr lang="cs-CZ" sz="1600" dirty="0"/>
              <a:t> výskytu hodnot v intervalech – </a:t>
            </a:r>
            <a:r>
              <a:rPr lang="cs-CZ" sz="1600" b="1" dirty="0"/>
              <a:t>hustota pravděpodobnosti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7504" y="1772816"/>
            <a:ext cx="4080933" cy="4267200"/>
          </a:xfrm>
          <a:prstGeom prst="rect">
            <a:avLst/>
          </a:prstGeom>
        </p:spPr>
      </p:pic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4704055"/>
              </p:ext>
            </p:extLst>
          </p:nvPr>
        </p:nvGraphicFramePr>
        <p:xfrm>
          <a:off x="4499992" y="1772816"/>
          <a:ext cx="4080933" cy="426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9" name="PHOTO-PAINT" r:id="rId4" imgW="4590720" imgH="4800600" progId="CorelPHOTOPAINT.Image.13">
                  <p:embed/>
                </p:oleObj>
              </mc:Choice>
              <mc:Fallback>
                <p:oleObj name="PHOTO-PAINT" r:id="rId4" imgW="4590720" imgH="4800600" progId="CorelPHOTOPAINT.Image.1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499992" y="1772816"/>
                        <a:ext cx="4080933" cy="426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Ovál 6"/>
          <p:cNvSpPr/>
          <p:nvPr/>
        </p:nvSpPr>
        <p:spPr bwMode="auto">
          <a:xfrm>
            <a:off x="5978604" y="5322474"/>
            <a:ext cx="108000" cy="1080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  <p:sp>
        <p:nvSpPr>
          <p:cNvPr id="8" name="Ovál 7"/>
          <p:cNvSpPr/>
          <p:nvPr/>
        </p:nvSpPr>
        <p:spPr bwMode="auto">
          <a:xfrm>
            <a:off x="6732240" y="2744936"/>
            <a:ext cx="108000" cy="1080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  <p:sp>
        <p:nvSpPr>
          <p:cNvPr id="9" name="Ovál 8"/>
          <p:cNvSpPr/>
          <p:nvPr/>
        </p:nvSpPr>
        <p:spPr bwMode="auto">
          <a:xfrm>
            <a:off x="7485876" y="4941168"/>
            <a:ext cx="108000" cy="1080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  <p:sp>
        <p:nvSpPr>
          <p:cNvPr id="10" name="Ovál 9"/>
          <p:cNvSpPr/>
          <p:nvPr/>
        </p:nvSpPr>
        <p:spPr bwMode="auto">
          <a:xfrm>
            <a:off x="8239512" y="5311841"/>
            <a:ext cx="108000" cy="1080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5525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Distribuční funkce (CDF)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4005262" cy="42672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sz="1800" dirty="0"/>
              <a:t>P-</a:t>
            </a:r>
            <a:r>
              <a:rPr lang="cs-CZ" sz="1800" dirty="0" err="1"/>
              <a:t>nostní</a:t>
            </a:r>
            <a:r>
              <a:rPr lang="cs-CZ" sz="1800" dirty="0"/>
              <a:t> rozložení je častěji popsáno </a:t>
            </a:r>
            <a:r>
              <a:rPr lang="cs-CZ" sz="1800" b="1" dirty="0"/>
              <a:t>(kumulativní)</a:t>
            </a:r>
            <a:r>
              <a:rPr lang="cs-CZ" sz="1800" dirty="0"/>
              <a:t> </a:t>
            </a:r>
            <a:r>
              <a:rPr lang="cs-CZ" sz="1800" b="1" dirty="0"/>
              <a:t>distribuční funkcí (CDF)</a:t>
            </a:r>
          </a:p>
          <a:p>
            <a:pPr eaLnBrk="1" hangingPunct="1"/>
            <a:r>
              <a:rPr lang="cs-CZ" sz="1800" i="1" dirty="0"/>
              <a:t>CDF</a:t>
            </a:r>
            <a:r>
              <a:rPr lang="cs-CZ" sz="1800" dirty="0"/>
              <a:t>(</a:t>
            </a:r>
            <a:r>
              <a:rPr lang="cs-CZ" sz="1800" i="1" dirty="0"/>
              <a:t>k</a:t>
            </a:r>
            <a:r>
              <a:rPr lang="cs-CZ" sz="1800" dirty="0"/>
              <a:t>) = </a:t>
            </a:r>
            <a:r>
              <a:rPr lang="cs-CZ" sz="1800" i="1" dirty="0"/>
              <a:t> P </a:t>
            </a:r>
            <a:r>
              <a:rPr lang="cs-CZ" sz="1800" dirty="0"/>
              <a:t>(</a:t>
            </a:r>
            <a:r>
              <a:rPr lang="cs-CZ" sz="1800" i="1" dirty="0"/>
              <a:t>X</a:t>
            </a:r>
            <a:r>
              <a:rPr lang="en-US" sz="1800" dirty="0"/>
              <a:t>≤</a:t>
            </a:r>
            <a:r>
              <a:rPr lang="cs-CZ" sz="1800" i="1" dirty="0"/>
              <a:t>k</a:t>
            </a:r>
            <a:r>
              <a:rPr lang="cs-CZ" sz="1800" dirty="0"/>
              <a:t>)  tj. </a:t>
            </a:r>
            <a:r>
              <a:rPr lang="cs-CZ" sz="1800" i="1" dirty="0"/>
              <a:t>P </a:t>
            </a:r>
            <a:r>
              <a:rPr lang="cs-CZ" sz="1800" dirty="0"/>
              <a:t> výskytu hodnot </a:t>
            </a:r>
            <a:r>
              <a:rPr lang="en-US" sz="1800" dirty="0"/>
              <a:t>≤</a:t>
            </a:r>
            <a:r>
              <a:rPr lang="cs-CZ" sz="1800" dirty="0"/>
              <a:t> </a:t>
            </a:r>
            <a:r>
              <a:rPr lang="cs-CZ" sz="1800" i="1" dirty="0"/>
              <a:t>k</a:t>
            </a:r>
            <a:r>
              <a:rPr lang="cs-CZ" sz="1800" dirty="0"/>
              <a:t> </a:t>
            </a:r>
          </a:p>
          <a:p>
            <a:pPr eaLnBrk="1" hangingPunct="1"/>
            <a:r>
              <a:rPr lang="cs-CZ" sz="1800" dirty="0"/>
              <a:t>Nabývá hodnot od 0 do 1</a:t>
            </a:r>
          </a:p>
          <a:p>
            <a:pPr eaLnBrk="1" hangingPunct="1"/>
            <a:r>
              <a:rPr lang="cs-CZ" sz="1800" dirty="0"/>
              <a:t>Neklesá</a:t>
            </a:r>
          </a:p>
          <a:p>
            <a:pPr eaLnBrk="1" hangingPunct="1"/>
            <a:r>
              <a:rPr lang="cs-CZ" sz="1800" i="1" dirty="0"/>
              <a:t>P </a:t>
            </a:r>
            <a:r>
              <a:rPr lang="cs-CZ" sz="1800" dirty="0"/>
              <a:t> je rovna „ploše oblasti pod křivkou hustoty pravděpodobnosti“ od -</a:t>
            </a:r>
            <a:r>
              <a:rPr lang="en-US" sz="1800" dirty="0"/>
              <a:t>∞ do </a:t>
            </a:r>
            <a:r>
              <a:rPr lang="en-US" sz="1800" i="1" dirty="0"/>
              <a:t>k</a:t>
            </a:r>
            <a:endParaRPr lang="cs-CZ" sz="1800" i="1" dirty="0"/>
          </a:p>
          <a:p>
            <a:pPr eaLnBrk="1" hangingPunct="1"/>
            <a:r>
              <a:rPr lang="cs-CZ" sz="1800" dirty="0"/>
              <a:t>„</a:t>
            </a:r>
            <a:r>
              <a:rPr lang="cs-CZ" sz="1800" dirty="0" err="1"/>
              <a:t>jako“percentily</a:t>
            </a:r>
            <a:endParaRPr lang="cs-CZ" sz="1800" dirty="0"/>
          </a:p>
          <a:p>
            <a:pPr eaLnBrk="1" hangingPunct="1"/>
            <a:r>
              <a:rPr lang="cs-CZ" sz="1800" dirty="0"/>
              <a:t>př. NORM.S.DIST v Excelu</a:t>
            </a:r>
          </a:p>
          <a:p>
            <a:pPr lvl="1" eaLnBrk="1" hangingPunct="1"/>
            <a:endParaRPr lang="cs-CZ" sz="1600" i="1" dirty="0"/>
          </a:p>
          <a:p>
            <a:pPr marL="471487" lvl="1" indent="0" eaLnBrk="1" hangingPunct="1">
              <a:buNone/>
            </a:pPr>
            <a:endParaRPr lang="cs-CZ" sz="1200" dirty="0"/>
          </a:p>
          <a:p>
            <a:pPr marL="471487" lvl="1" indent="0" eaLnBrk="1" hangingPunct="1">
              <a:buNone/>
            </a:pPr>
            <a:endParaRPr lang="cs-CZ" sz="1200" dirty="0"/>
          </a:p>
          <a:p>
            <a:pPr marL="471487" lvl="1" indent="0" eaLnBrk="1" hangingPunct="1">
              <a:buNone/>
            </a:pPr>
            <a:endParaRPr lang="cs-CZ" sz="12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8671" y="1749629"/>
            <a:ext cx="4169793" cy="4360116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467544" y="6322099"/>
            <a:ext cx="84840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cs-CZ" sz="1200" dirty="0"/>
              <a:t>AJ: </a:t>
            </a:r>
            <a:r>
              <a:rPr lang="cs-CZ" sz="1200" dirty="0" err="1"/>
              <a:t>random</a:t>
            </a:r>
            <a:r>
              <a:rPr lang="cs-CZ" sz="1200" dirty="0"/>
              <a:t> </a:t>
            </a:r>
            <a:r>
              <a:rPr lang="cs-CZ" sz="1200" dirty="0" err="1"/>
              <a:t>variable</a:t>
            </a:r>
            <a:r>
              <a:rPr lang="cs-CZ" sz="1200" dirty="0"/>
              <a:t>, probability </a:t>
            </a:r>
            <a:r>
              <a:rPr lang="cs-CZ" sz="1200" dirty="0" err="1"/>
              <a:t>distribution</a:t>
            </a:r>
            <a:r>
              <a:rPr lang="cs-CZ" sz="1200" dirty="0"/>
              <a:t>, (</a:t>
            </a:r>
            <a:r>
              <a:rPr lang="cs-CZ" sz="1200" dirty="0" err="1"/>
              <a:t>cumulative</a:t>
            </a:r>
            <a:r>
              <a:rPr lang="cs-CZ" sz="1200" dirty="0"/>
              <a:t>) </a:t>
            </a:r>
            <a:r>
              <a:rPr lang="cs-CZ" sz="1200" dirty="0" err="1"/>
              <a:t>distribution</a:t>
            </a:r>
            <a:r>
              <a:rPr lang="cs-CZ" sz="1200" dirty="0"/>
              <a:t> </a:t>
            </a:r>
            <a:r>
              <a:rPr lang="cs-CZ" sz="1200" dirty="0" err="1"/>
              <a:t>function</a:t>
            </a:r>
            <a:r>
              <a:rPr lang="en-US" sz="1200" dirty="0"/>
              <a:t> </a:t>
            </a:r>
            <a:r>
              <a:rPr lang="cs-CZ" sz="1200" dirty="0"/>
              <a:t>(</a:t>
            </a:r>
            <a:r>
              <a:rPr lang="en-US" sz="1200" dirty="0"/>
              <a:t>CDF</a:t>
            </a:r>
            <a:r>
              <a:rPr lang="cs-CZ" sz="1200" dirty="0"/>
              <a:t>), probability </a:t>
            </a:r>
            <a:r>
              <a:rPr lang="cs-CZ" sz="1200" dirty="0" err="1"/>
              <a:t>density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3226975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Empirické vs. teoretické distribuční funkce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Empirická rozložení </a:t>
            </a:r>
          </a:p>
          <a:p>
            <a:pPr lvl="1"/>
            <a:r>
              <a:rPr lang="cs-CZ" dirty="0"/>
              <a:t>získaná z dat</a:t>
            </a:r>
          </a:p>
          <a:p>
            <a:pPr lvl="1"/>
            <a:r>
              <a:rPr lang="cs-CZ" dirty="0"/>
              <a:t>„hrbolatá“</a:t>
            </a:r>
          </a:p>
          <a:p>
            <a:r>
              <a:rPr lang="cs-CZ" dirty="0"/>
              <a:t>Teoretická rozložení</a:t>
            </a:r>
          </a:p>
          <a:p>
            <a:pPr lvl="1"/>
            <a:r>
              <a:rPr lang="cs-CZ" dirty="0"/>
              <a:t>předpokládaná, odvozená z teorie</a:t>
            </a:r>
          </a:p>
          <a:p>
            <a:pPr lvl="1"/>
            <a:r>
              <a:rPr lang="cs-CZ" dirty="0"/>
              <a:t>spojitá (př. N) i diskrétní (př. B)</a:t>
            </a:r>
          </a:p>
        </p:txBody>
      </p:sp>
    </p:spTree>
    <p:extLst>
      <p:ext uri="{BB962C8B-B14F-4D97-AF65-F5344CB8AC3E}">
        <p14:creationId xmlns:p14="http://schemas.microsoft.com/office/powerpoint/2010/main" val="31913622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Důležitá teoretická p-</a:t>
            </a:r>
            <a:r>
              <a:rPr lang="cs-CZ" dirty="0" err="1"/>
              <a:t>nostní</a:t>
            </a:r>
            <a:r>
              <a:rPr lang="cs-CZ" dirty="0"/>
              <a:t> rozložení</a:t>
            </a:r>
            <a:endParaRPr lang="cs-CZ" sz="2400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916113"/>
            <a:ext cx="8001000" cy="4681537"/>
          </a:xfrm>
        </p:spPr>
        <p:txBody>
          <a:bodyPr/>
          <a:lstStyle/>
          <a:p>
            <a:pPr eaLnBrk="1" hangingPunct="1"/>
            <a:r>
              <a:rPr lang="cs-CZ" sz="3200" dirty="0"/>
              <a:t>Normální</a:t>
            </a:r>
          </a:p>
          <a:p>
            <a:pPr lvl="1" eaLnBrk="1" hangingPunct="1"/>
            <a:r>
              <a:rPr lang="cs-CZ" sz="2400" dirty="0"/>
              <a:t>Studentovo </a:t>
            </a:r>
            <a:r>
              <a:rPr lang="cs-CZ" sz="2400" i="1" dirty="0"/>
              <a:t>t</a:t>
            </a:r>
            <a:r>
              <a:rPr lang="cs-CZ" sz="2400" dirty="0"/>
              <a:t>-rozložení</a:t>
            </a:r>
          </a:p>
          <a:p>
            <a:pPr lvl="1" eaLnBrk="1" hangingPunct="1"/>
            <a:r>
              <a:rPr lang="cs-CZ" sz="2400" dirty="0" err="1"/>
              <a:t>Fisherovo</a:t>
            </a:r>
            <a:r>
              <a:rPr lang="cs-CZ" sz="2400" dirty="0"/>
              <a:t> </a:t>
            </a:r>
            <a:r>
              <a:rPr lang="cs-CZ" sz="2400" i="1" dirty="0"/>
              <a:t>F</a:t>
            </a:r>
            <a:r>
              <a:rPr lang="cs-CZ" sz="2400" dirty="0"/>
              <a:t>-rozložení</a:t>
            </a:r>
          </a:p>
          <a:p>
            <a:pPr lvl="1" eaLnBrk="1" hangingPunct="1"/>
            <a:r>
              <a:rPr lang="cs-CZ" sz="2400" i="1" dirty="0">
                <a:sym typeface="Symbol" pitchFamily="18" charset="2"/>
              </a:rPr>
              <a:t></a:t>
            </a:r>
            <a:r>
              <a:rPr lang="cs-CZ" sz="2400" baseline="30000" dirty="0">
                <a:sym typeface="Symbol" pitchFamily="18" charset="2"/>
              </a:rPr>
              <a:t>2</a:t>
            </a:r>
            <a:r>
              <a:rPr lang="cs-CZ" sz="2400" dirty="0">
                <a:sym typeface="Symbol" pitchFamily="18" charset="2"/>
              </a:rPr>
              <a:t>-rozložení (chí-kvadrát)</a:t>
            </a:r>
          </a:p>
          <a:p>
            <a:pPr eaLnBrk="1" hangingPunct="1"/>
            <a:r>
              <a:rPr lang="cs-CZ" sz="3200" dirty="0">
                <a:sym typeface="Symbol" pitchFamily="18" charset="2"/>
              </a:rPr>
              <a:t>Binomické</a:t>
            </a:r>
          </a:p>
          <a:p>
            <a:pPr eaLnBrk="1" hangingPunct="1"/>
            <a:r>
              <a:rPr lang="cs-CZ" sz="3200" dirty="0" err="1"/>
              <a:t>Poissonovo</a:t>
            </a:r>
            <a:endParaRPr lang="cs-CZ" sz="3200" dirty="0"/>
          </a:p>
          <a:p>
            <a:pPr eaLnBrk="1" hangingPunct="1"/>
            <a:endParaRPr lang="cs-CZ" sz="2000" dirty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dirty="0"/>
              <a:t>Standardizované normální rozložení </a:t>
            </a:r>
            <a:r>
              <a:rPr lang="cs-CZ" sz="3200" i="1" dirty="0"/>
              <a:t>N</a:t>
            </a:r>
            <a:r>
              <a:rPr lang="cs-CZ" sz="3200" dirty="0"/>
              <a:t>(0; 1)</a:t>
            </a:r>
            <a:endParaRPr lang="cs-CZ" dirty="0"/>
          </a:p>
        </p:txBody>
      </p:sp>
      <p:graphicFrame>
        <p:nvGraphicFramePr>
          <p:cNvPr id="5" name="graf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2292459"/>
              </p:ext>
            </p:extLst>
          </p:nvPr>
        </p:nvGraphicFramePr>
        <p:xfrm>
          <a:off x="611560" y="1772816"/>
          <a:ext cx="8064896" cy="4701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Jaká je pravděpodobnost, že má náhodný člověk ukazováček dlouhý 5 až 6cm?</a:t>
            </a:r>
          </a:p>
          <a:p>
            <a:pPr marL="0" indent="0">
              <a:buNone/>
            </a:pPr>
            <a:r>
              <a:rPr lang="cs-CZ" dirty="0"/>
              <a:t>Předpokládáme, že rozložení délek ukazováčků je normální s M=7cm a SD=1cm.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4395803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101013" cy="1216025"/>
          </a:xfrm>
        </p:spPr>
        <p:txBody>
          <a:bodyPr/>
          <a:lstStyle/>
          <a:p>
            <a:pPr eaLnBrk="1" hangingPunct="1"/>
            <a:br>
              <a:rPr lang="cs-CZ" altLang="cs-CZ" sz="3400"/>
            </a:br>
            <a:r>
              <a:rPr lang="cs-CZ" altLang="cs-CZ" sz="2800"/>
              <a:t>Kvantily standardního normálního rozložení </a:t>
            </a:r>
            <a:r>
              <a:rPr lang="cs-CZ" altLang="cs-CZ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(0;1)</a:t>
            </a:r>
            <a:br>
              <a:rPr lang="cs-CZ" altLang="cs-CZ" sz="2800"/>
            </a:br>
            <a:r>
              <a:rPr lang="cs-CZ" altLang="cs-CZ" sz="2400"/>
              <a:t>alias oblasti pod křivkou normálního rozložení</a:t>
            </a:r>
            <a:endParaRPr lang="cs-CZ" altLang="cs-CZ" sz="2800"/>
          </a:p>
        </p:txBody>
      </p:sp>
      <p:pic>
        <p:nvPicPr>
          <p:cNvPr id="32771" name="Picture 6" descr="normalcurveLQ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1700213"/>
            <a:ext cx="6769100" cy="4386262"/>
          </a:xfrm>
        </p:spPr>
      </p:pic>
      <p:sp>
        <p:nvSpPr>
          <p:cNvPr id="32772" name="Text Box 7"/>
          <p:cNvSpPr txBox="1">
            <a:spLocks noChangeArrowheads="1"/>
          </p:cNvSpPr>
          <p:nvPr/>
        </p:nvSpPr>
        <p:spPr bwMode="auto">
          <a:xfrm>
            <a:off x="6877050" y="6237288"/>
            <a:ext cx="16986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800"/>
              <a:t>upraveno dle Glass, Hopkins, s. 88</a:t>
            </a:r>
          </a:p>
        </p:txBody>
      </p:sp>
      <p:sp>
        <p:nvSpPr>
          <p:cNvPr id="3" name="Zaoblený obdélník 2"/>
          <p:cNvSpPr/>
          <p:nvPr/>
        </p:nvSpPr>
        <p:spPr bwMode="auto">
          <a:xfrm>
            <a:off x="3131840" y="3501008"/>
            <a:ext cx="288032" cy="2304256"/>
          </a:xfrm>
          <a:prstGeom prst="roundRect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 bwMode="auto">
          <a:xfrm>
            <a:off x="3779912" y="3501008"/>
            <a:ext cx="288032" cy="2304256"/>
          </a:xfrm>
          <a:prstGeom prst="roundRect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  <p:sp>
        <p:nvSpPr>
          <p:cNvPr id="8" name="Zaoblený obdélník 7"/>
          <p:cNvSpPr/>
          <p:nvPr/>
        </p:nvSpPr>
        <p:spPr bwMode="auto">
          <a:xfrm>
            <a:off x="4427984" y="3501008"/>
            <a:ext cx="288032" cy="2304256"/>
          </a:xfrm>
          <a:prstGeom prst="roundRect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 bwMode="auto">
          <a:xfrm>
            <a:off x="5076056" y="3501008"/>
            <a:ext cx="288032" cy="2304256"/>
          </a:xfrm>
          <a:prstGeom prst="roundRect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7068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Pravděpodobnost jako relativní četnost</a:t>
            </a:r>
          </a:p>
          <a:p>
            <a:r>
              <a:rPr lang="cs-CZ" sz="2400" dirty="0"/>
              <a:t>Podmíněná pravděpodobnost a její diagnostická užití</a:t>
            </a:r>
          </a:p>
          <a:p>
            <a:r>
              <a:rPr lang="cs-CZ" sz="2400" dirty="0"/>
              <a:t>Pravděpodobnostní rozložení</a:t>
            </a:r>
          </a:p>
          <a:p>
            <a:endParaRPr lang="cs-CZ" sz="2400" dirty="0"/>
          </a:p>
          <a:p>
            <a:r>
              <a:rPr lang="cs-CZ" sz="2400" dirty="0"/>
              <a:t>K čemu </a:t>
            </a:r>
            <a:r>
              <a:rPr lang="cs-CZ" sz="2400" i="1" dirty="0"/>
              <a:t>P</a:t>
            </a:r>
            <a:r>
              <a:rPr lang="cs-CZ" sz="2400" dirty="0"/>
              <a:t>?</a:t>
            </a:r>
          </a:p>
          <a:p>
            <a:pPr lvl="1"/>
            <a:r>
              <a:rPr lang="cs-CZ" sz="2000" dirty="0"/>
              <a:t>Uvažování o věcech nejistých</a:t>
            </a:r>
          </a:p>
          <a:p>
            <a:pPr lvl="1"/>
            <a:r>
              <a:rPr lang="cs-CZ" sz="2000" dirty="0"/>
              <a:t>Stojí v základech statistiky (pro nás neviditelně</a:t>
            </a:r>
            <a:r>
              <a:rPr lang="cs-CZ" dirty="0"/>
              <a:t>)</a:t>
            </a:r>
          </a:p>
          <a:p>
            <a:pPr lvl="1"/>
            <a:r>
              <a:rPr lang="cs-CZ" sz="2000" dirty="0"/>
              <a:t>„Podmíněnost“ je základem pro uvažování o vztazích mezi proměnnými</a:t>
            </a:r>
          </a:p>
          <a:p>
            <a:pPr lvl="1"/>
            <a:r>
              <a:rPr lang="cs-CZ" sz="2000" dirty="0"/>
              <a:t>Je základem pro usuzování ze vzorku na populaci</a:t>
            </a:r>
          </a:p>
          <a:p>
            <a:pPr marL="471487" lvl="1" indent="0">
              <a:buNone/>
            </a:pPr>
            <a:endParaRPr lang="cs-CZ" dirty="0"/>
          </a:p>
          <a:p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>
                <a:extLst>
                  <a:ext uri="{FF2B5EF4-FFF2-40B4-BE49-F238E27FC236}">
                    <a16:creationId xmlns:a16="http://schemas.microsoft.com/office/drawing/2014/main" id="{3B5F7A7C-FC80-4099-892B-4DE8A8D329CE}"/>
                  </a:ext>
                </a:extLst>
              </p:cNvPr>
              <p:cNvSpPr/>
              <p:nvPr/>
            </p:nvSpPr>
            <p:spPr>
              <a:xfrm>
                <a:off x="5709663" y="5752143"/>
                <a:ext cx="3434337" cy="9988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</a:rPr>
                        <m:t>𝑀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</m:d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.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" name="Obdélník 3">
                <a:extLst>
                  <a:ext uri="{FF2B5EF4-FFF2-40B4-BE49-F238E27FC236}">
                    <a16:creationId xmlns:a16="http://schemas.microsoft.com/office/drawing/2014/main" id="{3B5F7A7C-FC80-4099-892B-4DE8A8D329C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9663" y="5752143"/>
                <a:ext cx="3434337" cy="99886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2776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Pravděpodobnost jevu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5105400"/>
          </a:xfrm>
        </p:spPr>
        <p:txBody>
          <a:bodyPr/>
          <a:lstStyle/>
          <a:p>
            <a:pPr eaLnBrk="1" hangingPunct="1"/>
            <a:r>
              <a:rPr lang="cs-CZ" sz="2800" dirty="0"/>
              <a:t>Pravděpodobnost, že nastane jev A</a:t>
            </a:r>
          </a:p>
          <a:p>
            <a:pPr lvl="1" eaLnBrk="1" hangingPunct="1"/>
            <a:r>
              <a:rPr lang="cs-CZ" sz="2200" dirty="0"/>
              <a:t>jistý jev: </a:t>
            </a:r>
            <a:r>
              <a:rPr lang="cs-CZ" sz="2200" i="1" dirty="0"/>
              <a:t>P</a:t>
            </a:r>
            <a:r>
              <a:rPr lang="cs-CZ" sz="2200" dirty="0"/>
              <a:t> = 1</a:t>
            </a:r>
          </a:p>
          <a:p>
            <a:pPr lvl="1" eaLnBrk="1" hangingPunct="1"/>
            <a:r>
              <a:rPr lang="cs-CZ" sz="2200" dirty="0"/>
              <a:t>nemožný jev: </a:t>
            </a:r>
            <a:r>
              <a:rPr lang="cs-CZ" sz="2200" i="1" dirty="0"/>
              <a:t>P</a:t>
            </a:r>
            <a:r>
              <a:rPr lang="cs-CZ" sz="2200" dirty="0"/>
              <a:t> = 0</a:t>
            </a:r>
          </a:p>
          <a:p>
            <a:pPr lvl="1" eaLnBrk="1" hangingPunct="1"/>
            <a:r>
              <a:rPr lang="cs-CZ" sz="2200" dirty="0"/>
              <a:t>jisté a nemožné jevy se vyskytují pouze v teorii</a:t>
            </a:r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r>
              <a:rPr lang="cs-CZ" sz="1000" dirty="0"/>
              <a:t>AJ: probability, event, </a:t>
            </a:r>
            <a:r>
              <a:rPr lang="cs-CZ" sz="1000" dirty="0" err="1"/>
              <a:t>random</a:t>
            </a:r>
            <a:r>
              <a:rPr lang="cs-CZ" sz="1000" dirty="0"/>
              <a:t> trial,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3B7366F6-26B6-4B9A-8470-7F16220BD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Řešené úlohy na podmíněné pravděpodobnosti ve čtyřpolní tabulce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E3A061ED-3846-4321-A698-0A64B19EBC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97856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1200" dirty="0"/>
              <a:t>I když se podmíněné pravděpodobnosti týkají všech možných jevů, proměnných všech úrovní, je dobré se s nimi naučit počítat na dichotomiích – tedy jevech, které buď nastanou, nebo nenastanou, a podmínkách, které platí nebo neplatí. Řadu složitěji vypadajících úloh lze zjednodušit do tohoto formátu.</a:t>
            </a:r>
            <a:br>
              <a:rPr lang="cs-CZ" sz="1200" dirty="0"/>
            </a:br>
            <a:r>
              <a:rPr lang="cs-CZ" sz="1200" dirty="0"/>
              <a:t>Tyto úlohy dobře a užitečně popisuje čtyřpolní tabulka četností/pravděpodobností, s jejíž pomocí lze úlohy a podmíněné pravděpodobnosti řešit snáze a s menším rizikem přehlédnutí. 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539552" y="1752601"/>
          <a:ext cx="6696744" cy="3645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6030">
                <a:tc rowSpan="2">
                  <a:txBody>
                    <a:bodyPr/>
                    <a:lstStyle/>
                    <a:p>
                      <a:endParaRPr lang="cs-CZ" sz="2400" b="1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cs-CZ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Celkem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5230">
                <a:tc vMerge="1">
                  <a:txBody>
                    <a:bodyPr/>
                    <a:lstStyle/>
                    <a:p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Jev B nastal</a:t>
                      </a:r>
                    </a:p>
                    <a:p>
                      <a:pPr algn="ctr"/>
                      <a:r>
                        <a:rPr lang="cs-CZ" sz="2400" b="1" baseline="0" dirty="0"/>
                        <a:t>B</a:t>
                      </a:r>
                      <a:r>
                        <a:rPr lang="cs-CZ" b="1" baseline="0" dirty="0"/>
                        <a:t> </a:t>
                      </a:r>
                    </a:p>
                    <a:p>
                      <a:pPr algn="ctr"/>
                      <a:r>
                        <a:rPr lang="cs-CZ" b="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(nebo </a:t>
                      </a:r>
                      <a:r>
                        <a:rPr lang="cs-CZ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</a:t>
                      </a:r>
                      <a:r>
                        <a:rPr lang="cs-CZ" b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+</a:t>
                      </a:r>
                      <a:r>
                        <a:rPr lang="cs-CZ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)</a:t>
                      </a:r>
                      <a:endParaRPr lang="cs-CZ" b="1" baseline="30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Jev B nenastal</a:t>
                      </a:r>
                      <a:r>
                        <a:rPr lang="cs-CZ" baseline="0" dirty="0"/>
                        <a:t> </a:t>
                      </a:r>
                    </a:p>
                    <a:p>
                      <a:pPr algn="ctr"/>
                      <a:r>
                        <a:rPr lang="cs-CZ" sz="2400" b="1" baseline="0" dirty="0"/>
                        <a:t>B</a:t>
                      </a:r>
                      <a:r>
                        <a:rPr lang="en-US" sz="2400" b="1" baseline="0" dirty="0"/>
                        <a:t>’</a:t>
                      </a:r>
                      <a:r>
                        <a:rPr lang="cs-CZ" baseline="0" dirty="0"/>
                        <a:t> </a:t>
                      </a:r>
                    </a:p>
                    <a:p>
                      <a:pPr algn="ctr"/>
                      <a:r>
                        <a:rPr lang="cs-CZ" b="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(nebo </a:t>
                      </a:r>
                      <a:r>
                        <a:rPr lang="cs-CZ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</a:t>
                      </a:r>
                      <a:r>
                        <a:rPr lang="cs-CZ" b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-</a:t>
                      </a:r>
                      <a:r>
                        <a:rPr lang="cs-CZ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)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6495">
                <a:tc>
                  <a:txBody>
                    <a:bodyPr/>
                    <a:lstStyle/>
                    <a:p>
                      <a:r>
                        <a:rPr lang="cs-CZ" dirty="0"/>
                        <a:t>Jev </a:t>
                      </a:r>
                      <a:r>
                        <a:rPr lang="en-US" dirty="0"/>
                        <a:t>A</a:t>
                      </a:r>
                      <a:r>
                        <a:rPr lang="cs-CZ" dirty="0"/>
                        <a:t> nastal</a:t>
                      </a:r>
                    </a:p>
                    <a:p>
                      <a:pPr algn="ctr"/>
                      <a:r>
                        <a:rPr lang="cs-CZ" sz="2400" b="1" baseline="0" dirty="0"/>
                        <a:t>A</a:t>
                      </a:r>
                      <a:r>
                        <a:rPr lang="cs-CZ" b="1" baseline="0" dirty="0"/>
                        <a:t>   </a:t>
                      </a:r>
                    </a:p>
                    <a:p>
                      <a:r>
                        <a:rPr lang="cs-CZ" b="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(nebo </a:t>
                      </a:r>
                      <a:r>
                        <a:rPr lang="cs-CZ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</a:t>
                      </a:r>
                      <a:r>
                        <a:rPr lang="cs-CZ" b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+</a:t>
                      </a:r>
                      <a:r>
                        <a:rPr lang="cs-CZ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)</a:t>
                      </a:r>
                      <a:endParaRPr lang="cs-CZ" b="0" baseline="30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i="1" dirty="0"/>
                        <a:t>P</a:t>
                      </a:r>
                      <a:r>
                        <a:rPr lang="cs-CZ" sz="2400" dirty="0"/>
                        <a:t>(A</a:t>
                      </a:r>
                      <a:r>
                        <a:rPr lang="cs-CZ" sz="2400" b="1" dirty="0">
                          <a:latin typeface="Times New Roman" pitchFamily="18" charset="0"/>
                          <a:cs typeface="Times New Roman" pitchFamily="18" charset="0"/>
                        </a:rPr>
                        <a:t>∩</a:t>
                      </a:r>
                      <a:r>
                        <a:rPr lang="cs-CZ" sz="2400" b="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B)</a:t>
                      </a:r>
                    </a:p>
                  </a:txBody>
                  <a:tcPr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i="1" dirty="0"/>
                        <a:t>P</a:t>
                      </a:r>
                      <a:r>
                        <a:rPr lang="cs-CZ" sz="2400" dirty="0"/>
                        <a:t>(A</a:t>
                      </a:r>
                      <a:r>
                        <a:rPr lang="cs-CZ" sz="2400" b="1" dirty="0">
                          <a:latin typeface="Times New Roman" pitchFamily="18" charset="0"/>
                          <a:cs typeface="Times New Roman" pitchFamily="18" charset="0"/>
                        </a:rPr>
                        <a:t>∩</a:t>
                      </a:r>
                      <a:r>
                        <a:rPr lang="cs-CZ" sz="2400" b="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B</a:t>
                      </a:r>
                      <a:r>
                        <a:rPr lang="en-US" sz="2400" b="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’</a:t>
                      </a:r>
                      <a:r>
                        <a:rPr lang="cs-CZ" sz="2400" b="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)</a:t>
                      </a:r>
                    </a:p>
                  </a:txBody>
                  <a:tcPr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i="1" baseline="0" dirty="0"/>
                    </a:p>
                    <a:p>
                      <a:pPr algn="ctr"/>
                      <a:r>
                        <a:rPr lang="cs-CZ" sz="2400" i="1" baseline="0" dirty="0"/>
                        <a:t>P</a:t>
                      </a:r>
                      <a:r>
                        <a:rPr lang="cs-CZ" sz="2400" baseline="0" dirty="0"/>
                        <a:t>(A)</a:t>
                      </a:r>
                    </a:p>
                  </a:txBody>
                  <a:tcPr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8112">
                <a:tc>
                  <a:txBody>
                    <a:bodyPr/>
                    <a:lstStyle/>
                    <a:p>
                      <a:r>
                        <a:rPr lang="cs-CZ" dirty="0"/>
                        <a:t>Jev A nenastal</a:t>
                      </a:r>
                      <a:r>
                        <a:rPr lang="cs-CZ" baseline="0" dirty="0"/>
                        <a:t> </a:t>
                      </a:r>
                    </a:p>
                    <a:p>
                      <a:pPr algn="ctr"/>
                      <a:r>
                        <a:rPr lang="cs-CZ" sz="2400" b="1" baseline="0" dirty="0"/>
                        <a:t>A</a:t>
                      </a:r>
                      <a:r>
                        <a:rPr lang="en-US" sz="2400" b="1" baseline="0" dirty="0"/>
                        <a:t>’</a:t>
                      </a:r>
                      <a:r>
                        <a:rPr lang="cs-CZ" baseline="0" dirty="0"/>
                        <a:t> </a:t>
                      </a:r>
                    </a:p>
                    <a:p>
                      <a:r>
                        <a:rPr lang="cs-CZ" b="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(nebo </a:t>
                      </a:r>
                      <a:r>
                        <a:rPr lang="cs-CZ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</a:t>
                      </a:r>
                      <a:r>
                        <a:rPr lang="cs-CZ" b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-</a:t>
                      </a:r>
                      <a:r>
                        <a:rPr lang="cs-CZ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)</a:t>
                      </a:r>
                      <a:r>
                        <a:rPr lang="cs-CZ" baseline="0" dirty="0"/>
                        <a:t> </a:t>
                      </a:r>
                      <a:endParaRPr lang="cs-CZ" b="1" dirty="0"/>
                    </a:p>
                  </a:txBody>
                  <a:tcPr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i="1" dirty="0"/>
                        <a:t>P</a:t>
                      </a:r>
                      <a:r>
                        <a:rPr lang="cs-CZ" sz="2400" dirty="0"/>
                        <a:t>(A</a:t>
                      </a:r>
                      <a:r>
                        <a:rPr lang="en-US" sz="2400" dirty="0"/>
                        <a:t>’</a:t>
                      </a:r>
                      <a:r>
                        <a:rPr lang="cs-CZ" sz="2400" b="1" dirty="0">
                          <a:latin typeface="Times New Roman" pitchFamily="18" charset="0"/>
                          <a:cs typeface="Times New Roman" pitchFamily="18" charset="0"/>
                        </a:rPr>
                        <a:t>∩</a:t>
                      </a:r>
                      <a:r>
                        <a:rPr lang="cs-CZ" sz="2400" b="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B)</a:t>
                      </a:r>
                    </a:p>
                  </a:txBody>
                  <a:tcPr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i="1" dirty="0"/>
                        <a:t>P</a:t>
                      </a:r>
                      <a:r>
                        <a:rPr lang="cs-CZ" sz="2400" dirty="0"/>
                        <a:t>(A</a:t>
                      </a:r>
                      <a:r>
                        <a:rPr lang="en-US" sz="2400" dirty="0"/>
                        <a:t>’</a:t>
                      </a:r>
                      <a:r>
                        <a:rPr lang="cs-CZ" sz="2400" b="1" dirty="0">
                          <a:latin typeface="Times New Roman" pitchFamily="18" charset="0"/>
                          <a:cs typeface="Times New Roman" pitchFamily="18" charset="0"/>
                        </a:rPr>
                        <a:t>∩</a:t>
                      </a:r>
                      <a:r>
                        <a:rPr lang="cs-CZ" sz="2400" b="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B</a:t>
                      </a:r>
                      <a:r>
                        <a:rPr lang="en-US" sz="2400" b="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’</a:t>
                      </a:r>
                      <a:r>
                        <a:rPr lang="cs-CZ" sz="2400" b="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)</a:t>
                      </a:r>
                    </a:p>
                  </a:txBody>
                  <a:tcPr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i="1" baseline="0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i="1" baseline="0" dirty="0"/>
                        <a:t>P</a:t>
                      </a:r>
                      <a:r>
                        <a:rPr lang="cs-CZ" sz="2400" baseline="0" dirty="0"/>
                        <a:t>(A</a:t>
                      </a:r>
                      <a:r>
                        <a:rPr lang="en-US" sz="2400" baseline="0" dirty="0"/>
                        <a:t>’</a:t>
                      </a:r>
                      <a:r>
                        <a:rPr lang="cs-CZ" sz="2400" baseline="0" dirty="0"/>
                        <a:t>)</a:t>
                      </a:r>
                      <a:endParaRPr lang="cs-CZ" sz="2400" dirty="0"/>
                    </a:p>
                  </a:txBody>
                  <a:tcPr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2377">
                <a:tc>
                  <a:txBody>
                    <a:bodyPr/>
                    <a:lstStyle/>
                    <a:p>
                      <a:r>
                        <a:rPr lang="cs-CZ" dirty="0"/>
                        <a:t>Celkem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i="1" baseline="0" dirty="0"/>
                        <a:t>P</a:t>
                      </a:r>
                      <a:r>
                        <a:rPr lang="cs-CZ" sz="2400" baseline="0" dirty="0"/>
                        <a:t>(B)</a:t>
                      </a:r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i="1" baseline="0" dirty="0"/>
                        <a:t>P</a:t>
                      </a:r>
                      <a:r>
                        <a:rPr lang="cs-CZ" sz="2400" baseline="0" dirty="0"/>
                        <a:t>(B</a:t>
                      </a:r>
                      <a:r>
                        <a:rPr lang="en-US" sz="2400" baseline="0" dirty="0"/>
                        <a:t>’</a:t>
                      </a:r>
                      <a:r>
                        <a:rPr lang="cs-CZ" sz="2400" baseline="0" dirty="0"/>
                        <a:t>)</a:t>
                      </a:r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TextovéPole 1"/>
          <p:cNvSpPr txBox="1"/>
          <p:nvPr/>
        </p:nvSpPr>
        <p:spPr>
          <a:xfrm>
            <a:off x="556816" y="6150114"/>
            <a:ext cx="800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/>
              <a:t>Tabulka funguje stejně, když místo pravděpodobností obsahuje četnosti či relativní četnosti   </a:t>
            </a:r>
            <a:r>
              <a:rPr lang="cs-CZ" sz="1200" b="1" dirty="0"/>
              <a:t>GERD GIGERENZER</a:t>
            </a:r>
            <a:endParaRPr lang="cs-CZ" b="1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7CD2C8CA-B746-4E48-9E25-850BC3A040FB}"/>
              </a:ext>
            </a:extLst>
          </p:cNvPr>
          <p:cNvSpPr/>
          <p:nvPr/>
        </p:nvSpPr>
        <p:spPr bwMode="auto">
          <a:xfrm>
            <a:off x="2699792" y="3212976"/>
            <a:ext cx="1008112" cy="504056"/>
          </a:xfrm>
          <a:prstGeom prst="rect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8A5FDB26-D442-4E63-83D4-06E5AB6725F6}"/>
              </a:ext>
            </a:extLst>
          </p:cNvPr>
          <p:cNvSpPr/>
          <p:nvPr/>
        </p:nvSpPr>
        <p:spPr bwMode="auto">
          <a:xfrm>
            <a:off x="2627784" y="3140968"/>
            <a:ext cx="4248472" cy="648072"/>
          </a:xfrm>
          <a:prstGeom prst="rect">
            <a:avLst/>
          </a:prstGeom>
          <a:noFill/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C8B17AD-A8C8-415B-80AB-A654F60CA29C}"/>
              </a:ext>
            </a:extLst>
          </p:cNvPr>
          <p:cNvSpPr txBox="1"/>
          <p:nvPr/>
        </p:nvSpPr>
        <p:spPr>
          <a:xfrm>
            <a:off x="7380312" y="3193812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i="1" dirty="0">
                <a:solidFill>
                  <a:srgbClr val="0070C0"/>
                </a:solidFill>
              </a:rPr>
              <a:t>P</a:t>
            </a:r>
            <a:r>
              <a:rPr lang="cs-CZ" sz="2800" dirty="0">
                <a:solidFill>
                  <a:srgbClr val="0070C0"/>
                </a:solidFill>
              </a:rPr>
              <a:t>(B|A)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BA739100-9B55-45C5-918A-81D1936642D6}"/>
              </a:ext>
            </a:extLst>
          </p:cNvPr>
          <p:cNvSpPr/>
          <p:nvPr/>
        </p:nvSpPr>
        <p:spPr bwMode="auto">
          <a:xfrm>
            <a:off x="2555776" y="3068960"/>
            <a:ext cx="1296144" cy="2329408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F6DEF26-1822-4FF0-84C5-BEC66B885CB6}"/>
              </a:ext>
            </a:extLst>
          </p:cNvPr>
          <p:cNvSpPr txBox="1"/>
          <p:nvPr/>
        </p:nvSpPr>
        <p:spPr>
          <a:xfrm>
            <a:off x="2627784" y="5503015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i="1" dirty="0">
                <a:solidFill>
                  <a:srgbClr val="00B050"/>
                </a:solidFill>
              </a:rPr>
              <a:t>P</a:t>
            </a:r>
            <a:r>
              <a:rPr lang="cs-CZ" sz="2800" dirty="0">
                <a:solidFill>
                  <a:srgbClr val="00B050"/>
                </a:solidFill>
              </a:rPr>
              <a:t>(A|B)</a:t>
            </a:r>
          </a:p>
        </p:txBody>
      </p:sp>
    </p:spTree>
    <p:extLst>
      <p:ext uri="{BB962C8B-B14F-4D97-AF65-F5344CB8AC3E}">
        <p14:creationId xmlns:p14="http://schemas.microsoft.com/office/powerpoint/2010/main" val="21007573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001000" cy="1216025"/>
          </a:xfrm>
        </p:spPr>
        <p:txBody>
          <a:bodyPr/>
          <a:lstStyle/>
          <a:p>
            <a:pPr eaLnBrk="1" hangingPunct="1"/>
            <a:r>
              <a:rPr lang="cs-CZ" sz="1800" b="1" dirty="0">
                <a:solidFill>
                  <a:srgbClr val="0070C0"/>
                </a:solidFill>
              </a:rPr>
              <a:t>1. </a:t>
            </a:r>
            <a:r>
              <a:rPr lang="cs-CZ" sz="1800" dirty="0">
                <a:solidFill>
                  <a:srgbClr val="0070C0"/>
                </a:solidFill>
              </a:rPr>
              <a:t>Prevalence impulzivního sebepoškozování se u pacientů s poruchami příjmu potravy vyskytuje u 30%. Častější je u bulimie, kde se vyskytuje až v 60% případů. Je-li bulimiků mezi pacienty s poruchami příjmu potravy 40%, </a:t>
            </a:r>
            <a:br>
              <a:rPr lang="cs-CZ" sz="1800" dirty="0"/>
            </a:br>
            <a:r>
              <a:rPr lang="cs-CZ" sz="1800" b="1" dirty="0">
                <a:solidFill>
                  <a:schemeClr val="accent2"/>
                </a:solidFill>
              </a:rPr>
              <a:t>jaká je pravděpodobnost IS u anorektiků?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9373621"/>
              </p:ext>
            </p:extLst>
          </p:nvPr>
        </p:nvGraphicFramePr>
        <p:xfrm>
          <a:off x="323528" y="1548681"/>
          <a:ext cx="8217024" cy="23375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78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66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6030">
                <a:tc rowSpan="2">
                  <a:txBody>
                    <a:bodyPr/>
                    <a:lstStyle/>
                    <a:p>
                      <a:endParaRPr lang="cs-CZ" sz="2400" b="1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cs-CZ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Celkem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8199">
                <a:tc vMerge="1">
                  <a:txBody>
                    <a:bodyPr/>
                    <a:lstStyle/>
                    <a:p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baseline="0" dirty="0"/>
                        <a:t>Anorexie</a:t>
                      </a:r>
                    </a:p>
                    <a:p>
                      <a:pPr algn="ctr"/>
                      <a:r>
                        <a:rPr lang="cs-CZ" sz="2000" b="0" baseline="0" dirty="0"/>
                        <a:t>(A)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/>
                        <a:t>Bulimie</a:t>
                      </a:r>
                    </a:p>
                    <a:p>
                      <a:pPr algn="ctr"/>
                      <a:r>
                        <a:rPr lang="cs-CZ" sz="2000" b="0" dirty="0"/>
                        <a:t>(B)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952">
                <a:tc>
                  <a:txBody>
                    <a:bodyPr/>
                    <a:lstStyle/>
                    <a:p>
                      <a:r>
                        <a:rPr lang="cs-CZ" sz="1200" b="0" baseline="0" dirty="0">
                          <a:solidFill>
                            <a:schemeClr val="tx1"/>
                          </a:solidFill>
                        </a:rPr>
                        <a:t>Impulzivní sebepoškozování přítomno (IS+)</a:t>
                      </a:r>
                    </a:p>
                  </a:txBody>
                  <a:tcPr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>
                          <a:solidFill>
                            <a:srgbClr val="00B050"/>
                          </a:solidFill>
                        </a:rPr>
                        <a:t>P(IS+ </a:t>
                      </a:r>
                      <a:r>
                        <a:rPr lang="cs-CZ" sz="1800" b="1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∩ </a:t>
                      </a:r>
                      <a:r>
                        <a:rPr lang="cs-CZ" sz="1800" b="1" dirty="0">
                          <a:solidFill>
                            <a:srgbClr val="00B050"/>
                          </a:solidFill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A</a:t>
                      </a:r>
                      <a:r>
                        <a:rPr lang="cs-CZ" sz="1800" dirty="0">
                          <a:solidFill>
                            <a:srgbClr val="00B050"/>
                          </a:solidFill>
                        </a:rPr>
                        <a:t>)=?</a:t>
                      </a:r>
                    </a:p>
                  </a:txBody>
                  <a:tcPr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>
                          <a:solidFill>
                            <a:srgbClr val="00B050"/>
                          </a:solidFill>
                        </a:rPr>
                        <a:t>P(IS+</a:t>
                      </a:r>
                      <a:r>
                        <a:rPr lang="cs-CZ" sz="1800" b="1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∩ </a:t>
                      </a:r>
                      <a:r>
                        <a:rPr lang="cs-CZ" sz="1800" dirty="0">
                          <a:solidFill>
                            <a:srgbClr val="00B050"/>
                          </a:solidFill>
                        </a:rPr>
                        <a:t>B)=?</a:t>
                      </a:r>
                    </a:p>
                  </a:txBody>
                  <a:tcPr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aseline="0" dirty="0">
                          <a:solidFill>
                            <a:srgbClr val="0070C0"/>
                          </a:solidFill>
                        </a:rPr>
                        <a:t>P(IS+)=0,3</a:t>
                      </a:r>
                    </a:p>
                  </a:txBody>
                  <a:tcPr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cs-CZ" sz="1200" b="0" dirty="0">
                          <a:solidFill>
                            <a:schemeClr val="tx1"/>
                          </a:solidFill>
                        </a:rPr>
                        <a:t>Impulzivní sebepoškozování nepřítomno (IS-)</a:t>
                      </a:r>
                    </a:p>
                  </a:txBody>
                  <a:tcPr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dirty="0"/>
                    </a:p>
                  </a:txBody>
                  <a:tcPr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2377">
                <a:tc>
                  <a:txBody>
                    <a:bodyPr/>
                    <a:lstStyle/>
                    <a:p>
                      <a:r>
                        <a:rPr lang="cs-CZ" dirty="0"/>
                        <a:t>Celkem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solidFill>
                            <a:srgbClr val="00B050"/>
                          </a:solidFill>
                        </a:rPr>
                        <a:t>P(A)=?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>
                          <a:solidFill>
                            <a:srgbClr val="0070C0"/>
                          </a:solidFill>
                        </a:rPr>
                        <a:t>P(B)=0,4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ovéPole 2">
            <a:extLst>
              <a:ext uri="{FF2B5EF4-FFF2-40B4-BE49-F238E27FC236}">
                <a16:creationId xmlns:a16="http://schemas.microsoft.com/office/drawing/2014/main" id="{7E5EF3EE-0B43-4C55-81F0-5933DD927281}"/>
              </a:ext>
            </a:extLst>
          </p:cNvPr>
          <p:cNvSpPr txBox="1"/>
          <p:nvPr/>
        </p:nvSpPr>
        <p:spPr>
          <a:xfrm>
            <a:off x="539552" y="6381328"/>
            <a:ext cx="49863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Na motivy https://www.psychiatriepropraxi.cz/pdfs/psy/2014/02/02.pdf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2CCCE19F-8B79-4E0D-A518-7558197BFA6D}"/>
              </a:ext>
            </a:extLst>
          </p:cNvPr>
          <p:cNvSpPr/>
          <p:nvPr/>
        </p:nvSpPr>
        <p:spPr bwMode="auto">
          <a:xfrm>
            <a:off x="4860032" y="2564905"/>
            <a:ext cx="1800200" cy="1800199"/>
          </a:xfrm>
          <a:prstGeom prst="rect">
            <a:avLst/>
          </a:prstGeom>
          <a:noFill/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BD0C4F38-92DC-4F0F-8519-4CA571E175D5}"/>
              </a:ext>
            </a:extLst>
          </p:cNvPr>
          <p:cNvSpPr txBox="1"/>
          <p:nvPr/>
        </p:nvSpPr>
        <p:spPr>
          <a:xfrm>
            <a:off x="4923928" y="3933056"/>
            <a:ext cx="1808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solidFill>
                  <a:srgbClr val="0070C0"/>
                </a:solidFill>
              </a:rPr>
              <a:t>P</a:t>
            </a:r>
            <a:r>
              <a:rPr lang="cs-CZ" dirty="0">
                <a:solidFill>
                  <a:srgbClr val="0070C0"/>
                </a:solidFill>
              </a:rPr>
              <a:t>(IS+|B) = 0,6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9E85610B-9332-4141-9646-088FCB2B512A}"/>
              </a:ext>
            </a:extLst>
          </p:cNvPr>
          <p:cNvSpPr txBox="1"/>
          <p:nvPr/>
        </p:nvSpPr>
        <p:spPr>
          <a:xfrm>
            <a:off x="259631" y="4380022"/>
            <a:ext cx="828092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Pravděpodobnostní řešení:</a:t>
            </a:r>
          </a:p>
          <a:p>
            <a:r>
              <a:rPr lang="cs-CZ" sz="1600" dirty="0">
                <a:solidFill>
                  <a:schemeClr val="accent6"/>
                </a:solidFill>
              </a:rPr>
              <a:t>P(IS+|A) </a:t>
            </a:r>
            <a:r>
              <a:rPr lang="cs-CZ" sz="1600" dirty="0"/>
              <a:t>= </a:t>
            </a:r>
            <a:r>
              <a:rPr lang="cs-CZ" sz="1600" dirty="0">
                <a:solidFill>
                  <a:srgbClr val="00B050"/>
                </a:solidFill>
              </a:rPr>
              <a:t>P(IS+</a:t>
            </a:r>
            <a:r>
              <a:rPr lang="cs-CZ" sz="1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∩ </a:t>
            </a:r>
            <a:r>
              <a:rPr lang="cs-CZ" sz="1600" dirty="0">
                <a:solidFill>
                  <a:srgbClr val="00B050"/>
                </a:solidFill>
              </a:rPr>
              <a:t>A) / P(A)</a:t>
            </a:r>
            <a:r>
              <a:rPr lang="cs-CZ" sz="1600" dirty="0"/>
              <a:t>, ale ani jedno z toho neznáme</a:t>
            </a:r>
          </a:p>
          <a:p>
            <a:r>
              <a:rPr lang="cs-CZ" sz="1600" dirty="0">
                <a:solidFill>
                  <a:srgbClr val="00B050"/>
                </a:solidFill>
              </a:rPr>
              <a:t>P(A) </a:t>
            </a:r>
            <a:r>
              <a:rPr lang="cs-CZ" sz="1600" dirty="0"/>
              <a:t>= 1- </a:t>
            </a:r>
            <a:r>
              <a:rPr lang="cs-CZ" sz="1600" dirty="0">
                <a:solidFill>
                  <a:srgbClr val="0070C0"/>
                </a:solidFill>
              </a:rPr>
              <a:t>P(B)</a:t>
            </a:r>
            <a:r>
              <a:rPr lang="cs-CZ" sz="1600" dirty="0"/>
              <a:t> = 1- 0,4 = </a:t>
            </a:r>
            <a:r>
              <a:rPr lang="cs-CZ" sz="1600" dirty="0">
                <a:solidFill>
                  <a:srgbClr val="00B050"/>
                </a:solidFill>
              </a:rPr>
              <a:t>0,6</a:t>
            </a:r>
          </a:p>
          <a:p>
            <a:r>
              <a:rPr lang="cs-CZ" sz="1600" dirty="0">
                <a:solidFill>
                  <a:srgbClr val="00B050"/>
                </a:solidFill>
              </a:rPr>
              <a:t>P(IS+</a:t>
            </a:r>
            <a:r>
              <a:rPr lang="cs-CZ" sz="1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∩ </a:t>
            </a:r>
            <a:r>
              <a:rPr lang="cs-CZ" sz="1600" dirty="0">
                <a:solidFill>
                  <a:srgbClr val="00B050"/>
                </a:solidFill>
              </a:rPr>
              <a:t>A)</a:t>
            </a:r>
            <a:r>
              <a:rPr lang="cs-CZ" sz="1600" dirty="0"/>
              <a:t> = </a:t>
            </a:r>
            <a:r>
              <a:rPr lang="cs-CZ" sz="1600" dirty="0">
                <a:solidFill>
                  <a:srgbClr val="0070C0"/>
                </a:solidFill>
              </a:rPr>
              <a:t>P (IS+) </a:t>
            </a:r>
            <a:r>
              <a:rPr lang="cs-CZ" sz="1600" dirty="0"/>
              <a:t>– </a:t>
            </a:r>
            <a:r>
              <a:rPr lang="cs-CZ" sz="1600" dirty="0">
                <a:solidFill>
                  <a:srgbClr val="00B050"/>
                </a:solidFill>
              </a:rPr>
              <a:t>P(IS+</a:t>
            </a:r>
            <a:r>
              <a:rPr lang="cs-CZ" sz="1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∩ </a:t>
            </a:r>
            <a:r>
              <a:rPr lang="cs-CZ" sz="1600" dirty="0">
                <a:solidFill>
                  <a:srgbClr val="00B050"/>
                </a:solidFill>
              </a:rPr>
              <a:t>B)  </a:t>
            </a:r>
            <a:r>
              <a:rPr lang="cs-CZ" sz="1600" dirty="0"/>
              <a:t>a  </a:t>
            </a:r>
            <a:r>
              <a:rPr lang="cs-CZ" sz="1600" dirty="0">
                <a:solidFill>
                  <a:srgbClr val="00B050"/>
                </a:solidFill>
              </a:rPr>
              <a:t>P(IS+</a:t>
            </a:r>
            <a:r>
              <a:rPr lang="cs-CZ" sz="1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∩ </a:t>
            </a:r>
            <a:r>
              <a:rPr lang="cs-CZ" sz="1600" dirty="0">
                <a:solidFill>
                  <a:srgbClr val="00B050"/>
                </a:solidFill>
              </a:rPr>
              <a:t>B) </a:t>
            </a:r>
            <a:r>
              <a:rPr lang="cs-CZ" sz="1600" dirty="0"/>
              <a:t>=</a:t>
            </a:r>
            <a:r>
              <a:rPr lang="cs-CZ" sz="1600" dirty="0">
                <a:solidFill>
                  <a:srgbClr val="0070C0"/>
                </a:solidFill>
              </a:rPr>
              <a:t>P(B) P(IS+</a:t>
            </a:r>
            <a:r>
              <a:rPr lang="cs-CZ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|</a:t>
            </a:r>
            <a:r>
              <a:rPr lang="cs-CZ" sz="1600" dirty="0">
                <a:solidFill>
                  <a:srgbClr val="0070C0"/>
                </a:solidFill>
              </a:rPr>
              <a:t>B)</a:t>
            </a:r>
            <a:r>
              <a:rPr lang="cs-CZ" sz="1600" dirty="0"/>
              <a:t>, takže</a:t>
            </a:r>
          </a:p>
          <a:p>
            <a:r>
              <a:rPr lang="cs-CZ" sz="1600" dirty="0">
                <a:solidFill>
                  <a:srgbClr val="00B050"/>
                </a:solidFill>
              </a:rPr>
              <a:t>P(IS+</a:t>
            </a:r>
            <a:r>
              <a:rPr lang="cs-CZ" sz="1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∩ </a:t>
            </a:r>
            <a:r>
              <a:rPr lang="cs-CZ" sz="1600" dirty="0">
                <a:solidFill>
                  <a:srgbClr val="00B050"/>
                </a:solidFill>
              </a:rPr>
              <a:t>A) </a:t>
            </a:r>
            <a:r>
              <a:rPr lang="cs-CZ" sz="1600" dirty="0"/>
              <a:t>= </a:t>
            </a:r>
            <a:r>
              <a:rPr lang="cs-CZ" sz="1600" dirty="0">
                <a:solidFill>
                  <a:srgbClr val="0070C0"/>
                </a:solidFill>
              </a:rPr>
              <a:t>P (IS+) </a:t>
            </a:r>
            <a:r>
              <a:rPr lang="cs-CZ" sz="1600" dirty="0"/>
              <a:t>– </a:t>
            </a:r>
            <a:r>
              <a:rPr lang="cs-CZ" sz="1600" dirty="0">
                <a:solidFill>
                  <a:srgbClr val="0070C0"/>
                </a:solidFill>
              </a:rPr>
              <a:t>P(B) P(IS+</a:t>
            </a:r>
            <a:r>
              <a:rPr lang="cs-CZ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|</a:t>
            </a:r>
            <a:r>
              <a:rPr lang="cs-CZ" sz="1600" dirty="0">
                <a:solidFill>
                  <a:srgbClr val="0070C0"/>
                </a:solidFill>
              </a:rPr>
              <a:t>B) </a:t>
            </a:r>
            <a:r>
              <a:rPr lang="cs-CZ" sz="1600" dirty="0"/>
              <a:t>= 0,3 – 0,4.0,6 = 0,3-0,24 = </a:t>
            </a:r>
            <a:r>
              <a:rPr lang="cs-CZ" sz="1600" dirty="0">
                <a:solidFill>
                  <a:srgbClr val="00B050"/>
                </a:solidFill>
              </a:rPr>
              <a:t>0,06</a:t>
            </a:r>
          </a:p>
          <a:p>
            <a:r>
              <a:rPr lang="cs-CZ" sz="1600" dirty="0">
                <a:solidFill>
                  <a:schemeClr val="accent6"/>
                </a:solidFill>
              </a:rPr>
              <a:t>P(IS+|A)</a:t>
            </a:r>
            <a:r>
              <a:rPr lang="cs-CZ" sz="1600" dirty="0"/>
              <a:t> = 0,06/0,6 = </a:t>
            </a:r>
            <a:r>
              <a:rPr lang="cs-CZ" sz="1600" dirty="0">
                <a:solidFill>
                  <a:schemeClr val="accent6"/>
                </a:solidFill>
              </a:rPr>
              <a:t>0,1</a:t>
            </a:r>
          </a:p>
          <a:p>
            <a:r>
              <a:rPr lang="cs-CZ" sz="1600" dirty="0">
                <a:solidFill>
                  <a:schemeClr val="accent6"/>
                </a:solidFill>
              </a:rPr>
              <a:t>Pravděpodobnost toho, že se pacient s anorexií sebepoškozuje, je 10%.</a:t>
            </a:r>
          </a:p>
          <a:p>
            <a:r>
              <a:rPr lang="cs-CZ" dirty="0"/>
              <a:t>  </a:t>
            </a:r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F60F239F-FB58-49DD-91A5-33742A6AAC4F}"/>
              </a:ext>
            </a:extLst>
          </p:cNvPr>
          <p:cNvSpPr/>
          <p:nvPr/>
        </p:nvSpPr>
        <p:spPr bwMode="auto">
          <a:xfrm>
            <a:off x="2771800" y="2564904"/>
            <a:ext cx="1800200" cy="1800200"/>
          </a:xfrm>
          <a:prstGeom prst="rect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90E3CF1E-A412-4C3B-B23B-5C73DBFEAA02}"/>
              </a:ext>
            </a:extLst>
          </p:cNvPr>
          <p:cNvSpPr txBox="1"/>
          <p:nvPr/>
        </p:nvSpPr>
        <p:spPr>
          <a:xfrm>
            <a:off x="2827584" y="3933056"/>
            <a:ext cx="1808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solidFill>
                  <a:schemeClr val="accent6"/>
                </a:solidFill>
              </a:rPr>
              <a:t>P</a:t>
            </a:r>
            <a:r>
              <a:rPr lang="cs-CZ" dirty="0">
                <a:solidFill>
                  <a:schemeClr val="accent6"/>
                </a:solidFill>
              </a:rPr>
              <a:t>(IS+|A) = ?</a:t>
            </a:r>
          </a:p>
        </p:txBody>
      </p:sp>
    </p:spTree>
    <p:extLst>
      <p:ext uri="{BB962C8B-B14F-4D97-AF65-F5344CB8AC3E}">
        <p14:creationId xmlns:p14="http://schemas.microsoft.com/office/powerpoint/2010/main" val="3332339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001000" cy="1216025"/>
          </a:xfrm>
        </p:spPr>
        <p:txBody>
          <a:bodyPr/>
          <a:lstStyle/>
          <a:p>
            <a:pPr eaLnBrk="1" hangingPunct="1"/>
            <a:r>
              <a:rPr lang="cs-CZ" sz="1800" b="1" dirty="0">
                <a:solidFill>
                  <a:srgbClr val="0070C0"/>
                </a:solidFill>
              </a:rPr>
              <a:t>1. </a:t>
            </a:r>
            <a:r>
              <a:rPr lang="cs-CZ" sz="1800" dirty="0">
                <a:solidFill>
                  <a:srgbClr val="0070C0"/>
                </a:solidFill>
              </a:rPr>
              <a:t>Prevalence impulzivního sebepoškozování se u pacientů s poruchami příjmu potravy vyskytuje u 30%. Častější je u bulimie, kde se vyskytuje až v 60% případů. Je-li bulimiků mezi pacienty s poruchami příjmu potravy 40%, </a:t>
            </a:r>
            <a:br>
              <a:rPr lang="cs-CZ" sz="1800" dirty="0"/>
            </a:br>
            <a:r>
              <a:rPr lang="cs-CZ" sz="1800" b="1" dirty="0">
                <a:solidFill>
                  <a:schemeClr val="accent2"/>
                </a:solidFill>
              </a:rPr>
              <a:t>jaká je pravděpodobnost IS u anorektiků?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6616065"/>
              </p:ext>
            </p:extLst>
          </p:nvPr>
        </p:nvGraphicFramePr>
        <p:xfrm>
          <a:off x="323528" y="1548681"/>
          <a:ext cx="8217024" cy="2332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78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66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6030">
                <a:tc rowSpan="2">
                  <a:txBody>
                    <a:bodyPr/>
                    <a:lstStyle/>
                    <a:p>
                      <a:endParaRPr lang="cs-CZ" sz="2400" b="1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cs-CZ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Celkem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8199">
                <a:tc vMerge="1">
                  <a:txBody>
                    <a:bodyPr/>
                    <a:lstStyle/>
                    <a:p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baseline="0" dirty="0"/>
                        <a:t>Anorexie</a:t>
                      </a:r>
                    </a:p>
                    <a:p>
                      <a:pPr algn="ctr"/>
                      <a:r>
                        <a:rPr lang="cs-CZ" sz="2000" b="0" baseline="0" dirty="0"/>
                        <a:t>(A)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/>
                        <a:t>Bulimie</a:t>
                      </a:r>
                    </a:p>
                    <a:p>
                      <a:pPr algn="ctr"/>
                      <a:r>
                        <a:rPr lang="cs-CZ" sz="2000" b="0" dirty="0"/>
                        <a:t>(B)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952">
                <a:tc>
                  <a:txBody>
                    <a:bodyPr/>
                    <a:lstStyle/>
                    <a:p>
                      <a:r>
                        <a:rPr lang="cs-CZ" sz="1200" b="0" baseline="0" dirty="0">
                          <a:solidFill>
                            <a:schemeClr val="tx1"/>
                          </a:solidFill>
                        </a:rPr>
                        <a:t>Impulzivní sebepoškozování přítomno (IS+)</a:t>
                      </a:r>
                    </a:p>
                  </a:txBody>
                  <a:tcPr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>
                          <a:solidFill>
                            <a:srgbClr val="00B050"/>
                          </a:solidFill>
                        </a:rPr>
                        <a:t>6</a:t>
                      </a:r>
                    </a:p>
                  </a:txBody>
                  <a:tcPr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</a:rPr>
                        <a:t>24</a:t>
                      </a:r>
                    </a:p>
                  </a:txBody>
                  <a:tcPr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aseline="0" dirty="0">
                          <a:solidFill>
                            <a:srgbClr val="0070C0"/>
                          </a:solidFill>
                        </a:rPr>
                        <a:t>30</a:t>
                      </a:r>
                    </a:p>
                  </a:txBody>
                  <a:tcPr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cs-CZ" sz="1200" b="0" dirty="0">
                          <a:solidFill>
                            <a:schemeClr val="tx1"/>
                          </a:solidFill>
                        </a:rPr>
                        <a:t>Impulzivní sebepoškozování nepřítomno (IS-)</a:t>
                      </a:r>
                    </a:p>
                  </a:txBody>
                  <a:tcPr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dirty="0"/>
                    </a:p>
                  </a:txBody>
                  <a:tcPr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2377">
                <a:tc>
                  <a:txBody>
                    <a:bodyPr/>
                    <a:lstStyle/>
                    <a:p>
                      <a:r>
                        <a:rPr lang="cs-CZ" dirty="0"/>
                        <a:t>Celkem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solidFill>
                            <a:srgbClr val="00B050"/>
                          </a:solidFill>
                        </a:rPr>
                        <a:t>60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>
                          <a:solidFill>
                            <a:srgbClr val="0070C0"/>
                          </a:solidFill>
                        </a:rPr>
                        <a:t>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rgbClr val="0070C0"/>
                          </a:solidFill>
                        </a:rPr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ovéPole 2">
            <a:extLst>
              <a:ext uri="{FF2B5EF4-FFF2-40B4-BE49-F238E27FC236}">
                <a16:creationId xmlns:a16="http://schemas.microsoft.com/office/drawing/2014/main" id="{7E5EF3EE-0B43-4C55-81F0-5933DD927281}"/>
              </a:ext>
            </a:extLst>
          </p:cNvPr>
          <p:cNvSpPr txBox="1"/>
          <p:nvPr/>
        </p:nvSpPr>
        <p:spPr>
          <a:xfrm>
            <a:off x="539552" y="6381328"/>
            <a:ext cx="49863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Na motivy https://www.psychiatriepropraxi.cz/pdfs/psy/2014/02/02.pdf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2CCCE19F-8B79-4E0D-A518-7558197BFA6D}"/>
              </a:ext>
            </a:extLst>
          </p:cNvPr>
          <p:cNvSpPr/>
          <p:nvPr/>
        </p:nvSpPr>
        <p:spPr bwMode="auto">
          <a:xfrm>
            <a:off x="4860032" y="2564905"/>
            <a:ext cx="1800200" cy="1800199"/>
          </a:xfrm>
          <a:prstGeom prst="rect">
            <a:avLst/>
          </a:prstGeom>
          <a:noFill/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BD0C4F38-92DC-4F0F-8519-4CA571E175D5}"/>
              </a:ext>
            </a:extLst>
          </p:cNvPr>
          <p:cNvSpPr txBox="1"/>
          <p:nvPr/>
        </p:nvSpPr>
        <p:spPr>
          <a:xfrm>
            <a:off x="4923928" y="3933056"/>
            <a:ext cx="1808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solidFill>
                  <a:srgbClr val="0070C0"/>
                </a:solidFill>
              </a:rPr>
              <a:t>P</a:t>
            </a:r>
            <a:r>
              <a:rPr lang="cs-CZ" dirty="0">
                <a:solidFill>
                  <a:srgbClr val="0070C0"/>
                </a:solidFill>
              </a:rPr>
              <a:t>(IS+|B) = 0,6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9E85610B-9332-4141-9646-088FCB2B512A}"/>
              </a:ext>
            </a:extLst>
          </p:cNvPr>
          <p:cNvSpPr txBox="1"/>
          <p:nvPr/>
        </p:nvSpPr>
        <p:spPr>
          <a:xfrm>
            <a:off x="259631" y="4380022"/>
            <a:ext cx="828092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Četnostní řešení – arbitrárně si zvolím N=100, aby se mi dobře počítalo:</a:t>
            </a:r>
          </a:p>
          <a:p>
            <a:r>
              <a:rPr lang="cs-CZ" sz="1600" dirty="0">
                <a:solidFill>
                  <a:srgbClr val="0070C0"/>
                </a:solidFill>
              </a:rPr>
              <a:t>Ze 100 pacientů se 30 poškozuje (prevalence).</a:t>
            </a:r>
          </a:p>
          <a:p>
            <a:r>
              <a:rPr lang="cs-CZ" sz="1600" dirty="0">
                <a:solidFill>
                  <a:srgbClr val="0070C0"/>
                </a:solidFill>
              </a:rPr>
              <a:t>Ze 100 pacientů je 40 bulimiků, a tedy </a:t>
            </a:r>
            <a:r>
              <a:rPr lang="cs-CZ" sz="1600" dirty="0">
                <a:solidFill>
                  <a:srgbClr val="00B050"/>
                </a:solidFill>
              </a:rPr>
              <a:t>60 anorektiků</a:t>
            </a:r>
            <a:r>
              <a:rPr lang="cs-CZ" sz="1600" dirty="0">
                <a:solidFill>
                  <a:srgbClr val="0070C0"/>
                </a:solidFill>
              </a:rPr>
              <a:t>.</a:t>
            </a:r>
          </a:p>
          <a:p>
            <a:r>
              <a:rPr lang="cs-CZ" sz="1600" dirty="0">
                <a:solidFill>
                  <a:srgbClr val="0070C0"/>
                </a:solidFill>
              </a:rPr>
              <a:t>Z 60% z těch 40 bulimiků se poškozuje – 40.0,6= 24.</a:t>
            </a:r>
          </a:p>
          <a:p>
            <a:r>
              <a:rPr lang="cs-CZ" sz="1600" dirty="0">
                <a:solidFill>
                  <a:srgbClr val="0070C0"/>
                </a:solidFill>
              </a:rPr>
              <a:t>Z těch 30, co se poškozují, je 24 bulimiků. Zbývajících </a:t>
            </a:r>
            <a:r>
              <a:rPr lang="cs-CZ" sz="1600" dirty="0">
                <a:solidFill>
                  <a:srgbClr val="00B050"/>
                </a:solidFill>
              </a:rPr>
              <a:t>6 </a:t>
            </a:r>
            <a:r>
              <a:rPr lang="cs-CZ" sz="1600" dirty="0">
                <a:solidFill>
                  <a:srgbClr val="0070C0"/>
                </a:solidFill>
              </a:rPr>
              <a:t>jsou tedy anorektici.</a:t>
            </a:r>
          </a:p>
          <a:p>
            <a:r>
              <a:rPr lang="cs-CZ" sz="1600" dirty="0">
                <a:solidFill>
                  <a:srgbClr val="0070C0"/>
                </a:solidFill>
              </a:rPr>
              <a:t>Z těch </a:t>
            </a:r>
            <a:r>
              <a:rPr lang="cs-CZ" sz="1600" dirty="0">
                <a:solidFill>
                  <a:srgbClr val="00B050"/>
                </a:solidFill>
              </a:rPr>
              <a:t>60</a:t>
            </a:r>
            <a:r>
              <a:rPr lang="cs-CZ" sz="1600" dirty="0">
                <a:solidFill>
                  <a:srgbClr val="0070C0"/>
                </a:solidFill>
              </a:rPr>
              <a:t> anorektiků se poškozuje </a:t>
            </a:r>
            <a:r>
              <a:rPr lang="cs-CZ" sz="1600" dirty="0">
                <a:solidFill>
                  <a:srgbClr val="00B050"/>
                </a:solidFill>
              </a:rPr>
              <a:t>6</a:t>
            </a:r>
            <a:r>
              <a:rPr lang="cs-CZ" sz="1600" dirty="0">
                <a:solidFill>
                  <a:srgbClr val="0070C0"/>
                </a:solidFill>
              </a:rPr>
              <a:t>, tedy </a:t>
            </a:r>
            <a:r>
              <a:rPr lang="cs-CZ" sz="1600" dirty="0">
                <a:solidFill>
                  <a:schemeClr val="accent2"/>
                </a:solidFill>
              </a:rPr>
              <a:t>10%</a:t>
            </a:r>
            <a:r>
              <a:rPr lang="cs-CZ" sz="1600" dirty="0">
                <a:solidFill>
                  <a:srgbClr val="0070C0"/>
                </a:solidFill>
              </a:rPr>
              <a:t>.</a:t>
            </a:r>
          </a:p>
          <a:p>
            <a:pPr algn="r"/>
            <a:r>
              <a:rPr lang="cs-CZ" sz="1200" dirty="0">
                <a:solidFill>
                  <a:srgbClr val="7030A0"/>
                </a:solidFill>
              </a:rPr>
              <a:t>Navíc můžeme snadno doplnit zbývající dvě volná pole tabulky a stanovit libovolnou pravděpodobnost.</a:t>
            </a:r>
          </a:p>
          <a:p>
            <a:r>
              <a:rPr lang="cs-CZ" dirty="0"/>
              <a:t>  </a:t>
            </a:r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F60F239F-FB58-49DD-91A5-33742A6AAC4F}"/>
              </a:ext>
            </a:extLst>
          </p:cNvPr>
          <p:cNvSpPr/>
          <p:nvPr/>
        </p:nvSpPr>
        <p:spPr bwMode="auto">
          <a:xfrm>
            <a:off x="2771800" y="2564904"/>
            <a:ext cx="1800200" cy="1800200"/>
          </a:xfrm>
          <a:prstGeom prst="rect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90E3CF1E-A412-4C3B-B23B-5C73DBFEAA02}"/>
              </a:ext>
            </a:extLst>
          </p:cNvPr>
          <p:cNvSpPr txBox="1"/>
          <p:nvPr/>
        </p:nvSpPr>
        <p:spPr>
          <a:xfrm>
            <a:off x="2827584" y="3933056"/>
            <a:ext cx="1808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solidFill>
                  <a:schemeClr val="accent6"/>
                </a:solidFill>
              </a:rPr>
              <a:t>P</a:t>
            </a:r>
            <a:r>
              <a:rPr lang="cs-CZ" dirty="0">
                <a:solidFill>
                  <a:schemeClr val="accent6"/>
                </a:solidFill>
              </a:rPr>
              <a:t>(IS+|A) = ?</a:t>
            </a:r>
          </a:p>
        </p:txBody>
      </p:sp>
    </p:spTree>
    <p:extLst>
      <p:ext uri="{BB962C8B-B14F-4D97-AF65-F5344CB8AC3E}">
        <p14:creationId xmlns:p14="http://schemas.microsoft.com/office/powerpoint/2010/main" val="376511104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001000" cy="1216025"/>
          </a:xfrm>
        </p:spPr>
        <p:txBody>
          <a:bodyPr/>
          <a:lstStyle/>
          <a:p>
            <a:pPr eaLnBrk="1" hangingPunct="1"/>
            <a:r>
              <a:rPr lang="cs-CZ" sz="1800" b="1" dirty="0">
                <a:solidFill>
                  <a:srgbClr val="0070C0"/>
                </a:solidFill>
              </a:rPr>
              <a:t>2. </a:t>
            </a:r>
            <a:r>
              <a:rPr lang="cs-CZ" sz="1800" dirty="0">
                <a:solidFill>
                  <a:srgbClr val="0070C0"/>
                </a:solidFill>
              </a:rPr>
              <a:t>Prevalence impulzivního sebepoškozování se u pacientů s poruchami příjmu potravy vyskytuje u 30%. Častější je u bulimie, kde se vyskytuje až v 60% případů. Je-li bulimiků mezi pacienty s poruchami příjmu potravy 40%, </a:t>
            </a:r>
            <a:br>
              <a:rPr lang="cs-CZ" sz="1800" dirty="0"/>
            </a:br>
            <a:r>
              <a:rPr lang="cs-CZ" sz="1800" b="1" dirty="0">
                <a:solidFill>
                  <a:schemeClr val="accent2"/>
                </a:solidFill>
              </a:rPr>
              <a:t>jaká je pravděpodobnost, že sebepoškozující se pacient má bulimii?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9160627"/>
              </p:ext>
            </p:extLst>
          </p:nvPr>
        </p:nvGraphicFramePr>
        <p:xfrm>
          <a:off x="521048" y="1615588"/>
          <a:ext cx="6814640" cy="23375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67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95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6030">
                <a:tc rowSpan="2">
                  <a:txBody>
                    <a:bodyPr/>
                    <a:lstStyle/>
                    <a:p>
                      <a:endParaRPr lang="cs-CZ" sz="2400" b="1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cs-CZ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Celkem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8199">
                <a:tc vMerge="1">
                  <a:txBody>
                    <a:bodyPr/>
                    <a:lstStyle/>
                    <a:p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baseline="0" dirty="0"/>
                        <a:t>Anorexie</a:t>
                      </a:r>
                    </a:p>
                    <a:p>
                      <a:pPr algn="ctr"/>
                      <a:r>
                        <a:rPr lang="cs-CZ" sz="2000" b="0" baseline="0" dirty="0"/>
                        <a:t>(A)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/>
                        <a:t>Bulimie</a:t>
                      </a:r>
                    </a:p>
                    <a:p>
                      <a:pPr algn="ctr"/>
                      <a:r>
                        <a:rPr lang="cs-CZ" sz="2000" b="0" dirty="0"/>
                        <a:t>(B)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952">
                <a:tc>
                  <a:txBody>
                    <a:bodyPr/>
                    <a:lstStyle/>
                    <a:p>
                      <a:r>
                        <a:rPr lang="cs-CZ" sz="1200" b="0" baseline="0" dirty="0">
                          <a:solidFill>
                            <a:schemeClr val="tx1"/>
                          </a:solidFill>
                        </a:rPr>
                        <a:t>Impulzivní sebepoškozování přítomno (IS+)</a:t>
                      </a:r>
                    </a:p>
                  </a:txBody>
                  <a:tcPr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>
                          <a:solidFill>
                            <a:srgbClr val="00B050"/>
                          </a:solidFill>
                        </a:rPr>
                        <a:t>P(IS+ </a:t>
                      </a:r>
                      <a:r>
                        <a:rPr lang="cs-CZ" sz="1800" b="1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∩ </a:t>
                      </a:r>
                      <a:r>
                        <a:rPr lang="cs-CZ" sz="1800" b="1" dirty="0">
                          <a:solidFill>
                            <a:srgbClr val="00B050"/>
                          </a:solidFill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A</a:t>
                      </a:r>
                      <a:r>
                        <a:rPr lang="cs-CZ" sz="1800" dirty="0">
                          <a:solidFill>
                            <a:srgbClr val="00B050"/>
                          </a:solidFill>
                        </a:rPr>
                        <a:t>)=?</a:t>
                      </a:r>
                    </a:p>
                  </a:txBody>
                  <a:tcPr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>
                          <a:solidFill>
                            <a:srgbClr val="00B050"/>
                          </a:solidFill>
                        </a:rPr>
                        <a:t>P(IS+</a:t>
                      </a:r>
                      <a:r>
                        <a:rPr lang="cs-CZ" sz="1800" b="1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∩ </a:t>
                      </a:r>
                      <a:r>
                        <a:rPr lang="cs-CZ" sz="1800" dirty="0">
                          <a:solidFill>
                            <a:srgbClr val="00B050"/>
                          </a:solidFill>
                        </a:rPr>
                        <a:t>B)=?</a:t>
                      </a:r>
                    </a:p>
                  </a:txBody>
                  <a:tcPr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aseline="0" dirty="0">
                          <a:solidFill>
                            <a:srgbClr val="0070C0"/>
                          </a:solidFill>
                        </a:rPr>
                        <a:t>P(IS+)=0,3</a:t>
                      </a:r>
                    </a:p>
                  </a:txBody>
                  <a:tcPr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cs-CZ" sz="1200" b="0" dirty="0">
                          <a:solidFill>
                            <a:schemeClr val="tx1"/>
                          </a:solidFill>
                        </a:rPr>
                        <a:t>Impulzivní sebepoškozování nepřítomno (IS-)</a:t>
                      </a:r>
                    </a:p>
                  </a:txBody>
                  <a:tcPr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dirty="0"/>
                    </a:p>
                  </a:txBody>
                  <a:tcPr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2377">
                <a:tc>
                  <a:txBody>
                    <a:bodyPr/>
                    <a:lstStyle/>
                    <a:p>
                      <a:r>
                        <a:rPr lang="cs-CZ" dirty="0"/>
                        <a:t>Celkem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solidFill>
                            <a:srgbClr val="00B050"/>
                          </a:solidFill>
                        </a:rPr>
                        <a:t>P(A)=?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>
                          <a:solidFill>
                            <a:srgbClr val="0070C0"/>
                          </a:solidFill>
                        </a:rPr>
                        <a:t>P(B)=0,4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ovéPole 2">
            <a:extLst>
              <a:ext uri="{FF2B5EF4-FFF2-40B4-BE49-F238E27FC236}">
                <a16:creationId xmlns:a16="http://schemas.microsoft.com/office/drawing/2014/main" id="{7E5EF3EE-0B43-4C55-81F0-5933DD927281}"/>
              </a:ext>
            </a:extLst>
          </p:cNvPr>
          <p:cNvSpPr txBox="1"/>
          <p:nvPr/>
        </p:nvSpPr>
        <p:spPr>
          <a:xfrm>
            <a:off x="539552" y="6381328"/>
            <a:ext cx="49863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Na motivy https://www.psychiatriepropraxi.cz/pdfs/psy/2014/02/02.pdf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2CCCE19F-8B79-4E0D-A518-7558197BFA6D}"/>
              </a:ext>
            </a:extLst>
          </p:cNvPr>
          <p:cNvSpPr/>
          <p:nvPr/>
        </p:nvSpPr>
        <p:spPr bwMode="auto">
          <a:xfrm>
            <a:off x="4283968" y="2566629"/>
            <a:ext cx="1512168" cy="1800199"/>
          </a:xfrm>
          <a:prstGeom prst="rect">
            <a:avLst/>
          </a:prstGeom>
          <a:noFill/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BD0C4F38-92DC-4F0F-8519-4CA571E175D5}"/>
              </a:ext>
            </a:extLst>
          </p:cNvPr>
          <p:cNvSpPr txBox="1"/>
          <p:nvPr/>
        </p:nvSpPr>
        <p:spPr>
          <a:xfrm>
            <a:off x="4283968" y="3933056"/>
            <a:ext cx="1808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solidFill>
                  <a:srgbClr val="0070C0"/>
                </a:solidFill>
              </a:rPr>
              <a:t>P</a:t>
            </a:r>
            <a:r>
              <a:rPr lang="cs-CZ" dirty="0">
                <a:solidFill>
                  <a:srgbClr val="0070C0"/>
                </a:solidFill>
              </a:rPr>
              <a:t>(IS+|B)=0,6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9E85610B-9332-4141-9646-088FCB2B512A}"/>
              </a:ext>
            </a:extLst>
          </p:cNvPr>
          <p:cNvSpPr txBox="1"/>
          <p:nvPr/>
        </p:nvSpPr>
        <p:spPr>
          <a:xfrm>
            <a:off x="259631" y="4380022"/>
            <a:ext cx="8280921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Pravděpodobnostní řešení:</a:t>
            </a:r>
          </a:p>
          <a:p>
            <a:r>
              <a:rPr lang="cs-CZ" sz="1600" dirty="0">
                <a:solidFill>
                  <a:schemeClr val="accent6"/>
                </a:solidFill>
              </a:rPr>
              <a:t>P(B|IS+) </a:t>
            </a:r>
            <a:r>
              <a:rPr lang="cs-CZ" sz="1600" dirty="0"/>
              <a:t>= </a:t>
            </a:r>
            <a:r>
              <a:rPr lang="cs-CZ" sz="1600" dirty="0">
                <a:solidFill>
                  <a:srgbClr val="00B050"/>
                </a:solidFill>
              </a:rPr>
              <a:t>P(IS+</a:t>
            </a:r>
            <a:r>
              <a:rPr lang="cs-CZ" sz="1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∩ </a:t>
            </a:r>
            <a:r>
              <a:rPr lang="cs-CZ" sz="1600" dirty="0">
                <a:solidFill>
                  <a:srgbClr val="00B050"/>
                </a:solidFill>
              </a:rPr>
              <a:t>B) / </a:t>
            </a:r>
            <a:r>
              <a:rPr lang="cs-CZ" sz="1600" dirty="0">
                <a:solidFill>
                  <a:srgbClr val="0070C0"/>
                </a:solidFill>
              </a:rPr>
              <a:t>P(IS+)</a:t>
            </a:r>
          </a:p>
          <a:p>
            <a:r>
              <a:rPr lang="cs-CZ" sz="1600" dirty="0">
                <a:solidFill>
                  <a:srgbClr val="00B050"/>
                </a:solidFill>
              </a:rPr>
              <a:t>P(IS+</a:t>
            </a:r>
            <a:r>
              <a:rPr lang="cs-CZ" sz="1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∩ </a:t>
            </a:r>
            <a:r>
              <a:rPr lang="cs-CZ" sz="1600" dirty="0">
                <a:solidFill>
                  <a:srgbClr val="00B050"/>
                </a:solidFill>
              </a:rPr>
              <a:t>B) </a:t>
            </a:r>
            <a:r>
              <a:rPr lang="cs-CZ" sz="1600" dirty="0"/>
              <a:t>=</a:t>
            </a:r>
            <a:r>
              <a:rPr lang="cs-CZ" sz="1600" dirty="0">
                <a:solidFill>
                  <a:srgbClr val="0070C0"/>
                </a:solidFill>
              </a:rPr>
              <a:t>P(B) P(IS+</a:t>
            </a:r>
            <a:r>
              <a:rPr lang="cs-CZ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|</a:t>
            </a:r>
            <a:r>
              <a:rPr lang="cs-CZ" sz="1600" dirty="0">
                <a:solidFill>
                  <a:srgbClr val="0070C0"/>
                </a:solidFill>
              </a:rPr>
              <a:t>B </a:t>
            </a:r>
            <a:r>
              <a:rPr lang="cs-CZ" sz="1600" dirty="0"/>
              <a:t>= 0,4.0,6 = 0,24</a:t>
            </a:r>
            <a:endParaRPr lang="cs-CZ" sz="1600" dirty="0">
              <a:solidFill>
                <a:srgbClr val="00B050"/>
              </a:solidFill>
            </a:endParaRPr>
          </a:p>
          <a:p>
            <a:r>
              <a:rPr lang="cs-CZ" sz="1600" dirty="0">
                <a:solidFill>
                  <a:schemeClr val="accent6"/>
                </a:solidFill>
              </a:rPr>
              <a:t>P(B|IS+) </a:t>
            </a:r>
            <a:r>
              <a:rPr lang="cs-CZ" sz="1600" dirty="0"/>
              <a:t>= </a:t>
            </a:r>
            <a:r>
              <a:rPr lang="cs-CZ" sz="1600" dirty="0">
                <a:solidFill>
                  <a:srgbClr val="00B050"/>
                </a:solidFill>
              </a:rPr>
              <a:t>0,24/ </a:t>
            </a:r>
            <a:r>
              <a:rPr lang="cs-CZ" sz="1600" dirty="0">
                <a:solidFill>
                  <a:srgbClr val="0070C0"/>
                </a:solidFill>
              </a:rPr>
              <a:t>0,3 </a:t>
            </a:r>
            <a:r>
              <a:rPr lang="cs-CZ" sz="1600" dirty="0"/>
              <a:t>= </a:t>
            </a:r>
            <a:r>
              <a:rPr lang="cs-CZ" sz="1600" dirty="0">
                <a:solidFill>
                  <a:schemeClr val="accent6"/>
                </a:solidFill>
              </a:rPr>
              <a:t>0,8</a:t>
            </a:r>
          </a:p>
          <a:p>
            <a:endParaRPr lang="cs-CZ" sz="1600" dirty="0">
              <a:solidFill>
                <a:schemeClr val="accent6"/>
              </a:solidFill>
            </a:endParaRPr>
          </a:p>
          <a:p>
            <a:r>
              <a:rPr lang="cs-CZ" sz="1600" dirty="0">
                <a:solidFill>
                  <a:schemeClr val="accent6"/>
                </a:solidFill>
              </a:rPr>
              <a:t>Pravděpodobnost toho, že sebepoškozující se pacient má bulimii, je 80%.</a:t>
            </a:r>
          </a:p>
          <a:p>
            <a:r>
              <a:rPr lang="cs-CZ" dirty="0"/>
              <a:t>  </a:t>
            </a:r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F60F239F-FB58-49DD-91A5-33742A6AAC4F}"/>
              </a:ext>
            </a:extLst>
          </p:cNvPr>
          <p:cNvSpPr/>
          <p:nvPr/>
        </p:nvSpPr>
        <p:spPr bwMode="auto">
          <a:xfrm>
            <a:off x="4283968" y="2564903"/>
            <a:ext cx="4860032" cy="409155"/>
          </a:xfrm>
          <a:prstGeom prst="rect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90E3CF1E-A412-4C3B-B23B-5C73DBFEAA02}"/>
              </a:ext>
            </a:extLst>
          </p:cNvPr>
          <p:cNvSpPr txBox="1"/>
          <p:nvPr/>
        </p:nvSpPr>
        <p:spPr>
          <a:xfrm>
            <a:off x="7524328" y="2554535"/>
            <a:ext cx="1808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solidFill>
                  <a:schemeClr val="accent6"/>
                </a:solidFill>
              </a:rPr>
              <a:t>P</a:t>
            </a:r>
            <a:r>
              <a:rPr lang="cs-CZ" dirty="0">
                <a:solidFill>
                  <a:schemeClr val="accent6"/>
                </a:solidFill>
              </a:rPr>
              <a:t>(B|IS+) = ?</a:t>
            </a:r>
          </a:p>
        </p:txBody>
      </p:sp>
    </p:spTree>
    <p:extLst>
      <p:ext uri="{BB962C8B-B14F-4D97-AF65-F5344CB8AC3E}">
        <p14:creationId xmlns:p14="http://schemas.microsoft.com/office/powerpoint/2010/main" val="218101893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001000" cy="1216025"/>
          </a:xfrm>
        </p:spPr>
        <p:txBody>
          <a:bodyPr/>
          <a:lstStyle/>
          <a:p>
            <a:pPr eaLnBrk="1" hangingPunct="1"/>
            <a:r>
              <a:rPr lang="cs-CZ" sz="1800" b="1" dirty="0">
                <a:solidFill>
                  <a:srgbClr val="0070C0"/>
                </a:solidFill>
              </a:rPr>
              <a:t>2. </a:t>
            </a:r>
            <a:r>
              <a:rPr lang="cs-CZ" sz="1800" dirty="0">
                <a:solidFill>
                  <a:srgbClr val="0070C0"/>
                </a:solidFill>
              </a:rPr>
              <a:t>Prevalence impulzivního sebepoškozování se u pacientů s poruchami příjmu potravy vyskytuje u 30%. Častější je u bulimie, kde se vyskytuje až v 60% případů. Je-li bulimiků mezi pacienty s poruchami příjmu potravy 40%, </a:t>
            </a:r>
            <a:br>
              <a:rPr lang="cs-CZ" sz="1800" dirty="0"/>
            </a:br>
            <a:r>
              <a:rPr lang="cs-CZ" sz="1800" b="1" dirty="0">
                <a:solidFill>
                  <a:schemeClr val="accent2"/>
                </a:solidFill>
              </a:rPr>
              <a:t>jaká je pravděpodobnost, že sebepoškozující se pacient má bulimii?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521048" y="1615588"/>
          <a:ext cx="6814640" cy="23375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67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95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6030">
                <a:tc rowSpan="2">
                  <a:txBody>
                    <a:bodyPr/>
                    <a:lstStyle/>
                    <a:p>
                      <a:endParaRPr lang="cs-CZ" sz="2400" b="1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cs-CZ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Celkem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8199">
                <a:tc vMerge="1">
                  <a:txBody>
                    <a:bodyPr/>
                    <a:lstStyle/>
                    <a:p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baseline="0" dirty="0"/>
                        <a:t>Anorexie</a:t>
                      </a:r>
                    </a:p>
                    <a:p>
                      <a:pPr algn="ctr"/>
                      <a:r>
                        <a:rPr lang="cs-CZ" sz="2000" b="0" baseline="0" dirty="0"/>
                        <a:t>(A)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/>
                        <a:t>Bulimie</a:t>
                      </a:r>
                    </a:p>
                    <a:p>
                      <a:pPr algn="ctr"/>
                      <a:r>
                        <a:rPr lang="cs-CZ" sz="2000" b="0" dirty="0"/>
                        <a:t>(B)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952">
                <a:tc>
                  <a:txBody>
                    <a:bodyPr/>
                    <a:lstStyle/>
                    <a:p>
                      <a:r>
                        <a:rPr lang="cs-CZ" sz="1200" b="0" baseline="0" dirty="0">
                          <a:solidFill>
                            <a:schemeClr val="tx1"/>
                          </a:solidFill>
                        </a:rPr>
                        <a:t>Impulzivní sebepoškozování přítomno (IS+)</a:t>
                      </a:r>
                    </a:p>
                  </a:txBody>
                  <a:tcPr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>
                          <a:solidFill>
                            <a:srgbClr val="00B050"/>
                          </a:solidFill>
                        </a:rPr>
                        <a:t>P(IS+ </a:t>
                      </a:r>
                      <a:r>
                        <a:rPr lang="cs-CZ" sz="1800" b="1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∩ </a:t>
                      </a:r>
                      <a:r>
                        <a:rPr lang="cs-CZ" sz="1800" b="1" dirty="0">
                          <a:solidFill>
                            <a:srgbClr val="00B050"/>
                          </a:solidFill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A</a:t>
                      </a:r>
                      <a:r>
                        <a:rPr lang="cs-CZ" sz="1800" dirty="0">
                          <a:solidFill>
                            <a:srgbClr val="00B050"/>
                          </a:solidFill>
                        </a:rPr>
                        <a:t>)=?</a:t>
                      </a:r>
                    </a:p>
                  </a:txBody>
                  <a:tcPr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>
                          <a:solidFill>
                            <a:srgbClr val="00B050"/>
                          </a:solidFill>
                        </a:rPr>
                        <a:t>P(IS+</a:t>
                      </a:r>
                      <a:r>
                        <a:rPr lang="cs-CZ" sz="1800" b="1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∩ </a:t>
                      </a:r>
                      <a:r>
                        <a:rPr lang="cs-CZ" sz="1800" dirty="0">
                          <a:solidFill>
                            <a:srgbClr val="00B050"/>
                          </a:solidFill>
                        </a:rPr>
                        <a:t>B)=?</a:t>
                      </a:r>
                    </a:p>
                  </a:txBody>
                  <a:tcPr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aseline="0" dirty="0">
                          <a:solidFill>
                            <a:srgbClr val="0070C0"/>
                          </a:solidFill>
                        </a:rPr>
                        <a:t>P(IS+)=0,3</a:t>
                      </a:r>
                    </a:p>
                  </a:txBody>
                  <a:tcPr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cs-CZ" sz="1200" b="0" dirty="0">
                          <a:solidFill>
                            <a:schemeClr val="tx1"/>
                          </a:solidFill>
                        </a:rPr>
                        <a:t>Impulzivní sebepoškozování nepřítomno (IS-)</a:t>
                      </a:r>
                    </a:p>
                  </a:txBody>
                  <a:tcPr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dirty="0"/>
                    </a:p>
                  </a:txBody>
                  <a:tcPr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2377">
                <a:tc>
                  <a:txBody>
                    <a:bodyPr/>
                    <a:lstStyle/>
                    <a:p>
                      <a:r>
                        <a:rPr lang="cs-CZ" dirty="0"/>
                        <a:t>Celkem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solidFill>
                            <a:srgbClr val="00B050"/>
                          </a:solidFill>
                        </a:rPr>
                        <a:t>P(A)=?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>
                          <a:solidFill>
                            <a:srgbClr val="0070C0"/>
                          </a:solidFill>
                        </a:rPr>
                        <a:t>P(B)=0,4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ovéPole 2">
            <a:extLst>
              <a:ext uri="{FF2B5EF4-FFF2-40B4-BE49-F238E27FC236}">
                <a16:creationId xmlns:a16="http://schemas.microsoft.com/office/drawing/2014/main" id="{7E5EF3EE-0B43-4C55-81F0-5933DD927281}"/>
              </a:ext>
            </a:extLst>
          </p:cNvPr>
          <p:cNvSpPr txBox="1"/>
          <p:nvPr/>
        </p:nvSpPr>
        <p:spPr>
          <a:xfrm>
            <a:off x="539552" y="6381328"/>
            <a:ext cx="49863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Na motivy https://www.psychiatriepropraxi.cz/pdfs/psy/2014/02/02.pdf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2CCCE19F-8B79-4E0D-A518-7558197BFA6D}"/>
              </a:ext>
            </a:extLst>
          </p:cNvPr>
          <p:cNvSpPr/>
          <p:nvPr/>
        </p:nvSpPr>
        <p:spPr bwMode="auto">
          <a:xfrm>
            <a:off x="4283968" y="2566629"/>
            <a:ext cx="1512168" cy="1800199"/>
          </a:xfrm>
          <a:prstGeom prst="rect">
            <a:avLst/>
          </a:prstGeom>
          <a:noFill/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BD0C4F38-92DC-4F0F-8519-4CA571E175D5}"/>
              </a:ext>
            </a:extLst>
          </p:cNvPr>
          <p:cNvSpPr txBox="1"/>
          <p:nvPr/>
        </p:nvSpPr>
        <p:spPr>
          <a:xfrm>
            <a:off x="4283968" y="3933056"/>
            <a:ext cx="1808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solidFill>
                  <a:srgbClr val="0070C0"/>
                </a:solidFill>
              </a:rPr>
              <a:t>P</a:t>
            </a:r>
            <a:r>
              <a:rPr lang="cs-CZ" dirty="0">
                <a:solidFill>
                  <a:srgbClr val="0070C0"/>
                </a:solidFill>
              </a:rPr>
              <a:t>(IS+|B)=0,6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9E85610B-9332-4141-9646-088FCB2B512A}"/>
              </a:ext>
            </a:extLst>
          </p:cNvPr>
          <p:cNvSpPr txBox="1"/>
          <p:nvPr/>
        </p:nvSpPr>
        <p:spPr>
          <a:xfrm>
            <a:off x="259631" y="4380022"/>
            <a:ext cx="828092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Pravděpodobnostní řešení pomocí Bayesova teorému:</a:t>
            </a:r>
          </a:p>
          <a:p>
            <a:r>
              <a:rPr lang="cs-CZ" sz="1600" dirty="0">
                <a:solidFill>
                  <a:schemeClr val="accent6"/>
                </a:solidFill>
              </a:rPr>
              <a:t>P(B|IS+) </a:t>
            </a:r>
            <a:r>
              <a:rPr lang="cs-CZ" sz="1600" dirty="0"/>
              <a:t>= </a:t>
            </a:r>
            <a:r>
              <a:rPr lang="cs-CZ" sz="1600" dirty="0">
                <a:solidFill>
                  <a:srgbClr val="0070C0"/>
                </a:solidFill>
              </a:rPr>
              <a:t>P(B) P(IS+</a:t>
            </a:r>
            <a:r>
              <a:rPr lang="cs-CZ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|</a:t>
            </a:r>
            <a:r>
              <a:rPr lang="cs-CZ" sz="1600" dirty="0">
                <a:solidFill>
                  <a:srgbClr val="0070C0"/>
                </a:solidFill>
              </a:rPr>
              <a:t>B) </a:t>
            </a:r>
            <a:r>
              <a:rPr lang="cs-CZ" sz="1600" dirty="0">
                <a:solidFill>
                  <a:srgbClr val="00B050"/>
                </a:solidFill>
              </a:rPr>
              <a:t>/ </a:t>
            </a:r>
            <a:r>
              <a:rPr lang="cs-CZ" sz="1600" dirty="0">
                <a:solidFill>
                  <a:srgbClr val="0070C0"/>
                </a:solidFill>
              </a:rPr>
              <a:t>P(IS+) = 0,4.0,6/0,3 = 0,24/0,3= </a:t>
            </a:r>
            <a:r>
              <a:rPr lang="cs-CZ" sz="1600" dirty="0">
                <a:solidFill>
                  <a:schemeClr val="accent6"/>
                </a:solidFill>
              </a:rPr>
              <a:t>0,8</a:t>
            </a:r>
          </a:p>
          <a:p>
            <a:r>
              <a:rPr lang="cs-CZ" sz="1600" dirty="0">
                <a:solidFill>
                  <a:schemeClr val="accent6"/>
                </a:solidFill>
              </a:rPr>
              <a:t>Pravděpodobnost toho, že sebepoškozující se pacient má bulimii, je 80%.</a:t>
            </a:r>
          </a:p>
          <a:p>
            <a:r>
              <a:rPr lang="cs-CZ" dirty="0"/>
              <a:t>  </a:t>
            </a:r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F60F239F-FB58-49DD-91A5-33742A6AAC4F}"/>
              </a:ext>
            </a:extLst>
          </p:cNvPr>
          <p:cNvSpPr/>
          <p:nvPr/>
        </p:nvSpPr>
        <p:spPr bwMode="auto">
          <a:xfrm>
            <a:off x="4283968" y="2564903"/>
            <a:ext cx="4860032" cy="409155"/>
          </a:xfrm>
          <a:prstGeom prst="rect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90E3CF1E-A412-4C3B-B23B-5C73DBFEAA02}"/>
              </a:ext>
            </a:extLst>
          </p:cNvPr>
          <p:cNvSpPr txBox="1"/>
          <p:nvPr/>
        </p:nvSpPr>
        <p:spPr>
          <a:xfrm>
            <a:off x="7524328" y="2554535"/>
            <a:ext cx="1808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solidFill>
                  <a:schemeClr val="accent6"/>
                </a:solidFill>
              </a:rPr>
              <a:t>P</a:t>
            </a:r>
            <a:r>
              <a:rPr lang="cs-CZ" dirty="0">
                <a:solidFill>
                  <a:schemeClr val="accent6"/>
                </a:solidFill>
              </a:rPr>
              <a:t>(B|IS+) = ?</a:t>
            </a:r>
          </a:p>
        </p:txBody>
      </p:sp>
    </p:spTree>
    <p:extLst>
      <p:ext uri="{BB962C8B-B14F-4D97-AF65-F5344CB8AC3E}">
        <p14:creationId xmlns:p14="http://schemas.microsoft.com/office/powerpoint/2010/main" val="396802473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001000" cy="1216025"/>
          </a:xfrm>
        </p:spPr>
        <p:txBody>
          <a:bodyPr/>
          <a:lstStyle/>
          <a:p>
            <a:pPr eaLnBrk="1" hangingPunct="1"/>
            <a:r>
              <a:rPr lang="cs-CZ" sz="1800" b="1" dirty="0">
                <a:solidFill>
                  <a:srgbClr val="0070C0"/>
                </a:solidFill>
              </a:rPr>
              <a:t>2. </a:t>
            </a:r>
            <a:r>
              <a:rPr lang="cs-CZ" sz="1800" dirty="0">
                <a:solidFill>
                  <a:srgbClr val="0070C0"/>
                </a:solidFill>
              </a:rPr>
              <a:t>Prevalence impulzivního sebepoškozování se u pacientů s poruchami příjmu potravy vyskytuje u 30%. Častější je u bulimie, kde se vyskytuje až v 60% případů. Je-li bulimiků mezi pacienty s poruchami příjmu potravy 40%, </a:t>
            </a:r>
            <a:br>
              <a:rPr lang="cs-CZ" sz="1800" dirty="0"/>
            </a:br>
            <a:r>
              <a:rPr lang="cs-CZ" sz="1800" b="1" dirty="0">
                <a:solidFill>
                  <a:schemeClr val="accent2"/>
                </a:solidFill>
              </a:rPr>
              <a:t>jaká je pravděpodobnost, že sebepoškozující se pacient má bulimii?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4652363"/>
              </p:ext>
            </p:extLst>
          </p:nvPr>
        </p:nvGraphicFramePr>
        <p:xfrm>
          <a:off x="521048" y="1615588"/>
          <a:ext cx="6814640" cy="23375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67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95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6030">
                <a:tc rowSpan="2">
                  <a:txBody>
                    <a:bodyPr/>
                    <a:lstStyle/>
                    <a:p>
                      <a:endParaRPr lang="cs-CZ" sz="2400" b="1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cs-CZ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Celkem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8199">
                <a:tc vMerge="1">
                  <a:txBody>
                    <a:bodyPr/>
                    <a:lstStyle/>
                    <a:p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baseline="0" dirty="0"/>
                        <a:t>Anorexie</a:t>
                      </a:r>
                    </a:p>
                    <a:p>
                      <a:pPr algn="ctr"/>
                      <a:r>
                        <a:rPr lang="cs-CZ" sz="2000" b="0" baseline="0" dirty="0"/>
                        <a:t>(A)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/>
                        <a:t>Bulimie</a:t>
                      </a:r>
                    </a:p>
                    <a:p>
                      <a:pPr algn="ctr"/>
                      <a:r>
                        <a:rPr lang="cs-CZ" sz="2000" b="0" dirty="0"/>
                        <a:t>(B)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952">
                <a:tc>
                  <a:txBody>
                    <a:bodyPr/>
                    <a:lstStyle/>
                    <a:p>
                      <a:r>
                        <a:rPr lang="cs-CZ" sz="1200" b="0" baseline="0" dirty="0">
                          <a:solidFill>
                            <a:schemeClr val="tx1"/>
                          </a:solidFill>
                        </a:rPr>
                        <a:t>Impulzivní sebepoškozování přítomno (IS+)</a:t>
                      </a:r>
                    </a:p>
                  </a:txBody>
                  <a:tcPr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dirty="0">
                        <a:solidFill>
                          <a:srgbClr val="00B050"/>
                        </a:solidFill>
                      </a:endParaRPr>
                    </a:p>
                  </a:txBody>
                  <a:tcPr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>
                          <a:solidFill>
                            <a:srgbClr val="00B050"/>
                          </a:solidFill>
                        </a:rPr>
                        <a:t>24</a:t>
                      </a:r>
                    </a:p>
                  </a:txBody>
                  <a:tcPr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aseline="0" dirty="0">
                          <a:solidFill>
                            <a:srgbClr val="0070C0"/>
                          </a:solidFill>
                        </a:rPr>
                        <a:t>30</a:t>
                      </a:r>
                    </a:p>
                  </a:txBody>
                  <a:tcPr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cs-CZ" sz="1200" b="0" dirty="0">
                          <a:solidFill>
                            <a:schemeClr val="tx1"/>
                          </a:solidFill>
                        </a:rPr>
                        <a:t>Impulzivní sebepoškozování nepřítomno (IS-)</a:t>
                      </a:r>
                    </a:p>
                  </a:txBody>
                  <a:tcPr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dirty="0"/>
                    </a:p>
                  </a:txBody>
                  <a:tcPr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2377">
                <a:tc>
                  <a:txBody>
                    <a:bodyPr/>
                    <a:lstStyle/>
                    <a:p>
                      <a:r>
                        <a:rPr lang="cs-CZ" dirty="0"/>
                        <a:t>Celkem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>
                          <a:solidFill>
                            <a:srgbClr val="0070C0"/>
                          </a:solidFill>
                        </a:rPr>
                        <a:t>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ovéPole 2">
            <a:extLst>
              <a:ext uri="{FF2B5EF4-FFF2-40B4-BE49-F238E27FC236}">
                <a16:creationId xmlns:a16="http://schemas.microsoft.com/office/drawing/2014/main" id="{7E5EF3EE-0B43-4C55-81F0-5933DD927281}"/>
              </a:ext>
            </a:extLst>
          </p:cNvPr>
          <p:cNvSpPr txBox="1"/>
          <p:nvPr/>
        </p:nvSpPr>
        <p:spPr>
          <a:xfrm>
            <a:off x="539552" y="6381328"/>
            <a:ext cx="49863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Na motivy https://www.psychiatriepropraxi.cz/pdfs/psy/2014/02/02.pdf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2CCCE19F-8B79-4E0D-A518-7558197BFA6D}"/>
              </a:ext>
            </a:extLst>
          </p:cNvPr>
          <p:cNvSpPr/>
          <p:nvPr/>
        </p:nvSpPr>
        <p:spPr bwMode="auto">
          <a:xfrm>
            <a:off x="4283968" y="2566629"/>
            <a:ext cx="1512168" cy="1800199"/>
          </a:xfrm>
          <a:prstGeom prst="rect">
            <a:avLst/>
          </a:prstGeom>
          <a:noFill/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BD0C4F38-92DC-4F0F-8519-4CA571E175D5}"/>
              </a:ext>
            </a:extLst>
          </p:cNvPr>
          <p:cNvSpPr txBox="1"/>
          <p:nvPr/>
        </p:nvSpPr>
        <p:spPr>
          <a:xfrm>
            <a:off x="4283968" y="3933056"/>
            <a:ext cx="1808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70C0"/>
                </a:solidFill>
              </a:rPr>
              <a:t>P(IS+|B)=0,6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9E85610B-9332-4141-9646-088FCB2B512A}"/>
              </a:ext>
            </a:extLst>
          </p:cNvPr>
          <p:cNvSpPr txBox="1"/>
          <p:nvPr/>
        </p:nvSpPr>
        <p:spPr>
          <a:xfrm>
            <a:off x="259631" y="4380022"/>
            <a:ext cx="8280921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Četnostní řešení – arbitrárně si zvolím N=100, aby se mi dobře počítalo:</a:t>
            </a:r>
          </a:p>
          <a:p>
            <a:r>
              <a:rPr lang="cs-CZ" sz="1600" dirty="0">
                <a:solidFill>
                  <a:schemeClr val="accent6"/>
                </a:solidFill>
              </a:rPr>
              <a:t>Kolik z těch, kdo se sebepoškozují, jsou bulimici?</a:t>
            </a:r>
          </a:p>
          <a:p>
            <a:r>
              <a:rPr lang="cs-CZ" sz="1600" dirty="0">
                <a:solidFill>
                  <a:srgbClr val="0070C0"/>
                </a:solidFill>
              </a:rPr>
              <a:t>Sebepoškozuje se 30 ze 100. Kolik z nich je bulimiků?</a:t>
            </a:r>
          </a:p>
          <a:p>
            <a:r>
              <a:rPr lang="cs-CZ" sz="1600" dirty="0">
                <a:solidFill>
                  <a:srgbClr val="0070C0"/>
                </a:solidFill>
              </a:rPr>
              <a:t>Celkem je bulimiků 40 ze 100. Z nich 60% se poškozuje, tedy 0,6.40 = 24. Ze 100 pacientů je tedy 24 lidí, kteří jsou zároveň bulimiky a poškozují se. </a:t>
            </a:r>
          </a:p>
          <a:p>
            <a:r>
              <a:rPr lang="cs-CZ" sz="1600" dirty="0">
                <a:solidFill>
                  <a:srgbClr val="0070C0"/>
                </a:solidFill>
              </a:rPr>
              <a:t>Celkem je sebepoškozujících 30 a 24 z nich jsou bulimici – 24/30 = </a:t>
            </a:r>
            <a:r>
              <a:rPr lang="cs-CZ" sz="1600">
                <a:solidFill>
                  <a:schemeClr val="accent6"/>
                </a:solidFill>
              </a:rPr>
              <a:t>0,8 … </a:t>
            </a:r>
            <a:r>
              <a:rPr lang="cs-CZ" sz="1600" dirty="0">
                <a:solidFill>
                  <a:schemeClr val="accent6"/>
                </a:solidFill>
              </a:rPr>
              <a:t>80% sebepoškozujících jsou bulimici.</a:t>
            </a:r>
          </a:p>
          <a:p>
            <a:r>
              <a:rPr lang="cs-CZ" sz="1600" dirty="0">
                <a:solidFill>
                  <a:schemeClr val="accent6"/>
                </a:solidFill>
              </a:rPr>
              <a:t> </a:t>
            </a:r>
          </a:p>
          <a:p>
            <a:r>
              <a:rPr lang="cs-CZ" dirty="0"/>
              <a:t>  </a:t>
            </a:r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F60F239F-FB58-49DD-91A5-33742A6AAC4F}"/>
              </a:ext>
            </a:extLst>
          </p:cNvPr>
          <p:cNvSpPr/>
          <p:nvPr/>
        </p:nvSpPr>
        <p:spPr bwMode="auto">
          <a:xfrm>
            <a:off x="4283968" y="2564903"/>
            <a:ext cx="4860032" cy="409155"/>
          </a:xfrm>
          <a:prstGeom prst="rect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90E3CF1E-A412-4C3B-B23B-5C73DBFEAA02}"/>
              </a:ext>
            </a:extLst>
          </p:cNvPr>
          <p:cNvSpPr txBox="1"/>
          <p:nvPr/>
        </p:nvSpPr>
        <p:spPr>
          <a:xfrm>
            <a:off x="7524328" y="2554535"/>
            <a:ext cx="1808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solidFill>
                  <a:schemeClr val="accent6"/>
                </a:solidFill>
              </a:rPr>
              <a:t>P</a:t>
            </a:r>
            <a:r>
              <a:rPr lang="cs-CZ" dirty="0">
                <a:solidFill>
                  <a:schemeClr val="accent6"/>
                </a:solidFill>
              </a:rPr>
              <a:t>(B|IS+) = ?</a:t>
            </a:r>
          </a:p>
        </p:txBody>
      </p:sp>
    </p:spTree>
    <p:extLst>
      <p:ext uri="{BB962C8B-B14F-4D97-AF65-F5344CB8AC3E}">
        <p14:creationId xmlns:p14="http://schemas.microsoft.com/office/powerpoint/2010/main" val="541177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2 pojetí pravděpodobnosti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325742" cy="42672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sz="2600" b="1" dirty="0"/>
              <a:t>Četnostní</a:t>
            </a:r>
            <a:r>
              <a:rPr lang="cs-CZ" sz="2600" dirty="0"/>
              <a:t> (statistické, </a:t>
            </a:r>
            <a:r>
              <a:rPr lang="cs-CZ" sz="2600" dirty="0" err="1"/>
              <a:t>frekventistické</a:t>
            </a:r>
            <a:r>
              <a:rPr lang="cs-CZ" sz="2600" dirty="0"/>
              <a:t>)</a:t>
            </a:r>
          </a:p>
          <a:p>
            <a:pPr lvl="1" eaLnBrk="1" hangingPunct="1"/>
            <a:r>
              <a:rPr lang="cs-CZ" sz="2000" dirty="0"/>
              <a:t>z </a:t>
            </a:r>
            <a:r>
              <a:rPr lang="cs-CZ" sz="2000" i="1" dirty="0"/>
              <a:t>n</a:t>
            </a:r>
            <a:r>
              <a:rPr lang="cs-CZ" sz="2000" dirty="0"/>
              <a:t> náhodných pokusů nastal jev A </a:t>
            </a:r>
            <a:r>
              <a:rPr lang="cs-CZ" sz="2000" i="1" dirty="0"/>
              <a:t>n</a:t>
            </a:r>
            <a:r>
              <a:rPr lang="cs-CZ" sz="2000" dirty="0"/>
              <a:t>(A)-krát  </a:t>
            </a:r>
          </a:p>
          <a:p>
            <a:pPr lvl="1" eaLnBrk="1" hangingPunct="1"/>
            <a:r>
              <a:rPr lang="cs-CZ" sz="2000" i="1" dirty="0"/>
              <a:t>P</a:t>
            </a:r>
            <a:r>
              <a:rPr lang="cs-CZ" sz="2000" dirty="0"/>
              <a:t>(A) = </a:t>
            </a:r>
            <a:r>
              <a:rPr lang="cs-CZ" sz="2000" i="1" dirty="0"/>
              <a:t>n</a:t>
            </a:r>
            <a:r>
              <a:rPr lang="cs-CZ" sz="2000" dirty="0"/>
              <a:t>(A)/</a:t>
            </a:r>
            <a:r>
              <a:rPr lang="cs-CZ" sz="2000" i="1" dirty="0"/>
              <a:t>n</a:t>
            </a:r>
            <a:r>
              <a:rPr lang="cs-CZ" sz="2000" dirty="0"/>
              <a:t>   , blíží-li se počet pokusů </a:t>
            </a:r>
            <a:r>
              <a:rPr lang="cs-CZ" sz="2000" b="1" dirty="0"/>
              <a:t>∞</a:t>
            </a:r>
            <a:r>
              <a:rPr lang="cs-CZ" sz="2000" dirty="0"/>
              <a:t> (populaci)</a:t>
            </a:r>
          </a:p>
          <a:p>
            <a:pPr lvl="1" eaLnBrk="1" hangingPunct="1"/>
            <a:r>
              <a:rPr lang="cs-CZ" sz="2000" dirty="0"/>
              <a:t>opakované náhodné jevy vyskytující se z dlouhodobé perspektivy </a:t>
            </a:r>
            <a:r>
              <a:rPr lang="cs-CZ" sz="1400" dirty="0"/>
              <a:t>(long run)</a:t>
            </a:r>
            <a:r>
              <a:rPr lang="cs-CZ" sz="2000" dirty="0"/>
              <a:t> s určitou relativní četností</a:t>
            </a:r>
          </a:p>
          <a:p>
            <a:pPr eaLnBrk="1" hangingPunct="1"/>
            <a:r>
              <a:rPr lang="cs-CZ" sz="2400" dirty="0"/>
              <a:t>Analytické</a:t>
            </a:r>
          </a:p>
          <a:p>
            <a:pPr lvl="1" eaLnBrk="1" hangingPunct="1"/>
            <a:r>
              <a:rPr lang="cs-CZ" sz="2000" dirty="0"/>
              <a:t>z </a:t>
            </a:r>
            <a:r>
              <a:rPr lang="cs-CZ" sz="2000" i="1" dirty="0"/>
              <a:t>n</a:t>
            </a:r>
            <a:r>
              <a:rPr lang="cs-CZ" sz="2000" dirty="0"/>
              <a:t> </a:t>
            </a:r>
            <a:r>
              <a:rPr lang="cs-CZ" sz="2000" b="1" i="1" dirty="0"/>
              <a:t>možných</a:t>
            </a:r>
            <a:r>
              <a:rPr lang="cs-CZ" sz="2000" dirty="0"/>
              <a:t> výsledků pokusu je </a:t>
            </a:r>
            <a:r>
              <a:rPr lang="cs-CZ" sz="2000" i="1" dirty="0"/>
              <a:t>n</a:t>
            </a:r>
            <a:r>
              <a:rPr lang="cs-CZ" sz="2000" dirty="0"/>
              <a:t>(A) výsledků A:  </a:t>
            </a:r>
            <a:r>
              <a:rPr lang="cs-CZ" sz="2000" i="1" dirty="0"/>
              <a:t>P</a:t>
            </a:r>
            <a:r>
              <a:rPr lang="cs-CZ" sz="2000" dirty="0"/>
              <a:t>(A) = </a:t>
            </a:r>
            <a:r>
              <a:rPr lang="cs-CZ" sz="2000" i="1" dirty="0"/>
              <a:t>n</a:t>
            </a:r>
            <a:r>
              <a:rPr lang="cs-CZ" sz="2000" dirty="0"/>
              <a:t>(A)/</a:t>
            </a:r>
            <a:r>
              <a:rPr lang="cs-CZ" sz="2000" i="1" dirty="0"/>
              <a:t>n</a:t>
            </a:r>
            <a:endParaRPr lang="cs-CZ" sz="2000" dirty="0"/>
          </a:p>
          <a:p>
            <a:pPr marL="0" indent="0" eaLnBrk="1" hangingPunct="1">
              <a:buNone/>
            </a:pPr>
            <a:r>
              <a:rPr lang="cs-CZ" sz="2800" b="1" dirty="0"/>
              <a:t>Subjektivní</a:t>
            </a:r>
            <a:r>
              <a:rPr lang="cs-CZ" sz="2800" dirty="0"/>
              <a:t> jistota (</a:t>
            </a:r>
            <a:r>
              <a:rPr lang="cs-CZ" sz="2800" dirty="0" err="1"/>
              <a:t>evidential</a:t>
            </a:r>
            <a:r>
              <a:rPr lang="cs-CZ" sz="2800" dirty="0"/>
              <a:t>, </a:t>
            </a:r>
            <a:r>
              <a:rPr lang="cs-CZ" sz="2800" dirty="0" err="1"/>
              <a:t>Bayesian</a:t>
            </a:r>
            <a:r>
              <a:rPr lang="cs-CZ" sz="2800" dirty="0"/>
              <a:t> p.)</a:t>
            </a:r>
          </a:p>
          <a:p>
            <a:pPr lvl="1" eaLnBrk="1" hangingPunct="1"/>
            <a:r>
              <a:rPr lang="cs-CZ" sz="2000" dirty="0"/>
              <a:t>subjektivní víra, míra </a:t>
            </a:r>
            <a:r>
              <a:rPr lang="cs-CZ" sz="2000" dirty="0" err="1"/>
              <a:t>podpořenosti</a:t>
            </a:r>
            <a:r>
              <a:rPr lang="cs-CZ" sz="2000" dirty="0"/>
              <a:t> důkazy </a:t>
            </a:r>
          </a:p>
          <a:p>
            <a:pPr lvl="1" eaLnBrk="1" hangingPunct="1"/>
            <a:r>
              <a:rPr lang="cs-CZ" sz="2000" dirty="0"/>
              <a:t>opakované i jednotlivé události, nemusí být náhodné</a:t>
            </a:r>
          </a:p>
          <a:p>
            <a:pPr marL="0" indent="0" eaLnBrk="1" hangingPunct="1">
              <a:buNone/>
            </a:pPr>
            <a:endParaRPr lang="cs-CZ" sz="2000" dirty="0"/>
          </a:p>
          <a:p>
            <a:pPr marL="0" indent="0" eaLnBrk="1" hangingPunct="1">
              <a:buNone/>
            </a:pPr>
            <a:endParaRPr lang="cs-CZ" sz="2000" dirty="0"/>
          </a:p>
          <a:p>
            <a:pPr marL="0" indent="0" eaLnBrk="1" hangingPunct="1">
              <a:buNone/>
            </a:pPr>
            <a:endParaRPr lang="cs-CZ" sz="2000" dirty="0"/>
          </a:p>
          <a:p>
            <a:pPr marL="0" indent="0" eaLnBrk="1" hangingPunct="1">
              <a:buNone/>
            </a:pPr>
            <a:endParaRPr lang="cs-CZ" sz="1400" dirty="0"/>
          </a:p>
          <a:p>
            <a:pPr marL="0" indent="0" eaLnBrk="1" hangingPunct="1">
              <a:buNone/>
            </a:pPr>
            <a:r>
              <a:rPr lang="cs-CZ" sz="1400" dirty="0"/>
              <a:t>AJ: </a:t>
            </a:r>
            <a:r>
              <a:rPr lang="cs-CZ" sz="1400" dirty="0" err="1"/>
              <a:t>subjectivist</a:t>
            </a:r>
            <a:r>
              <a:rPr lang="cs-CZ" sz="1400" dirty="0"/>
              <a:t> vs. </a:t>
            </a:r>
            <a:r>
              <a:rPr lang="cs-CZ" sz="1400" dirty="0" err="1"/>
              <a:t>frequentist</a:t>
            </a:r>
            <a:r>
              <a:rPr lang="cs-CZ" sz="1400" dirty="0"/>
              <a:t> probability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8264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Jevy a náhodné pokusy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8037512" cy="48450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dirty="0"/>
              <a:t>Jevy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900" dirty="0"/>
              <a:t>≈</a:t>
            </a:r>
            <a:r>
              <a:rPr lang="cs-CZ" sz="1800" dirty="0"/>
              <a:t> hodnoty proměnných – např. Petr má IQ = 150, Petr má dyslexii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dirty="0"/>
              <a:t>vzorek 15 IQ (lidí) – 15 jevů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dirty="0"/>
              <a:t>…a jejich kombinace (složené jevy)</a:t>
            </a:r>
          </a:p>
          <a:p>
            <a:pPr lvl="3" eaLnBrk="1" hangingPunct="1">
              <a:lnSpc>
                <a:spcPct val="80000"/>
              </a:lnSpc>
            </a:pPr>
            <a:r>
              <a:rPr lang="cs-CZ" sz="1500" dirty="0"/>
              <a:t>náhodné vs. deterministické, 2: neslučitelné(disjunktní), ekvivalentní</a:t>
            </a:r>
          </a:p>
          <a:p>
            <a:pPr lvl="3" eaLnBrk="1" hangingPunct="1">
              <a:lnSpc>
                <a:spcPct val="80000"/>
              </a:lnSpc>
            </a:pPr>
            <a:r>
              <a:rPr lang="cs-CZ" sz="1500" dirty="0"/>
              <a:t>doplňkový jev (</a:t>
            </a:r>
            <a:r>
              <a:rPr lang="en-US" sz="1500" dirty="0"/>
              <a:t>A’</a:t>
            </a:r>
            <a:r>
              <a:rPr lang="cs-CZ" sz="1500" dirty="0"/>
              <a:t>, not A)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/>
              <a:t>Pole jevů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900" dirty="0"/>
              <a:t>množina hodnot, kterých může proměnná/é nabývat 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/>
              <a:t>Náhodný pokus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dirty="0"/>
              <a:t>situace, kdy z pole jevů může nastat jeden nebo více jevů. Náhodným pokusem získáváme z pole jevů jev.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900" dirty="0"/>
              <a:t>≈ výběr a změření člověka, hod kostkou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900" dirty="0"/>
              <a:t>nelze určit, který jev nastane </a:t>
            </a:r>
            <a:r>
              <a:rPr lang="en-US" sz="1900" dirty="0"/>
              <a:t>&amp; l</a:t>
            </a:r>
            <a:r>
              <a:rPr lang="cs-CZ" sz="1900" dirty="0"/>
              <a:t>ze opakovat </a:t>
            </a:r>
            <a:r>
              <a:rPr lang="cs-CZ" sz="1900" u="sng" dirty="0"/>
              <a:t>bez vzájemného ovlivňování</a:t>
            </a:r>
          </a:p>
          <a:p>
            <a:pPr algn="ctr" eaLnBrk="1" hangingPunct="1">
              <a:lnSpc>
                <a:spcPct val="80000"/>
              </a:lnSpc>
              <a:spcBef>
                <a:spcPct val="55000"/>
              </a:spcBef>
              <a:buFont typeface="Wingdings" pitchFamily="2" charset="2"/>
              <a:buNone/>
            </a:pPr>
            <a:r>
              <a:rPr lang="cs-CZ" sz="2100" b="1" dirty="0"/>
              <a:t>Náhodná proměnná</a:t>
            </a:r>
            <a:r>
              <a:rPr lang="cs-CZ" sz="2100" dirty="0"/>
              <a:t> vzniká opakováním náhodného pokusu.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2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200" dirty="0"/>
              <a:t>AJ: </a:t>
            </a:r>
            <a:r>
              <a:rPr lang="cs-CZ" sz="1200" dirty="0" err="1"/>
              <a:t>event</a:t>
            </a:r>
            <a:r>
              <a:rPr lang="cs-CZ" sz="1200" dirty="0"/>
              <a:t> (</a:t>
            </a:r>
            <a:r>
              <a:rPr lang="cs-CZ" sz="1200" dirty="0" err="1"/>
              <a:t>outcome</a:t>
            </a:r>
            <a:r>
              <a:rPr lang="cs-CZ" sz="1200" dirty="0"/>
              <a:t>), sample </a:t>
            </a:r>
            <a:r>
              <a:rPr lang="cs-CZ" sz="1200" dirty="0" err="1"/>
              <a:t>space</a:t>
            </a:r>
            <a:r>
              <a:rPr lang="cs-CZ" sz="1200" dirty="0"/>
              <a:t>, </a:t>
            </a:r>
            <a:r>
              <a:rPr lang="cs-CZ" sz="1200" dirty="0" err="1"/>
              <a:t>random</a:t>
            </a:r>
            <a:r>
              <a:rPr lang="cs-CZ" sz="1200" dirty="0"/>
              <a:t> trial, </a:t>
            </a:r>
            <a:r>
              <a:rPr lang="cs-CZ" sz="1200" dirty="0" err="1"/>
              <a:t>random</a:t>
            </a:r>
            <a:r>
              <a:rPr lang="cs-CZ" sz="1200" dirty="0"/>
              <a:t> vs. </a:t>
            </a:r>
            <a:r>
              <a:rPr lang="cs-CZ" sz="1200" dirty="0" err="1"/>
              <a:t>deterministic</a:t>
            </a:r>
            <a:r>
              <a:rPr lang="cs-CZ" sz="1200" dirty="0"/>
              <a:t> </a:t>
            </a:r>
            <a:r>
              <a:rPr lang="cs-CZ" sz="1200" dirty="0" err="1"/>
              <a:t>events</a:t>
            </a:r>
            <a:r>
              <a:rPr lang="cs-CZ" sz="1200" dirty="0"/>
              <a:t>, </a:t>
            </a:r>
            <a:r>
              <a:rPr lang="cs-CZ" sz="1200" dirty="0" err="1"/>
              <a:t>mutally</a:t>
            </a:r>
            <a:r>
              <a:rPr lang="cs-CZ" sz="1200" dirty="0"/>
              <a:t> </a:t>
            </a:r>
            <a:r>
              <a:rPr lang="cs-CZ" sz="1200" dirty="0" err="1"/>
              <a:t>exclusive</a:t>
            </a:r>
            <a:r>
              <a:rPr lang="cs-CZ" sz="1200" dirty="0"/>
              <a:t> </a:t>
            </a:r>
            <a:r>
              <a:rPr lang="cs-CZ" sz="1200" dirty="0" err="1"/>
              <a:t>events</a:t>
            </a:r>
            <a:r>
              <a:rPr lang="cs-CZ" sz="1200" dirty="0"/>
              <a:t>, </a:t>
            </a:r>
            <a:r>
              <a:rPr lang="cs-CZ" sz="1200" dirty="0" err="1"/>
              <a:t>equivalent</a:t>
            </a:r>
            <a:r>
              <a:rPr lang="cs-CZ" sz="1200" dirty="0"/>
              <a:t> </a:t>
            </a:r>
            <a:r>
              <a:rPr lang="cs-CZ" sz="1200" dirty="0" err="1"/>
              <a:t>events</a:t>
            </a:r>
            <a:endParaRPr lang="cs-CZ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Počítání s pravděpodobnostmi</a:t>
            </a:r>
            <a:endParaRPr lang="cs-CZ" sz="240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773238"/>
            <a:ext cx="8318500" cy="4824412"/>
          </a:xfrm>
        </p:spPr>
        <p:txBody>
          <a:bodyPr/>
          <a:lstStyle/>
          <a:p>
            <a:pPr eaLnBrk="1" hangingPunct="1"/>
            <a:r>
              <a:rPr lang="cs-CZ" sz="1800" dirty="0"/>
              <a:t>„NEBO“ – součet jevů - </a:t>
            </a:r>
            <a:r>
              <a:rPr lang="cs-CZ" sz="2000" dirty="0"/>
              <a:t>nastane jev A nebo jev B </a:t>
            </a:r>
            <a:r>
              <a:rPr lang="en-US" sz="2000" dirty="0"/>
              <a:t>[</a:t>
            </a:r>
            <a:r>
              <a:rPr lang="cs-CZ" sz="1200" dirty="0"/>
              <a:t>nebo oba, nejsou-li disjunktní</a:t>
            </a:r>
            <a:r>
              <a:rPr lang="en-US" sz="2000" dirty="0"/>
              <a:t>]</a:t>
            </a:r>
            <a:endParaRPr lang="cs-CZ" sz="2000" dirty="0"/>
          </a:p>
          <a:p>
            <a:pPr lvl="1" eaLnBrk="1" hangingPunct="1"/>
            <a:r>
              <a:rPr lang="cs-CZ" sz="1800" i="1" dirty="0"/>
              <a:t>P</a:t>
            </a:r>
            <a:r>
              <a:rPr lang="cs-CZ" sz="1800" dirty="0"/>
              <a:t>(A</a:t>
            </a:r>
            <a:r>
              <a:rPr lang="cs-CZ" sz="1200" dirty="0"/>
              <a:t>U</a:t>
            </a:r>
            <a:r>
              <a:rPr lang="cs-CZ" sz="1800" dirty="0"/>
              <a:t>B) = </a:t>
            </a:r>
            <a:r>
              <a:rPr lang="cs-CZ" sz="1800" i="1" dirty="0"/>
              <a:t>P</a:t>
            </a:r>
            <a:r>
              <a:rPr lang="cs-CZ" sz="1800" dirty="0"/>
              <a:t>(A) + </a:t>
            </a:r>
            <a:r>
              <a:rPr lang="cs-CZ" sz="1800" i="1" dirty="0"/>
              <a:t>P</a:t>
            </a:r>
            <a:r>
              <a:rPr lang="cs-CZ" sz="1800" dirty="0"/>
              <a:t>(B) </a:t>
            </a:r>
            <a:r>
              <a:rPr lang="cs-CZ" sz="1900" dirty="0"/>
              <a:t>–</a:t>
            </a:r>
            <a:r>
              <a:rPr lang="cs-CZ" sz="1800" dirty="0"/>
              <a:t> </a:t>
            </a:r>
            <a:r>
              <a:rPr lang="cs-CZ" sz="1800" i="1" dirty="0"/>
              <a:t>P</a:t>
            </a:r>
            <a:r>
              <a:rPr lang="cs-CZ" sz="1800" dirty="0"/>
              <a:t>(A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∩</a:t>
            </a:r>
            <a:r>
              <a:rPr lang="cs-CZ" sz="1800" dirty="0">
                <a:cs typeface="Times New Roman" pitchFamily="18" charset="0"/>
              </a:rPr>
              <a:t>B)</a:t>
            </a:r>
          </a:p>
          <a:p>
            <a:pPr lvl="2" eaLnBrk="1" hangingPunct="1"/>
            <a:r>
              <a:rPr lang="cs-CZ" sz="1200" i="1" dirty="0"/>
              <a:t>př. </a:t>
            </a:r>
            <a:r>
              <a:rPr lang="cs-CZ" sz="1200" i="1" dirty="0" err="1"/>
              <a:t>disj</a:t>
            </a:r>
            <a:r>
              <a:rPr lang="cs-CZ" sz="1200" i="1" dirty="0"/>
              <a:t>.</a:t>
            </a:r>
            <a:r>
              <a:rPr lang="cs-CZ" sz="1200" dirty="0"/>
              <a:t> náhodně vybraný člověk má základní </a:t>
            </a:r>
            <a:r>
              <a:rPr lang="cs-CZ" sz="1200" dirty="0" err="1"/>
              <a:t>vz</a:t>
            </a:r>
            <a:r>
              <a:rPr lang="cs-CZ" sz="1200" dirty="0"/>
              <a:t>. nebo je vyučen .</a:t>
            </a:r>
            <a:endParaRPr lang="cs-CZ" sz="1200" dirty="0"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sz="1800" dirty="0"/>
              <a:t>„A“ – součin jevů - </a:t>
            </a:r>
            <a:r>
              <a:rPr lang="cs-CZ" sz="2000" dirty="0">
                <a:cs typeface="Times New Roman" pitchFamily="18" charset="0"/>
              </a:rPr>
              <a:t>nastane jev A </a:t>
            </a:r>
            <a:r>
              <a:rPr lang="cs-CZ" sz="2000" dirty="0" err="1">
                <a:cs typeface="Times New Roman" pitchFamily="18" charset="0"/>
              </a:rPr>
              <a:t>a</a:t>
            </a:r>
            <a:r>
              <a:rPr lang="cs-CZ" sz="2000" dirty="0">
                <a:cs typeface="Times New Roman" pitchFamily="18" charset="0"/>
              </a:rPr>
              <a:t> zárove</a:t>
            </a:r>
            <a:r>
              <a:rPr lang="cs-CZ" sz="2000" dirty="0"/>
              <a:t>ň nastane jev B</a:t>
            </a:r>
            <a:endParaRPr lang="cs-CZ" sz="1800" dirty="0"/>
          </a:p>
          <a:p>
            <a:pPr lvl="1" eaLnBrk="1" hangingPunct="1"/>
            <a:r>
              <a:rPr lang="cs-CZ" sz="1800" i="1" dirty="0"/>
              <a:t>P</a:t>
            </a:r>
            <a:r>
              <a:rPr lang="cs-CZ" sz="1800" dirty="0"/>
              <a:t>(A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∩</a:t>
            </a:r>
            <a:r>
              <a:rPr lang="cs-CZ" sz="1800" dirty="0">
                <a:cs typeface="Times New Roman" pitchFamily="18" charset="0"/>
              </a:rPr>
              <a:t>B) = </a:t>
            </a:r>
            <a:r>
              <a:rPr lang="cs-CZ" sz="1800" i="1" dirty="0"/>
              <a:t>P</a:t>
            </a:r>
            <a:r>
              <a:rPr lang="cs-CZ" sz="1800" dirty="0"/>
              <a:t>(A) . </a:t>
            </a:r>
            <a:r>
              <a:rPr lang="cs-CZ" sz="1800" i="1" dirty="0"/>
              <a:t>P</a:t>
            </a:r>
            <a:r>
              <a:rPr lang="cs-CZ" sz="1800" dirty="0"/>
              <a:t>(B)                 </a:t>
            </a:r>
            <a:r>
              <a:rPr lang="cs-CZ" sz="1800" i="1" dirty="0"/>
              <a:t>P</a:t>
            </a:r>
            <a:r>
              <a:rPr lang="cs-CZ" sz="1800" dirty="0"/>
              <a:t>(A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∩</a:t>
            </a:r>
            <a:r>
              <a:rPr lang="cs-CZ" sz="1800" dirty="0">
                <a:cs typeface="Times New Roman" pitchFamily="18" charset="0"/>
              </a:rPr>
              <a:t>B) =</a:t>
            </a:r>
            <a:r>
              <a:rPr lang="cs-CZ" sz="1800" dirty="0"/>
              <a:t> </a:t>
            </a:r>
            <a:r>
              <a:rPr lang="cs-CZ" sz="1800" i="1" dirty="0"/>
              <a:t>P</a:t>
            </a:r>
            <a:r>
              <a:rPr lang="cs-CZ" sz="1800" dirty="0"/>
              <a:t>(A</a:t>
            </a:r>
            <a:r>
              <a:rPr lang="en-US" sz="1600" dirty="0"/>
              <a:t>&amp;</a:t>
            </a:r>
            <a:r>
              <a:rPr lang="en-US" sz="1800" dirty="0"/>
              <a:t>B</a:t>
            </a:r>
            <a:r>
              <a:rPr lang="cs-CZ" sz="1800" dirty="0"/>
              <a:t>)</a:t>
            </a:r>
          </a:p>
          <a:p>
            <a:pPr lvl="2" eaLnBrk="1" hangingPunct="1"/>
            <a:r>
              <a:rPr lang="cs-CZ" sz="1200" i="1" dirty="0"/>
              <a:t>př.</a:t>
            </a:r>
            <a:r>
              <a:rPr lang="cs-CZ" sz="1200" dirty="0"/>
              <a:t> náhodně vybraný člověk je psycholožka (pohlaví=žena, povolání=psychologie)</a:t>
            </a:r>
            <a:endParaRPr lang="cs-CZ" sz="1600" dirty="0"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sz="1800" dirty="0"/>
              <a:t>Kombinatorika – </a:t>
            </a:r>
            <a:r>
              <a:rPr lang="cs-CZ" sz="1800" dirty="0" err="1"/>
              <a:t>obv</a:t>
            </a:r>
            <a:r>
              <a:rPr lang="cs-CZ" sz="1800" dirty="0"/>
              <a:t>. pro určení velikosti pole jevů</a:t>
            </a:r>
          </a:p>
          <a:p>
            <a:pPr lvl="1" eaLnBrk="1" hangingPunct="1"/>
            <a:r>
              <a:rPr lang="cs-CZ" sz="1700" dirty="0"/>
              <a:t>permutace n prvků</a:t>
            </a:r>
          </a:p>
          <a:p>
            <a:pPr lvl="1" eaLnBrk="1" hangingPunct="1"/>
            <a:r>
              <a:rPr lang="cs-CZ" sz="1700" dirty="0"/>
              <a:t>variace a kombinace </a:t>
            </a:r>
            <a:r>
              <a:rPr lang="cs-CZ" sz="1700" i="1" dirty="0"/>
              <a:t>r</a:t>
            </a:r>
            <a:r>
              <a:rPr lang="cs-CZ" sz="1700" dirty="0"/>
              <a:t> prvků z </a:t>
            </a:r>
            <a:r>
              <a:rPr lang="cs-CZ" sz="1700" i="1" dirty="0"/>
              <a:t>n</a:t>
            </a:r>
            <a:r>
              <a:rPr lang="cs-CZ" sz="1700" dirty="0"/>
              <a:t>-prvkové množiny</a:t>
            </a:r>
          </a:p>
          <a:p>
            <a:pPr eaLnBrk="1" hangingPunct="1">
              <a:spcBef>
                <a:spcPct val="50000"/>
              </a:spcBef>
            </a:pPr>
            <a:r>
              <a:rPr lang="cs-CZ" sz="1800" b="1" dirty="0"/>
              <a:t>Šance</a:t>
            </a:r>
            <a:r>
              <a:rPr lang="cs-CZ" sz="1800" dirty="0"/>
              <a:t> – </a:t>
            </a:r>
            <a:r>
              <a:rPr lang="cs-CZ" sz="1800" dirty="0" err="1"/>
              <a:t>odds</a:t>
            </a:r>
            <a:r>
              <a:rPr lang="cs-CZ" sz="1800" dirty="0"/>
              <a:t> - </a:t>
            </a:r>
            <a:r>
              <a:rPr lang="cs-CZ" sz="1900" dirty="0"/>
              <a:t>častý způsob vyjádření pravděpodobnosti </a:t>
            </a:r>
          </a:p>
          <a:p>
            <a:pPr lvl="1" eaLnBrk="1" hangingPunct="1"/>
            <a:r>
              <a:rPr lang="cs-CZ" sz="1700" i="1" dirty="0"/>
              <a:t>př. šance Komety na vítězství jsou 1:10</a:t>
            </a:r>
          </a:p>
          <a:p>
            <a:pPr lvl="1" eaLnBrk="1" hangingPunct="1"/>
            <a:r>
              <a:rPr lang="cs-CZ" sz="1700" i="1" dirty="0"/>
              <a:t>O</a:t>
            </a:r>
            <a:r>
              <a:rPr lang="cs-CZ" sz="1700" dirty="0"/>
              <a:t>(A) = </a:t>
            </a:r>
            <a:r>
              <a:rPr lang="cs-CZ" sz="1700" i="1" dirty="0"/>
              <a:t>P</a:t>
            </a:r>
            <a:r>
              <a:rPr lang="cs-CZ" sz="1700" dirty="0"/>
              <a:t>(A) / </a:t>
            </a:r>
            <a:r>
              <a:rPr lang="cs-CZ" sz="1700" i="1" dirty="0"/>
              <a:t>P</a:t>
            </a:r>
            <a:r>
              <a:rPr lang="cs-CZ" sz="1700" dirty="0"/>
              <a:t>(</a:t>
            </a:r>
            <a:r>
              <a:rPr lang="en-US" sz="1700" dirty="0"/>
              <a:t>A’</a:t>
            </a:r>
            <a:r>
              <a:rPr lang="cs-CZ" sz="1700" dirty="0"/>
              <a:t>) = </a:t>
            </a:r>
            <a:r>
              <a:rPr lang="cs-CZ" sz="1700" i="1" dirty="0"/>
              <a:t>P</a:t>
            </a:r>
            <a:r>
              <a:rPr lang="cs-CZ" sz="1700" dirty="0"/>
              <a:t>(A) / (1−</a:t>
            </a:r>
            <a:r>
              <a:rPr lang="cs-CZ" sz="1700" i="1" dirty="0"/>
              <a:t>P</a:t>
            </a:r>
            <a:r>
              <a:rPr lang="cs-CZ" sz="1700" dirty="0"/>
              <a:t>(</a:t>
            </a:r>
            <a:r>
              <a:rPr lang="en-US" sz="1700" dirty="0"/>
              <a:t>A</a:t>
            </a:r>
            <a:r>
              <a:rPr lang="cs-CZ" sz="1700" dirty="0"/>
              <a:t>))</a:t>
            </a:r>
          </a:p>
          <a:p>
            <a:pPr lvl="1" eaLnBrk="1" hangingPunct="1"/>
            <a:r>
              <a:rPr lang="cs-CZ" sz="1700" dirty="0"/>
              <a:t>Poměr šancí (OR</a:t>
            </a:r>
            <a:r>
              <a:rPr lang="cs-CZ" sz="1600" dirty="0"/>
              <a:t>): obvyklý způsob srovnání šancí ve 2 skupinách</a:t>
            </a:r>
            <a:r>
              <a:rPr lang="cs-CZ" sz="1700" dirty="0"/>
              <a:t>: OR</a:t>
            </a:r>
            <a:r>
              <a:rPr lang="cs-CZ" sz="1700" baseline="-25000" dirty="0"/>
              <a:t>12</a:t>
            </a:r>
            <a:r>
              <a:rPr lang="cs-CZ" sz="1700" dirty="0"/>
              <a:t>=O</a:t>
            </a:r>
            <a:r>
              <a:rPr lang="cs-CZ" sz="1700" baseline="-25000" dirty="0"/>
              <a:t>1</a:t>
            </a:r>
            <a:r>
              <a:rPr lang="cs-CZ" sz="1700" dirty="0"/>
              <a:t>/O</a:t>
            </a:r>
            <a:r>
              <a:rPr lang="cs-CZ" sz="1700" baseline="-25000" dirty="0"/>
              <a:t>2 </a:t>
            </a:r>
          </a:p>
          <a:p>
            <a:pPr eaLnBrk="1" hangingPunct="1">
              <a:lnSpc>
                <a:spcPct val="90000"/>
              </a:lnSpc>
            </a:pPr>
            <a:endParaRPr lang="cs-CZ" sz="1800" baseline="-250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000" dirty="0"/>
              <a:t>AJ: </a:t>
            </a:r>
            <a:r>
              <a:rPr lang="cs-CZ" sz="1000" dirty="0" err="1"/>
              <a:t>and</a:t>
            </a:r>
            <a:r>
              <a:rPr lang="cs-CZ" sz="1000" dirty="0"/>
              <a:t>, </a:t>
            </a:r>
            <a:r>
              <a:rPr lang="cs-CZ" sz="1000" dirty="0" err="1"/>
              <a:t>or</a:t>
            </a:r>
            <a:r>
              <a:rPr lang="cs-CZ" sz="1000" dirty="0"/>
              <a:t>, </a:t>
            </a:r>
            <a:r>
              <a:rPr lang="cs-CZ" sz="1000" dirty="0" err="1"/>
              <a:t>addition</a:t>
            </a:r>
            <a:r>
              <a:rPr lang="cs-CZ" sz="1000" dirty="0"/>
              <a:t>, </a:t>
            </a:r>
            <a:r>
              <a:rPr lang="cs-CZ" sz="1000" dirty="0" err="1"/>
              <a:t>multiplication</a:t>
            </a:r>
            <a:r>
              <a:rPr lang="cs-CZ" sz="1000" dirty="0"/>
              <a:t>, probability </a:t>
            </a:r>
            <a:r>
              <a:rPr lang="cs-CZ" sz="1000" dirty="0" err="1"/>
              <a:t>calculus</a:t>
            </a:r>
            <a:r>
              <a:rPr lang="cs-CZ" sz="1000" dirty="0"/>
              <a:t>, </a:t>
            </a:r>
            <a:r>
              <a:rPr lang="cs-CZ" sz="1000" dirty="0" err="1"/>
              <a:t>permutations</a:t>
            </a:r>
            <a:r>
              <a:rPr lang="cs-CZ" sz="1000" dirty="0"/>
              <a:t>, </a:t>
            </a:r>
            <a:r>
              <a:rPr lang="cs-CZ" sz="1000" dirty="0" err="1"/>
              <a:t>combinations</a:t>
            </a:r>
            <a:r>
              <a:rPr lang="cs-CZ" sz="1000" dirty="0"/>
              <a:t>, </a:t>
            </a:r>
            <a:r>
              <a:rPr lang="cs-CZ" sz="1000" dirty="0" err="1"/>
              <a:t>odds</a:t>
            </a:r>
            <a:r>
              <a:rPr lang="cs-CZ" sz="1000" dirty="0"/>
              <a:t>, </a:t>
            </a:r>
            <a:r>
              <a:rPr lang="cs-CZ" sz="1000" dirty="0" err="1"/>
              <a:t>odds</a:t>
            </a:r>
            <a:r>
              <a:rPr lang="cs-CZ" sz="1000" dirty="0"/>
              <a:t> ratio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Podmíněná pravděpodobnost</a:t>
            </a:r>
            <a:endParaRPr lang="cs-CZ" sz="2400" dirty="0"/>
          </a:p>
        </p:txBody>
      </p:sp>
      <p:sp>
        <p:nvSpPr>
          <p:cNvPr id="33365" name="Rectangle 597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773238"/>
            <a:ext cx="8001000" cy="4751387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sz="2700" dirty="0"/>
              <a:t>Pravděpodobnost jevu A, pokud nastal jev B</a:t>
            </a:r>
            <a:r>
              <a:rPr lang="cs-CZ" sz="1600" dirty="0"/>
              <a:t>(=podmínka)</a:t>
            </a:r>
            <a:endParaRPr lang="cs-CZ" sz="2700" dirty="0"/>
          </a:p>
          <a:p>
            <a:pPr eaLnBrk="1" hangingPunct="1"/>
            <a:endParaRPr lang="cs-CZ" sz="1600" dirty="0"/>
          </a:p>
          <a:p>
            <a:pPr lvl="1" algn="ctr" eaLnBrk="1" hangingPunct="1">
              <a:buFont typeface="Wingdings" pitchFamily="2" charset="2"/>
              <a:buNone/>
            </a:pPr>
            <a:r>
              <a:rPr lang="cs-CZ" sz="3200" i="1" dirty="0"/>
              <a:t>P</a:t>
            </a:r>
            <a:r>
              <a:rPr lang="cs-CZ" sz="3200" dirty="0"/>
              <a:t>(A</a:t>
            </a:r>
            <a:r>
              <a:rPr lang="en-US" sz="3200" dirty="0"/>
              <a:t>|B</a:t>
            </a:r>
            <a:r>
              <a:rPr lang="cs-CZ" sz="3200" dirty="0"/>
              <a:t>) = </a:t>
            </a:r>
            <a:r>
              <a:rPr lang="cs-CZ" sz="3200" i="1" dirty="0"/>
              <a:t>P</a:t>
            </a:r>
            <a:r>
              <a:rPr lang="cs-CZ" sz="3200" dirty="0"/>
              <a:t>(A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∩</a:t>
            </a:r>
            <a:r>
              <a:rPr lang="cs-CZ" sz="3200" dirty="0">
                <a:cs typeface="Times New Roman" pitchFamily="18" charset="0"/>
              </a:rPr>
              <a:t>B)</a:t>
            </a:r>
            <a:r>
              <a:rPr lang="cs-CZ" sz="3200" dirty="0"/>
              <a:t> / </a:t>
            </a:r>
            <a:r>
              <a:rPr lang="cs-CZ" sz="3200" i="1" dirty="0"/>
              <a:t>P</a:t>
            </a:r>
            <a:r>
              <a:rPr lang="cs-CZ" sz="3200" dirty="0"/>
              <a:t>(B)</a:t>
            </a:r>
          </a:p>
          <a:p>
            <a:pPr lvl="1" algn="ctr" eaLnBrk="1" hangingPunct="1">
              <a:buNone/>
            </a:pPr>
            <a:r>
              <a:rPr lang="cs-CZ" sz="1600" i="1" dirty="0"/>
              <a:t>P</a:t>
            </a:r>
            <a:r>
              <a:rPr lang="cs-CZ" sz="1600" dirty="0"/>
              <a:t>(A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∩</a:t>
            </a:r>
            <a:r>
              <a:rPr lang="cs-CZ" sz="1600" dirty="0">
                <a:cs typeface="Times New Roman" pitchFamily="18" charset="0"/>
              </a:rPr>
              <a:t>B) = </a:t>
            </a:r>
            <a:r>
              <a:rPr lang="cs-CZ" sz="1600" i="1" dirty="0"/>
              <a:t>P</a:t>
            </a:r>
            <a:r>
              <a:rPr lang="cs-CZ" sz="1600" dirty="0"/>
              <a:t>(B) . </a:t>
            </a:r>
            <a:r>
              <a:rPr lang="cs-CZ" sz="1600" i="1" dirty="0"/>
              <a:t>P</a:t>
            </a:r>
            <a:r>
              <a:rPr lang="cs-CZ" sz="1600" dirty="0"/>
              <a:t>(A</a:t>
            </a:r>
            <a:r>
              <a:rPr lang="en-US" sz="1600" dirty="0"/>
              <a:t>|B</a:t>
            </a:r>
            <a:r>
              <a:rPr lang="cs-CZ" sz="1600" dirty="0"/>
              <a:t>) </a:t>
            </a:r>
          </a:p>
          <a:p>
            <a:pPr eaLnBrk="1" hangingPunct="1">
              <a:spcBef>
                <a:spcPct val="30000"/>
              </a:spcBef>
              <a:buFont typeface="Wingdings" pitchFamily="2" charset="2"/>
              <a:buNone/>
            </a:pPr>
            <a:endParaRPr lang="cs-CZ" sz="1800" i="1" dirty="0">
              <a:solidFill>
                <a:schemeClr val="accent2"/>
              </a:solidFill>
            </a:endParaRPr>
          </a:p>
          <a:p>
            <a:pPr eaLnBrk="1" hangingPunct="1">
              <a:spcBef>
                <a:spcPct val="30000"/>
              </a:spcBef>
              <a:buFont typeface="Wingdings" pitchFamily="2" charset="2"/>
              <a:buNone/>
            </a:pPr>
            <a:r>
              <a:rPr lang="cs-CZ" sz="1800" i="1" dirty="0">
                <a:solidFill>
                  <a:schemeClr val="accent2"/>
                </a:solidFill>
              </a:rPr>
              <a:t>Př.</a:t>
            </a:r>
            <a:r>
              <a:rPr lang="cs-CZ" sz="1800" i="1" dirty="0"/>
              <a:t>	</a:t>
            </a:r>
            <a:r>
              <a:rPr lang="cs-CZ" sz="1800" dirty="0"/>
              <a:t>Kuřáků je v populaci 30%, tedy </a:t>
            </a:r>
            <a:r>
              <a:rPr lang="en-US" sz="1800" dirty="0"/>
              <a:t> </a:t>
            </a:r>
            <a:r>
              <a:rPr lang="cs-CZ" sz="1800" i="1" dirty="0"/>
              <a:t>P</a:t>
            </a:r>
            <a:r>
              <a:rPr lang="cs-CZ" sz="1800" dirty="0"/>
              <a:t>(</a:t>
            </a:r>
            <a:r>
              <a:rPr lang="cs-CZ" sz="1800" dirty="0" err="1"/>
              <a:t>Kou</a:t>
            </a:r>
            <a:r>
              <a:rPr lang="cs-CZ" sz="1800" b="1" baseline="30000" dirty="0"/>
              <a:t>+</a:t>
            </a:r>
            <a:r>
              <a:rPr lang="cs-CZ" sz="1800" dirty="0"/>
              <a:t>) = 0,3.</a:t>
            </a:r>
          </a:p>
          <a:p>
            <a:pPr lvl="1" eaLnBrk="1" hangingPunct="1">
              <a:spcBef>
                <a:spcPct val="30000"/>
              </a:spcBef>
              <a:buFont typeface="Wingdings" pitchFamily="2" charset="2"/>
              <a:buNone/>
            </a:pPr>
            <a:r>
              <a:rPr lang="cs-CZ" sz="1800" dirty="0"/>
              <a:t>6% lidí onemocní za život rakovinou a zároveň byli někdy kuřáci:  </a:t>
            </a:r>
          </a:p>
          <a:p>
            <a:pPr lvl="1" eaLnBrk="1" hangingPunct="1">
              <a:spcBef>
                <a:spcPct val="30000"/>
              </a:spcBef>
              <a:buFont typeface="Wingdings" pitchFamily="2" charset="2"/>
              <a:buNone/>
            </a:pPr>
            <a:r>
              <a:rPr lang="cs-CZ" sz="1800" i="1" dirty="0"/>
              <a:t>	P</a:t>
            </a:r>
            <a:r>
              <a:rPr lang="cs-CZ" sz="1800" dirty="0"/>
              <a:t>(Rak</a:t>
            </a:r>
            <a:r>
              <a:rPr lang="cs-CZ" sz="1800" b="1" baseline="30000" dirty="0"/>
              <a:t>+</a:t>
            </a:r>
            <a:r>
              <a:rPr lang="cs-CZ" sz="1800" baseline="30000" dirty="0"/>
              <a:t> </a:t>
            </a:r>
            <a:r>
              <a:rPr lang="cs-CZ" sz="1800" b="1" dirty="0">
                <a:latin typeface="Times New Roman" pitchFamily="18" charset="0"/>
                <a:cs typeface="Times New Roman" pitchFamily="18" charset="0"/>
              </a:rPr>
              <a:t>∩ </a:t>
            </a:r>
            <a:r>
              <a:rPr lang="cs-CZ" sz="1800" dirty="0" err="1">
                <a:cs typeface="Times New Roman" pitchFamily="18" charset="0"/>
              </a:rPr>
              <a:t>Kou</a:t>
            </a:r>
            <a:r>
              <a:rPr lang="cs-CZ" sz="1800" b="1" baseline="30000" dirty="0"/>
              <a:t>+</a:t>
            </a:r>
            <a:r>
              <a:rPr lang="cs-CZ" sz="1800" dirty="0">
                <a:cs typeface="Times New Roman" pitchFamily="18" charset="0"/>
              </a:rPr>
              <a:t>)=0,06</a:t>
            </a:r>
            <a:endParaRPr lang="en-US" sz="1800" dirty="0"/>
          </a:p>
          <a:p>
            <a:pPr lvl="1" eaLnBrk="1" hangingPunct="1">
              <a:spcBef>
                <a:spcPct val="30000"/>
              </a:spcBef>
              <a:buFont typeface="Wingdings" pitchFamily="2" charset="2"/>
              <a:buNone/>
            </a:pPr>
            <a:r>
              <a:rPr lang="cs-CZ" sz="1800" dirty="0"/>
              <a:t>Jsem-li kuřák, jaká je pro mě pravděpodobnost onemocnění rakovinou?</a:t>
            </a:r>
          </a:p>
          <a:p>
            <a:pPr lvl="1" eaLnBrk="1" hangingPunct="1">
              <a:spcBef>
                <a:spcPct val="30000"/>
              </a:spcBef>
              <a:buFont typeface="Wingdings" pitchFamily="2" charset="2"/>
              <a:buNone/>
            </a:pPr>
            <a:r>
              <a:rPr lang="cs-CZ" sz="1800" dirty="0"/>
              <a:t>Kouří-li člověk </a:t>
            </a:r>
            <a:r>
              <a:rPr lang="cs-CZ" sz="1400" dirty="0"/>
              <a:t>(nastalý jev B)</a:t>
            </a:r>
            <a:r>
              <a:rPr lang="cs-CZ" sz="1800" dirty="0"/>
              <a:t>, je riziko onemocnění rakovinou </a:t>
            </a:r>
            <a:r>
              <a:rPr lang="cs-CZ" sz="1400" dirty="0"/>
              <a:t>(</a:t>
            </a:r>
            <a:r>
              <a:rPr lang="cs-CZ" sz="1400" i="1" dirty="0"/>
              <a:t>P</a:t>
            </a:r>
            <a:r>
              <a:rPr lang="cs-CZ" sz="1400" dirty="0"/>
              <a:t> jevu A)</a:t>
            </a:r>
            <a:r>
              <a:rPr lang="cs-CZ" sz="1800" dirty="0"/>
              <a:t> </a:t>
            </a:r>
          </a:p>
          <a:p>
            <a:pPr lvl="1" eaLnBrk="1" hangingPunct="1">
              <a:spcBef>
                <a:spcPct val="30000"/>
              </a:spcBef>
              <a:buFont typeface="Wingdings" pitchFamily="2" charset="2"/>
              <a:buNone/>
            </a:pPr>
            <a:r>
              <a:rPr lang="cs-CZ" sz="1800" dirty="0"/>
              <a:t>	</a:t>
            </a:r>
            <a:r>
              <a:rPr lang="cs-CZ" sz="1800" i="1" dirty="0"/>
              <a:t>P</a:t>
            </a:r>
            <a:r>
              <a:rPr lang="cs-CZ" sz="1800" dirty="0"/>
              <a:t> (Rak</a:t>
            </a:r>
            <a:r>
              <a:rPr lang="cs-CZ" sz="1800" b="1" baseline="30000" dirty="0"/>
              <a:t>+ </a:t>
            </a:r>
            <a:r>
              <a:rPr lang="en-US" sz="1800" dirty="0"/>
              <a:t>|</a:t>
            </a:r>
            <a:r>
              <a:rPr lang="cs-CZ" sz="1800" dirty="0" err="1"/>
              <a:t>Kou</a:t>
            </a:r>
            <a:r>
              <a:rPr lang="cs-CZ" sz="1800" b="1" baseline="30000" dirty="0"/>
              <a:t>+</a:t>
            </a:r>
            <a:r>
              <a:rPr lang="cs-CZ" sz="1800" dirty="0"/>
              <a:t>) = </a:t>
            </a:r>
            <a:r>
              <a:rPr lang="cs-CZ" sz="1800" i="1" dirty="0"/>
              <a:t>P </a:t>
            </a:r>
            <a:r>
              <a:rPr lang="cs-CZ" sz="1800" dirty="0"/>
              <a:t>(Rak</a:t>
            </a:r>
            <a:r>
              <a:rPr lang="cs-CZ" sz="1800" b="1" baseline="30000" dirty="0"/>
              <a:t>+ </a:t>
            </a:r>
            <a:r>
              <a:rPr lang="cs-CZ" sz="1800" b="1" dirty="0">
                <a:latin typeface="Times New Roman" pitchFamily="18" charset="0"/>
                <a:cs typeface="Times New Roman" pitchFamily="18" charset="0"/>
              </a:rPr>
              <a:t>∩ </a:t>
            </a:r>
            <a:r>
              <a:rPr lang="cs-CZ" sz="1800" dirty="0" err="1">
                <a:cs typeface="Times New Roman" pitchFamily="18" charset="0"/>
              </a:rPr>
              <a:t>Kou</a:t>
            </a:r>
            <a:r>
              <a:rPr lang="cs-CZ" sz="1800" b="1" baseline="30000" dirty="0"/>
              <a:t>+</a:t>
            </a:r>
            <a:r>
              <a:rPr lang="cs-CZ" sz="1800" dirty="0">
                <a:cs typeface="Times New Roman" pitchFamily="18" charset="0"/>
              </a:rPr>
              <a:t>) / </a:t>
            </a:r>
            <a:r>
              <a:rPr lang="cs-CZ" sz="1800" i="1" dirty="0"/>
              <a:t>P</a:t>
            </a:r>
            <a:r>
              <a:rPr lang="en-US" sz="1800" i="1" dirty="0"/>
              <a:t> </a:t>
            </a:r>
            <a:r>
              <a:rPr lang="cs-CZ" sz="1800" dirty="0"/>
              <a:t>(</a:t>
            </a:r>
            <a:r>
              <a:rPr lang="cs-CZ" sz="1800" dirty="0" err="1"/>
              <a:t>Kou</a:t>
            </a:r>
            <a:r>
              <a:rPr lang="cs-CZ" sz="1800" b="1" baseline="30000" dirty="0"/>
              <a:t>+</a:t>
            </a:r>
            <a:r>
              <a:rPr lang="cs-CZ" sz="1800" dirty="0"/>
              <a:t>) = 0,06/0,3=0,2</a:t>
            </a:r>
          </a:p>
          <a:p>
            <a:pPr lvl="2" eaLnBrk="1" hangingPunct="1">
              <a:lnSpc>
                <a:spcPct val="80000"/>
              </a:lnSpc>
            </a:pPr>
            <a:endParaRPr lang="cs-CZ" sz="1800" baseline="-25000" dirty="0"/>
          </a:p>
          <a:p>
            <a:pPr lvl="2" eaLnBrk="1" hangingPunct="1">
              <a:lnSpc>
                <a:spcPct val="80000"/>
              </a:lnSpc>
            </a:pPr>
            <a:endParaRPr lang="cs-CZ" sz="1900" baseline="-250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100" dirty="0"/>
              <a:t>AJ: </a:t>
            </a:r>
            <a:r>
              <a:rPr lang="cs-CZ" sz="1100" dirty="0" err="1"/>
              <a:t>conditional</a:t>
            </a:r>
            <a:r>
              <a:rPr lang="cs-CZ" sz="1100" dirty="0"/>
              <a:t> probability, </a:t>
            </a:r>
            <a:r>
              <a:rPr lang="cs-CZ" sz="1100" dirty="0" err="1"/>
              <a:t>likelihood</a:t>
            </a:r>
            <a:r>
              <a:rPr lang="cs-CZ" sz="1100" dirty="0"/>
              <a:t>, </a:t>
            </a:r>
            <a:r>
              <a:rPr lang="cs-CZ" sz="1100" dirty="0" err="1"/>
              <a:t>Bayes</a:t>
            </a:r>
            <a:r>
              <a:rPr lang="en-US" sz="1100" dirty="0"/>
              <a:t>’s theorem</a:t>
            </a:r>
            <a:r>
              <a:rPr lang="cs-CZ" sz="1100" dirty="0"/>
              <a:t>, probability </a:t>
            </a:r>
            <a:r>
              <a:rPr lang="cs-CZ" sz="1100" dirty="0" err="1"/>
              <a:t>of</a:t>
            </a:r>
            <a:r>
              <a:rPr lang="cs-CZ" sz="1100" dirty="0"/>
              <a:t> A </a:t>
            </a:r>
            <a:r>
              <a:rPr lang="cs-CZ" sz="1100" b="1" dirty="0" err="1"/>
              <a:t>given</a:t>
            </a:r>
            <a:r>
              <a:rPr lang="cs-CZ" sz="1100" dirty="0"/>
              <a:t> B</a:t>
            </a:r>
          </a:p>
        </p:txBody>
      </p:sp>
      <p:sp>
        <p:nvSpPr>
          <p:cNvPr id="2" name="Bublinový popisek: zahnutá čára bez ohraničení 1">
            <a:extLst>
              <a:ext uri="{FF2B5EF4-FFF2-40B4-BE49-F238E27FC236}">
                <a16:creationId xmlns:a16="http://schemas.microsoft.com/office/drawing/2014/main" id="{63BE087E-4FF9-4C20-B83A-4C39CB38BAE9}"/>
              </a:ext>
            </a:extLst>
          </p:cNvPr>
          <p:cNvSpPr/>
          <p:nvPr/>
        </p:nvSpPr>
        <p:spPr bwMode="auto">
          <a:xfrm>
            <a:off x="7524328" y="2840"/>
            <a:ext cx="1619672" cy="301960"/>
          </a:xfrm>
          <a:prstGeom prst="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875434"/>
              <a:gd name="adj6" fmla="val -248501"/>
            </a:avLst>
          </a:prstGeom>
          <a:solidFill>
            <a:schemeClr val="accent1"/>
          </a:solidFill>
          <a:ln w="9525" cap="flat" cmpd="sng" algn="ctr">
            <a:solidFill>
              <a:schemeClr val="bg2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egoe UI" pitchFamily="34" charset="0"/>
              </a:rPr>
              <a:t>svislá čára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36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Podm</a:t>
            </a:r>
            <a:r>
              <a:rPr lang="cs-CZ" dirty="0" err="1"/>
              <a:t>íněné</a:t>
            </a:r>
            <a:r>
              <a:rPr lang="cs-CZ" dirty="0"/>
              <a:t> pravděpodobnosti</a:t>
            </a:r>
            <a:br>
              <a:rPr lang="cs-CZ" dirty="0"/>
            </a:br>
            <a:r>
              <a:rPr lang="cs-CZ" dirty="0"/>
              <a:t>ve čtyřpolní tabulce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1407374"/>
              </p:ext>
            </p:extLst>
          </p:nvPr>
        </p:nvGraphicFramePr>
        <p:xfrm>
          <a:off x="539552" y="1752601"/>
          <a:ext cx="6696744" cy="3645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6030">
                <a:tc rowSpan="2">
                  <a:txBody>
                    <a:bodyPr/>
                    <a:lstStyle/>
                    <a:p>
                      <a:endParaRPr lang="cs-CZ" sz="2400" b="1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cs-CZ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Celkem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5230">
                <a:tc vMerge="1">
                  <a:txBody>
                    <a:bodyPr/>
                    <a:lstStyle/>
                    <a:p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Jev B nastal</a:t>
                      </a:r>
                    </a:p>
                    <a:p>
                      <a:pPr algn="ctr"/>
                      <a:r>
                        <a:rPr lang="cs-CZ" sz="2400" b="1" baseline="0" dirty="0"/>
                        <a:t>B</a:t>
                      </a:r>
                      <a:r>
                        <a:rPr lang="cs-CZ" b="1" baseline="0" dirty="0"/>
                        <a:t> </a:t>
                      </a:r>
                    </a:p>
                    <a:p>
                      <a:pPr algn="ctr"/>
                      <a:r>
                        <a:rPr lang="cs-CZ" b="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(nebo </a:t>
                      </a:r>
                      <a:r>
                        <a:rPr lang="cs-CZ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</a:t>
                      </a:r>
                      <a:r>
                        <a:rPr lang="cs-CZ" b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+</a:t>
                      </a:r>
                      <a:r>
                        <a:rPr lang="cs-CZ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)</a:t>
                      </a:r>
                      <a:endParaRPr lang="cs-CZ" b="1" baseline="30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Jev B nenastal</a:t>
                      </a:r>
                      <a:r>
                        <a:rPr lang="cs-CZ" baseline="0" dirty="0"/>
                        <a:t> </a:t>
                      </a:r>
                    </a:p>
                    <a:p>
                      <a:pPr algn="ctr"/>
                      <a:r>
                        <a:rPr lang="cs-CZ" sz="2400" b="1" baseline="0" dirty="0"/>
                        <a:t>B</a:t>
                      </a:r>
                      <a:r>
                        <a:rPr lang="en-US" sz="2400" b="1" baseline="0" dirty="0"/>
                        <a:t>’</a:t>
                      </a:r>
                      <a:r>
                        <a:rPr lang="cs-CZ" baseline="0" dirty="0"/>
                        <a:t> </a:t>
                      </a:r>
                    </a:p>
                    <a:p>
                      <a:pPr algn="ctr"/>
                      <a:r>
                        <a:rPr lang="cs-CZ" b="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(nebo </a:t>
                      </a:r>
                      <a:r>
                        <a:rPr lang="cs-CZ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</a:t>
                      </a:r>
                      <a:r>
                        <a:rPr lang="cs-CZ" b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-</a:t>
                      </a:r>
                      <a:r>
                        <a:rPr lang="cs-CZ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)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6495">
                <a:tc>
                  <a:txBody>
                    <a:bodyPr/>
                    <a:lstStyle/>
                    <a:p>
                      <a:r>
                        <a:rPr lang="cs-CZ" dirty="0"/>
                        <a:t>Jev </a:t>
                      </a:r>
                      <a:r>
                        <a:rPr lang="en-US" dirty="0"/>
                        <a:t>A</a:t>
                      </a:r>
                      <a:r>
                        <a:rPr lang="cs-CZ" dirty="0"/>
                        <a:t> nastal</a:t>
                      </a:r>
                    </a:p>
                    <a:p>
                      <a:pPr algn="ctr"/>
                      <a:r>
                        <a:rPr lang="cs-CZ" sz="2400" b="1" baseline="0" dirty="0"/>
                        <a:t>A</a:t>
                      </a:r>
                      <a:r>
                        <a:rPr lang="cs-CZ" b="1" baseline="0" dirty="0"/>
                        <a:t>   </a:t>
                      </a:r>
                    </a:p>
                    <a:p>
                      <a:r>
                        <a:rPr lang="cs-CZ" b="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(nebo </a:t>
                      </a:r>
                      <a:r>
                        <a:rPr lang="cs-CZ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</a:t>
                      </a:r>
                      <a:r>
                        <a:rPr lang="cs-CZ" b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+</a:t>
                      </a:r>
                      <a:r>
                        <a:rPr lang="cs-CZ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)</a:t>
                      </a:r>
                      <a:endParaRPr lang="cs-CZ" b="0" baseline="30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i="1" dirty="0"/>
                        <a:t>P</a:t>
                      </a:r>
                      <a:r>
                        <a:rPr lang="cs-CZ" sz="2400" dirty="0"/>
                        <a:t>(A</a:t>
                      </a:r>
                      <a:r>
                        <a:rPr lang="cs-CZ" sz="2400" b="1" dirty="0">
                          <a:latin typeface="Times New Roman" pitchFamily="18" charset="0"/>
                          <a:cs typeface="Times New Roman" pitchFamily="18" charset="0"/>
                        </a:rPr>
                        <a:t>∩</a:t>
                      </a:r>
                      <a:r>
                        <a:rPr lang="cs-CZ" sz="2400" b="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B)</a:t>
                      </a:r>
                    </a:p>
                  </a:txBody>
                  <a:tcPr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i="1" dirty="0"/>
                        <a:t>P</a:t>
                      </a:r>
                      <a:r>
                        <a:rPr lang="cs-CZ" sz="2400" dirty="0"/>
                        <a:t>(A</a:t>
                      </a:r>
                      <a:r>
                        <a:rPr lang="cs-CZ" sz="2400" b="1" dirty="0">
                          <a:latin typeface="Times New Roman" pitchFamily="18" charset="0"/>
                          <a:cs typeface="Times New Roman" pitchFamily="18" charset="0"/>
                        </a:rPr>
                        <a:t>∩</a:t>
                      </a:r>
                      <a:r>
                        <a:rPr lang="cs-CZ" sz="2400" b="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B</a:t>
                      </a:r>
                      <a:r>
                        <a:rPr lang="en-US" sz="2400" b="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’</a:t>
                      </a:r>
                      <a:r>
                        <a:rPr lang="cs-CZ" sz="2400" b="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)</a:t>
                      </a:r>
                    </a:p>
                  </a:txBody>
                  <a:tcPr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i="1" baseline="0" dirty="0"/>
                    </a:p>
                    <a:p>
                      <a:pPr algn="ctr"/>
                      <a:r>
                        <a:rPr lang="cs-CZ" sz="2400" i="1" baseline="0" dirty="0"/>
                        <a:t>P</a:t>
                      </a:r>
                      <a:r>
                        <a:rPr lang="cs-CZ" sz="2400" baseline="0" dirty="0"/>
                        <a:t>(A)</a:t>
                      </a:r>
                    </a:p>
                  </a:txBody>
                  <a:tcPr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8112">
                <a:tc>
                  <a:txBody>
                    <a:bodyPr/>
                    <a:lstStyle/>
                    <a:p>
                      <a:r>
                        <a:rPr lang="cs-CZ" dirty="0"/>
                        <a:t>Jev A nenastal</a:t>
                      </a:r>
                      <a:r>
                        <a:rPr lang="cs-CZ" baseline="0" dirty="0"/>
                        <a:t> </a:t>
                      </a:r>
                    </a:p>
                    <a:p>
                      <a:pPr algn="ctr"/>
                      <a:r>
                        <a:rPr lang="cs-CZ" sz="2400" b="1" baseline="0" dirty="0"/>
                        <a:t>A</a:t>
                      </a:r>
                      <a:r>
                        <a:rPr lang="en-US" sz="2400" b="1" baseline="0" dirty="0"/>
                        <a:t>’</a:t>
                      </a:r>
                      <a:r>
                        <a:rPr lang="cs-CZ" baseline="0" dirty="0"/>
                        <a:t> </a:t>
                      </a:r>
                    </a:p>
                    <a:p>
                      <a:r>
                        <a:rPr lang="cs-CZ" b="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(nebo </a:t>
                      </a:r>
                      <a:r>
                        <a:rPr lang="cs-CZ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</a:t>
                      </a:r>
                      <a:r>
                        <a:rPr lang="cs-CZ" b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-</a:t>
                      </a:r>
                      <a:r>
                        <a:rPr lang="cs-CZ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)</a:t>
                      </a:r>
                      <a:r>
                        <a:rPr lang="cs-CZ" baseline="0" dirty="0"/>
                        <a:t> </a:t>
                      </a:r>
                      <a:endParaRPr lang="cs-CZ" b="1" dirty="0"/>
                    </a:p>
                  </a:txBody>
                  <a:tcPr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i="1" dirty="0"/>
                        <a:t>P</a:t>
                      </a:r>
                      <a:r>
                        <a:rPr lang="cs-CZ" sz="2400" dirty="0"/>
                        <a:t>(A</a:t>
                      </a:r>
                      <a:r>
                        <a:rPr lang="en-US" sz="2400" dirty="0"/>
                        <a:t>’</a:t>
                      </a:r>
                      <a:r>
                        <a:rPr lang="cs-CZ" sz="2400" b="1" dirty="0">
                          <a:latin typeface="Times New Roman" pitchFamily="18" charset="0"/>
                          <a:cs typeface="Times New Roman" pitchFamily="18" charset="0"/>
                        </a:rPr>
                        <a:t>∩</a:t>
                      </a:r>
                      <a:r>
                        <a:rPr lang="cs-CZ" sz="2400" b="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B)</a:t>
                      </a:r>
                    </a:p>
                  </a:txBody>
                  <a:tcPr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i="1" dirty="0"/>
                        <a:t>P</a:t>
                      </a:r>
                      <a:r>
                        <a:rPr lang="cs-CZ" sz="2400" dirty="0"/>
                        <a:t>(A</a:t>
                      </a:r>
                      <a:r>
                        <a:rPr lang="en-US" sz="2400" dirty="0"/>
                        <a:t>’</a:t>
                      </a:r>
                      <a:r>
                        <a:rPr lang="cs-CZ" sz="2400" b="1" dirty="0">
                          <a:latin typeface="Times New Roman" pitchFamily="18" charset="0"/>
                          <a:cs typeface="Times New Roman" pitchFamily="18" charset="0"/>
                        </a:rPr>
                        <a:t>∩</a:t>
                      </a:r>
                      <a:r>
                        <a:rPr lang="cs-CZ" sz="2400" b="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B</a:t>
                      </a:r>
                      <a:r>
                        <a:rPr lang="en-US" sz="2400" b="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’</a:t>
                      </a:r>
                      <a:r>
                        <a:rPr lang="cs-CZ" sz="2400" b="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)</a:t>
                      </a:r>
                    </a:p>
                  </a:txBody>
                  <a:tcPr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i="1" baseline="0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i="1" baseline="0" dirty="0"/>
                        <a:t>P</a:t>
                      </a:r>
                      <a:r>
                        <a:rPr lang="cs-CZ" sz="2400" baseline="0" dirty="0"/>
                        <a:t>(A</a:t>
                      </a:r>
                      <a:r>
                        <a:rPr lang="en-US" sz="2400" baseline="0" dirty="0"/>
                        <a:t>’</a:t>
                      </a:r>
                      <a:r>
                        <a:rPr lang="cs-CZ" sz="2400" baseline="0" dirty="0"/>
                        <a:t>)</a:t>
                      </a:r>
                      <a:endParaRPr lang="cs-CZ" sz="2400" dirty="0"/>
                    </a:p>
                  </a:txBody>
                  <a:tcPr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2377">
                <a:tc>
                  <a:txBody>
                    <a:bodyPr/>
                    <a:lstStyle/>
                    <a:p>
                      <a:r>
                        <a:rPr lang="cs-CZ" dirty="0"/>
                        <a:t>Celkem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i="1" baseline="0" dirty="0"/>
                        <a:t>P</a:t>
                      </a:r>
                      <a:r>
                        <a:rPr lang="cs-CZ" sz="2400" baseline="0" dirty="0"/>
                        <a:t>(B)</a:t>
                      </a:r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i="1" baseline="0" dirty="0"/>
                        <a:t>P</a:t>
                      </a:r>
                      <a:r>
                        <a:rPr lang="cs-CZ" sz="2400" baseline="0" dirty="0"/>
                        <a:t>(B</a:t>
                      </a:r>
                      <a:r>
                        <a:rPr lang="en-US" sz="2400" baseline="0" dirty="0"/>
                        <a:t>’</a:t>
                      </a:r>
                      <a:r>
                        <a:rPr lang="cs-CZ" sz="2400" baseline="0" dirty="0"/>
                        <a:t>)</a:t>
                      </a:r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TextovéPole 1"/>
          <p:cNvSpPr txBox="1"/>
          <p:nvPr/>
        </p:nvSpPr>
        <p:spPr>
          <a:xfrm>
            <a:off x="556816" y="6150114"/>
            <a:ext cx="800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/>
              <a:t>Tabulka funguje stejně, když místo pravděpodobností obsahuje četnosti či relativní četnosti   </a:t>
            </a:r>
            <a:r>
              <a:rPr lang="cs-CZ" sz="1200" b="1" dirty="0"/>
              <a:t>GERD GIGERENZER</a:t>
            </a:r>
            <a:endParaRPr lang="cs-CZ" b="1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7CD2C8CA-B746-4E48-9E25-850BC3A040FB}"/>
              </a:ext>
            </a:extLst>
          </p:cNvPr>
          <p:cNvSpPr/>
          <p:nvPr/>
        </p:nvSpPr>
        <p:spPr bwMode="auto">
          <a:xfrm>
            <a:off x="2699792" y="3212976"/>
            <a:ext cx="1008112" cy="504056"/>
          </a:xfrm>
          <a:prstGeom prst="rect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8A5FDB26-D442-4E63-83D4-06E5AB6725F6}"/>
              </a:ext>
            </a:extLst>
          </p:cNvPr>
          <p:cNvSpPr/>
          <p:nvPr/>
        </p:nvSpPr>
        <p:spPr bwMode="auto">
          <a:xfrm>
            <a:off x="2627784" y="3140968"/>
            <a:ext cx="4248472" cy="648072"/>
          </a:xfrm>
          <a:prstGeom prst="rect">
            <a:avLst/>
          </a:prstGeom>
          <a:noFill/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C8B17AD-A8C8-415B-80AB-A654F60CA29C}"/>
              </a:ext>
            </a:extLst>
          </p:cNvPr>
          <p:cNvSpPr txBox="1"/>
          <p:nvPr/>
        </p:nvSpPr>
        <p:spPr>
          <a:xfrm>
            <a:off x="7380312" y="3193812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i="1" dirty="0">
                <a:solidFill>
                  <a:srgbClr val="0070C0"/>
                </a:solidFill>
              </a:rPr>
              <a:t>P</a:t>
            </a:r>
            <a:r>
              <a:rPr lang="cs-CZ" sz="2800" dirty="0">
                <a:solidFill>
                  <a:srgbClr val="0070C0"/>
                </a:solidFill>
              </a:rPr>
              <a:t>(B|A)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BA739100-9B55-45C5-918A-81D1936642D6}"/>
              </a:ext>
            </a:extLst>
          </p:cNvPr>
          <p:cNvSpPr/>
          <p:nvPr/>
        </p:nvSpPr>
        <p:spPr bwMode="auto">
          <a:xfrm>
            <a:off x="2555776" y="3068960"/>
            <a:ext cx="1296144" cy="2329408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F6DEF26-1822-4FF0-84C5-BEC66B885CB6}"/>
              </a:ext>
            </a:extLst>
          </p:cNvPr>
          <p:cNvSpPr txBox="1"/>
          <p:nvPr/>
        </p:nvSpPr>
        <p:spPr>
          <a:xfrm>
            <a:off x="2627784" y="5503015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i="1" dirty="0">
                <a:solidFill>
                  <a:srgbClr val="00B050"/>
                </a:solidFill>
              </a:rPr>
              <a:t>P</a:t>
            </a:r>
            <a:r>
              <a:rPr lang="cs-CZ" sz="2800" dirty="0">
                <a:solidFill>
                  <a:srgbClr val="00B050"/>
                </a:solidFill>
              </a:rPr>
              <a:t>(A|B)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67544" y="260648"/>
            <a:ext cx="8568952" cy="6336704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/>
              <a:t>FBI chtělo možnost neomezených odposlechů. Automatický analyzátor hovorů dokáže s </a:t>
            </a:r>
            <a:r>
              <a:rPr lang="cs-CZ" sz="1800" b="1" dirty="0"/>
              <a:t>99% přesností </a:t>
            </a:r>
            <a:r>
              <a:rPr lang="cs-CZ" sz="1800" dirty="0">
                <a:solidFill>
                  <a:srgbClr val="FF0000"/>
                </a:solidFill>
              </a:rPr>
              <a:t>i</a:t>
            </a:r>
            <a:r>
              <a:rPr lang="cs-CZ" sz="1800" dirty="0"/>
              <a:t>dentifikovat po hlase </a:t>
            </a:r>
            <a:r>
              <a:rPr lang="cs-CZ" sz="1800" dirty="0">
                <a:solidFill>
                  <a:srgbClr val="FF0000"/>
                </a:solidFill>
              </a:rPr>
              <a:t>t</a:t>
            </a:r>
            <a:r>
              <a:rPr lang="cs-CZ" sz="1800" dirty="0"/>
              <a:t>eroristu: </a:t>
            </a:r>
            <a:r>
              <a:rPr lang="cs-CZ" sz="1800" b="1" i="1" dirty="0"/>
              <a:t>P</a:t>
            </a:r>
            <a:r>
              <a:rPr lang="cs-CZ" sz="1800" b="1" dirty="0"/>
              <a:t>(</a:t>
            </a:r>
            <a:r>
              <a:rPr lang="cs-CZ" sz="1800" b="1" dirty="0">
                <a:solidFill>
                  <a:srgbClr val="FF0000"/>
                </a:solidFill>
              </a:rPr>
              <a:t>I</a:t>
            </a:r>
            <a:r>
              <a:rPr lang="cs-CZ" sz="1800" b="1" baseline="30000" dirty="0">
                <a:solidFill>
                  <a:srgbClr val="FF0000"/>
                </a:solidFill>
              </a:rPr>
              <a:t>+</a:t>
            </a:r>
            <a:r>
              <a:rPr lang="cs-CZ" sz="1800" b="1" dirty="0"/>
              <a:t>|</a:t>
            </a:r>
            <a:r>
              <a:rPr lang="cs-CZ" sz="1800" b="1" dirty="0">
                <a:solidFill>
                  <a:srgbClr val="FF0000"/>
                </a:solidFill>
              </a:rPr>
              <a:t>T</a:t>
            </a:r>
            <a:r>
              <a:rPr lang="cs-CZ" sz="1800" b="1" baseline="30000" dirty="0">
                <a:solidFill>
                  <a:srgbClr val="FF0000"/>
                </a:solidFill>
              </a:rPr>
              <a:t>+</a:t>
            </a:r>
            <a:r>
              <a:rPr lang="cs-CZ" sz="1800" b="1" dirty="0"/>
              <a:t>) </a:t>
            </a:r>
            <a:r>
              <a:rPr lang="en-US" sz="1800" b="1" dirty="0"/>
              <a:t>=</a:t>
            </a:r>
            <a:r>
              <a:rPr lang="cs-CZ" sz="1800" b="1" dirty="0"/>
              <a:t> </a:t>
            </a:r>
            <a:r>
              <a:rPr lang="cs-CZ" sz="1800" b="1" i="1" dirty="0"/>
              <a:t>P</a:t>
            </a:r>
            <a:r>
              <a:rPr lang="cs-CZ" sz="1800" b="1" dirty="0"/>
              <a:t>(</a:t>
            </a:r>
            <a:r>
              <a:rPr lang="cs-CZ" sz="1800" b="1" dirty="0">
                <a:solidFill>
                  <a:srgbClr val="FF0000"/>
                </a:solidFill>
              </a:rPr>
              <a:t>I</a:t>
            </a:r>
            <a:r>
              <a:rPr lang="cs-CZ" sz="1800" b="1" baseline="30000" dirty="0">
                <a:solidFill>
                  <a:srgbClr val="FF0000"/>
                </a:solidFill>
              </a:rPr>
              <a:t>-</a:t>
            </a:r>
            <a:r>
              <a:rPr lang="cs-CZ" sz="1800" b="1" dirty="0"/>
              <a:t>|</a:t>
            </a:r>
            <a:r>
              <a:rPr lang="cs-CZ" sz="1800" b="1" dirty="0">
                <a:solidFill>
                  <a:srgbClr val="FF0000"/>
                </a:solidFill>
              </a:rPr>
              <a:t>T</a:t>
            </a:r>
            <a:r>
              <a:rPr lang="cs-CZ" sz="1800" b="1" baseline="30000" dirty="0">
                <a:solidFill>
                  <a:srgbClr val="FF0000"/>
                </a:solidFill>
              </a:rPr>
              <a:t>-</a:t>
            </a:r>
            <a:r>
              <a:rPr lang="cs-CZ" sz="1800" b="1" dirty="0"/>
              <a:t>) </a:t>
            </a:r>
            <a:r>
              <a:rPr lang="en-US" sz="1800" b="1" dirty="0"/>
              <a:t>= 0,99</a:t>
            </a:r>
            <a:r>
              <a:rPr lang="cs-CZ" sz="1800" b="1" dirty="0"/>
              <a:t>.</a:t>
            </a:r>
          </a:p>
          <a:p>
            <a:pPr algn="ctr">
              <a:buFont typeface="Wingdings" pitchFamily="2" charset="2"/>
              <a:buNone/>
            </a:pPr>
            <a:r>
              <a:rPr lang="cs-CZ" sz="2000" b="1" dirty="0"/>
              <a:t>Je-li v USA 3000 T</a:t>
            </a:r>
            <a:r>
              <a:rPr lang="cs-CZ" sz="2000" b="1" baseline="30000" dirty="0"/>
              <a:t>+</a:t>
            </a:r>
            <a:r>
              <a:rPr lang="cs-CZ" sz="2000" b="1" dirty="0"/>
              <a:t>, jaká je </a:t>
            </a:r>
            <a:r>
              <a:rPr lang="en-US" sz="2000" b="1" i="1" dirty="0"/>
              <a:t>P</a:t>
            </a:r>
            <a:r>
              <a:rPr lang="cs-CZ" sz="2000" b="1" dirty="0"/>
              <a:t>, že člověk, kterého začne FBI vyšetřovat (kvůli I</a:t>
            </a:r>
            <a:r>
              <a:rPr lang="cs-CZ" sz="2000" b="1" baseline="30000" dirty="0"/>
              <a:t>+</a:t>
            </a:r>
            <a:r>
              <a:rPr lang="cs-CZ" sz="2000" b="1" dirty="0"/>
              <a:t>), je ve skutečnosti nevinný?</a:t>
            </a:r>
            <a:r>
              <a:rPr lang="cs-CZ" sz="2000" dirty="0"/>
              <a:t> </a:t>
            </a:r>
          </a:p>
          <a:p>
            <a:pPr marL="0" indent="0">
              <a:buNone/>
            </a:pPr>
            <a:endParaRPr lang="cs-CZ" sz="1800" dirty="0"/>
          </a:p>
          <a:p>
            <a:pPr marL="0" indent="0" algn="ctr">
              <a:buNone/>
            </a:pPr>
            <a:r>
              <a:rPr lang="cs-CZ" sz="2800" i="1" dirty="0"/>
              <a:t>P</a:t>
            </a:r>
            <a:r>
              <a:rPr lang="cs-CZ" sz="2800" dirty="0"/>
              <a:t>(</a:t>
            </a:r>
            <a:r>
              <a:rPr lang="en-US" sz="2800" dirty="0">
                <a:solidFill>
                  <a:srgbClr val="0070C0"/>
                </a:solidFill>
              </a:rPr>
              <a:t>T</a:t>
            </a:r>
            <a:r>
              <a:rPr lang="cs-CZ" sz="2800" baseline="30000" dirty="0">
                <a:solidFill>
                  <a:srgbClr val="0070C0"/>
                </a:solidFill>
              </a:rPr>
              <a:t>−</a:t>
            </a:r>
            <a:r>
              <a:rPr lang="en-US" sz="2800" dirty="0"/>
              <a:t>|</a:t>
            </a:r>
            <a:r>
              <a:rPr lang="en-US" sz="2800" dirty="0">
                <a:solidFill>
                  <a:srgbClr val="FF0000"/>
                </a:solidFill>
              </a:rPr>
              <a:t>I</a:t>
            </a:r>
            <a:r>
              <a:rPr lang="cs-CZ" sz="2800" baseline="30000" dirty="0">
                <a:solidFill>
                  <a:srgbClr val="FF0000"/>
                </a:solidFill>
              </a:rPr>
              <a:t>+</a:t>
            </a:r>
            <a:r>
              <a:rPr lang="cs-CZ" sz="2800" dirty="0"/>
              <a:t>)=?</a:t>
            </a:r>
          </a:p>
          <a:p>
            <a:pPr marL="0" indent="0">
              <a:buNone/>
            </a:pPr>
            <a:r>
              <a:rPr lang="cs-CZ" sz="3200" dirty="0">
                <a:solidFill>
                  <a:srgbClr val="FF0000"/>
                </a:solidFill>
              </a:rPr>
              <a:t>T</a:t>
            </a:r>
            <a:r>
              <a:rPr lang="cs-CZ" sz="3200" baseline="30000" dirty="0">
                <a:solidFill>
                  <a:srgbClr val="FF0000"/>
                </a:solidFill>
              </a:rPr>
              <a:t>+</a:t>
            </a:r>
            <a:r>
              <a:rPr lang="cs-CZ" sz="2400" dirty="0"/>
              <a:t> 3000 z 300 000 000, </a:t>
            </a:r>
            <a:r>
              <a:rPr lang="cs-CZ" sz="2400" i="1" dirty="0"/>
              <a:t>P</a:t>
            </a:r>
            <a:r>
              <a:rPr lang="cs-CZ" sz="2400" dirty="0"/>
              <a:t>(</a:t>
            </a:r>
            <a:r>
              <a:rPr lang="cs-CZ" sz="2400" dirty="0">
                <a:solidFill>
                  <a:srgbClr val="FF0000"/>
                </a:solidFill>
              </a:rPr>
              <a:t>T</a:t>
            </a:r>
            <a:r>
              <a:rPr lang="cs-CZ" sz="2400" baseline="30000" dirty="0">
                <a:solidFill>
                  <a:srgbClr val="FF0000"/>
                </a:solidFill>
              </a:rPr>
              <a:t>+</a:t>
            </a:r>
            <a:r>
              <a:rPr lang="cs-CZ" sz="2400" dirty="0"/>
              <a:t>)=100/10M. </a:t>
            </a:r>
            <a:r>
              <a:rPr lang="en-US" sz="2400" dirty="0"/>
              <a:t>  </a:t>
            </a:r>
          </a:p>
          <a:p>
            <a:pPr lvl="1"/>
            <a:r>
              <a:rPr lang="cs-CZ" sz="2000" i="1" dirty="0"/>
              <a:t>P</a:t>
            </a:r>
            <a:r>
              <a:rPr lang="cs-CZ" sz="2000" dirty="0"/>
              <a:t>(</a:t>
            </a:r>
            <a:r>
              <a:rPr lang="cs-CZ" sz="2000" dirty="0">
                <a:solidFill>
                  <a:srgbClr val="FF0000"/>
                </a:solidFill>
              </a:rPr>
              <a:t>I</a:t>
            </a:r>
            <a:r>
              <a:rPr lang="cs-CZ" sz="2000" baseline="30000" dirty="0">
                <a:solidFill>
                  <a:srgbClr val="FF0000"/>
                </a:solidFill>
              </a:rPr>
              <a:t>+</a:t>
            </a:r>
            <a:r>
              <a:rPr lang="cs-CZ" sz="2000" dirty="0"/>
              <a:t>)=</a:t>
            </a:r>
            <a:r>
              <a:rPr lang="cs-CZ" sz="2000" baseline="30000" dirty="0">
                <a:solidFill>
                  <a:srgbClr val="FF0000"/>
                </a:solidFill>
              </a:rPr>
              <a:t> </a:t>
            </a:r>
            <a:r>
              <a:rPr lang="cs-CZ" sz="2000" dirty="0"/>
              <a:t>99/100		</a:t>
            </a:r>
            <a:r>
              <a:rPr lang="cs-CZ" sz="2000" i="1" dirty="0"/>
              <a:t>P</a:t>
            </a:r>
            <a:r>
              <a:rPr lang="cs-CZ" sz="2000" dirty="0"/>
              <a:t>(</a:t>
            </a:r>
            <a:r>
              <a:rPr lang="cs-CZ" sz="2000" dirty="0">
                <a:solidFill>
                  <a:srgbClr val="FF0000"/>
                </a:solidFill>
              </a:rPr>
              <a:t>I</a:t>
            </a:r>
            <a:r>
              <a:rPr lang="cs-CZ" sz="2000" baseline="30000" dirty="0">
                <a:solidFill>
                  <a:srgbClr val="FF0000"/>
                </a:solidFill>
              </a:rPr>
              <a:t>+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∩</a:t>
            </a:r>
            <a:r>
              <a:rPr lang="cs-CZ" sz="2000" dirty="0">
                <a:solidFill>
                  <a:srgbClr val="FF0000"/>
                </a:solidFill>
              </a:rPr>
              <a:t>T</a:t>
            </a:r>
            <a:r>
              <a:rPr lang="cs-CZ" sz="2000" baseline="30000" dirty="0">
                <a:solidFill>
                  <a:srgbClr val="FF0000"/>
                </a:solidFill>
              </a:rPr>
              <a:t>+</a:t>
            </a:r>
            <a:r>
              <a:rPr lang="cs-CZ" sz="2000" dirty="0"/>
              <a:t>)=0,99x0,00001=		99/10M</a:t>
            </a:r>
          </a:p>
          <a:p>
            <a:pPr lvl="1"/>
            <a:r>
              <a:rPr lang="cs-CZ" sz="2000" i="1" dirty="0"/>
              <a:t>P</a:t>
            </a:r>
            <a:r>
              <a:rPr lang="cs-CZ" sz="2000" dirty="0"/>
              <a:t>(</a:t>
            </a:r>
            <a:r>
              <a:rPr lang="cs-CZ" sz="2000" dirty="0">
                <a:solidFill>
                  <a:srgbClr val="0070C0"/>
                </a:solidFill>
              </a:rPr>
              <a:t>I</a:t>
            </a:r>
            <a:r>
              <a:rPr lang="cs-CZ" sz="2000" baseline="30000" dirty="0">
                <a:solidFill>
                  <a:srgbClr val="0070C0"/>
                </a:solidFill>
              </a:rPr>
              <a:t>-</a:t>
            </a:r>
            <a:r>
              <a:rPr lang="cs-CZ" sz="2000" dirty="0"/>
              <a:t>)=  1/100		</a:t>
            </a:r>
            <a:r>
              <a:rPr lang="cs-CZ" sz="2000" i="1" dirty="0"/>
              <a:t>P</a:t>
            </a:r>
            <a:r>
              <a:rPr lang="cs-CZ" sz="2000" dirty="0"/>
              <a:t>(</a:t>
            </a:r>
            <a:r>
              <a:rPr lang="cs-CZ" sz="2000" dirty="0">
                <a:solidFill>
                  <a:srgbClr val="0070C0"/>
                </a:solidFill>
              </a:rPr>
              <a:t>I</a:t>
            </a:r>
            <a:r>
              <a:rPr lang="cs-CZ" sz="2000" baseline="30000" dirty="0">
                <a:solidFill>
                  <a:srgbClr val="0070C0"/>
                </a:solidFill>
              </a:rPr>
              <a:t>−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∩</a:t>
            </a:r>
            <a:r>
              <a:rPr lang="cs-CZ" sz="2000" dirty="0">
                <a:solidFill>
                  <a:srgbClr val="FF0000"/>
                </a:solidFill>
              </a:rPr>
              <a:t>T</a:t>
            </a:r>
            <a:r>
              <a:rPr lang="cs-CZ" sz="2000" baseline="30000" dirty="0">
                <a:solidFill>
                  <a:srgbClr val="FF0000"/>
                </a:solidFill>
              </a:rPr>
              <a:t>+</a:t>
            </a:r>
            <a:r>
              <a:rPr lang="cs-CZ" sz="2000" dirty="0"/>
              <a:t>)=0,01x0,00001= 	  1/10M</a:t>
            </a:r>
          </a:p>
          <a:p>
            <a:pPr marL="0" indent="0">
              <a:buNone/>
            </a:pPr>
            <a:r>
              <a:rPr lang="cs-CZ" sz="3200" dirty="0">
                <a:solidFill>
                  <a:srgbClr val="0070C0"/>
                </a:solidFill>
              </a:rPr>
              <a:t>T</a:t>
            </a:r>
            <a:r>
              <a:rPr lang="cs-CZ" sz="3200" baseline="30000" dirty="0">
                <a:solidFill>
                  <a:srgbClr val="0070C0"/>
                </a:solidFill>
              </a:rPr>
              <a:t>-</a:t>
            </a:r>
            <a:r>
              <a:rPr lang="cs-CZ" sz="2400" baseline="30000" dirty="0">
                <a:solidFill>
                  <a:srgbClr val="0070C0"/>
                </a:solidFill>
              </a:rPr>
              <a:t> </a:t>
            </a:r>
            <a:r>
              <a:rPr lang="cs-CZ" sz="2400" baseline="30000" dirty="0">
                <a:solidFill>
                  <a:srgbClr val="FF0000"/>
                </a:solidFill>
              </a:rPr>
              <a:t> </a:t>
            </a:r>
            <a:r>
              <a:rPr lang="cs-CZ" sz="2400" dirty="0"/>
              <a:t>je 299 997 000/300M, </a:t>
            </a:r>
            <a:r>
              <a:rPr lang="cs-CZ" sz="2400" i="1" dirty="0"/>
              <a:t>P</a:t>
            </a:r>
            <a:r>
              <a:rPr lang="cs-CZ" sz="2400" dirty="0"/>
              <a:t>(</a:t>
            </a:r>
            <a:r>
              <a:rPr lang="cs-CZ" sz="2400" dirty="0">
                <a:solidFill>
                  <a:srgbClr val="0070C0"/>
                </a:solidFill>
              </a:rPr>
              <a:t>T</a:t>
            </a:r>
            <a:r>
              <a:rPr lang="cs-CZ" sz="2400" baseline="30000" dirty="0">
                <a:solidFill>
                  <a:srgbClr val="0070C0"/>
                </a:solidFill>
              </a:rPr>
              <a:t>−</a:t>
            </a:r>
            <a:r>
              <a:rPr lang="cs-CZ" sz="2400" dirty="0"/>
              <a:t>)=9 999 900/10M. </a:t>
            </a:r>
            <a:r>
              <a:rPr lang="en-US" sz="2400" dirty="0"/>
              <a:t>  </a:t>
            </a:r>
          </a:p>
          <a:p>
            <a:pPr lvl="1"/>
            <a:r>
              <a:rPr lang="cs-CZ" sz="2000" i="1" dirty="0"/>
              <a:t>P</a:t>
            </a:r>
            <a:r>
              <a:rPr lang="cs-CZ" sz="2000" dirty="0"/>
              <a:t>(</a:t>
            </a:r>
            <a:r>
              <a:rPr lang="cs-CZ" sz="2000" dirty="0">
                <a:solidFill>
                  <a:srgbClr val="FF0000"/>
                </a:solidFill>
              </a:rPr>
              <a:t>I</a:t>
            </a:r>
            <a:r>
              <a:rPr lang="cs-CZ" sz="2000" baseline="30000" dirty="0">
                <a:solidFill>
                  <a:srgbClr val="FF0000"/>
                </a:solidFill>
              </a:rPr>
              <a:t>+</a:t>
            </a:r>
            <a:r>
              <a:rPr lang="cs-CZ" sz="2000" dirty="0"/>
              <a:t>)=</a:t>
            </a:r>
            <a:r>
              <a:rPr lang="cs-CZ" sz="2000" dirty="0">
                <a:solidFill>
                  <a:srgbClr val="FF0000"/>
                </a:solidFill>
              </a:rPr>
              <a:t>  </a:t>
            </a:r>
            <a:r>
              <a:rPr lang="cs-CZ" sz="2000" dirty="0"/>
              <a:t>1/100		</a:t>
            </a:r>
            <a:r>
              <a:rPr lang="cs-CZ" sz="2000" i="1" dirty="0"/>
              <a:t>P</a:t>
            </a:r>
            <a:r>
              <a:rPr lang="cs-CZ" sz="2000" dirty="0"/>
              <a:t>(</a:t>
            </a:r>
            <a:r>
              <a:rPr lang="cs-CZ" sz="2000" dirty="0">
                <a:solidFill>
                  <a:srgbClr val="FF0000"/>
                </a:solidFill>
              </a:rPr>
              <a:t>I</a:t>
            </a:r>
            <a:r>
              <a:rPr lang="cs-CZ" sz="2000" baseline="30000" dirty="0">
                <a:solidFill>
                  <a:srgbClr val="FF0000"/>
                </a:solidFill>
              </a:rPr>
              <a:t>+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∩</a:t>
            </a:r>
            <a:r>
              <a:rPr lang="cs-CZ" sz="2000" dirty="0">
                <a:solidFill>
                  <a:srgbClr val="0070C0"/>
                </a:solidFill>
              </a:rPr>
              <a:t>T</a:t>
            </a:r>
            <a:r>
              <a:rPr lang="cs-CZ" sz="2000" baseline="30000" dirty="0">
                <a:solidFill>
                  <a:srgbClr val="0070C0"/>
                </a:solidFill>
              </a:rPr>
              <a:t>−</a:t>
            </a:r>
            <a:r>
              <a:rPr lang="cs-CZ" sz="2000" dirty="0"/>
              <a:t>)=0,01x0,99999=       99 999/10M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sz="2000" i="1" dirty="0"/>
              <a:t>P</a:t>
            </a:r>
            <a:r>
              <a:rPr lang="cs-CZ" sz="2000" dirty="0"/>
              <a:t>(</a:t>
            </a:r>
            <a:r>
              <a:rPr lang="cs-CZ" sz="2000" dirty="0">
                <a:solidFill>
                  <a:srgbClr val="0070C0"/>
                </a:solidFill>
              </a:rPr>
              <a:t>I</a:t>
            </a:r>
            <a:r>
              <a:rPr lang="cs-CZ" sz="2000" baseline="30000" dirty="0">
                <a:solidFill>
                  <a:srgbClr val="0070C0"/>
                </a:solidFill>
              </a:rPr>
              <a:t>-</a:t>
            </a:r>
            <a:r>
              <a:rPr lang="cs-CZ" sz="2000" dirty="0"/>
              <a:t>)=</a:t>
            </a:r>
            <a:r>
              <a:rPr lang="cs-CZ" sz="2000" baseline="30000" dirty="0">
                <a:solidFill>
                  <a:srgbClr val="FF0000"/>
                </a:solidFill>
              </a:rPr>
              <a:t> </a:t>
            </a:r>
            <a:r>
              <a:rPr lang="cs-CZ" sz="2000" dirty="0"/>
              <a:t>99/100		</a:t>
            </a:r>
            <a:r>
              <a:rPr lang="cs-CZ" sz="2000" i="1" dirty="0"/>
              <a:t>P</a:t>
            </a:r>
            <a:r>
              <a:rPr lang="cs-CZ" sz="2000" dirty="0"/>
              <a:t>(</a:t>
            </a:r>
            <a:r>
              <a:rPr lang="cs-CZ" sz="2000" dirty="0">
                <a:solidFill>
                  <a:srgbClr val="0070C0"/>
                </a:solidFill>
              </a:rPr>
              <a:t>I</a:t>
            </a:r>
            <a:r>
              <a:rPr lang="cs-CZ" sz="2000" baseline="30000" dirty="0">
                <a:solidFill>
                  <a:srgbClr val="0070C0"/>
                </a:solidFill>
              </a:rPr>
              <a:t>−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∩</a:t>
            </a:r>
            <a:r>
              <a:rPr lang="cs-CZ" sz="2000" dirty="0">
                <a:solidFill>
                  <a:srgbClr val="0070C0"/>
                </a:solidFill>
              </a:rPr>
              <a:t>T</a:t>
            </a:r>
            <a:r>
              <a:rPr lang="cs-CZ" sz="2000" baseline="30000" dirty="0">
                <a:solidFill>
                  <a:srgbClr val="0070C0"/>
                </a:solidFill>
              </a:rPr>
              <a:t>−</a:t>
            </a:r>
            <a:r>
              <a:rPr lang="cs-CZ" sz="2000" dirty="0"/>
              <a:t>)=0,99x0,99999=  9 899 901/10M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sz="2400" i="1" dirty="0"/>
              <a:t>P</a:t>
            </a:r>
            <a:r>
              <a:rPr lang="cs-CZ" sz="2400" dirty="0"/>
              <a:t>(</a:t>
            </a:r>
            <a:r>
              <a:rPr lang="cs-CZ" sz="2400" dirty="0">
                <a:solidFill>
                  <a:srgbClr val="FF0000"/>
                </a:solidFill>
              </a:rPr>
              <a:t>I</a:t>
            </a:r>
            <a:r>
              <a:rPr lang="cs-CZ" sz="2400" baseline="30000" dirty="0">
                <a:solidFill>
                  <a:srgbClr val="FF0000"/>
                </a:solidFill>
              </a:rPr>
              <a:t>+</a:t>
            </a:r>
            <a:r>
              <a:rPr lang="cs-CZ" sz="2400" dirty="0"/>
              <a:t>) = </a:t>
            </a:r>
            <a:r>
              <a:rPr lang="cs-CZ" sz="2400" i="1" dirty="0"/>
              <a:t>P</a:t>
            </a:r>
            <a:r>
              <a:rPr lang="cs-CZ" sz="2400" dirty="0"/>
              <a:t>(</a:t>
            </a:r>
            <a:r>
              <a:rPr lang="cs-CZ" sz="2400" dirty="0">
                <a:solidFill>
                  <a:srgbClr val="FF0000"/>
                </a:solidFill>
              </a:rPr>
              <a:t>I</a:t>
            </a:r>
            <a:r>
              <a:rPr lang="cs-CZ" sz="2400" baseline="30000" dirty="0">
                <a:solidFill>
                  <a:srgbClr val="FF0000"/>
                </a:solidFill>
              </a:rPr>
              <a:t>+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∩</a:t>
            </a:r>
            <a:r>
              <a:rPr lang="cs-CZ" sz="2400" dirty="0">
                <a:solidFill>
                  <a:srgbClr val="FF0000"/>
                </a:solidFill>
              </a:rPr>
              <a:t>T</a:t>
            </a:r>
            <a:r>
              <a:rPr lang="cs-CZ" sz="2400" baseline="30000" dirty="0">
                <a:solidFill>
                  <a:srgbClr val="FF0000"/>
                </a:solidFill>
              </a:rPr>
              <a:t>+</a:t>
            </a:r>
            <a:r>
              <a:rPr lang="cs-CZ" sz="2400" dirty="0"/>
              <a:t>) + </a:t>
            </a:r>
            <a:r>
              <a:rPr lang="cs-CZ" sz="2400" i="1" dirty="0"/>
              <a:t>P</a:t>
            </a:r>
            <a:r>
              <a:rPr lang="cs-CZ" sz="2400" dirty="0"/>
              <a:t>(</a:t>
            </a:r>
            <a:r>
              <a:rPr lang="cs-CZ" sz="2400" dirty="0">
                <a:solidFill>
                  <a:srgbClr val="FF0000"/>
                </a:solidFill>
              </a:rPr>
              <a:t>I</a:t>
            </a:r>
            <a:r>
              <a:rPr lang="cs-CZ" sz="2400" b="1" baseline="30000" dirty="0">
                <a:solidFill>
                  <a:srgbClr val="FF0000"/>
                </a:solidFill>
              </a:rPr>
              <a:t>+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∩</a:t>
            </a:r>
            <a:r>
              <a:rPr lang="cs-CZ" sz="2400" dirty="0">
                <a:solidFill>
                  <a:srgbClr val="0070C0"/>
                </a:solidFill>
              </a:rPr>
              <a:t>T</a:t>
            </a:r>
            <a:r>
              <a:rPr lang="cs-CZ" sz="2400" baseline="30000" dirty="0">
                <a:solidFill>
                  <a:srgbClr val="0070C0"/>
                </a:solidFill>
              </a:rPr>
              <a:t>−</a:t>
            </a:r>
            <a:r>
              <a:rPr lang="cs-CZ" sz="2400" dirty="0"/>
              <a:t>) = 100 098/10M ….. </a:t>
            </a:r>
            <a:r>
              <a:rPr lang="cs-CZ" sz="2000" dirty="0"/>
              <a:t>300 294 lidí v USA</a:t>
            </a:r>
            <a:endParaRPr lang="cs-CZ" sz="2400" dirty="0"/>
          </a:p>
          <a:p>
            <a:pPr marL="0" indent="0">
              <a:buNone/>
            </a:pPr>
            <a:r>
              <a:rPr lang="cs-CZ" sz="2400" i="1" dirty="0"/>
              <a:t>P</a:t>
            </a:r>
            <a:r>
              <a:rPr lang="cs-CZ" sz="2400" dirty="0"/>
              <a:t>(</a:t>
            </a:r>
            <a:r>
              <a:rPr lang="en-US" sz="2400" dirty="0">
                <a:solidFill>
                  <a:srgbClr val="0070C0"/>
                </a:solidFill>
              </a:rPr>
              <a:t>T</a:t>
            </a:r>
            <a:r>
              <a:rPr lang="cs-CZ" sz="2400" baseline="30000" dirty="0">
                <a:solidFill>
                  <a:srgbClr val="0070C0"/>
                </a:solidFill>
              </a:rPr>
              <a:t>−</a:t>
            </a:r>
            <a:r>
              <a:rPr lang="cs-CZ" sz="2400" baseline="30000" dirty="0"/>
              <a:t> </a:t>
            </a:r>
            <a:r>
              <a:rPr lang="en-US" sz="2400" dirty="0"/>
              <a:t>|</a:t>
            </a:r>
            <a:r>
              <a:rPr lang="en-US" sz="2400" dirty="0">
                <a:solidFill>
                  <a:srgbClr val="FF0000"/>
                </a:solidFill>
              </a:rPr>
              <a:t>I</a:t>
            </a:r>
            <a:r>
              <a:rPr lang="cs-CZ" sz="2400" baseline="30000" dirty="0">
                <a:solidFill>
                  <a:srgbClr val="FF0000"/>
                </a:solidFill>
              </a:rPr>
              <a:t>+</a:t>
            </a:r>
            <a:r>
              <a:rPr lang="cs-CZ" sz="2400" dirty="0"/>
              <a:t>) = </a:t>
            </a:r>
            <a:r>
              <a:rPr lang="cs-CZ" sz="2400" i="1" dirty="0"/>
              <a:t>P</a:t>
            </a:r>
            <a:r>
              <a:rPr lang="cs-CZ" sz="2400" dirty="0"/>
              <a:t>(</a:t>
            </a:r>
            <a:r>
              <a:rPr lang="cs-CZ" sz="2400" dirty="0">
                <a:solidFill>
                  <a:srgbClr val="FF0000"/>
                </a:solidFill>
              </a:rPr>
              <a:t>I</a:t>
            </a:r>
            <a:r>
              <a:rPr lang="cs-CZ" sz="2400" baseline="30000" dirty="0">
                <a:solidFill>
                  <a:srgbClr val="FF0000"/>
                </a:solidFill>
              </a:rPr>
              <a:t>+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∩</a:t>
            </a:r>
            <a:r>
              <a:rPr lang="cs-CZ" sz="2400" dirty="0">
                <a:solidFill>
                  <a:srgbClr val="0070C0"/>
                </a:solidFill>
              </a:rPr>
              <a:t>T</a:t>
            </a:r>
            <a:r>
              <a:rPr lang="cs-CZ" sz="2400" baseline="30000" dirty="0">
                <a:solidFill>
                  <a:srgbClr val="0070C0"/>
                </a:solidFill>
              </a:rPr>
              <a:t>−</a:t>
            </a:r>
            <a:r>
              <a:rPr lang="cs-CZ" sz="2400" dirty="0"/>
              <a:t>)/</a:t>
            </a:r>
            <a:r>
              <a:rPr lang="cs-CZ" sz="2400" i="1" dirty="0"/>
              <a:t>P</a:t>
            </a:r>
            <a:r>
              <a:rPr lang="cs-CZ" sz="2400" dirty="0"/>
              <a:t>(</a:t>
            </a:r>
            <a:r>
              <a:rPr lang="cs-CZ" sz="2400" dirty="0">
                <a:solidFill>
                  <a:srgbClr val="FF0000"/>
                </a:solidFill>
              </a:rPr>
              <a:t>I</a:t>
            </a:r>
            <a:r>
              <a:rPr lang="cs-CZ" sz="2400" baseline="30000" dirty="0">
                <a:solidFill>
                  <a:srgbClr val="FF0000"/>
                </a:solidFill>
              </a:rPr>
              <a:t>+</a:t>
            </a:r>
            <a:r>
              <a:rPr lang="cs-CZ" sz="2400" dirty="0"/>
              <a:t>) = 99 999 / 100 098 = </a:t>
            </a:r>
            <a:r>
              <a:rPr lang="cs-CZ" sz="2400" b="1" dirty="0"/>
              <a:t>0,999</a:t>
            </a:r>
            <a:endParaRPr lang="cs-CZ" b="1" dirty="0"/>
          </a:p>
        </p:txBody>
      </p:sp>
      <p:sp>
        <p:nvSpPr>
          <p:cNvPr id="9220" name="TextovéPole 3"/>
          <p:cNvSpPr txBox="1">
            <a:spLocks noChangeArrowheads="1"/>
          </p:cNvSpPr>
          <p:nvPr/>
        </p:nvSpPr>
        <p:spPr bwMode="auto">
          <a:xfrm>
            <a:off x="7000875" y="6215063"/>
            <a:ext cx="1565275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100"/>
              <a:t>Savage, Wainer (2008)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lnDef>
  </a:objectDefaults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4740</TotalTime>
  <Words>3401</Words>
  <Application>Microsoft Office PowerPoint</Application>
  <PresentationFormat>Předvádění na obrazovce (4:3)</PresentationFormat>
  <Paragraphs>519</Paragraphs>
  <Slides>36</Slides>
  <Notes>20</Notes>
  <HiddenSlides>1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36</vt:i4>
      </vt:variant>
    </vt:vector>
  </HeadingPairs>
  <TitlesOfParts>
    <vt:vector size="46" baseType="lpstr">
      <vt:lpstr>Arial</vt:lpstr>
      <vt:lpstr>Cambria Math</vt:lpstr>
      <vt:lpstr>Segoe UI</vt:lpstr>
      <vt:lpstr>Segoe UI Light</vt:lpstr>
      <vt:lpstr>Symbol</vt:lpstr>
      <vt:lpstr>Times New Roman</vt:lpstr>
      <vt:lpstr>Wingdings</vt:lpstr>
      <vt:lpstr>Profil</vt:lpstr>
      <vt:lpstr>Rovnice</vt:lpstr>
      <vt:lpstr>PHOTO-PAINT</vt:lpstr>
      <vt:lpstr>PSY117 2019 Statistická analýza dat v psychologii Přednáška 4</vt:lpstr>
      <vt:lpstr>Prezentace aplikace PowerPoint</vt:lpstr>
      <vt:lpstr>Pravděpodobnost jevu</vt:lpstr>
      <vt:lpstr>2 pojetí pravděpodobnosti</vt:lpstr>
      <vt:lpstr>Jevy a náhodné pokusy</vt:lpstr>
      <vt:lpstr>Počítání s pravděpodobnostmi</vt:lpstr>
      <vt:lpstr>Podmíněná pravděpodobnost</vt:lpstr>
      <vt:lpstr>Podmíněné pravděpodobnosti ve čtyřpolní tabulce</vt:lpstr>
      <vt:lpstr>Prezentace aplikace PowerPoint</vt:lpstr>
      <vt:lpstr>Detekce teroristů Předpoklady: P(I+|T+)=P(I-|T-)=0,99;   P(T+)=0,00001   a   N=300M </vt:lpstr>
      <vt:lpstr>BAYESŮV TEORÉM Přepočet mezi P (A|B) a P (B|A)</vt:lpstr>
      <vt:lpstr>Příklad s teroristy bayesovsky</vt:lpstr>
      <vt:lpstr>BAYESŮV TEORÉM - použití</vt:lpstr>
      <vt:lpstr>LR detekční mašinky</vt:lpstr>
      <vt:lpstr>Z BSS zpět do psychologie</vt:lpstr>
      <vt:lpstr>Podmíněné pravděpodobnosti v diagnostické praxi</vt:lpstr>
      <vt:lpstr>Podmíněné šance a další statistiky</vt:lpstr>
      <vt:lpstr>ROC analýza (Receiver Operating Curve)</vt:lpstr>
      <vt:lpstr>Pravděpodobnostní rozložení</vt:lpstr>
      <vt:lpstr>Pravděpodobnost různých hodnot proměnné X</vt:lpstr>
      <vt:lpstr>Pravděpodobnostní rozložení náhodné proměnné </vt:lpstr>
      <vt:lpstr>U spojitých proměnných neuvažujeme o P  výskytu jednotlivých hodnot, ale spíše o p výskytu hodnot v intervalech – hustota pravděpodobnosti</vt:lpstr>
      <vt:lpstr>Distribuční funkce (CDF)</vt:lpstr>
      <vt:lpstr>Empirické vs. teoretické distribuční funkce</vt:lpstr>
      <vt:lpstr>Důležitá teoretická p-nostní rozložení</vt:lpstr>
      <vt:lpstr>Standardizované normální rozložení N(0; 1)</vt:lpstr>
      <vt:lpstr>Prezentace aplikace PowerPoint</vt:lpstr>
      <vt:lpstr> Kvantily standardního normálního rozložení N(0;1) alias oblasti pod křivkou normálního rozložení</vt:lpstr>
      <vt:lpstr>Shrnutí</vt:lpstr>
      <vt:lpstr>Řešené úlohy na podmíněné pravděpodobnosti ve čtyřpolní tabulce</vt:lpstr>
      <vt:lpstr>I když se podmíněné pravděpodobnosti týkají všech možných jevů, proměnných všech úrovní, je dobré se s nimi naučit počítat na dichotomiích – tedy jevech, které buď nastanou, nebo nenastanou, a podmínkách, které platí nebo neplatí. Řadu složitěji vypadajících úloh lze zjednodušit do tohoto formátu. Tyto úlohy dobře a užitečně popisuje čtyřpolní tabulka četností/pravděpodobností, s jejíž pomocí lze úlohy a podmíněné pravděpodobnosti řešit snáze a s menším rizikem přehlédnutí. </vt:lpstr>
      <vt:lpstr>1. Prevalence impulzivního sebepoškozování se u pacientů s poruchami příjmu potravy vyskytuje u 30%. Častější je u bulimie, kde se vyskytuje až v 60% případů. Je-li bulimiků mezi pacienty s poruchami příjmu potravy 40%,  jaká je pravděpodobnost IS u anorektiků?</vt:lpstr>
      <vt:lpstr>1. Prevalence impulzivního sebepoškozování se u pacientů s poruchami příjmu potravy vyskytuje u 30%. Častější je u bulimie, kde se vyskytuje až v 60% případů. Je-li bulimiků mezi pacienty s poruchami příjmu potravy 40%,  jaká je pravděpodobnost IS u anorektiků?</vt:lpstr>
      <vt:lpstr>2. Prevalence impulzivního sebepoškozování se u pacientů s poruchami příjmu potravy vyskytuje u 30%. Častější je u bulimie, kde se vyskytuje až v 60% případů. Je-li bulimiků mezi pacienty s poruchami příjmu potravy 40%,  jaká je pravděpodobnost, že sebepoškozující se pacient má bulimii?</vt:lpstr>
      <vt:lpstr>2. Prevalence impulzivního sebepoškozování se u pacientů s poruchami příjmu potravy vyskytuje u 30%. Častější je u bulimie, kde se vyskytuje až v 60% případů. Je-li bulimiků mezi pacienty s poruchami příjmu potravy 40%,  jaká je pravděpodobnost, že sebepoškozující se pacient má bulimii?</vt:lpstr>
      <vt:lpstr>2. Prevalence impulzivního sebepoškozování se u pacientů s poruchami příjmu potravy vyskytuje u 30%. Častější je u bulimie, kde se vyskytuje až v 60% případů. Je-li bulimiků mezi pacienty s poruchami příjmu potravy 40%,  jaká je pravděpodobnost, že sebepoškozující se pacient má bulimii?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PSY117/454 Statistická analýza dat v psychologii</dc:title>
  <dc:creator>Stanislav Ježek</dc:creator>
  <cp:lastModifiedBy>Stanislav Ježek</cp:lastModifiedBy>
  <cp:revision>220</cp:revision>
  <cp:lastPrinted>1601-01-01T00:00:00Z</cp:lastPrinted>
  <dcterms:created xsi:type="dcterms:W3CDTF">2006-03-20T08:34:43Z</dcterms:created>
  <dcterms:modified xsi:type="dcterms:W3CDTF">2019-03-13T06:54:11Z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