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5"/>
  </p:notesMasterIdLst>
  <p:handoutMasterIdLst>
    <p:handoutMasterId r:id="rId46"/>
  </p:handoutMasterIdLst>
  <p:sldIdLst>
    <p:sldId id="275" r:id="rId2"/>
    <p:sldId id="264" r:id="rId3"/>
    <p:sldId id="303" r:id="rId4"/>
    <p:sldId id="305" r:id="rId5"/>
    <p:sldId id="289" r:id="rId6"/>
    <p:sldId id="312" r:id="rId7"/>
    <p:sldId id="313" r:id="rId8"/>
    <p:sldId id="314" r:id="rId9"/>
    <p:sldId id="315" r:id="rId10"/>
    <p:sldId id="311" r:id="rId11"/>
    <p:sldId id="316" r:id="rId12"/>
    <p:sldId id="318" r:id="rId13"/>
    <p:sldId id="319" r:id="rId14"/>
    <p:sldId id="320" r:id="rId15"/>
    <p:sldId id="269" r:id="rId16"/>
    <p:sldId id="321" r:id="rId17"/>
    <p:sldId id="322" r:id="rId18"/>
    <p:sldId id="323" r:id="rId19"/>
    <p:sldId id="257" r:id="rId20"/>
    <p:sldId id="306" r:id="rId21"/>
    <p:sldId id="297" r:id="rId22"/>
    <p:sldId id="299" r:id="rId23"/>
    <p:sldId id="298" r:id="rId24"/>
    <p:sldId id="300" r:id="rId25"/>
    <p:sldId id="291" r:id="rId26"/>
    <p:sldId id="307" r:id="rId27"/>
    <p:sldId id="281" r:id="rId28"/>
    <p:sldId id="294" r:id="rId29"/>
    <p:sldId id="308" r:id="rId30"/>
    <p:sldId id="292" r:id="rId31"/>
    <p:sldId id="293" r:id="rId32"/>
    <p:sldId id="288" r:id="rId33"/>
    <p:sldId id="296" r:id="rId34"/>
    <p:sldId id="324" r:id="rId35"/>
    <p:sldId id="270" r:id="rId36"/>
    <p:sldId id="309" r:id="rId37"/>
    <p:sldId id="272" r:id="rId38"/>
    <p:sldId id="304" r:id="rId39"/>
    <p:sldId id="302" r:id="rId40"/>
    <p:sldId id="325" r:id="rId41"/>
    <p:sldId id="301" r:id="rId42"/>
    <p:sldId id="273" r:id="rId43"/>
    <p:sldId id="276" r:id="rId44"/>
  </p:sldIdLst>
  <p:sldSz cx="9144000" cy="6858000" type="screen4x3"/>
  <p:notesSz cx="6867525" cy="99917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4" autoAdjust="0"/>
    <p:restoredTop sz="87892" autoAdjust="0"/>
  </p:normalViewPr>
  <p:slideViewPr>
    <p:cSldViewPr>
      <p:cViewPr varScale="1">
        <p:scale>
          <a:sx n="75" d="100"/>
          <a:sy n="75" d="100"/>
        </p:scale>
        <p:origin x="8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r" eaLnBrk="1" hangingPunct="1">
              <a:defRPr sz="1300"/>
            </a:lvl1pPr>
          </a:lstStyle>
          <a:p>
            <a:pPr>
              <a:defRPr/>
            </a:pPr>
            <a:fld id="{7559958A-36AE-461E-AB7B-81E502A6DB42}" type="datetimeFigureOut">
              <a:rPr lang="cs-CZ"/>
              <a:pPr>
                <a:defRPr/>
              </a:pPr>
              <a:t>27.03.2019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0075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9375" y="9490075"/>
            <a:ext cx="2976563" cy="500063"/>
          </a:xfrm>
          <a:prstGeom prst="rect">
            <a:avLst/>
          </a:prstGeom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014154D4-97CC-472C-BC78-7FECB88A9E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37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r" eaLnBrk="1" hangingPunct="1">
              <a:defRPr sz="1300"/>
            </a:lvl1pPr>
          </a:lstStyle>
          <a:p>
            <a:pPr>
              <a:defRPr/>
            </a:pPr>
            <a:fld id="{87111DDC-CA43-4EF3-B8DD-944959557C9A}" type="datetimeFigureOut">
              <a:rPr lang="cs-CZ"/>
              <a:pPr>
                <a:defRPr/>
              </a:pPr>
              <a:t>27.03.2019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6625" y="749300"/>
            <a:ext cx="4994275" cy="3746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32" tIns="48166" rIns="96332" bIns="48166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7388" y="4746625"/>
            <a:ext cx="5492750" cy="4495800"/>
          </a:xfrm>
          <a:prstGeom prst="rect">
            <a:avLst/>
          </a:prstGeom>
        </p:spPr>
        <p:txBody>
          <a:bodyPr vert="horz" lIns="96332" tIns="48166" rIns="96332" bIns="48166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90075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9375" y="9490075"/>
            <a:ext cx="2976563" cy="500063"/>
          </a:xfrm>
          <a:prstGeom prst="rect">
            <a:avLst/>
          </a:prstGeom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69B7B79B-A8E1-4C81-A217-2CFE2D1B93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434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A70893-F1AB-4882-9994-202323814E8C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527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50BC8F-6B9E-4C57-B34B-0EB2683273C8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42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1537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7B46F2-BFCE-40B4-871F-B5C5CF4553F0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43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627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4DFE93-4156-4582-9895-24C6242AD548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032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802634-1CFD-4228-BE36-91A17CAD3942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15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62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802634-1CFD-4228-BE36-91A17CAD3942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16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478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802634-1CFD-4228-BE36-91A17CAD3942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17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87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862501-4D95-4E72-97C0-B2555B892BD8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19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82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78E1A6-6356-4DAA-A508-17C4E789A616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27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605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dirty="0"/>
              <a:t>Zde uvedené vzorce jsou pro populační </a:t>
            </a:r>
            <a:r>
              <a:rPr lang="cs-CZ" altLang="cs-CZ" dirty="0" err="1"/>
              <a:t>sres</a:t>
            </a:r>
            <a:r>
              <a:rPr lang="cs-CZ" altLang="cs-CZ" dirty="0"/>
              <a:t>. Pro výběrovou </a:t>
            </a:r>
            <a:r>
              <a:rPr lang="cs-CZ" altLang="cs-CZ" dirty="0" err="1"/>
              <a:t>sres</a:t>
            </a:r>
            <a:r>
              <a:rPr lang="cs-CZ" altLang="cs-CZ" dirty="0"/>
              <a:t> dělíme (n-2), </a:t>
            </a:r>
            <a:r>
              <a:rPr lang="cs-CZ" altLang="cs-CZ" dirty="0" err="1"/>
              <a:t>popř</a:t>
            </a:r>
            <a:r>
              <a:rPr lang="cs-CZ" altLang="cs-CZ" dirty="0"/>
              <a:t>,. korigujeme s2res (n-1)/(n-2) – píše </a:t>
            </a:r>
            <a:r>
              <a:rPr lang="cs-CZ" altLang="cs-CZ" dirty="0" err="1"/>
              <a:t>Grimm</a:t>
            </a:r>
            <a:r>
              <a:rPr lang="cs-CZ" altLang="cs-CZ" dirty="0"/>
              <a:t>.  Na úrovni SS toto neřešíme.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484FDA-4D12-42A5-9C3C-0DA619E19DBD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35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369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A58BF1-6E7A-49FD-829D-9D96801FF4A3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37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0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9444D-8A78-46A2-A8EC-85017078A9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13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66AA8-2538-4F8D-BBE7-9ADAF5B0AC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7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E0683-3585-4827-9D19-A12C561B45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464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5F497-0C90-4155-A2FD-7AF9858928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12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CCBD9-F11D-41A2-9083-2653288638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72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1BC64-B768-4679-AD33-81BF4657DC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31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4A2DD-2F71-49D8-8664-93128E9692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435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7AC98-932D-47B0-8BC0-2B11F5E830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97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2DC78-12BB-4E44-95A6-F071AFADDF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35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9C6E7-0322-4E9B-97F4-1EE480C389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28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3A0BB-BE6A-4A65-96B0-8B95DA7913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340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669A2-2F64-4A37-BABE-852373554E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7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9DC4E70-7E65-4B3D-A5FB-F7398BFE24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21.wmf"/><Relationship Id="rId4" Type="http://schemas.openxmlformats.org/officeDocument/2006/relationships/image" Target="../media/image22.jpeg"/><Relationship Id="rId9" Type="http://schemas.openxmlformats.org/officeDocument/2006/relationships/oleObject" Target="../embeddings/oleObject5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4.w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PSY117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</a:t>
            </a:r>
            <a:br>
              <a:rPr lang="cs-CZ" altLang="cs-CZ" sz="2400" dirty="0"/>
            </a:br>
            <a:r>
              <a:rPr lang="cs-CZ" altLang="cs-CZ" sz="2400" b="1" dirty="0"/>
              <a:t>Přednáška 6</a:t>
            </a:r>
            <a:r>
              <a:rPr lang="cs-CZ" altLang="cs-CZ" sz="2400" dirty="0"/>
              <a:t> - 2019</a:t>
            </a:r>
            <a:endParaRPr lang="cs-CZ" altLang="cs-CZ" sz="2400" b="1" dirty="0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accent2"/>
                </a:solidFill>
              </a:rPr>
              <a:t>Souvislost mezi dvěma proměnnými II</a:t>
            </a:r>
          </a:p>
          <a:p>
            <a:pPr algn="ctr" eaLnBrk="1" hangingPunct="1"/>
            <a:r>
              <a:rPr lang="cs-CZ" altLang="cs-CZ" sz="2400" b="1" dirty="0">
                <a:solidFill>
                  <a:schemeClr val="accent2"/>
                </a:solidFill>
              </a:rPr>
              <a:t>Statistická predikce - lineární regrese</a:t>
            </a:r>
          </a:p>
          <a:p>
            <a:pPr eaLnBrk="1" hangingPunct="1"/>
            <a:endParaRPr lang="cs-CZ" altLang="cs-CZ" sz="24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</a:pPr>
            <a:r>
              <a:rPr lang="cs-CZ" altLang="cs-CZ" sz="1800" dirty="0" err="1"/>
              <a:t>The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only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useful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action</a:t>
            </a:r>
            <a:r>
              <a:rPr lang="cs-CZ" altLang="cs-CZ" sz="1800" dirty="0"/>
              <a:t> </a:t>
            </a:r>
            <a:r>
              <a:rPr lang="cs-CZ" altLang="cs-CZ" sz="1800" dirty="0" err="1"/>
              <a:t>for</a:t>
            </a:r>
            <a:r>
              <a:rPr lang="cs-CZ" altLang="cs-CZ" sz="1800" dirty="0"/>
              <a:t> a </a:t>
            </a:r>
            <a:r>
              <a:rPr lang="cs-CZ" altLang="cs-CZ" sz="1800" dirty="0" err="1"/>
              <a:t>statistician</a:t>
            </a:r>
            <a:r>
              <a:rPr lang="cs-CZ" altLang="cs-CZ" sz="1800" dirty="0"/>
              <a:t> </a:t>
            </a:r>
            <a:r>
              <a:rPr lang="cs-CZ" altLang="cs-CZ" sz="1800" dirty="0" err="1"/>
              <a:t>is</a:t>
            </a:r>
            <a:r>
              <a:rPr lang="cs-CZ" altLang="cs-CZ" sz="1800" dirty="0"/>
              <a:t> to make </a:t>
            </a:r>
            <a:r>
              <a:rPr lang="cs-CZ" altLang="cs-CZ" sz="1800" dirty="0" err="1"/>
              <a:t>predictions</a:t>
            </a:r>
            <a:r>
              <a:rPr lang="cs-CZ" altLang="cs-CZ" sz="1800" dirty="0"/>
              <a:t>, and </a:t>
            </a:r>
            <a:r>
              <a:rPr lang="cs-CZ" altLang="cs-CZ" sz="1800" dirty="0" err="1"/>
              <a:t>thus</a:t>
            </a:r>
            <a:r>
              <a:rPr lang="cs-CZ" altLang="cs-CZ" sz="1800" dirty="0"/>
              <a:t> to </a:t>
            </a:r>
            <a:r>
              <a:rPr lang="cs-CZ" altLang="cs-CZ" sz="1800" dirty="0" err="1"/>
              <a:t>provide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basis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for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action</a:t>
            </a:r>
            <a:r>
              <a:rPr lang="cs-CZ" altLang="cs-CZ" sz="1800" dirty="0"/>
              <a:t>.</a:t>
            </a:r>
          </a:p>
          <a:p>
            <a:pPr algn="r" eaLnBrk="1" hangingPunct="1">
              <a:lnSpc>
                <a:spcPct val="70000"/>
              </a:lnSpc>
              <a:spcBef>
                <a:spcPct val="0"/>
              </a:spcBef>
            </a:pPr>
            <a:r>
              <a:rPr lang="cs-CZ" altLang="cs-CZ" sz="1800" dirty="0"/>
              <a:t>William </a:t>
            </a:r>
            <a:r>
              <a:rPr lang="cs-CZ" altLang="cs-CZ" sz="1800" dirty="0" err="1"/>
              <a:t>Edwards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Deming</a:t>
            </a:r>
            <a:endParaRPr lang="cs-CZ" altLang="cs-CZ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ukazováku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C68B-0315-4741-A3BF-E0DD703CB3A1}"/>
              </a:ext>
            </a:extLst>
          </p:cNvPr>
          <p:cNvSpPr txBox="1"/>
          <p:nvPr/>
        </p:nvSpPr>
        <p:spPr>
          <a:xfrm>
            <a:off x="5868144" y="1673225"/>
            <a:ext cx="30243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…</a:t>
            </a:r>
          </a:p>
          <a:p>
            <a:r>
              <a:rPr lang="cs-CZ" i="1" dirty="0"/>
              <a:t>Predikce:</a:t>
            </a:r>
          </a:p>
          <a:p>
            <a:r>
              <a:rPr lang="cs-CZ" dirty="0"/>
              <a:t>Jak dlouhý prsteník udělat člověku, který si přišel nechat vyrobit jeho náhradu po úraze?</a:t>
            </a:r>
          </a:p>
          <a:p>
            <a:r>
              <a:rPr lang="cs-CZ" dirty="0"/>
              <a:t>Ukazovák má 7cm dlouhý.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C8A84B5-7FAB-49C5-9A43-D0E286C80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693714"/>
            <a:ext cx="5164285" cy="516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986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ukazováku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A90BC68B-0315-4741-A3BF-E0DD703CB3A1}"/>
                  </a:ext>
                </a:extLst>
              </p:cNvPr>
              <p:cNvSpPr txBox="1"/>
              <p:nvPr/>
            </p:nvSpPr>
            <p:spPr>
              <a:xfrm>
                <a:off x="5868144" y="1673225"/>
                <a:ext cx="3275856" cy="39419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…</a:t>
                </a:r>
              </a:p>
              <a:p>
                <a:r>
                  <a:rPr lang="cs-CZ" i="1" dirty="0"/>
                  <a:t>Predikce:</a:t>
                </a:r>
              </a:p>
              <a:p>
                <a:r>
                  <a:rPr lang="cs-CZ" dirty="0"/>
                  <a:t>Jak dlouhý prsteník udělat člověku, který si přišel nechat vyrobit jeho náhradu po úraze?</a:t>
                </a:r>
              </a:p>
              <a:p>
                <a:r>
                  <a:rPr lang="cs-CZ" dirty="0"/>
                  <a:t>Ukazovák má 7cm dlouhý. 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cs-CZ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cs-CZ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cs-CZ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5,1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  ,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cs-CZ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(4,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5;5,5]</m:t>
                              </m:r>
                            </m:e>
                            <m:e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  ,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∈(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,5]</m:t>
                              </m:r>
                            </m:e>
                            <m:e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  ,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∈(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5;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,5]</m:t>
                              </m:r>
                            </m:e>
                            <m:e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A90BC68B-0315-4741-A3BF-E0DD703CB3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673225"/>
                <a:ext cx="3275856" cy="3941977"/>
              </a:xfrm>
              <a:prstGeom prst="rect">
                <a:avLst/>
              </a:prstGeom>
              <a:blipFill>
                <a:blip r:embed="rId2"/>
                <a:stretch>
                  <a:fillRect l="-2048" t="-6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>
            <a:extLst>
              <a:ext uri="{FF2B5EF4-FFF2-40B4-BE49-F238E27FC236}">
                <a16:creationId xmlns:a16="http://schemas.microsoft.com/office/drawing/2014/main" id="{45CC15CB-8D43-4767-93D8-D13597A9F0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1" y="1681115"/>
            <a:ext cx="5184576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512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ukazováku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C68B-0315-4741-A3BF-E0DD703CB3A1}"/>
              </a:ext>
            </a:extLst>
          </p:cNvPr>
          <p:cNvSpPr txBox="1"/>
          <p:nvPr/>
        </p:nvSpPr>
        <p:spPr>
          <a:xfrm>
            <a:off x="5868144" y="1673225"/>
            <a:ext cx="30243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…</a:t>
            </a:r>
          </a:p>
          <a:p>
            <a:r>
              <a:rPr lang="cs-CZ" i="1" dirty="0"/>
              <a:t>Predikce:</a:t>
            </a:r>
          </a:p>
          <a:p>
            <a:r>
              <a:rPr lang="cs-CZ" dirty="0"/>
              <a:t>Jak dlouhý prsteník udělat člověku, který si přišel nechat vyrobit jeho náhradu po úraze?</a:t>
            </a:r>
          </a:p>
          <a:p>
            <a:r>
              <a:rPr lang="cs-CZ" dirty="0"/>
              <a:t>Ukazovák má 7cm dlouhý.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734DCCC-18DB-4090-BA95-48AF833E5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11" y="1673225"/>
            <a:ext cx="5149453" cy="514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018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ukazováku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C68B-0315-4741-A3BF-E0DD703CB3A1}"/>
              </a:ext>
            </a:extLst>
          </p:cNvPr>
          <p:cNvSpPr txBox="1"/>
          <p:nvPr/>
        </p:nvSpPr>
        <p:spPr>
          <a:xfrm>
            <a:off x="5868144" y="1673225"/>
            <a:ext cx="32758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…</a:t>
            </a:r>
          </a:p>
          <a:p>
            <a:r>
              <a:rPr lang="cs-CZ" i="1" dirty="0"/>
              <a:t>Predikce:</a:t>
            </a:r>
          </a:p>
          <a:p>
            <a:r>
              <a:rPr lang="cs-CZ" dirty="0"/>
              <a:t>Jak dlouhý prsteník udělat člověku, který si přišel nechat vyrobit jeho náhradu po úraze?</a:t>
            </a:r>
          </a:p>
          <a:p>
            <a:r>
              <a:rPr lang="cs-CZ" dirty="0"/>
              <a:t>Ukazovák má 7cm dlouhý.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i="1" dirty="0">
                <a:solidFill>
                  <a:schemeClr val="accent6"/>
                </a:solidFill>
              </a:rPr>
              <a:t>f</a:t>
            </a:r>
            <a:r>
              <a:rPr lang="cs-CZ" dirty="0">
                <a:solidFill>
                  <a:schemeClr val="accent6"/>
                </a:solidFill>
              </a:rPr>
              <a:t>(</a:t>
            </a:r>
            <a:r>
              <a:rPr lang="cs-CZ" i="1" dirty="0">
                <a:solidFill>
                  <a:schemeClr val="accent6"/>
                </a:solidFill>
              </a:rPr>
              <a:t>X</a:t>
            </a:r>
            <a:r>
              <a:rPr lang="cs-CZ" dirty="0">
                <a:solidFill>
                  <a:schemeClr val="accent6"/>
                </a:solidFill>
              </a:rPr>
              <a:t>) = výška křivky v bodě </a:t>
            </a:r>
            <a:r>
              <a:rPr lang="cs-CZ" i="1" dirty="0">
                <a:solidFill>
                  <a:schemeClr val="accent6"/>
                </a:solidFill>
              </a:rPr>
              <a:t>x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00B3B08-0E01-42C3-AB0B-B55A3DB930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776" y="1712200"/>
            <a:ext cx="5126352" cy="5126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536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ukazováku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C68B-0315-4741-A3BF-E0DD703CB3A1}"/>
              </a:ext>
            </a:extLst>
          </p:cNvPr>
          <p:cNvSpPr txBox="1"/>
          <p:nvPr/>
        </p:nvSpPr>
        <p:spPr>
          <a:xfrm>
            <a:off x="5868144" y="1673225"/>
            <a:ext cx="30243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…</a:t>
            </a:r>
          </a:p>
          <a:p>
            <a:r>
              <a:rPr lang="cs-CZ" i="1" dirty="0"/>
              <a:t>Predikce:</a:t>
            </a:r>
          </a:p>
          <a:p>
            <a:r>
              <a:rPr lang="cs-CZ" dirty="0"/>
              <a:t>Jak dlouhý prsteník udělat člověku, který si přišel nechat vyrobit jeho náhradu po úraze?</a:t>
            </a:r>
          </a:p>
          <a:p>
            <a:r>
              <a:rPr lang="cs-CZ" dirty="0"/>
              <a:t>Ukazovák má 7cm dlouhý.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i="1" dirty="0">
                <a:solidFill>
                  <a:schemeClr val="accent6"/>
                </a:solidFill>
              </a:rPr>
              <a:t>f</a:t>
            </a:r>
            <a:r>
              <a:rPr lang="cs-CZ" dirty="0">
                <a:solidFill>
                  <a:schemeClr val="accent6"/>
                </a:solidFill>
              </a:rPr>
              <a:t>(</a:t>
            </a:r>
            <a:r>
              <a:rPr lang="cs-CZ" i="1" dirty="0">
                <a:solidFill>
                  <a:schemeClr val="accent6"/>
                </a:solidFill>
              </a:rPr>
              <a:t>X</a:t>
            </a:r>
            <a:r>
              <a:rPr lang="cs-CZ" dirty="0">
                <a:solidFill>
                  <a:schemeClr val="accent6"/>
                </a:solidFill>
              </a:rPr>
              <a:t>)=0,6</a:t>
            </a:r>
            <a:r>
              <a:rPr lang="cs-CZ" i="1" dirty="0">
                <a:solidFill>
                  <a:schemeClr val="accent6"/>
                </a:solidFill>
              </a:rPr>
              <a:t>X</a:t>
            </a:r>
            <a:r>
              <a:rPr lang="cs-CZ" dirty="0">
                <a:solidFill>
                  <a:schemeClr val="accent6"/>
                </a:solidFill>
              </a:rPr>
              <a:t>+ 2,7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527BC55-32D8-46BE-8FC3-C31AD16A6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75" y="1665138"/>
            <a:ext cx="5192861" cy="5192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42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1. Stanovení modelu</a:t>
            </a:r>
            <a:endParaRPr lang="cs-CZ" altLang="cs-CZ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975" cy="4916488"/>
          </a:xfrm>
        </p:spPr>
        <p:txBody>
          <a:bodyPr/>
          <a:lstStyle/>
          <a:p>
            <a:pPr marL="0" indent="0" eaLnBrk="1" hangingPunct="1">
              <a:spcBef>
                <a:spcPct val="40000"/>
              </a:spcBef>
              <a:buNone/>
            </a:pPr>
            <a:r>
              <a:rPr lang="cs-CZ" altLang="cs-CZ" sz="2400" dirty="0"/>
              <a:t>Model je funkce </a:t>
            </a:r>
          </a:p>
          <a:p>
            <a:pPr marL="0" indent="0" algn="r" eaLnBrk="1" hangingPunct="1">
              <a:spcBef>
                <a:spcPct val="40000"/>
              </a:spcBef>
              <a:buNone/>
            </a:pPr>
            <a:r>
              <a:rPr lang="cs-CZ" altLang="cs-CZ" sz="2400" dirty="0"/>
              <a:t>jak ze známé hodnoty </a:t>
            </a:r>
            <a:r>
              <a:rPr lang="cs-CZ" altLang="cs-CZ" sz="2400" i="1" dirty="0"/>
              <a:t>X </a:t>
            </a:r>
            <a:r>
              <a:rPr lang="cs-CZ" altLang="cs-CZ" sz="2400" dirty="0"/>
              <a:t> vypočítat tu neznámou </a:t>
            </a:r>
            <a:r>
              <a:rPr lang="cs-CZ" altLang="cs-CZ" sz="2400" i="1" dirty="0"/>
              <a:t>Y</a:t>
            </a:r>
          </a:p>
          <a:p>
            <a:pPr marL="0" indent="0" algn="ctr" eaLnBrk="1" hangingPunct="1">
              <a:spcBef>
                <a:spcPct val="40000"/>
              </a:spcBef>
              <a:buNone/>
            </a:pPr>
            <a:r>
              <a:rPr lang="cs-CZ" altLang="cs-CZ" sz="2400" b="1" i="1" dirty="0"/>
              <a:t>Y</a:t>
            </a:r>
            <a:r>
              <a:rPr lang="cs-CZ" altLang="cs-CZ" sz="2400" b="1" dirty="0"/>
              <a:t> = </a:t>
            </a:r>
            <a:r>
              <a:rPr lang="cs-CZ" altLang="cs-CZ" sz="2400" b="1" i="1" dirty="0"/>
              <a:t>f </a:t>
            </a:r>
            <a:r>
              <a:rPr lang="cs-CZ" altLang="cs-CZ" sz="2400" b="1" dirty="0"/>
              <a:t>(</a:t>
            </a:r>
            <a:r>
              <a:rPr lang="cs-CZ" altLang="cs-CZ" sz="2400" b="1" i="1" dirty="0"/>
              <a:t>X </a:t>
            </a:r>
            <a:r>
              <a:rPr lang="cs-CZ" altLang="cs-CZ" sz="2400" b="1" dirty="0"/>
              <a:t>)</a:t>
            </a:r>
          </a:p>
          <a:p>
            <a:pPr marL="0" indent="0" eaLnBrk="1" hangingPunct="1">
              <a:spcBef>
                <a:spcPct val="40000"/>
              </a:spcBef>
              <a:buNone/>
            </a:pPr>
            <a:endParaRPr lang="cs-CZ" altLang="cs-CZ" sz="1800" b="1" dirty="0"/>
          </a:p>
          <a:p>
            <a:pPr marL="0" indent="0" eaLnBrk="1" hangingPunct="1">
              <a:spcBef>
                <a:spcPct val="40000"/>
              </a:spcBef>
              <a:buNone/>
            </a:pPr>
            <a:r>
              <a:rPr lang="cs-CZ" altLang="cs-CZ" sz="2000" dirty="0"/>
              <a:t>Funkce</a:t>
            </a:r>
            <a:endParaRPr lang="cs-CZ" altLang="cs-CZ" sz="1600" dirty="0"/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stanovené výčtem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trigonometrické</a:t>
            </a:r>
            <a:r>
              <a:rPr lang="ru-RU" altLang="cs-CZ" sz="1800" dirty="0"/>
              <a:t>, </a:t>
            </a:r>
            <a:r>
              <a:rPr lang="cs-CZ" altLang="cs-CZ" sz="1800" dirty="0"/>
              <a:t>exponenciální a logaritmické</a:t>
            </a:r>
            <a:r>
              <a:rPr lang="ru-RU" altLang="cs-CZ" sz="1800" dirty="0"/>
              <a:t> ...</a:t>
            </a:r>
            <a:endParaRPr lang="cs-CZ" altLang="cs-CZ" sz="1800" dirty="0"/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polynomické: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800" dirty="0"/>
              <a:t>lineární:  </a:t>
            </a:r>
            <a:r>
              <a:rPr lang="cs-CZ" altLang="cs-CZ" sz="1800" i="1" dirty="0"/>
              <a:t>Y</a:t>
            </a:r>
            <a:r>
              <a:rPr lang="cs-CZ" altLang="cs-CZ" sz="1800" dirty="0"/>
              <a:t> = </a:t>
            </a:r>
            <a:r>
              <a:rPr lang="cs-CZ" altLang="cs-CZ" sz="1800" dirty="0" err="1"/>
              <a:t>b</a:t>
            </a:r>
            <a:r>
              <a:rPr lang="cs-CZ" altLang="cs-CZ" sz="1800" i="1" dirty="0" err="1"/>
              <a:t>X</a:t>
            </a:r>
            <a:r>
              <a:rPr lang="cs-CZ" altLang="cs-CZ" sz="1800" i="1" dirty="0"/>
              <a:t> </a:t>
            </a:r>
            <a:r>
              <a:rPr lang="cs-CZ" altLang="cs-CZ" sz="1800" dirty="0"/>
              <a:t>+a  (rovná čára … </a:t>
            </a:r>
            <a:r>
              <a:rPr lang="cs-CZ" altLang="cs-CZ" sz="1800" dirty="0" err="1"/>
              <a:t>Pearsonova</a:t>
            </a:r>
            <a:r>
              <a:rPr lang="cs-CZ" altLang="cs-CZ" sz="1800" dirty="0"/>
              <a:t> </a:t>
            </a:r>
            <a:r>
              <a:rPr lang="cs-CZ" altLang="cs-CZ" sz="1800" i="1" dirty="0"/>
              <a:t>r</a:t>
            </a:r>
            <a:r>
              <a:rPr lang="cs-CZ" altLang="cs-CZ" sz="1800" dirty="0"/>
              <a:t>)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800" dirty="0"/>
              <a:t>kvadratické: </a:t>
            </a:r>
            <a:r>
              <a:rPr lang="cs-CZ" altLang="cs-CZ" sz="1800" i="1" dirty="0"/>
              <a:t>Y</a:t>
            </a:r>
            <a:r>
              <a:rPr lang="cs-CZ" altLang="cs-CZ" sz="1800" dirty="0"/>
              <a:t> = </a:t>
            </a:r>
            <a:r>
              <a:rPr lang="cs-CZ" altLang="cs-CZ" sz="1800" dirty="0" err="1"/>
              <a:t>c</a:t>
            </a:r>
            <a:r>
              <a:rPr lang="cs-CZ" altLang="cs-CZ" sz="1800" i="1" dirty="0" err="1"/>
              <a:t>X</a:t>
            </a:r>
            <a:r>
              <a:rPr lang="cs-CZ" altLang="cs-CZ" sz="1800" i="1" dirty="0"/>
              <a:t> </a:t>
            </a:r>
            <a:r>
              <a:rPr lang="cs-CZ" altLang="cs-CZ" sz="1800" baseline="30000" dirty="0"/>
              <a:t>2</a:t>
            </a:r>
            <a:r>
              <a:rPr lang="cs-CZ" altLang="cs-CZ" sz="1800" dirty="0"/>
              <a:t>+b</a:t>
            </a:r>
            <a:r>
              <a:rPr lang="cs-CZ" altLang="cs-CZ" sz="1800" i="1" dirty="0"/>
              <a:t>X </a:t>
            </a:r>
            <a:r>
              <a:rPr lang="cs-CZ" altLang="cs-CZ" sz="1800" dirty="0"/>
              <a:t>+a (jedna zatáčka)…</a:t>
            </a:r>
            <a:endParaRPr lang="en-US" altLang="cs-CZ" sz="18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cs-CZ" altLang="cs-CZ" sz="1200" dirty="0"/>
              <a:t>AJ</a:t>
            </a:r>
            <a:r>
              <a:rPr lang="en-US" altLang="cs-CZ" sz="1200" dirty="0"/>
              <a:t>:  function, polynomial, linear, quadratic, estimation, modelling, estimate </a:t>
            </a:r>
            <a:r>
              <a:rPr lang="en-US" altLang="cs-CZ" sz="1200" i="1" dirty="0"/>
              <a:t>n.</a:t>
            </a:r>
            <a:r>
              <a:rPr lang="en-US" altLang="cs-CZ" sz="1200" dirty="0"/>
              <a:t>, regression, residual </a:t>
            </a:r>
            <a:r>
              <a:rPr lang="en-US" altLang="cs-CZ" sz="1200" i="1" dirty="0"/>
              <a:t>n.</a:t>
            </a:r>
            <a:r>
              <a:rPr lang="en-US" altLang="cs-CZ" sz="1200" dirty="0"/>
              <a:t>, predictor, sources of variability(variance), dependent and independent variable</a:t>
            </a: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1475656" y="5157192"/>
            <a:ext cx="2160240" cy="360040"/>
          </a:xfrm>
          <a:prstGeom prst="rect">
            <a:avLst/>
          </a:prstGeom>
          <a:noFill/>
          <a:ln w="25400" algn="ctr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1. Stanovení modelu</a:t>
            </a:r>
            <a:endParaRPr lang="cs-CZ" altLang="cs-CZ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577262" cy="4916488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+mj-lt"/>
              <a:buAutoNum type="arabicPeriod"/>
            </a:pPr>
            <a:r>
              <a:rPr lang="cs-CZ" altLang="cs-CZ" sz="1800" dirty="0"/>
              <a:t>Tuto funkci (po racionální úvaze) volíme, </a:t>
            </a:r>
            <a:r>
              <a:rPr lang="cs-CZ" altLang="cs-CZ" sz="1800" b="1" dirty="0"/>
              <a:t>specifikujeme</a:t>
            </a:r>
            <a:r>
              <a:rPr lang="cs-CZ" altLang="cs-CZ" sz="1800" dirty="0"/>
              <a:t>…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400" dirty="0"/>
              <a:t>Např. lineární funkce  Y = </a:t>
            </a:r>
            <a:r>
              <a:rPr lang="cs-CZ" altLang="cs-CZ" sz="1400" dirty="0" err="1"/>
              <a:t>bX</a:t>
            </a:r>
            <a:r>
              <a:rPr lang="cs-CZ" altLang="cs-CZ" sz="1400" dirty="0"/>
              <a:t> +a</a:t>
            </a:r>
          </a:p>
          <a:p>
            <a:pPr eaLnBrk="1" hangingPunct="1">
              <a:spcBef>
                <a:spcPct val="40000"/>
              </a:spcBef>
              <a:buFont typeface="+mj-lt"/>
              <a:buAutoNum type="arabicPeriod"/>
            </a:pPr>
            <a:r>
              <a:rPr lang="cs-CZ" altLang="cs-CZ" sz="1800" dirty="0"/>
              <a:t>…a stanovujeme (</a:t>
            </a:r>
            <a:r>
              <a:rPr lang="cs-CZ" altLang="cs-CZ" sz="1800" b="1" dirty="0"/>
              <a:t>odhadujeme</a:t>
            </a:r>
            <a:r>
              <a:rPr lang="cs-CZ" altLang="cs-CZ" sz="1800" dirty="0"/>
              <a:t>) její parametry.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400" dirty="0"/>
              <a:t>Např. jaké jsou vhodné hodnoty parametrů </a:t>
            </a:r>
            <a:r>
              <a:rPr lang="cs-CZ" altLang="cs-CZ" sz="1400" i="1" dirty="0"/>
              <a:t>a</a:t>
            </a:r>
            <a:r>
              <a:rPr lang="cs-CZ" altLang="cs-CZ" sz="1400" dirty="0"/>
              <a:t> </a:t>
            </a:r>
            <a:r>
              <a:rPr lang="cs-CZ" altLang="cs-CZ" sz="1400" dirty="0" err="1"/>
              <a:t>a</a:t>
            </a:r>
            <a:r>
              <a:rPr lang="cs-CZ" altLang="cs-CZ" sz="1400" dirty="0"/>
              <a:t> </a:t>
            </a:r>
            <a:r>
              <a:rPr lang="cs-CZ" altLang="cs-CZ" sz="1400" i="1" dirty="0"/>
              <a:t>b    …… a=2 b=3</a:t>
            </a:r>
          </a:p>
          <a:p>
            <a:pPr eaLnBrk="1" hangingPunct="1">
              <a:spcBef>
                <a:spcPct val="40000"/>
              </a:spcBef>
              <a:buFont typeface="+mj-lt"/>
              <a:buAutoNum type="arabicPeriod"/>
            </a:pPr>
            <a:r>
              <a:rPr lang="cs-CZ" altLang="cs-CZ" sz="1800" dirty="0"/>
              <a:t>Funkci pak použijeme k predikci - výsledkem je </a:t>
            </a:r>
            <a:r>
              <a:rPr lang="cs-CZ" altLang="cs-CZ" sz="1800" b="1" dirty="0"/>
              <a:t>predikovaná hodnota </a:t>
            </a:r>
            <a:r>
              <a:rPr lang="cs-CZ" altLang="cs-CZ" sz="1800" i="1" dirty="0"/>
              <a:t>Y </a:t>
            </a:r>
            <a:r>
              <a:rPr lang="en-US" altLang="cs-CZ" sz="1800" dirty="0"/>
              <a:t>’</a:t>
            </a:r>
            <a:endParaRPr lang="cs-CZ" altLang="cs-CZ" sz="1800" dirty="0"/>
          </a:p>
          <a:p>
            <a:pPr lvl="1" eaLnBrk="1" hangingPunct="1">
              <a:spcBef>
                <a:spcPct val="40000"/>
              </a:spcBef>
            </a:pPr>
            <a:r>
              <a:rPr lang="cs-CZ" altLang="cs-CZ" sz="1400" dirty="0"/>
              <a:t>Např. má-li člověk hodnotu </a:t>
            </a:r>
            <a:r>
              <a:rPr lang="cs-CZ" altLang="cs-CZ" sz="1400" i="1" dirty="0"/>
              <a:t>X</a:t>
            </a:r>
            <a:r>
              <a:rPr lang="cs-CZ" altLang="cs-CZ" sz="1400" dirty="0"/>
              <a:t>=5, pak mu predikujeme 5*3+2=17</a:t>
            </a:r>
          </a:p>
          <a:p>
            <a:pPr eaLnBrk="1" hangingPunct="1">
              <a:spcBef>
                <a:spcPct val="40000"/>
              </a:spcBef>
              <a:buFont typeface="+mj-lt"/>
              <a:buAutoNum type="arabicPeriod"/>
            </a:pPr>
            <a:r>
              <a:rPr lang="cs-CZ" altLang="cs-CZ" sz="1800" dirty="0"/>
              <a:t>Známe-li skutečné hodnoty </a:t>
            </a:r>
            <a:r>
              <a:rPr lang="cs-CZ" altLang="cs-CZ" sz="1800" i="1" dirty="0"/>
              <a:t>Y</a:t>
            </a:r>
            <a:r>
              <a:rPr lang="cs-CZ" altLang="cs-CZ" sz="1800" dirty="0"/>
              <a:t>, můžeme je porovnat s predikovanými hodnotami 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i="1" dirty="0" err="1"/>
              <a:t>Y</a:t>
            </a:r>
            <a:r>
              <a:rPr lang="cs-CZ" altLang="cs-CZ" sz="1600" i="1" baseline="-25000" dirty="0" err="1"/>
              <a:t>i</a:t>
            </a:r>
            <a:r>
              <a:rPr lang="ru-RU" altLang="cs-CZ" sz="1600" i="1" dirty="0"/>
              <a:t> </a:t>
            </a:r>
            <a:r>
              <a:rPr lang="en-US" altLang="cs-CZ" sz="1600" dirty="0"/>
              <a:t>=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Y</a:t>
            </a:r>
            <a:r>
              <a:rPr lang="cs-CZ" altLang="cs-CZ" sz="1600" i="1" baseline="-25000" dirty="0" err="1"/>
              <a:t>i</a:t>
            </a:r>
            <a:r>
              <a:rPr lang="cs-CZ" altLang="cs-CZ" sz="1600" i="1" dirty="0"/>
              <a:t> </a:t>
            </a:r>
            <a:r>
              <a:rPr lang="en-US" altLang="cs-CZ" sz="1600" dirty="0"/>
              <a:t>’</a:t>
            </a:r>
            <a:r>
              <a:rPr lang="cs-CZ" altLang="cs-CZ" sz="1600" dirty="0"/>
              <a:t> </a:t>
            </a:r>
            <a:r>
              <a:rPr lang="en-US" altLang="cs-CZ" sz="1600" dirty="0"/>
              <a:t>+ </a:t>
            </a:r>
            <a:r>
              <a:rPr lang="en-US" altLang="cs-CZ" sz="1600" i="1" dirty="0"/>
              <a:t>e</a:t>
            </a:r>
            <a:r>
              <a:rPr lang="cs-CZ" altLang="cs-CZ" sz="1600" i="1" baseline="-25000" dirty="0"/>
              <a:t>i</a:t>
            </a:r>
            <a:r>
              <a:rPr lang="cs-CZ" altLang="cs-CZ" sz="1600" i="1" dirty="0"/>
              <a:t>   </a:t>
            </a:r>
            <a:r>
              <a:rPr lang="en-US" altLang="cs-CZ" sz="1600" dirty="0"/>
              <a:t>= </a:t>
            </a:r>
            <a:r>
              <a:rPr lang="en-US" altLang="cs-CZ" sz="1600" i="1" dirty="0"/>
              <a:t>f</a:t>
            </a:r>
            <a:r>
              <a:rPr lang="cs-CZ" altLang="cs-CZ" sz="1600" i="1" dirty="0"/>
              <a:t> </a:t>
            </a:r>
            <a:r>
              <a:rPr lang="en-US" altLang="cs-CZ" sz="1600" dirty="0"/>
              <a:t>(</a:t>
            </a:r>
            <a:r>
              <a:rPr lang="en-US" altLang="cs-CZ" sz="1600" i="1" dirty="0"/>
              <a:t>X</a:t>
            </a:r>
            <a:r>
              <a:rPr lang="cs-CZ" altLang="cs-CZ" sz="1600" i="1" baseline="-25000" dirty="0"/>
              <a:t>i</a:t>
            </a:r>
            <a:r>
              <a:rPr lang="en-US" altLang="cs-CZ" sz="1600" dirty="0"/>
              <a:t>) + </a:t>
            </a:r>
            <a:r>
              <a:rPr lang="en-US" altLang="cs-CZ" sz="1600" i="1" dirty="0"/>
              <a:t>e</a:t>
            </a:r>
            <a:r>
              <a:rPr lang="cs-CZ" altLang="cs-CZ" sz="1600" i="1" baseline="-25000" dirty="0"/>
              <a:t>i</a:t>
            </a:r>
            <a:r>
              <a:rPr lang="en-US" altLang="cs-CZ" sz="1600" dirty="0"/>
              <a:t> </a:t>
            </a:r>
            <a:r>
              <a:rPr lang="cs-CZ" altLang="cs-CZ" sz="1600" dirty="0"/>
              <a:t>    </a:t>
            </a:r>
            <a:r>
              <a:rPr lang="en-US" altLang="cs-CZ" sz="1600" dirty="0"/>
              <a:t>  ,</a:t>
            </a:r>
            <a:r>
              <a:rPr lang="cs-CZ" altLang="cs-CZ" sz="1600" dirty="0"/>
              <a:t> </a:t>
            </a:r>
            <a:r>
              <a:rPr lang="en-US" altLang="cs-CZ" sz="1600" dirty="0" err="1"/>
              <a:t>kde</a:t>
            </a:r>
            <a:r>
              <a:rPr lang="en-US" altLang="cs-CZ" sz="1600" dirty="0"/>
              <a:t> </a:t>
            </a:r>
            <a:r>
              <a:rPr lang="cs-CZ" altLang="cs-CZ" sz="1600" dirty="0"/>
              <a:t> </a:t>
            </a:r>
            <a:r>
              <a:rPr lang="en-US" altLang="cs-CZ" sz="1600" i="1" dirty="0"/>
              <a:t>e</a:t>
            </a:r>
            <a:r>
              <a:rPr lang="cs-CZ" altLang="cs-CZ" sz="1600" i="1" baseline="-25000" dirty="0"/>
              <a:t>i</a:t>
            </a:r>
            <a:r>
              <a:rPr lang="en-US" altLang="cs-CZ" sz="1600" dirty="0"/>
              <a:t> = </a:t>
            </a:r>
            <a:r>
              <a:rPr lang="en-US" altLang="cs-CZ" sz="1600" i="1" dirty="0"/>
              <a:t>Y</a:t>
            </a:r>
            <a:r>
              <a:rPr lang="cs-CZ" altLang="cs-CZ" sz="1600" i="1" baseline="-25000" dirty="0"/>
              <a:t>i</a:t>
            </a:r>
            <a:r>
              <a:rPr lang="cs-CZ" altLang="cs-CZ" sz="1600" i="1" dirty="0"/>
              <a:t> </a:t>
            </a:r>
            <a:r>
              <a:rPr lang="en-US" altLang="cs-CZ" sz="1600" dirty="0"/>
              <a:t>–</a:t>
            </a:r>
            <a:r>
              <a:rPr lang="cs-CZ" altLang="cs-CZ" sz="1600" i="1" dirty="0" err="1"/>
              <a:t>Y</a:t>
            </a:r>
            <a:r>
              <a:rPr lang="cs-CZ" altLang="cs-CZ" sz="1600" i="1" baseline="-25000" dirty="0" err="1"/>
              <a:t>i</a:t>
            </a:r>
            <a:r>
              <a:rPr lang="cs-CZ" altLang="cs-CZ" sz="1600" i="1" dirty="0"/>
              <a:t> </a:t>
            </a:r>
            <a:r>
              <a:rPr lang="en-US" altLang="cs-CZ" sz="1600" dirty="0"/>
              <a:t>’</a:t>
            </a:r>
            <a:r>
              <a:rPr lang="cs-CZ" altLang="cs-CZ" sz="1600" dirty="0"/>
              <a:t> a </a:t>
            </a:r>
            <a:r>
              <a:rPr lang="cs-CZ" altLang="cs-CZ" sz="1600" i="1" dirty="0"/>
              <a:t>i</a:t>
            </a:r>
            <a:r>
              <a:rPr lang="cs-CZ" altLang="cs-CZ" sz="1600" dirty="0"/>
              <a:t> je číslo účastníka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i="1" dirty="0" err="1"/>
              <a:t>e</a:t>
            </a:r>
            <a:r>
              <a:rPr lang="cs-CZ" altLang="cs-CZ" sz="1600" i="1" baseline="-25000" dirty="0" err="1"/>
              <a:t>i</a:t>
            </a:r>
            <a:r>
              <a:rPr lang="cs-CZ" altLang="cs-CZ" sz="1600" dirty="0"/>
              <a:t>  je reziduální hodnota (reziduum), 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i="1" dirty="0"/>
              <a:t>Y </a:t>
            </a:r>
            <a:r>
              <a:rPr lang="cs-CZ" altLang="cs-CZ" sz="1600" dirty="0"/>
              <a:t> je závislá proměnná, </a:t>
            </a:r>
            <a:r>
              <a:rPr lang="cs-CZ" altLang="cs-CZ" sz="1600" i="1" dirty="0"/>
              <a:t>X</a:t>
            </a:r>
            <a:r>
              <a:rPr lang="cs-CZ" altLang="cs-CZ" sz="1600" dirty="0"/>
              <a:t>  je prediktor, nezávislá proměnná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i="1" dirty="0" err="1"/>
              <a:t>e</a:t>
            </a:r>
            <a:r>
              <a:rPr lang="cs-CZ" altLang="cs-CZ" sz="1600" i="1" baseline="-25000" dirty="0" err="1"/>
              <a:t>i</a:t>
            </a:r>
            <a:r>
              <a:rPr lang="cs-CZ" altLang="cs-CZ" sz="1600" dirty="0"/>
              <a:t>  představuje všechny ostatní zdroje variability vyjma </a:t>
            </a:r>
            <a:r>
              <a:rPr lang="cs-CZ" altLang="cs-CZ" sz="1600" i="1" dirty="0"/>
              <a:t>X</a:t>
            </a:r>
            <a:endParaRPr lang="cs-CZ" altLang="cs-CZ" sz="1600" dirty="0"/>
          </a:p>
          <a:p>
            <a:pPr marL="0" indent="0" eaLnBrk="1" hangingPunct="1">
              <a:spcBef>
                <a:spcPct val="40000"/>
              </a:spcBef>
              <a:buNone/>
            </a:pPr>
            <a:r>
              <a:rPr lang="cs-CZ" altLang="cs-CZ" sz="1800" dirty="0"/>
              <a:t>Tradičně modelu, jeho stanovení a použití říkáme </a:t>
            </a:r>
            <a:r>
              <a:rPr lang="cs-CZ" altLang="cs-CZ" sz="1800" b="1" dirty="0"/>
              <a:t>regrese </a:t>
            </a:r>
            <a:r>
              <a:rPr lang="cs-CZ" altLang="cs-CZ" sz="1800" dirty="0"/>
              <a:t>(regrese </a:t>
            </a:r>
            <a:r>
              <a:rPr lang="cs-CZ" altLang="cs-CZ" sz="1800" i="1" dirty="0"/>
              <a:t>Y</a:t>
            </a:r>
            <a:r>
              <a:rPr lang="cs-CZ" altLang="cs-CZ" sz="1800" dirty="0"/>
              <a:t> na </a:t>
            </a:r>
            <a:r>
              <a:rPr lang="cs-CZ" altLang="cs-CZ" sz="1800" i="1" dirty="0"/>
              <a:t>X</a:t>
            </a:r>
            <a:r>
              <a:rPr lang="cs-CZ" altLang="cs-CZ" sz="1800" dirty="0"/>
              <a:t>)</a:t>
            </a:r>
            <a:r>
              <a:rPr lang="cs-CZ" altLang="cs-CZ" sz="1800" i="1" dirty="0"/>
              <a:t> </a:t>
            </a:r>
          </a:p>
          <a:p>
            <a:pPr marL="0" indent="0" algn="ctr" eaLnBrk="1" hangingPunct="1">
              <a:spcBef>
                <a:spcPct val="40000"/>
              </a:spcBef>
              <a:buNone/>
            </a:pPr>
            <a:endParaRPr lang="cs-CZ" altLang="cs-CZ" sz="1800" i="1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cs-CZ" altLang="cs-CZ" sz="1200" dirty="0"/>
              <a:t>AJ</a:t>
            </a:r>
            <a:r>
              <a:rPr lang="en-US" altLang="cs-CZ" sz="1200" dirty="0"/>
              <a:t>:  function, polynomial, linear, quadratic, estimation, modelling, estimate </a:t>
            </a:r>
            <a:r>
              <a:rPr lang="en-US" altLang="cs-CZ" sz="1200" i="1" dirty="0"/>
              <a:t>n.</a:t>
            </a:r>
            <a:r>
              <a:rPr lang="en-US" altLang="cs-CZ" sz="1200" dirty="0"/>
              <a:t>, regression, residual </a:t>
            </a:r>
            <a:r>
              <a:rPr lang="en-US" altLang="cs-CZ" sz="1200" i="1" dirty="0"/>
              <a:t>n.</a:t>
            </a:r>
            <a:r>
              <a:rPr lang="en-US" altLang="cs-CZ" sz="1200" dirty="0"/>
              <a:t>, predictor, sources of variability(variance), dependent and independent variable</a:t>
            </a:r>
          </a:p>
        </p:txBody>
      </p:sp>
    </p:spTree>
    <p:extLst>
      <p:ext uri="{BB962C8B-B14F-4D97-AF65-F5344CB8AC3E}">
        <p14:creationId xmlns:p14="http://schemas.microsoft.com/office/powerpoint/2010/main" val="129948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1. Stanovení modelu</a:t>
            </a:r>
            <a:endParaRPr lang="cs-CZ" altLang="cs-CZ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577262" cy="4916488"/>
          </a:xfrm>
        </p:spPr>
        <p:txBody>
          <a:bodyPr/>
          <a:lstStyle/>
          <a:p>
            <a:pPr marL="0" indent="0" eaLnBrk="1" hangingPunct="1">
              <a:spcBef>
                <a:spcPct val="40000"/>
              </a:spcBef>
              <a:buNone/>
            </a:pPr>
            <a:r>
              <a:rPr lang="cs-CZ" altLang="cs-CZ" sz="1800" dirty="0"/>
              <a:t>Základní otázka je</a:t>
            </a:r>
          </a:p>
          <a:p>
            <a:pPr marL="0" indent="0" algn="ctr" eaLnBrk="1" hangingPunct="1">
              <a:spcBef>
                <a:spcPct val="40000"/>
              </a:spcBef>
              <a:buNone/>
            </a:pPr>
            <a:r>
              <a:rPr lang="cs-CZ" altLang="cs-CZ" sz="2800" i="1" dirty="0"/>
              <a:t>Jak specifikovat model a stanovit jeho parametry tak, aby byla predikce co nejpřesnější?</a:t>
            </a:r>
          </a:p>
        </p:txBody>
      </p:sp>
    </p:spTree>
    <p:extLst>
      <p:ext uri="{BB962C8B-B14F-4D97-AF65-F5344CB8AC3E}">
        <p14:creationId xmlns:p14="http://schemas.microsoft.com/office/powerpoint/2010/main" val="3207190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A5A565-615F-42CC-A23F-049718DAA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a specifikace modelu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41B379-343F-4D7F-9C46-8C187B8EF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469758" cy="426720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Mnoho možností</a:t>
            </a:r>
            <a:endParaRPr lang="en-GB" sz="2800" dirty="0"/>
          </a:p>
          <a:p>
            <a:r>
              <a:rPr lang="en-GB" sz="2800" dirty="0" err="1"/>
              <a:t>Funkce</a:t>
            </a:r>
            <a:r>
              <a:rPr lang="en-GB" sz="2800" dirty="0"/>
              <a:t> </a:t>
            </a:r>
            <a:r>
              <a:rPr lang="cs-CZ" sz="2800" dirty="0"/>
              <a:t>s několika málo </a:t>
            </a:r>
            <a:r>
              <a:rPr lang="en-GB" sz="2800" dirty="0" err="1"/>
              <a:t>parametr</a:t>
            </a:r>
            <a:r>
              <a:rPr lang="cs-CZ" sz="2800" dirty="0"/>
              <a:t>y</a:t>
            </a:r>
          </a:p>
          <a:p>
            <a:r>
              <a:rPr lang="cs-CZ" sz="2800" dirty="0"/>
              <a:t>Výčty – mnoho parametrů</a:t>
            </a:r>
          </a:p>
          <a:p>
            <a:endParaRPr lang="cs-CZ" sz="2800" dirty="0"/>
          </a:p>
          <a:p>
            <a:pPr marL="0" indent="0">
              <a:buNone/>
            </a:pPr>
            <a:r>
              <a:rPr lang="cs-CZ" sz="2800" dirty="0"/>
              <a:t>Můžeme volit sami, nebo to nechat na chytrých algoritmech – strojové učení, neuronové sítě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Zpočátku volba jasná – </a:t>
            </a:r>
            <a:r>
              <a:rPr lang="cs-CZ" sz="2800" b="1" dirty="0"/>
              <a:t>lineární model(regrese)</a:t>
            </a:r>
          </a:p>
          <a:p>
            <a:pPr marL="471487" lvl="1" indent="0">
              <a:buNone/>
            </a:pP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297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Lineární regrese I. – </a:t>
            </a:r>
            <a:r>
              <a:rPr lang="cs-CZ" altLang="cs-CZ" sz="2400" dirty="0"/>
              <a:t>odhad přímou úměrou</a:t>
            </a:r>
          </a:p>
        </p:txBody>
      </p:sp>
      <p:sp>
        <p:nvSpPr>
          <p:cNvPr id="13315" name="Rectangle 597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7920038" cy="482441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800" u="sng" dirty="0"/>
              <a:t>Je-li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Pearsonova</a:t>
            </a:r>
            <a:r>
              <a:rPr lang="cs-CZ" altLang="cs-CZ" sz="1800" dirty="0"/>
              <a:t> korelace dobrým popisem vztahu mezi dvěma proměnnými, </a:t>
            </a:r>
            <a:r>
              <a:rPr lang="en-US" altLang="cs-CZ" sz="1800" dirty="0" err="1"/>
              <a:t>lze</a:t>
            </a:r>
            <a:r>
              <a:rPr lang="cs-CZ" altLang="cs-CZ" sz="1800" dirty="0"/>
              <a:t> popsat vztah mezi nimi lineární funkcí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dirty="0"/>
              <a:t>Y</a:t>
            </a:r>
            <a:r>
              <a:rPr lang="ru-RU" altLang="cs-CZ" sz="3200" i="1" dirty="0"/>
              <a:t> </a:t>
            </a:r>
            <a:r>
              <a:rPr lang="en-US" altLang="cs-CZ" sz="3200" dirty="0"/>
              <a:t>’ = </a:t>
            </a:r>
            <a:r>
              <a:rPr lang="cs-CZ" altLang="cs-CZ" sz="3200" i="1" dirty="0"/>
              <a:t>a</a:t>
            </a:r>
            <a:r>
              <a:rPr lang="cs-CZ" altLang="cs-CZ" sz="3200" dirty="0"/>
              <a:t> +</a:t>
            </a:r>
            <a:r>
              <a:rPr lang="cs-CZ" altLang="cs-CZ" sz="3200" i="1" dirty="0"/>
              <a:t>b</a:t>
            </a:r>
            <a:r>
              <a:rPr lang="en-US" altLang="cs-CZ" sz="3200" i="1" dirty="0"/>
              <a:t>X</a:t>
            </a:r>
            <a:r>
              <a:rPr lang="ru-RU" altLang="cs-CZ" sz="3200" i="1" dirty="0"/>
              <a:t> </a:t>
            </a:r>
            <a:endParaRPr lang="cs-CZ" altLang="cs-CZ" sz="3200" i="1" dirty="0"/>
          </a:p>
          <a:p>
            <a:pPr marL="1068388" lvl="1" eaLnBrk="1" hangingPunct="1">
              <a:buFont typeface="Wingdings" panose="05000000000000000000" pitchFamily="2" charset="2"/>
              <a:buNone/>
            </a:pPr>
            <a:r>
              <a:rPr lang="cs-CZ" altLang="cs-CZ" sz="2000" i="1" dirty="0"/>
              <a:t>b </a:t>
            </a:r>
            <a:r>
              <a:rPr lang="en-US" altLang="cs-CZ" sz="2000" i="1" dirty="0"/>
              <a:t>...</a:t>
            </a:r>
            <a:r>
              <a:rPr lang="cs-CZ" altLang="cs-CZ" sz="2000" i="1" dirty="0"/>
              <a:t> </a:t>
            </a:r>
            <a:r>
              <a:rPr lang="cs-CZ" altLang="cs-CZ" sz="2000" dirty="0"/>
              <a:t>směrnice</a:t>
            </a:r>
          </a:p>
          <a:p>
            <a:pPr marL="1068388" lvl="1" eaLnBrk="1" hangingPunct="1">
              <a:buFont typeface="Wingdings" panose="05000000000000000000" pitchFamily="2" charset="2"/>
              <a:buNone/>
            </a:pPr>
            <a:r>
              <a:rPr lang="cs-CZ" altLang="cs-CZ" sz="2000" i="1" dirty="0"/>
              <a:t>a </a:t>
            </a:r>
            <a:r>
              <a:rPr lang="en-US" altLang="cs-CZ" sz="2000" i="1" dirty="0"/>
              <a:t>... </a:t>
            </a:r>
            <a:r>
              <a:rPr lang="cs-CZ" altLang="cs-CZ" sz="2000" dirty="0"/>
              <a:t>průsečík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600" i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600" i="1" dirty="0"/>
              <a:t>(Y</a:t>
            </a:r>
            <a:r>
              <a:rPr lang="en-US" altLang="cs-CZ" sz="1600" i="1" dirty="0"/>
              <a:t>’ </a:t>
            </a:r>
            <a:r>
              <a:rPr lang="cs-CZ" altLang="cs-CZ" sz="1600" i="1" dirty="0"/>
              <a:t>– </a:t>
            </a:r>
            <a:r>
              <a:rPr lang="en-US" altLang="cs-CZ" sz="1600" i="1" dirty="0"/>
              <a:t>m</a:t>
            </a:r>
            <a:r>
              <a:rPr lang="en-US" altLang="cs-CZ" sz="1600" i="1" baseline="-25000" dirty="0"/>
              <a:t>y</a:t>
            </a:r>
            <a:r>
              <a:rPr lang="cs-CZ" altLang="cs-CZ" sz="1600" i="1" dirty="0"/>
              <a:t>)</a:t>
            </a:r>
            <a:r>
              <a:rPr lang="cs-CZ" altLang="cs-CZ" sz="1600" dirty="0"/>
              <a:t>= </a:t>
            </a:r>
            <a:r>
              <a:rPr lang="cs-CZ" altLang="cs-CZ" sz="1600" i="1" dirty="0"/>
              <a:t>b</a:t>
            </a:r>
            <a:r>
              <a:rPr lang="en-US" altLang="cs-CZ" sz="1600" i="1" dirty="0"/>
              <a:t>(</a:t>
            </a:r>
            <a:r>
              <a:rPr lang="cs-CZ" altLang="cs-CZ" sz="1600" i="1" dirty="0"/>
              <a:t>X – </a:t>
            </a:r>
            <a:r>
              <a:rPr lang="en-US" altLang="cs-CZ" sz="1600" i="1" dirty="0"/>
              <a:t>m</a:t>
            </a:r>
            <a:r>
              <a:rPr lang="en-US" altLang="cs-CZ" sz="1600" i="1" baseline="-25000" dirty="0"/>
              <a:t>x </a:t>
            </a:r>
            <a:r>
              <a:rPr lang="en-US" altLang="cs-CZ" sz="1600" i="1" dirty="0"/>
              <a:t>)</a:t>
            </a:r>
            <a:endParaRPr lang="cs-CZ" altLang="cs-CZ" sz="1600" i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600" i="1" dirty="0"/>
              <a:t>Y</a:t>
            </a:r>
            <a:r>
              <a:rPr lang="cs-CZ" altLang="cs-CZ" sz="1600" dirty="0"/>
              <a:t> = </a:t>
            </a:r>
            <a:r>
              <a:rPr lang="cs-CZ" altLang="cs-CZ" sz="1600" i="1" dirty="0"/>
              <a:t>Y</a:t>
            </a:r>
            <a:r>
              <a:rPr lang="en-US" altLang="cs-CZ" sz="1600" i="1" dirty="0"/>
              <a:t>’</a:t>
            </a:r>
            <a:r>
              <a:rPr lang="cs-CZ" altLang="cs-CZ" sz="1600" dirty="0"/>
              <a:t> + </a:t>
            </a:r>
            <a:r>
              <a:rPr lang="cs-CZ" altLang="cs-CZ" sz="1600" i="1" dirty="0"/>
              <a:t>e =</a:t>
            </a:r>
            <a:r>
              <a:rPr lang="cs-CZ" altLang="cs-CZ" sz="1600" dirty="0"/>
              <a:t> </a:t>
            </a:r>
            <a:r>
              <a:rPr lang="cs-CZ" altLang="cs-CZ" sz="1600" i="1" dirty="0"/>
              <a:t>a</a:t>
            </a:r>
            <a:r>
              <a:rPr lang="cs-CZ" altLang="cs-CZ" sz="1600" dirty="0"/>
              <a:t> + </a:t>
            </a:r>
            <a:r>
              <a:rPr lang="cs-CZ" altLang="cs-CZ" sz="1600" i="1" dirty="0" err="1"/>
              <a:t>bX</a:t>
            </a:r>
            <a:r>
              <a:rPr lang="cs-CZ" altLang="cs-CZ" sz="1600" dirty="0"/>
              <a:t> + </a:t>
            </a:r>
            <a:r>
              <a:rPr lang="cs-CZ" altLang="cs-CZ" sz="1600" i="1" dirty="0"/>
              <a:t>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800" b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800" b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600" b="1" dirty="0"/>
              <a:t>Nejlepší přímka?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AJ: </a:t>
            </a:r>
            <a:r>
              <a:rPr lang="cs-CZ" altLang="cs-CZ" sz="1200" dirty="0" err="1"/>
              <a:t>slope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intercept</a:t>
            </a:r>
            <a:r>
              <a:rPr lang="cs-CZ" altLang="cs-CZ" sz="1200" dirty="0"/>
              <a:t>, least </a:t>
            </a:r>
            <a:r>
              <a:rPr lang="cs-CZ" altLang="cs-CZ" sz="1200" dirty="0" err="1"/>
              <a:t>squares</a:t>
            </a:r>
            <a:r>
              <a:rPr lang="cs-CZ" altLang="cs-CZ" sz="1200" dirty="0"/>
              <a:t> (</a:t>
            </a:r>
            <a:r>
              <a:rPr lang="cs-CZ" altLang="cs-CZ" sz="1200" dirty="0" err="1"/>
              <a:t>estimation</a:t>
            </a:r>
            <a:r>
              <a:rPr lang="cs-CZ" altLang="cs-CZ" sz="1200" dirty="0"/>
              <a:t>), </a:t>
            </a:r>
            <a:r>
              <a:rPr lang="cs-CZ" altLang="cs-CZ" sz="1200" dirty="0" err="1"/>
              <a:t>regression</a:t>
            </a:r>
            <a:r>
              <a:rPr lang="cs-CZ" altLang="cs-CZ" sz="1200" dirty="0"/>
              <a:t> </a:t>
            </a:r>
            <a:r>
              <a:rPr lang="cs-CZ" altLang="cs-CZ" sz="1200" dirty="0" err="1"/>
              <a:t>coefficents</a:t>
            </a:r>
            <a:r>
              <a:rPr lang="cs-CZ" altLang="cs-CZ" sz="1200" dirty="0"/>
              <a:t> (</a:t>
            </a:r>
            <a:r>
              <a:rPr lang="cs-CZ" altLang="cs-CZ" sz="1200" dirty="0" err="1"/>
              <a:t>a,b</a:t>
            </a:r>
            <a:r>
              <a:rPr lang="cs-CZ" altLang="cs-CZ" sz="1200" dirty="0"/>
              <a:t>)</a:t>
            </a:r>
          </a:p>
        </p:txBody>
      </p:sp>
      <p:pic>
        <p:nvPicPr>
          <p:cNvPr id="13316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133600"/>
            <a:ext cx="4108450" cy="359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Statistická predikce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700588"/>
          </a:xfrm>
        </p:spPr>
        <p:txBody>
          <a:bodyPr/>
          <a:lstStyle/>
          <a:p>
            <a:pPr eaLnBrk="1" hangingPunct="1"/>
            <a:r>
              <a:rPr lang="cs-CZ" altLang="cs-CZ" sz="1800" dirty="0"/>
              <a:t>Jaký výsledek v inteligenčním testu lze nejspíše očekávat od náhodně přišedšího, víme-li, že test má přibližně normální rozložení s průměrem 100 a směrodatnou odchylkou 15</a:t>
            </a:r>
            <a:r>
              <a:rPr lang="cs-CZ" altLang="cs-CZ" sz="1800" i="1" dirty="0"/>
              <a:t> </a:t>
            </a:r>
            <a:r>
              <a:rPr lang="cs-CZ" altLang="cs-CZ" sz="1800" dirty="0"/>
              <a:t>?</a:t>
            </a:r>
          </a:p>
          <a:p>
            <a:pPr eaLnBrk="1" hangingPunct="1"/>
            <a:r>
              <a:rPr lang="cs-CZ" altLang="cs-CZ" sz="1800" dirty="0"/>
              <a:t>Jaká informace by nám pomohla zpřesnit náš odhad? </a:t>
            </a:r>
          </a:p>
          <a:p>
            <a:pPr lvl="1" eaLnBrk="1" hangingPunct="1"/>
            <a:r>
              <a:rPr lang="cs-CZ" altLang="cs-CZ" sz="1600" dirty="0"/>
              <a:t>délka vlasů:  </a:t>
            </a:r>
            <a:r>
              <a:rPr lang="cs-CZ" altLang="cs-CZ" sz="1600" i="1" dirty="0"/>
              <a:t>l</a:t>
            </a:r>
            <a:r>
              <a:rPr lang="cs-CZ" altLang="cs-CZ" sz="1600" dirty="0"/>
              <a:t> = 31 cm</a:t>
            </a:r>
          </a:p>
          <a:p>
            <a:pPr lvl="1" eaLnBrk="1" hangingPunct="1"/>
            <a:r>
              <a:rPr lang="cs-CZ" altLang="cs-CZ" sz="1600" dirty="0"/>
              <a:t>vzdělání:  </a:t>
            </a:r>
            <a:r>
              <a:rPr lang="cs-CZ" altLang="cs-CZ" sz="1600" i="1" dirty="0"/>
              <a:t>vysokoškolské</a:t>
            </a:r>
          </a:p>
          <a:p>
            <a:pPr lvl="1" eaLnBrk="1" hangingPunct="1"/>
            <a:r>
              <a:rPr lang="cs-CZ" altLang="cs-CZ" sz="1600" dirty="0"/>
              <a:t>výsledek v testu paměti:  </a:t>
            </a:r>
            <a:r>
              <a:rPr lang="cs-CZ" altLang="cs-CZ" sz="1600" i="1" dirty="0"/>
              <a:t>z</a:t>
            </a:r>
            <a:r>
              <a:rPr lang="cs-CZ" altLang="cs-CZ" sz="1600" dirty="0"/>
              <a:t> = 1,6</a:t>
            </a:r>
          </a:p>
          <a:p>
            <a:pPr lvl="1" eaLnBrk="1" hangingPunct="1"/>
            <a:r>
              <a:rPr lang="cs-CZ" altLang="cs-CZ" sz="1600" dirty="0"/>
              <a:t>výsledek v jiném inteligenčním testu:  </a:t>
            </a:r>
            <a:r>
              <a:rPr lang="cs-CZ" altLang="cs-CZ" sz="1600" i="1" dirty="0"/>
              <a:t>IQ</a:t>
            </a:r>
            <a:r>
              <a:rPr lang="cs-CZ" altLang="cs-CZ" sz="1600" dirty="0"/>
              <a:t> = 108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/>
            <a:r>
              <a:rPr lang="cs-CZ" altLang="cs-CZ" sz="1800" b="1" dirty="0"/>
              <a:t>Statistická predikce</a:t>
            </a:r>
            <a:r>
              <a:rPr lang="cs-CZ" altLang="cs-CZ" sz="1800" dirty="0"/>
              <a:t> je předpovídání (kvalifikované odhadování) nejpravděpodobnější hodnoty proměnné z údajů, které již známe, a to pomocí </a:t>
            </a:r>
            <a:r>
              <a:rPr lang="cs-CZ" altLang="cs-CZ" sz="1800" b="1"/>
              <a:t>modelu</a:t>
            </a:r>
            <a:r>
              <a:rPr lang="cs-CZ" altLang="cs-CZ" sz="1800"/>
              <a:t> </a:t>
            </a:r>
            <a:r>
              <a:rPr lang="cs-CZ" altLang="cs-CZ" sz="1800" b="1"/>
              <a:t>souvislosti</a:t>
            </a:r>
            <a:r>
              <a:rPr lang="cs-CZ" altLang="cs-CZ" sz="1800"/>
              <a:t> </a:t>
            </a:r>
            <a:r>
              <a:rPr lang="cs-CZ" altLang="cs-CZ" sz="1800" dirty="0"/>
              <a:t>mezi predikovanou proměnnou a jejími </a:t>
            </a:r>
            <a:r>
              <a:rPr lang="cs-CZ" altLang="cs-CZ" sz="1800" b="1" dirty="0"/>
              <a:t>koreláty</a:t>
            </a:r>
            <a:r>
              <a:rPr lang="cs-CZ" altLang="cs-CZ" sz="1800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AJ: </a:t>
            </a:r>
            <a:r>
              <a:rPr lang="cs-CZ" altLang="cs-CZ" sz="1200" dirty="0" err="1"/>
              <a:t>statistical</a:t>
            </a:r>
            <a:r>
              <a:rPr lang="cs-CZ" altLang="cs-CZ" sz="1200" dirty="0"/>
              <a:t> </a:t>
            </a:r>
            <a:r>
              <a:rPr lang="cs-CZ" altLang="cs-CZ" sz="1200" dirty="0" err="1"/>
              <a:t>prediction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estimate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predicted</a:t>
            </a:r>
            <a:r>
              <a:rPr lang="cs-CZ" altLang="cs-CZ" sz="1200" dirty="0"/>
              <a:t> </a:t>
            </a:r>
            <a:r>
              <a:rPr lang="cs-CZ" altLang="cs-CZ" sz="1200" dirty="0" err="1"/>
              <a:t>value</a:t>
            </a:r>
            <a:endParaRPr lang="cs-CZ" alt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317805" cy="1216025"/>
          </a:xfrm>
        </p:spPr>
        <p:txBody>
          <a:bodyPr/>
          <a:lstStyle/>
          <a:p>
            <a:r>
              <a:rPr lang="cs-CZ" dirty="0"/>
              <a:t>Stanovení parametrů modelu (přímky)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394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748854"/>
              </p:ext>
            </p:extLst>
          </p:nvPr>
        </p:nvGraphicFramePr>
        <p:xfrm>
          <a:off x="66675" y="476250"/>
          <a:ext cx="9528175" cy="612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3" name="Worksheet" r:id="rId3" imgW="8620264" imgH="5543550" progId="Excel.Sheet.12">
                  <p:embed/>
                </p:oleObj>
              </mc:Choice>
              <mc:Fallback>
                <p:oleObj name="Worksheet" r:id="rId3" imgW="8620264" imgH="55435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675" y="476250"/>
                        <a:ext cx="9528175" cy="612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9111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stanovit „nejlepší přímku“?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Více možných kritérií</a:t>
            </a:r>
          </a:p>
          <a:p>
            <a:r>
              <a:rPr lang="cs-CZ" dirty="0"/>
              <a:t>Kritérium nejmenších čtverců</a:t>
            </a:r>
          </a:p>
          <a:p>
            <a:pPr lvl="1"/>
            <a:r>
              <a:rPr lang="cs-CZ" dirty="0"/>
              <a:t>Snažíme se minimalizovat sumu čtverců reziduí</a:t>
            </a:r>
          </a:p>
        </p:txBody>
      </p:sp>
    </p:spTree>
    <p:extLst>
      <p:ext uri="{BB962C8B-B14F-4D97-AF65-F5344CB8AC3E}">
        <p14:creationId xmlns:p14="http://schemas.microsoft.com/office/powerpoint/2010/main" val="272769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155141"/>
              </p:ext>
            </p:extLst>
          </p:nvPr>
        </p:nvGraphicFramePr>
        <p:xfrm>
          <a:off x="107950" y="188913"/>
          <a:ext cx="8389938" cy="670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6" name="Worksheet" r:id="rId3" imgW="7381736" imgH="5905623" progId="Excel.Sheet.12">
                  <p:embed/>
                </p:oleObj>
              </mc:Choice>
              <mc:Fallback>
                <p:oleObj name="Worksheet" r:id="rId3" imgW="7381736" imgH="590562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950" y="188913"/>
                        <a:ext cx="8389938" cy="6708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3105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metodou nejmenších čtverců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566738" y="1752600"/>
                <a:ext cx="8253734" cy="4267200"/>
              </a:xfrm>
            </p:spPr>
            <p:txBody>
              <a:bodyPr/>
              <a:lstStyle/>
              <a:p>
                <a:pPr marL="0" indent="0" eaLnBrk="1" hangingPunct="1">
                  <a:buNone/>
                </a:pPr>
                <a:r>
                  <a:rPr lang="cs-CZ" altLang="cs-CZ" sz="2800" i="1" dirty="0"/>
                  <a:t>Y</a:t>
                </a:r>
                <a:r>
                  <a:rPr lang="ru-RU" altLang="cs-CZ" sz="2800" i="1" dirty="0"/>
                  <a:t> </a:t>
                </a:r>
                <a:r>
                  <a:rPr lang="en-US" altLang="cs-CZ" sz="2800" dirty="0"/>
                  <a:t>’ = </a:t>
                </a:r>
                <a:r>
                  <a:rPr lang="cs-CZ" altLang="cs-CZ" sz="2800" i="1" dirty="0"/>
                  <a:t>a</a:t>
                </a:r>
                <a:r>
                  <a:rPr lang="cs-CZ" altLang="cs-CZ" sz="2800" dirty="0"/>
                  <a:t> +</a:t>
                </a:r>
                <a:r>
                  <a:rPr lang="cs-CZ" altLang="cs-CZ" sz="2800" i="1" dirty="0"/>
                  <a:t>b</a:t>
                </a:r>
                <a:r>
                  <a:rPr lang="en-US" altLang="cs-CZ" sz="2800" i="1" dirty="0"/>
                  <a:t>X</a:t>
                </a:r>
                <a:r>
                  <a:rPr lang="ru-RU" altLang="cs-CZ" sz="2800" i="1" dirty="0"/>
                  <a:t> </a:t>
                </a:r>
                <a:r>
                  <a:rPr lang="cs-CZ" altLang="cs-CZ" sz="2800" i="1" dirty="0"/>
                  <a:t>:</a:t>
                </a:r>
                <a:r>
                  <a:rPr lang="cs-CZ" altLang="cs-CZ" sz="2800" dirty="0"/>
                  <a:t>o</a:t>
                </a:r>
                <a:r>
                  <a:rPr lang="en-US" altLang="cs-CZ" sz="2800" dirty="0" err="1"/>
                  <a:t>dhad</a:t>
                </a:r>
                <a:r>
                  <a:rPr lang="en-US" altLang="cs-CZ" sz="2800" dirty="0"/>
                  <a:t> </a:t>
                </a:r>
                <a:r>
                  <a:rPr lang="cs-CZ" altLang="cs-CZ" sz="2800" dirty="0"/>
                  <a:t>metod</a:t>
                </a:r>
                <a:r>
                  <a:rPr lang="en-US" altLang="cs-CZ" sz="2800" dirty="0" err="1"/>
                  <a:t>ou</a:t>
                </a:r>
                <a:r>
                  <a:rPr lang="en-US" altLang="cs-CZ" sz="2800" b="1" dirty="0"/>
                  <a:t> </a:t>
                </a:r>
                <a:r>
                  <a:rPr lang="cs-CZ" altLang="cs-CZ" sz="2800" b="1" dirty="0"/>
                  <a:t>nejmenších</a:t>
                </a:r>
                <a:r>
                  <a:rPr lang="en-US" altLang="cs-CZ" sz="2800" b="1" dirty="0"/>
                  <a:t> </a:t>
                </a:r>
                <a:r>
                  <a:rPr lang="cs-CZ" altLang="cs-CZ" sz="2800" b="1" dirty="0"/>
                  <a:t>čtverců</a:t>
                </a:r>
              </a:p>
              <a:p>
                <a:pPr marL="0" indent="0" eaLnBrk="1" hangingPunct="1">
                  <a:buNone/>
                </a:pPr>
                <a:r>
                  <a:rPr lang="cs-CZ" altLang="cs-CZ" sz="3200" i="1" dirty="0"/>
                  <a:t>         </a:t>
                </a:r>
                <a14:m>
                  <m:oMath xmlns:m="http://schemas.openxmlformats.org/officeDocument/2006/math">
                    <m:r>
                      <a:rPr lang="cs-CZ" altLang="cs-CZ" sz="32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altLang="cs-CZ" sz="3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𝑌𝑋</m:t>
                        </m:r>
                      </m:sub>
                    </m:sSub>
                    <m:f>
                      <m:fPr>
                        <m:ctrlP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altLang="cs-CZ" sz="3200" i="1" dirty="0"/>
                  <a:t>         </a:t>
                </a:r>
                <a14:m>
                  <m:oMath xmlns:m="http://schemas.openxmlformats.org/officeDocument/2006/math"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𝑏</m:t>
                    </m:r>
                    <m:sSub>
                      <m:sSubPr>
                        <m:ctrlP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cs-CZ" altLang="cs-CZ" sz="3200" dirty="0"/>
                  <a:t> </a:t>
                </a:r>
                <a:r>
                  <a:rPr lang="cs-CZ" altLang="cs-CZ" sz="3200" i="1" dirty="0"/>
                  <a:t> 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cs-CZ" sz="2400" dirty="0"/>
                  <a:t>J</a:t>
                </a:r>
                <a:r>
                  <a:rPr lang="cs-CZ" altLang="cs-CZ" sz="2400" dirty="0" err="1"/>
                  <a:t>sou-li</a:t>
                </a:r>
                <a:r>
                  <a:rPr lang="cs-CZ" altLang="cs-CZ" sz="2400" dirty="0"/>
                  <a:t> </a:t>
                </a:r>
                <a:r>
                  <a:rPr lang="cs-CZ" altLang="cs-CZ" sz="2400" i="1" dirty="0"/>
                  <a:t>X</a:t>
                </a:r>
                <a:r>
                  <a:rPr lang="cs-CZ" altLang="cs-CZ" sz="2400" dirty="0"/>
                  <a:t> a </a:t>
                </a:r>
                <a:r>
                  <a:rPr lang="cs-CZ" altLang="cs-CZ" sz="2400" i="1" dirty="0"/>
                  <a:t>Y</a:t>
                </a:r>
                <a:r>
                  <a:rPr lang="cs-CZ" altLang="cs-CZ" sz="2400" dirty="0"/>
                  <a:t> vyjádřeny v </a:t>
                </a:r>
                <a:r>
                  <a:rPr lang="cs-CZ" altLang="cs-CZ" sz="2400" i="1" dirty="0"/>
                  <a:t>z</a:t>
                </a:r>
                <a:r>
                  <a:rPr lang="cs-CZ" altLang="cs-CZ" sz="2400" dirty="0"/>
                  <a:t>-skórech, pak </a:t>
                </a:r>
                <a:r>
                  <a:rPr lang="cs-CZ" altLang="cs-CZ" sz="2400" i="1" dirty="0"/>
                  <a:t>b </a:t>
                </a:r>
                <a:r>
                  <a:rPr lang="cs-CZ" altLang="cs-CZ" sz="2400" dirty="0"/>
                  <a:t>= </a:t>
                </a:r>
                <a:r>
                  <a:rPr lang="cs-CZ" altLang="cs-CZ" sz="2400" i="1" dirty="0" err="1"/>
                  <a:t>r</a:t>
                </a:r>
                <a:r>
                  <a:rPr lang="cs-CZ" altLang="cs-CZ" sz="2400" i="1" baseline="-25000" dirty="0" err="1"/>
                  <a:t>YX</a:t>
                </a:r>
                <a:endParaRPr lang="cs-CZ" altLang="cs-CZ" sz="2400" i="1" baseline="-25000" dirty="0"/>
              </a:p>
              <a:p>
                <a:pPr eaLnBrk="1" hangingPunct="1">
                  <a:spcBef>
                    <a:spcPct val="50000"/>
                  </a:spcBef>
                </a:pPr>
                <a:r>
                  <a:rPr lang="cs-CZ" altLang="cs-CZ" sz="2400" dirty="0"/>
                  <a:t>Přímka prochází </a:t>
                </a:r>
                <a:r>
                  <a:rPr lang="cs-CZ" altLang="cs-CZ" sz="2400" i="1" dirty="0" err="1"/>
                  <a:t>m</a:t>
                </a:r>
                <a:r>
                  <a:rPr lang="cs-CZ" altLang="cs-CZ" sz="2400" i="1" baseline="-25000" dirty="0" err="1"/>
                  <a:t>X</a:t>
                </a:r>
                <a:r>
                  <a:rPr lang="cs-CZ" altLang="cs-CZ" sz="2400" dirty="0"/>
                  <a:t> a </a:t>
                </a:r>
                <a:r>
                  <a:rPr lang="cs-CZ" altLang="cs-CZ" sz="2400" i="1" dirty="0" err="1"/>
                  <a:t>m</a:t>
                </a:r>
                <a:r>
                  <a:rPr lang="cs-CZ" altLang="cs-CZ" sz="2400" i="1" baseline="-25000" dirty="0" err="1"/>
                  <a:t>Y</a:t>
                </a:r>
                <a:endParaRPr lang="cs-CZ" altLang="cs-CZ" sz="2400" i="1" baseline="-25000" dirty="0"/>
              </a:p>
              <a:p>
                <a:pPr eaLnBrk="1" hangingPunct="1">
                  <a:spcBef>
                    <a:spcPct val="50000"/>
                  </a:spcBef>
                </a:pPr>
                <a:r>
                  <a:rPr lang="cs-CZ" altLang="cs-CZ" sz="2400" dirty="0"/>
                  <a:t>Průměr </a:t>
                </a:r>
                <a:r>
                  <a:rPr lang="cs-CZ" altLang="cs-CZ" sz="2400" i="1" dirty="0"/>
                  <a:t>Y</a:t>
                </a:r>
                <a:r>
                  <a:rPr lang="cs-CZ" altLang="cs-CZ" sz="2400" dirty="0"/>
                  <a:t> a </a:t>
                </a:r>
                <a:r>
                  <a:rPr lang="cs-CZ" altLang="cs-CZ" sz="2400" i="1" dirty="0"/>
                  <a:t>Y</a:t>
                </a:r>
                <a:r>
                  <a:rPr lang="en-US" altLang="cs-CZ" sz="2400" i="1" dirty="0"/>
                  <a:t>’</a:t>
                </a:r>
                <a:r>
                  <a:rPr lang="en-US" altLang="cs-CZ" sz="2400" dirty="0"/>
                  <a:t> je </a:t>
                </a:r>
                <a:r>
                  <a:rPr lang="en-US" altLang="cs-CZ" sz="2400" dirty="0" err="1"/>
                  <a:t>stejn</a:t>
                </a:r>
                <a:r>
                  <a:rPr lang="cs-CZ" altLang="cs-CZ" sz="2400" dirty="0"/>
                  <a:t>ý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cs-CZ" altLang="cs-CZ" sz="2400" dirty="0"/>
                  <a:t>Součet reziduí je nulový, součet reziduí umocněných na druhou nejmenší možný</a:t>
                </a:r>
              </a:p>
              <a:p>
                <a:pPr marL="0" indent="0">
                  <a:buNone/>
                </a:pPr>
                <a:endParaRPr lang="cs-CZ" sz="1000" dirty="0"/>
              </a:p>
              <a:p>
                <a:pPr marL="0" indent="0">
                  <a:buNone/>
                </a:pPr>
                <a:endParaRPr lang="cs-CZ" sz="1000" dirty="0"/>
              </a:p>
              <a:p>
                <a:pPr marL="0" indent="0">
                  <a:buNone/>
                </a:pPr>
                <a:r>
                  <a:rPr lang="cs-CZ" sz="1000" dirty="0"/>
                  <a:t>AJ: (</a:t>
                </a:r>
                <a:r>
                  <a:rPr lang="cs-CZ" sz="1000" dirty="0" err="1"/>
                  <a:t>ordinary</a:t>
                </a:r>
                <a:r>
                  <a:rPr lang="cs-CZ" sz="1000" dirty="0"/>
                  <a:t>) least </a:t>
                </a:r>
                <a:r>
                  <a:rPr lang="cs-CZ" sz="1000" dirty="0" err="1"/>
                  <a:t>squares</a:t>
                </a:r>
                <a:r>
                  <a:rPr lang="cs-CZ" sz="1000" dirty="0"/>
                  <a:t> </a:t>
                </a:r>
                <a:r>
                  <a:rPr lang="cs-CZ" sz="1000" dirty="0" err="1"/>
                  <a:t>estimation</a:t>
                </a:r>
                <a:endParaRPr lang="cs-CZ" sz="1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6738" y="1752600"/>
                <a:ext cx="8253734" cy="4267200"/>
              </a:xfrm>
              <a:blipFill>
                <a:blip r:embed="rId2"/>
                <a:stretch>
                  <a:fillRect l="-1551" t="-1571" r="-222" b="-55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8780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5400" y="366713"/>
            <a:ext cx="7405688" cy="6491287"/>
          </a:xfrm>
        </p:spPr>
      </p:pic>
      <p:sp>
        <p:nvSpPr>
          <p:cNvPr id="15363" name="TextovéPole 7"/>
          <p:cNvSpPr txBox="1">
            <a:spLocks noChangeArrowheads="1"/>
          </p:cNvSpPr>
          <p:nvPr/>
        </p:nvSpPr>
        <p:spPr bwMode="auto">
          <a:xfrm>
            <a:off x="7524750" y="620713"/>
            <a:ext cx="1474788" cy="318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/>
            <a:r>
              <a:rPr lang="cs-CZ" altLang="cs-CZ" sz="2300" i="1"/>
              <a:t>m</a:t>
            </a:r>
            <a:r>
              <a:rPr lang="cs-CZ" altLang="cs-CZ" sz="2300" baseline="-25000"/>
              <a:t>P</a:t>
            </a:r>
            <a:r>
              <a:rPr lang="cs-CZ" altLang="cs-CZ" sz="2300"/>
              <a:t>=7,109</a:t>
            </a:r>
          </a:p>
          <a:p>
            <a:pPr eaLnBrk="1" hangingPunct="1"/>
            <a:r>
              <a:rPr lang="cs-CZ" altLang="cs-CZ" sz="2300" i="1"/>
              <a:t>s</a:t>
            </a:r>
            <a:r>
              <a:rPr lang="cs-CZ" altLang="cs-CZ" sz="2300" baseline="-25000"/>
              <a:t>P</a:t>
            </a:r>
            <a:r>
              <a:rPr lang="cs-CZ" altLang="cs-CZ" sz="2300"/>
              <a:t>=0,843</a:t>
            </a:r>
          </a:p>
          <a:p>
            <a:pPr eaLnBrk="1" hangingPunct="1"/>
            <a:endParaRPr lang="cs-CZ" altLang="cs-CZ" sz="2300"/>
          </a:p>
          <a:p>
            <a:pPr eaLnBrk="1" hangingPunct="1"/>
            <a:r>
              <a:rPr lang="cs-CZ" altLang="cs-CZ" sz="2300" i="1"/>
              <a:t>m</a:t>
            </a:r>
            <a:r>
              <a:rPr lang="cs-CZ" altLang="cs-CZ" sz="2300" baseline="-25000"/>
              <a:t>U</a:t>
            </a:r>
            <a:r>
              <a:rPr lang="cs-CZ" altLang="cs-CZ" sz="2300"/>
              <a:t>=6,983</a:t>
            </a:r>
          </a:p>
          <a:p>
            <a:pPr eaLnBrk="1" hangingPunct="1"/>
            <a:r>
              <a:rPr lang="cs-CZ" altLang="cs-CZ" sz="2300" i="1"/>
              <a:t>s</a:t>
            </a:r>
            <a:r>
              <a:rPr lang="cs-CZ" altLang="cs-CZ" sz="2300" baseline="-25000"/>
              <a:t>U</a:t>
            </a:r>
            <a:r>
              <a:rPr lang="cs-CZ" altLang="cs-CZ" sz="2300"/>
              <a:t>=0,658</a:t>
            </a:r>
          </a:p>
          <a:p>
            <a:pPr eaLnBrk="1" hangingPunct="1"/>
            <a:endParaRPr lang="cs-CZ" altLang="cs-CZ" sz="2300"/>
          </a:p>
          <a:p>
            <a:pPr eaLnBrk="1" hangingPunct="1"/>
            <a:r>
              <a:rPr lang="cs-CZ" altLang="cs-CZ" sz="2300" i="1"/>
              <a:t>r</a:t>
            </a:r>
            <a:r>
              <a:rPr lang="cs-CZ" altLang="cs-CZ" sz="2300" baseline="-25000"/>
              <a:t>PU</a:t>
            </a:r>
            <a:r>
              <a:rPr lang="cs-CZ" altLang="cs-CZ" sz="2300"/>
              <a:t>=0,917</a:t>
            </a:r>
          </a:p>
          <a:p>
            <a:pPr algn="ctr" eaLnBrk="1" hangingPunct="1"/>
            <a:endParaRPr lang="cs-CZ" altLang="cs-CZ"/>
          </a:p>
          <a:p>
            <a:pPr algn="ctr" eaLnBrk="1" hangingPunct="1"/>
            <a:endParaRPr lang="cs-CZ" alt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359150" y="4652963"/>
            <a:ext cx="5111750" cy="9540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800" dirty="0"/>
              <a:t>               </a:t>
            </a:r>
            <a:r>
              <a:rPr lang="cs-CZ" sz="2800" i="1" dirty="0"/>
              <a:t>P</a:t>
            </a:r>
            <a:r>
              <a:rPr lang="en-US" sz="2800" dirty="0"/>
              <a:t>’ </a:t>
            </a:r>
            <a:r>
              <a:rPr lang="cs-CZ" sz="2800" dirty="0"/>
              <a:t>= 1,176</a:t>
            </a:r>
            <a:r>
              <a:rPr lang="cs-CZ" sz="2800" i="1" dirty="0"/>
              <a:t>U</a:t>
            </a:r>
            <a:r>
              <a:rPr lang="cs-CZ" sz="2800" dirty="0"/>
              <a:t>  – 1,100</a:t>
            </a:r>
          </a:p>
          <a:p>
            <a:pPr eaLnBrk="1" hangingPunct="1">
              <a:defRPr/>
            </a:pPr>
            <a:r>
              <a:rPr lang="cs-CZ" sz="2800" dirty="0"/>
              <a:t>(</a:t>
            </a:r>
            <a:r>
              <a:rPr lang="cs-CZ" sz="2800" i="1" dirty="0"/>
              <a:t>P</a:t>
            </a:r>
            <a:r>
              <a:rPr lang="en-US" sz="2800" dirty="0"/>
              <a:t>’</a:t>
            </a:r>
            <a:r>
              <a:rPr lang="cs-CZ" sz="2800" dirty="0"/>
              <a:t> – 7,109)</a:t>
            </a:r>
            <a:r>
              <a:rPr lang="en-US" sz="2800" dirty="0"/>
              <a:t> </a:t>
            </a:r>
            <a:r>
              <a:rPr lang="cs-CZ" sz="2800" dirty="0"/>
              <a:t>= 1,176(</a:t>
            </a:r>
            <a:r>
              <a:rPr lang="cs-CZ" sz="2800" i="1" dirty="0"/>
              <a:t>U</a:t>
            </a:r>
            <a:r>
              <a:rPr lang="cs-CZ" sz="2800" dirty="0"/>
              <a:t> – 6,983)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101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Predikované hodnoty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96900" y="1700213"/>
          <a:ext cx="4371975" cy="432117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008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3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U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P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P'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6,5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6,4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6,5413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7,1291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7,5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7,5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7,7169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5,2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4,8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5,0130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6,6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6,6589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6,6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6,8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6,6589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7,1291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Rozložení predikovaných hodnot</a:t>
            </a:r>
          </a:p>
        </p:txBody>
      </p:sp>
      <p:pic>
        <p:nvPicPr>
          <p:cNvPr id="18435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4675" y="1751013"/>
            <a:ext cx="6402388" cy="5130800"/>
          </a:xfrm>
        </p:spPr>
      </p:pic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4859338" y="2133600"/>
            <a:ext cx="3097212" cy="95408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l" eaLnBrk="1" hangingPunct="1">
              <a:defRPr/>
            </a:pPr>
            <a:r>
              <a:rPr lang="cs-CZ" sz="2800" i="1" dirty="0" err="1"/>
              <a:t>m</a:t>
            </a:r>
            <a:r>
              <a:rPr lang="cs-CZ" sz="2800" baseline="-25000" dirty="0" err="1"/>
              <a:t>P</a:t>
            </a:r>
            <a:r>
              <a:rPr lang="en-US" sz="2800" baseline="-25000" dirty="0"/>
              <a:t>’</a:t>
            </a:r>
            <a:r>
              <a:rPr lang="cs-CZ" sz="2800" dirty="0"/>
              <a:t>= 7,109</a:t>
            </a:r>
            <a:r>
              <a:rPr lang="en-US" sz="2800" dirty="0"/>
              <a:t> </a:t>
            </a:r>
            <a:r>
              <a:rPr lang="cs-CZ" sz="2800" dirty="0"/>
              <a:t>=</a:t>
            </a:r>
            <a:r>
              <a:rPr lang="cs-CZ" sz="2800" i="1" dirty="0"/>
              <a:t> </a:t>
            </a:r>
            <a:r>
              <a:rPr lang="cs-CZ" sz="2800" i="1" dirty="0" err="1"/>
              <a:t>m</a:t>
            </a:r>
            <a:r>
              <a:rPr lang="cs-CZ" sz="2800" baseline="-25000" dirty="0" err="1"/>
              <a:t>P</a:t>
            </a:r>
            <a:r>
              <a:rPr lang="en-US" sz="2800" dirty="0"/>
              <a:t>  </a:t>
            </a:r>
            <a:endParaRPr lang="cs-CZ" sz="2800" dirty="0"/>
          </a:p>
          <a:p>
            <a:pPr algn="l" eaLnBrk="1" hangingPunct="1">
              <a:defRPr/>
            </a:pPr>
            <a:r>
              <a:rPr lang="cs-CZ" sz="2800" i="1" dirty="0" err="1"/>
              <a:t>s</a:t>
            </a:r>
            <a:r>
              <a:rPr lang="cs-CZ" sz="2800" baseline="-25000" dirty="0" err="1"/>
              <a:t>P</a:t>
            </a:r>
            <a:r>
              <a:rPr lang="en-US" sz="2800" baseline="-25000" dirty="0"/>
              <a:t>’</a:t>
            </a:r>
            <a:r>
              <a:rPr lang="cs-CZ" sz="2800" baseline="-25000" dirty="0"/>
              <a:t>  </a:t>
            </a:r>
            <a:r>
              <a:rPr lang="cs-CZ" sz="2800" dirty="0"/>
              <a:t>= 0,773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 jakou přesností predikujeme?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Model nejmenších čtverců říká, že „nepřesnost“ je nejmenší možná. Jaká ale je?</a:t>
            </a:r>
          </a:p>
        </p:txBody>
      </p:sp>
    </p:spTree>
    <p:extLst>
      <p:ext uri="{BB962C8B-B14F-4D97-AF65-F5344CB8AC3E}">
        <p14:creationId xmlns:p14="http://schemas.microsoft.com/office/powerpoint/2010/main" val="295853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Dvě základní otázky predikce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Jakou hodnotu predikovat?</a:t>
            </a:r>
          </a:p>
          <a:p>
            <a:pPr marL="895350" lvl="1" indent="-457200"/>
            <a:r>
              <a:rPr lang="cs-CZ" dirty="0"/>
              <a:t>Stanovení modelu </a:t>
            </a:r>
          </a:p>
          <a:p>
            <a:pPr marL="1292225" lvl="2" indent="-457200"/>
            <a:r>
              <a:rPr lang="cs-CZ" dirty="0"/>
              <a:t>výběr z mnoha „šablon“ </a:t>
            </a:r>
          </a:p>
          <a:p>
            <a:pPr marL="1292225" lvl="2" indent="-457200"/>
            <a:r>
              <a:rPr lang="cs-CZ" dirty="0"/>
              <a:t>stanovení parametrů modelu</a:t>
            </a:r>
          </a:p>
          <a:p>
            <a:pPr marL="895350" lvl="1" indent="-457200"/>
            <a:r>
              <a:rPr lang="cs-CZ" dirty="0"/>
              <a:t>Použití modelu k predikci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 jakou přesností predikujeme?</a:t>
            </a:r>
          </a:p>
          <a:p>
            <a:pPr marL="952500" lvl="1" indent="-514350"/>
            <a:r>
              <a:rPr lang="cs-CZ" dirty="0"/>
              <a:t>Chyby ve volbě modelu</a:t>
            </a:r>
          </a:p>
          <a:p>
            <a:pPr marL="952500" lvl="1" indent="-514350"/>
            <a:r>
              <a:rPr lang="cs-CZ" dirty="0"/>
              <a:t>Chyby ve stanovení parametrů modelu</a:t>
            </a:r>
          </a:p>
          <a:p>
            <a:pPr marL="952500" lvl="1" indent="-514350"/>
            <a:r>
              <a:rPr lang="cs-CZ" dirty="0"/>
              <a:t>Chyby implikované modelem</a:t>
            </a:r>
          </a:p>
          <a:p>
            <a:pPr marL="95250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9566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Lineární regrese II. – </a:t>
            </a:r>
            <a:r>
              <a:rPr lang="cs-CZ" altLang="cs-CZ" sz="2400"/>
              <a:t>úspěšnost predikce</a:t>
            </a:r>
            <a:endParaRPr lang="cs-CZ" alt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Jak </a:t>
            </a:r>
            <a:r>
              <a:rPr lang="cs-CZ" altLang="cs-CZ" sz="2400" i="1" dirty="0"/>
              <a:t>dobré</a:t>
            </a:r>
            <a:r>
              <a:rPr lang="cs-CZ" altLang="cs-CZ" sz="2400" dirty="0"/>
              <a:t> jsou takto predikované hodnoty?</a:t>
            </a:r>
          </a:p>
          <a:p>
            <a:r>
              <a:rPr lang="cs-CZ" altLang="cs-CZ" sz="2400" dirty="0"/>
              <a:t>Dobré ≈ přesné ≈ s co nejmenšími rezidui</a:t>
            </a:r>
            <a:endParaRPr lang="en-US" altLang="cs-CZ" sz="2400" dirty="0"/>
          </a:p>
          <a:p>
            <a:pPr lvl="1"/>
            <a:r>
              <a:rPr lang="cs-CZ" altLang="cs-CZ" sz="2000" dirty="0"/>
              <a:t>Kritériem úspěšnosti je suma čtverců reziduí</a:t>
            </a:r>
          </a:p>
          <a:p>
            <a:r>
              <a:rPr lang="cs-CZ" altLang="cs-CZ" sz="2400" dirty="0"/>
              <a:t>Jak velká jsou rezidua?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100552"/>
              </p:ext>
            </p:extLst>
          </p:nvPr>
        </p:nvGraphicFramePr>
        <p:xfrm>
          <a:off x="684213" y="3500438"/>
          <a:ext cx="5687988" cy="25146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586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9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32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3254">
                  <a:extLst>
                    <a:ext uri="{9D8B030D-6E8A-4147-A177-3AD203B41FA5}">
                      <a16:colId xmlns:a16="http://schemas.microsoft.com/office/drawing/2014/main" val="338344196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U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P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P'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i="1" u="none" strike="noStrike" dirty="0">
                          <a:effectLst/>
                        </a:rPr>
                        <a:t>e</a:t>
                      </a:r>
                      <a:r>
                        <a:rPr lang="cs-CZ" sz="2000" u="none" strike="noStrike" dirty="0">
                          <a:effectLst/>
                        </a:rPr>
                        <a:t> = (P-P')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i="1" u="none" strike="noStrike" dirty="0">
                          <a:effectLst/>
                        </a:rPr>
                        <a:t>e</a:t>
                      </a:r>
                      <a:r>
                        <a:rPr lang="cs-CZ" sz="2000" i="0" u="none" strike="noStrike" baseline="30000" dirty="0">
                          <a:effectLst/>
                        </a:rPr>
                        <a:t>2</a:t>
                      </a:r>
                      <a:r>
                        <a:rPr lang="cs-CZ" sz="2000" u="none" strike="noStrike" dirty="0">
                          <a:effectLst/>
                        </a:rPr>
                        <a:t> 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6,54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-0,14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7,13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-0,13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7,5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7,5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7,72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-0,22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5,2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4,8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5,01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-0,21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6,66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0,04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6,66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0,14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7,13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-0,13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Rozložení reziduí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2048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1752600"/>
            <a:ext cx="718185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5435600" y="2060575"/>
            <a:ext cx="1873250" cy="95408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l" eaLnBrk="1" hangingPunct="1">
              <a:defRPr/>
            </a:pPr>
            <a:r>
              <a:rPr lang="cs-CZ" sz="2800" i="1" dirty="0" err="1"/>
              <a:t>m</a:t>
            </a:r>
            <a:r>
              <a:rPr lang="cs-CZ" sz="2800" baseline="-25000" dirty="0" err="1"/>
              <a:t>e</a:t>
            </a:r>
            <a:r>
              <a:rPr lang="cs-CZ" sz="2800" dirty="0"/>
              <a:t>= 0</a:t>
            </a:r>
          </a:p>
          <a:p>
            <a:pPr algn="l" eaLnBrk="1" hangingPunct="1">
              <a:defRPr/>
            </a:pPr>
            <a:r>
              <a:rPr lang="cs-CZ" sz="2800" i="1" dirty="0"/>
              <a:t>s</a:t>
            </a:r>
            <a:r>
              <a:rPr lang="cs-CZ" sz="2800" baseline="-25000" dirty="0"/>
              <a:t>e   </a:t>
            </a:r>
            <a:r>
              <a:rPr lang="cs-CZ" sz="2800" dirty="0"/>
              <a:t>= 0,337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Přesnost predikce</a:t>
            </a:r>
          </a:p>
        </p:txBody>
      </p:sp>
      <p:sp>
        <p:nvSpPr>
          <p:cNvPr id="21507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400" b="1" i="1" dirty="0"/>
              <a:t>s</a:t>
            </a:r>
            <a:r>
              <a:rPr lang="cs-CZ" altLang="cs-CZ" sz="2400" b="1" baseline="-25000" dirty="0"/>
              <a:t>e</a:t>
            </a:r>
            <a:r>
              <a:rPr lang="cs-CZ" altLang="cs-CZ" sz="2400" baseline="30000" dirty="0"/>
              <a:t>  </a:t>
            </a:r>
            <a:r>
              <a:rPr lang="cs-CZ" altLang="cs-CZ" sz="2400" dirty="0"/>
              <a:t>vyjadřuje míru chyby při individuální predikci způsobenou nedokonalou těsností lineárního vztahu</a:t>
            </a:r>
          </a:p>
          <a:p>
            <a:pPr lvl="1"/>
            <a:r>
              <a:rPr lang="cs-CZ" altLang="cs-CZ" sz="2000" dirty="0"/>
              <a:t>vzhledem k (předpokládanému) normálnímu rozložení reziduí je pravděpodobnost určitých intervalů reziduí dána kvantily normálního rozložení (standardizovaného </a:t>
            </a:r>
            <a:r>
              <a:rPr lang="en-US" altLang="cs-CZ" sz="2000" b="1" i="1" dirty="0"/>
              <a:t>s</a:t>
            </a:r>
            <a:r>
              <a:rPr lang="cs-CZ" altLang="cs-CZ" sz="2000" b="1" baseline="-25000" dirty="0"/>
              <a:t>e</a:t>
            </a:r>
            <a:r>
              <a:rPr lang="cs-CZ" altLang="cs-CZ" sz="2000" dirty="0"/>
              <a:t>)</a:t>
            </a:r>
          </a:p>
          <a:p>
            <a:pPr lvl="1"/>
            <a:r>
              <a:rPr lang="cs-CZ" altLang="cs-CZ" sz="2000" dirty="0"/>
              <a:t>Např. 68% reziduí délky prsteníčků </a:t>
            </a:r>
            <a:r>
              <a:rPr lang="en-US" altLang="cs-CZ" sz="2000" dirty="0"/>
              <a:t>&lt;|</a:t>
            </a:r>
            <a:r>
              <a:rPr lang="cs-CZ" altLang="cs-CZ" sz="2000" dirty="0"/>
              <a:t>0,337</a:t>
            </a:r>
            <a:r>
              <a:rPr lang="en-US" altLang="cs-CZ" sz="2000" dirty="0"/>
              <a:t>|</a:t>
            </a:r>
            <a:r>
              <a:rPr lang="cs-CZ" altLang="cs-CZ" sz="2000" dirty="0"/>
              <a:t>,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neboli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pravd</a:t>
            </a:r>
            <a:r>
              <a:rPr lang="cs-CZ" altLang="cs-CZ" sz="2000" dirty="0" err="1"/>
              <a:t>ěpodobnost</a:t>
            </a:r>
            <a:r>
              <a:rPr lang="cs-CZ" altLang="cs-CZ" sz="2000" dirty="0"/>
              <a:t>, že se při odhadu délky prsteníčku mýlíme o 0,337 a méně, je přibližně 68%</a:t>
            </a:r>
          </a:p>
          <a:p>
            <a:pPr lvl="1"/>
            <a:endParaRPr lang="cs-CZ" altLang="cs-CZ" sz="2000" dirty="0"/>
          </a:p>
          <a:p>
            <a:r>
              <a:rPr lang="cs-CZ" altLang="cs-CZ" sz="2000" i="1" dirty="0"/>
              <a:t>Zatím nezohledňujeme nejistotu predikce způsobenou tím, že jsme parametry regresní přímky pouze odhadovali z (malého) vzorku</a:t>
            </a:r>
          </a:p>
          <a:p>
            <a:r>
              <a:rPr lang="cs-CZ" altLang="cs-CZ" sz="2000" i="1" dirty="0"/>
              <a:t>Také nezohledňujeme to, že chyby odhadu jsou v extrémech X vyšší než okolo průměru X                                   </a:t>
            </a:r>
            <a:r>
              <a:rPr lang="cs-CZ" altLang="cs-CZ" sz="1600" i="1" dirty="0"/>
              <a:t>(viz </a:t>
            </a:r>
            <a:r>
              <a:rPr lang="cs-CZ" altLang="cs-CZ" sz="1600" i="1" dirty="0" err="1"/>
              <a:t>Hendl</a:t>
            </a:r>
            <a:r>
              <a:rPr lang="cs-CZ" altLang="cs-CZ" sz="1600" i="1" dirty="0"/>
              <a:t>, s. 285 s chybou)</a:t>
            </a:r>
            <a:endParaRPr lang="cs-CZ" altLang="cs-CZ" sz="2000" i="1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Rozložení predikovaných hodnot a reziduí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P</a:t>
            </a:r>
            <a:r>
              <a:rPr lang="cs-CZ" altLang="cs-CZ" sz="3200" dirty="0"/>
              <a:t>=7,109</a:t>
            </a:r>
          </a:p>
          <a:p>
            <a:pPr marL="0" indent="0" eaLnBrk="1" hangingPunct="1">
              <a:buNone/>
            </a:pPr>
            <a:r>
              <a:rPr lang="cs-CZ" altLang="cs-CZ" sz="3200" i="1" dirty="0" err="1"/>
              <a:t>s</a:t>
            </a:r>
            <a:r>
              <a:rPr lang="cs-CZ" altLang="cs-CZ" sz="3200" baseline="-25000" dirty="0" err="1"/>
              <a:t>P</a:t>
            </a:r>
            <a:r>
              <a:rPr lang="cs-CZ" altLang="cs-CZ" sz="3200" dirty="0"/>
              <a:t>= 0,843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 i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P</a:t>
            </a:r>
            <a:r>
              <a:rPr lang="en-US" altLang="cs-CZ" sz="3200" baseline="-25000" dirty="0"/>
              <a:t>’</a:t>
            </a:r>
            <a:r>
              <a:rPr lang="cs-CZ" altLang="cs-CZ" sz="3200" dirty="0"/>
              <a:t>= 7,109</a:t>
            </a:r>
            <a:r>
              <a:rPr lang="en-US" altLang="cs-CZ" sz="3200" dirty="0"/>
              <a:t> </a:t>
            </a:r>
            <a:r>
              <a:rPr lang="cs-CZ" altLang="cs-CZ" sz="3200" dirty="0"/>
              <a:t>   		</a:t>
            </a: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e</a:t>
            </a:r>
            <a:r>
              <a:rPr lang="cs-CZ" altLang="cs-CZ" sz="3200" dirty="0"/>
              <a:t>= 0		  </a:t>
            </a: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P</a:t>
            </a:r>
            <a:endParaRPr lang="cs-CZ" altLang="cs-CZ" sz="3200" baseline="-25000" dirty="0"/>
          </a:p>
          <a:p>
            <a:pPr marL="0" indent="0" eaLnBrk="1" hangingPunct="1">
              <a:buNone/>
            </a:pPr>
            <a:r>
              <a:rPr lang="cs-CZ" altLang="cs-CZ" sz="3200" i="1" dirty="0" err="1"/>
              <a:t>s</a:t>
            </a:r>
            <a:r>
              <a:rPr lang="cs-CZ" altLang="cs-CZ" sz="3200" baseline="-25000" dirty="0" err="1"/>
              <a:t>P</a:t>
            </a:r>
            <a:r>
              <a:rPr lang="en-US" altLang="cs-CZ" sz="3200" baseline="-25000" dirty="0"/>
              <a:t>’</a:t>
            </a:r>
            <a:r>
              <a:rPr lang="cs-CZ" altLang="cs-CZ" sz="3200" baseline="-25000" dirty="0"/>
              <a:t>  </a:t>
            </a:r>
            <a:r>
              <a:rPr lang="cs-CZ" altLang="cs-CZ" sz="3200" dirty="0"/>
              <a:t>= 0,773 		</a:t>
            </a:r>
            <a:r>
              <a:rPr lang="cs-CZ" altLang="cs-CZ" sz="3200" i="1" dirty="0"/>
              <a:t>s</a:t>
            </a:r>
            <a:r>
              <a:rPr lang="cs-CZ" altLang="cs-CZ" sz="3200" baseline="-25000" dirty="0"/>
              <a:t>e   </a:t>
            </a:r>
            <a:r>
              <a:rPr lang="cs-CZ" altLang="cs-CZ" sz="3200" dirty="0"/>
              <a:t>= 0,337 	</a:t>
            </a:r>
            <a:r>
              <a:rPr lang="cs-CZ" altLang="cs-CZ" sz="3200" i="1" dirty="0"/>
              <a:t>   </a:t>
            </a:r>
            <a:r>
              <a:rPr lang="cs-CZ" altLang="cs-CZ" sz="3200" i="1" dirty="0" err="1"/>
              <a:t>s</a:t>
            </a:r>
            <a:r>
              <a:rPr lang="cs-CZ" altLang="cs-CZ" sz="3200" i="1" baseline="-25000" dirty="0" err="1"/>
              <a:t>P</a:t>
            </a:r>
            <a:endParaRPr lang="cs-CZ" altLang="cs-CZ" sz="3200" i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 dirty="0"/>
          </a:p>
          <a:p>
            <a:pPr lvl="1" eaLnBrk="1" hangingPunct="1"/>
            <a:endParaRPr lang="cs-CZ" altLang="cs-CZ" sz="2800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23556" name="TextovéPole 3"/>
          <p:cNvSpPr txBox="1">
            <a:spLocks noChangeArrowheads="1"/>
          </p:cNvSpPr>
          <p:nvPr/>
        </p:nvSpPr>
        <p:spPr bwMode="auto">
          <a:xfrm>
            <a:off x="3347864" y="3501008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 sz="6600" dirty="0"/>
              <a:t>+</a:t>
            </a:r>
          </a:p>
        </p:txBody>
      </p:sp>
      <p:sp>
        <p:nvSpPr>
          <p:cNvPr id="5" name="TextovéPole 3">
            <a:extLst>
              <a:ext uri="{FF2B5EF4-FFF2-40B4-BE49-F238E27FC236}">
                <a16:creationId xmlns:a16="http://schemas.microsoft.com/office/drawing/2014/main" id="{247A60E9-E62D-48C8-8DEF-9083DF37D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1555" y="3429000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 sz="6600" dirty="0"/>
              <a:t>=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8693C75-15FC-4665-A880-A028A452B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608" y="4365104"/>
            <a:ext cx="6526212" cy="444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Rozložení predikovaných hodnot a reziduí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P</a:t>
            </a:r>
            <a:r>
              <a:rPr lang="cs-CZ" altLang="cs-CZ" sz="3200" dirty="0"/>
              <a:t>=7,109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dirty="0"/>
              <a:t>s</a:t>
            </a:r>
            <a:r>
              <a:rPr lang="cs-CZ" altLang="cs-CZ" sz="3200" baseline="30000" dirty="0"/>
              <a:t>2</a:t>
            </a:r>
            <a:r>
              <a:rPr lang="cs-CZ" altLang="cs-CZ" sz="3200" baseline="-25000" dirty="0"/>
              <a:t>P</a:t>
            </a:r>
            <a:r>
              <a:rPr lang="cs-CZ" altLang="cs-CZ" sz="3200" dirty="0"/>
              <a:t>=0,711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 i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P</a:t>
            </a:r>
            <a:r>
              <a:rPr lang="en-US" altLang="cs-CZ" sz="3200" baseline="-25000" dirty="0"/>
              <a:t>’</a:t>
            </a:r>
            <a:r>
              <a:rPr lang="cs-CZ" altLang="cs-CZ" sz="3200" dirty="0"/>
              <a:t>= 7,109</a:t>
            </a:r>
            <a:r>
              <a:rPr lang="en-US" altLang="cs-CZ" sz="3200" dirty="0"/>
              <a:t> </a:t>
            </a:r>
            <a:r>
              <a:rPr lang="cs-CZ" altLang="cs-CZ" sz="3200" dirty="0"/>
              <a:t>   		</a:t>
            </a: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e</a:t>
            </a:r>
            <a:r>
              <a:rPr lang="cs-CZ" altLang="cs-CZ" sz="3200" dirty="0"/>
              <a:t>= 0		  </a:t>
            </a: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P</a:t>
            </a:r>
            <a:endParaRPr lang="cs-CZ" altLang="cs-CZ" sz="3200" baseline="-25000" dirty="0"/>
          </a:p>
          <a:p>
            <a:pPr marL="0" indent="0" eaLnBrk="1" hangingPunct="1">
              <a:buNone/>
            </a:pPr>
            <a:r>
              <a:rPr lang="cs-CZ" altLang="cs-CZ" sz="3200" i="1" dirty="0"/>
              <a:t>s</a:t>
            </a:r>
            <a:r>
              <a:rPr lang="cs-CZ" altLang="cs-CZ" sz="3200" baseline="30000" dirty="0"/>
              <a:t>2</a:t>
            </a:r>
            <a:r>
              <a:rPr lang="cs-CZ" altLang="cs-CZ" sz="3200" baseline="-25000" dirty="0"/>
              <a:t>P</a:t>
            </a:r>
            <a:r>
              <a:rPr lang="en-US" altLang="cs-CZ" sz="3200" baseline="-25000" dirty="0"/>
              <a:t>’</a:t>
            </a:r>
            <a:r>
              <a:rPr lang="cs-CZ" altLang="cs-CZ" sz="3200" baseline="-25000" dirty="0"/>
              <a:t>  </a:t>
            </a:r>
            <a:r>
              <a:rPr lang="cs-CZ" altLang="cs-CZ" sz="3200" dirty="0"/>
              <a:t>= 0,598		</a:t>
            </a:r>
            <a:r>
              <a:rPr lang="cs-CZ" altLang="cs-CZ" sz="3200" i="1" dirty="0"/>
              <a:t>s</a:t>
            </a:r>
            <a:r>
              <a:rPr lang="cs-CZ" altLang="cs-CZ" sz="3200" baseline="30000" dirty="0"/>
              <a:t>2</a:t>
            </a:r>
            <a:r>
              <a:rPr lang="cs-CZ" altLang="cs-CZ" sz="3200" baseline="-25000" dirty="0"/>
              <a:t>e   </a:t>
            </a:r>
            <a:r>
              <a:rPr lang="cs-CZ" altLang="cs-CZ" sz="3200" dirty="0"/>
              <a:t>= 0,113	</a:t>
            </a:r>
            <a:r>
              <a:rPr lang="cs-CZ" altLang="cs-CZ" sz="3200" i="1" dirty="0"/>
              <a:t>   s</a:t>
            </a:r>
            <a:r>
              <a:rPr lang="cs-CZ" altLang="cs-CZ" sz="3200" baseline="30000" dirty="0"/>
              <a:t>2</a:t>
            </a:r>
            <a:r>
              <a:rPr lang="cs-CZ" altLang="cs-CZ" sz="3200" i="1" baseline="-25000" dirty="0"/>
              <a:t>P</a:t>
            </a:r>
            <a:endParaRPr lang="cs-CZ" altLang="cs-CZ" sz="3200" i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 dirty="0"/>
          </a:p>
          <a:p>
            <a:pPr lvl="1" eaLnBrk="1" hangingPunct="1"/>
            <a:endParaRPr lang="cs-CZ" altLang="cs-CZ" sz="2800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23556" name="TextovéPole 3"/>
          <p:cNvSpPr txBox="1">
            <a:spLocks noChangeArrowheads="1"/>
          </p:cNvSpPr>
          <p:nvPr/>
        </p:nvSpPr>
        <p:spPr bwMode="auto">
          <a:xfrm>
            <a:off x="3347864" y="3501008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 sz="6600" dirty="0"/>
              <a:t>+</a:t>
            </a:r>
          </a:p>
        </p:txBody>
      </p:sp>
      <p:sp>
        <p:nvSpPr>
          <p:cNvPr id="5" name="TextovéPole 3">
            <a:extLst>
              <a:ext uri="{FF2B5EF4-FFF2-40B4-BE49-F238E27FC236}">
                <a16:creationId xmlns:a16="http://schemas.microsoft.com/office/drawing/2014/main" id="{247A60E9-E62D-48C8-8DEF-9083DF37D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1555" y="3429000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 sz="66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567505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Lineární regrese II. – </a:t>
            </a:r>
            <a:r>
              <a:rPr lang="cs-CZ" altLang="cs-CZ" sz="2400"/>
              <a:t>úspěšnost predikce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3500438"/>
            <a:ext cx="8001000" cy="3097212"/>
          </a:xfrm>
        </p:spPr>
        <p:txBody>
          <a:bodyPr/>
          <a:lstStyle/>
          <a:p>
            <a:pPr eaLnBrk="1" hangingPunct="1"/>
            <a:r>
              <a:rPr lang="en-US" altLang="cs-CZ" sz="2000" i="1" dirty="0"/>
              <a:t>s</a:t>
            </a:r>
            <a:r>
              <a:rPr lang="cs-CZ" altLang="cs-CZ" sz="2000" i="1" baseline="-25000" dirty="0"/>
              <a:t>Y</a:t>
            </a:r>
            <a:r>
              <a:rPr lang="en-US" altLang="cs-CZ" sz="2000" baseline="30000" dirty="0"/>
              <a:t>2</a:t>
            </a:r>
            <a:r>
              <a:rPr lang="en-US" altLang="cs-CZ" sz="2000" dirty="0"/>
              <a:t> = </a:t>
            </a:r>
            <a:r>
              <a:rPr lang="en-US" altLang="cs-CZ" sz="2000" i="1" dirty="0"/>
              <a:t>s</a:t>
            </a:r>
            <a:r>
              <a:rPr lang="cs-CZ" altLang="cs-CZ" sz="2000" baseline="-25000" dirty="0" err="1"/>
              <a:t>reg</a:t>
            </a:r>
            <a:r>
              <a:rPr lang="en-US" altLang="cs-CZ" sz="2000" baseline="30000" dirty="0"/>
              <a:t>2</a:t>
            </a:r>
            <a:r>
              <a:rPr lang="en-US" altLang="cs-CZ" sz="2000" dirty="0"/>
              <a:t> + </a:t>
            </a:r>
            <a:r>
              <a:rPr lang="en-US" altLang="cs-CZ" sz="2000" i="1" dirty="0" err="1"/>
              <a:t>s</a:t>
            </a:r>
            <a:r>
              <a:rPr lang="en-US" altLang="cs-CZ" sz="2000" baseline="-25000" dirty="0" err="1"/>
              <a:t>res</a:t>
            </a:r>
            <a:r>
              <a:rPr lang="cs-CZ" altLang="cs-CZ" sz="2000" baseline="30000" dirty="0"/>
              <a:t>2      </a:t>
            </a:r>
            <a:r>
              <a:rPr lang="cs-CZ" altLang="cs-CZ" sz="1600" dirty="0"/>
              <a:t>(</a:t>
            </a:r>
            <a:r>
              <a:rPr lang="cs-CZ" altLang="cs-CZ" sz="1600" dirty="0" err="1"/>
              <a:t>ss</a:t>
            </a:r>
            <a:r>
              <a:rPr lang="cs-CZ" altLang="cs-CZ" sz="1600" i="1" baseline="-25000" dirty="0" err="1"/>
              <a:t>Y</a:t>
            </a:r>
            <a:r>
              <a:rPr lang="cs-CZ" altLang="cs-CZ" sz="1600" dirty="0"/>
              <a:t>=</a:t>
            </a:r>
            <a:r>
              <a:rPr lang="cs-CZ" altLang="cs-CZ" sz="1600" dirty="0" err="1"/>
              <a:t>ss</a:t>
            </a:r>
            <a:r>
              <a:rPr lang="cs-CZ" altLang="cs-CZ" sz="1600" baseline="-25000" dirty="0" err="1"/>
              <a:t>res</a:t>
            </a:r>
            <a:r>
              <a:rPr lang="cs-CZ" altLang="cs-CZ" sz="1600" dirty="0" err="1"/>
              <a:t>+ss</a:t>
            </a:r>
            <a:r>
              <a:rPr lang="cs-CZ" altLang="cs-CZ" sz="1600" baseline="-25000" dirty="0" err="1"/>
              <a:t>reg</a:t>
            </a:r>
            <a:r>
              <a:rPr lang="cs-CZ" altLang="cs-CZ" sz="1600" dirty="0"/>
              <a:t>)</a:t>
            </a:r>
            <a:endParaRPr lang="en-US" altLang="cs-CZ" sz="1600" baseline="30000" dirty="0"/>
          </a:p>
          <a:p>
            <a:pPr eaLnBrk="1" hangingPunct="1"/>
            <a:endParaRPr lang="cs-CZ" altLang="cs-CZ" sz="1400" dirty="0"/>
          </a:p>
          <a:p>
            <a:pPr eaLnBrk="1" hangingPunct="1"/>
            <a:r>
              <a:rPr lang="cs-CZ" altLang="cs-CZ" sz="2000" i="1" dirty="0"/>
              <a:t>R</a:t>
            </a:r>
            <a:r>
              <a:rPr lang="cs-CZ" altLang="cs-CZ" sz="2000" baseline="30000" dirty="0"/>
              <a:t>2</a:t>
            </a:r>
            <a:r>
              <a:rPr lang="cs-CZ" altLang="cs-CZ" sz="2000" dirty="0"/>
              <a:t> = </a:t>
            </a:r>
            <a:r>
              <a:rPr lang="cs-CZ" altLang="cs-CZ" sz="2000" i="1" dirty="0"/>
              <a:t>s</a:t>
            </a:r>
            <a:r>
              <a:rPr lang="cs-CZ" altLang="cs-CZ" sz="2000" baseline="-25000" dirty="0"/>
              <a:t>reg</a:t>
            </a:r>
            <a:r>
              <a:rPr lang="cs-CZ" altLang="cs-CZ" sz="2000" baseline="30000" dirty="0"/>
              <a:t>2</a:t>
            </a:r>
            <a:r>
              <a:rPr lang="cs-CZ" altLang="cs-CZ" sz="2000" dirty="0"/>
              <a:t> / </a:t>
            </a:r>
            <a:r>
              <a:rPr lang="cs-CZ" altLang="cs-CZ" sz="2000" i="1" dirty="0"/>
              <a:t>s</a:t>
            </a:r>
            <a:r>
              <a:rPr lang="cs-CZ" altLang="cs-CZ" sz="2000" baseline="-25000" dirty="0"/>
              <a:t>y</a:t>
            </a:r>
            <a:r>
              <a:rPr lang="cs-CZ" altLang="cs-CZ" sz="2000" baseline="30000" dirty="0"/>
              <a:t>2    </a:t>
            </a:r>
            <a:r>
              <a:rPr lang="cs-CZ" altLang="cs-CZ" sz="2000" dirty="0"/>
              <a:t>…   </a:t>
            </a:r>
            <a:r>
              <a:rPr lang="cs-CZ" altLang="cs-CZ" sz="2000" i="1" dirty="0"/>
              <a:t>s</a:t>
            </a:r>
            <a:r>
              <a:rPr lang="cs-CZ" altLang="cs-CZ" sz="2000" baseline="-25000" dirty="0"/>
              <a:t>res</a:t>
            </a:r>
            <a:r>
              <a:rPr lang="cs-CZ" altLang="cs-CZ" sz="2000" baseline="30000" dirty="0"/>
              <a:t>2</a:t>
            </a:r>
            <a:r>
              <a:rPr lang="cs-CZ" altLang="cs-CZ" sz="2000" dirty="0"/>
              <a:t>=</a:t>
            </a:r>
            <a:r>
              <a:rPr lang="cs-CZ" altLang="cs-CZ" sz="2000" i="1" dirty="0"/>
              <a:t> s</a:t>
            </a:r>
            <a:r>
              <a:rPr lang="cs-CZ" altLang="cs-CZ" sz="2000" i="1" baseline="-25000" dirty="0"/>
              <a:t>Y</a:t>
            </a:r>
            <a:r>
              <a:rPr lang="cs-CZ" altLang="cs-CZ" sz="2000" baseline="30000" dirty="0"/>
              <a:t>2</a:t>
            </a:r>
            <a:r>
              <a:rPr lang="cs-CZ" altLang="cs-CZ" sz="2000" dirty="0"/>
              <a:t>(1−</a:t>
            </a:r>
            <a:r>
              <a:rPr lang="cs-CZ" altLang="cs-CZ" sz="2000" i="1" dirty="0"/>
              <a:t>R</a:t>
            </a:r>
            <a:r>
              <a:rPr lang="cs-CZ" altLang="cs-CZ" sz="2000" baseline="30000" dirty="0"/>
              <a:t>2</a:t>
            </a:r>
            <a:r>
              <a:rPr lang="cs-CZ" altLang="cs-CZ" sz="2000" dirty="0"/>
              <a:t>)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600" dirty="0"/>
              <a:t>Koeficient determinace (</a:t>
            </a:r>
            <a:r>
              <a:rPr lang="cs-CZ" altLang="cs-CZ" sz="1600" i="1" dirty="0"/>
              <a:t>R</a:t>
            </a:r>
            <a:r>
              <a:rPr lang="cs-CZ" altLang="cs-CZ" sz="1600" baseline="30000" dirty="0"/>
              <a:t>2</a:t>
            </a:r>
            <a:r>
              <a:rPr lang="cs-CZ" altLang="cs-CZ" sz="1600" dirty="0"/>
              <a:t>) </a:t>
            </a:r>
          </a:p>
          <a:p>
            <a:pPr lvl="1" eaLnBrk="1" hangingPunct="1"/>
            <a:r>
              <a:rPr lang="en-US" altLang="cs-CZ" sz="1500" dirty="0"/>
              <a:t>Pod</a:t>
            </a:r>
            <a:r>
              <a:rPr lang="cs-CZ" altLang="cs-CZ" sz="1500" dirty="0" err="1"/>
              <a:t>íl</a:t>
            </a:r>
            <a:r>
              <a:rPr lang="cs-CZ" altLang="cs-CZ" sz="1500" dirty="0"/>
              <a:t> vysvětleného rozptylu</a:t>
            </a:r>
          </a:p>
          <a:p>
            <a:pPr lvl="1" eaLnBrk="1" hangingPunct="1"/>
            <a:r>
              <a:rPr lang="cs-CZ" altLang="cs-CZ" sz="1500" dirty="0"/>
              <a:t>Je ukazatelem kvality, úspěšnosti regrese</a:t>
            </a:r>
          </a:p>
          <a:p>
            <a:pPr lvl="1" eaLnBrk="1" hangingPunct="1"/>
            <a:r>
              <a:rPr lang="cs-CZ" altLang="cs-CZ" sz="1500" dirty="0"/>
              <a:t>Vyjadřuje shodu modelu s daty</a:t>
            </a:r>
            <a:endParaRPr lang="cs-CZ" altLang="cs-CZ" sz="1600" dirty="0"/>
          </a:p>
          <a:p>
            <a:pPr eaLnBrk="1" hangingPunct="1"/>
            <a:r>
              <a:rPr lang="cs-CZ" altLang="cs-CZ" sz="1600" b="1" dirty="0"/>
              <a:t>Pro jednoduchou lin. </a:t>
            </a:r>
            <a:r>
              <a:rPr lang="cs-CZ" altLang="cs-CZ" sz="1600" b="1" dirty="0" err="1"/>
              <a:t>regr</a:t>
            </a:r>
            <a:r>
              <a:rPr lang="cs-CZ" altLang="cs-CZ" sz="1600" b="1" dirty="0"/>
              <a:t>. platí </a:t>
            </a:r>
            <a:r>
              <a:rPr lang="cs-CZ" altLang="cs-CZ" sz="1600" b="1" i="1" dirty="0"/>
              <a:t>R</a:t>
            </a:r>
            <a:r>
              <a:rPr lang="cs-CZ" altLang="cs-CZ" sz="1600" b="1" baseline="30000" dirty="0"/>
              <a:t>2</a:t>
            </a:r>
            <a:r>
              <a:rPr lang="cs-CZ" altLang="cs-CZ" sz="1600" b="1" dirty="0"/>
              <a:t> = </a:t>
            </a:r>
            <a:r>
              <a:rPr lang="cs-CZ" altLang="cs-CZ" sz="1600" b="1" i="1" dirty="0"/>
              <a:t>r</a:t>
            </a:r>
            <a:r>
              <a:rPr lang="cs-CZ" altLang="cs-CZ" sz="1600" b="1" baseline="30000" dirty="0"/>
              <a:t>2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baseline="300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000" dirty="0"/>
              <a:t>AJ: </a:t>
            </a:r>
            <a:r>
              <a:rPr lang="cs-CZ" altLang="cs-CZ" sz="1000" dirty="0" err="1"/>
              <a:t>regression</a:t>
            </a:r>
            <a:r>
              <a:rPr lang="cs-CZ" altLang="cs-CZ" sz="1000" dirty="0"/>
              <a:t> and </a:t>
            </a:r>
            <a:r>
              <a:rPr lang="cs-CZ" altLang="cs-CZ" sz="1000" dirty="0" err="1"/>
              <a:t>residual</a:t>
            </a:r>
            <a:r>
              <a:rPr lang="cs-CZ" altLang="cs-CZ" sz="1000" dirty="0"/>
              <a:t> variance (sum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</a:t>
            </a:r>
            <a:r>
              <a:rPr lang="cs-CZ" altLang="cs-CZ" sz="1000" dirty="0" err="1"/>
              <a:t>squares</a:t>
            </a:r>
            <a:r>
              <a:rPr lang="cs-CZ" altLang="cs-CZ" sz="1000" dirty="0"/>
              <a:t>), </a:t>
            </a:r>
            <a:r>
              <a:rPr lang="cs-CZ" altLang="cs-CZ" sz="1000" dirty="0" err="1"/>
              <a:t>explained</a:t>
            </a:r>
            <a:r>
              <a:rPr lang="cs-CZ" altLang="cs-CZ" sz="1000" dirty="0"/>
              <a:t> variance, model fit </a:t>
            </a:r>
            <a:r>
              <a:rPr lang="cs-CZ" altLang="cs-CZ" sz="1000" dirty="0" err="1"/>
              <a:t>with</a:t>
            </a:r>
            <a:r>
              <a:rPr lang="cs-CZ" altLang="cs-CZ" sz="1000" dirty="0"/>
              <a:t> </a:t>
            </a:r>
            <a:r>
              <a:rPr lang="cs-CZ" altLang="cs-CZ" sz="1000" dirty="0" err="1"/>
              <a:t>the</a:t>
            </a:r>
            <a:r>
              <a:rPr lang="cs-CZ" altLang="cs-CZ" sz="1000" dirty="0"/>
              <a:t> data, </a:t>
            </a:r>
            <a:r>
              <a:rPr lang="cs-CZ" altLang="cs-CZ" sz="1000" dirty="0" err="1"/>
              <a:t>coefficient</a:t>
            </a:r>
            <a:r>
              <a:rPr lang="cs-CZ" altLang="cs-CZ" sz="1000" dirty="0"/>
              <a:t>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</a:t>
            </a:r>
            <a:r>
              <a:rPr lang="cs-CZ" altLang="cs-CZ" sz="1000" dirty="0" err="1"/>
              <a:t>determination</a:t>
            </a:r>
            <a:r>
              <a:rPr lang="cs-CZ" altLang="cs-CZ" sz="1000" dirty="0"/>
              <a:t> (R square)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000" dirty="0"/>
              <a:t>Pozn. Zde uvedené vzorce jsou pro </a:t>
            </a:r>
            <a:r>
              <a:rPr lang="cs-CZ" altLang="cs-CZ" sz="1000" i="1" dirty="0"/>
              <a:t>s</a:t>
            </a:r>
            <a:r>
              <a:rPr lang="cs-CZ" altLang="cs-CZ" sz="1000" baseline="30000" dirty="0"/>
              <a:t>2</a:t>
            </a:r>
            <a:r>
              <a:rPr lang="cs-CZ" altLang="cs-CZ" sz="1000" baseline="-25000" dirty="0"/>
              <a:t>res</a:t>
            </a:r>
            <a:r>
              <a:rPr lang="cs-CZ" altLang="cs-CZ" sz="1000" dirty="0"/>
              <a:t>. Pro populační </a:t>
            </a:r>
            <a:r>
              <a:rPr lang="cs-CZ" altLang="cs-CZ" sz="1000" dirty="0" err="1"/>
              <a:t>parametr,tj</a:t>
            </a:r>
            <a:r>
              <a:rPr lang="cs-CZ" altLang="cs-CZ" sz="1000" dirty="0"/>
              <a:t>. nejlepší odhad z výběrových dat </a:t>
            </a:r>
            <a:r>
              <a:rPr lang="cs-CZ" altLang="cs-CZ" sz="1000" dirty="0">
                <a:latin typeface="Symbol" panose="05050102010706020507" pitchFamily="18" charset="2"/>
              </a:rPr>
              <a:t>s</a:t>
            </a:r>
            <a:r>
              <a:rPr lang="cs-CZ" altLang="cs-CZ" sz="1000" baseline="30000" dirty="0"/>
              <a:t>2</a:t>
            </a:r>
            <a:r>
              <a:rPr lang="cs-CZ" altLang="cs-CZ" sz="1000" baseline="-25000" dirty="0"/>
              <a:t>res</a:t>
            </a:r>
            <a:r>
              <a:rPr lang="cs-CZ" altLang="cs-CZ" sz="1000" dirty="0"/>
              <a:t> počítáme </a:t>
            </a:r>
            <a:r>
              <a:rPr lang="cs-CZ" altLang="cs-CZ" sz="1000" dirty="0" err="1"/>
              <a:t>ss</a:t>
            </a:r>
            <a:r>
              <a:rPr lang="cs-CZ" altLang="cs-CZ" sz="1000" baseline="-25000" dirty="0" err="1"/>
              <a:t>res</a:t>
            </a:r>
            <a:r>
              <a:rPr lang="cs-CZ" altLang="cs-CZ" sz="1000" dirty="0"/>
              <a:t>/ (n-2). </a:t>
            </a:r>
            <a:endParaRPr lang="en-US" altLang="cs-CZ" sz="1000" dirty="0"/>
          </a:p>
          <a:p>
            <a:pPr eaLnBrk="1" hangingPunct="1"/>
            <a:endParaRPr lang="cs-CZ" altLang="cs-CZ" sz="1800" dirty="0"/>
          </a:p>
        </p:txBody>
      </p:sp>
      <p:pic>
        <p:nvPicPr>
          <p:cNvPr id="24580" name="Picture 5" descr="regres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484313"/>
            <a:ext cx="3448050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581" name="Object 6"/>
          <p:cNvGraphicFramePr>
            <a:graphicFrameLocks noChangeAspect="1"/>
          </p:cNvGraphicFramePr>
          <p:nvPr/>
        </p:nvGraphicFramePr>
        <p:xfrm>
          <a:off x="800100" y="1916113"/>
          <a:ext cx="173037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9" name="Rovnice" r:id="rId5" imgW="1218671" imgH="431613" progId="Equation.3">
                  <p:embed/>
                </p:oleObj>
              </mc:Choice>
              <mc:Fallback>
                <p:oleObj name="Rovnice" r:id="rId5" imgW="1218671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1916113"/>
                        <a:ext cx="1730375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7"/>
          <p:cNvGraphicFramePr>
            <a:graphicFrameLocks noChangeAspect="1"/>
          </p:cNvGraphicFramePr>
          <p:nvPr/>
        </p:nvGraphicFramePr>
        <p:xfrm>
          <a:off x="2771775" y="1916113"/>
          <a:ext cx="1584325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0" name="Rovnice" r:id="rId7" imgW="1129810" imgH="431613" progId="Equation.3">
                  <p:embed/>
                </p:oleObj>
              </mc:Choice>
              <mc:Fallback>
                <p:oleObj name="Rovnice" r:id="rId7" imgW="1129810" imgH="43161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916113"/>
                        <a:ext cx="1584325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8"/>
          <p:cNvGraphicFramePr>
            <a:graphicFrameLocks noChangeAspect="1"/>
          </p:cNvGraphicFramePr>
          <p:nvPr/>
        </p:nvGraphicFramePr>
        <p:xfrm>
          <a:off x="1643063" y="2708275"/>
          <a:ext cx="175577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1" name="Rovnice" r:id="rId9" imgW="1117600" imgH="431800" progId="Equation.3">
                  <p:embed/>
                </p:oleObj>
              </mc:Choice>
              <mc:Fallback>
                <p:oleObj name="Rovnice" r:id="rId9" imgW="1117600" imgH="431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2708275"/>
                        <a:ext cx="1755775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při volbě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7117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Lineární regrese III. – </a:t>
            </a:r>
            <a:r>
              <a:rPr lang="cs-CZ" altLang="cs-CZ" sz="2400"/>
              <a:t>předpoklady, platnost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Předpoklady oprávněnosti použití lineárně-regresního modelu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jako u </a:t>
            </a:r>
            <a:r>
              <a:rPr lang="cs-CZ" altLang="cs-CZ" sz="1800" dirty="0" err="1"/>
              <a:t>Pearsonovy</a:t>
            </a:r>
            <a:r>
              <a:rPr lang="cs-CZ" altLang="cs-CZ" sz="1800" dirty="0"/>
              <a:t> korelace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u="sng" dirty="0"/>
              <a:t>konceptuální</a:t>
            </a:r>
            <a:r>
              <a:rPr lang="cs-CZ" altLang="cs-CZ" sz="1800" dirty="0"/>
              <a:t> předpoklady: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vztah je ve skutečnosti lineární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i="1" dirty="0"/>
              <a:t>X</a:t>
            </a:r>
            <a:r>
              <a:rPr lang="cs-CZ" altLang="cs-CZ" sz="1800" dirty="0"/>
              <a:t> je jediným zdrojem </a:t>
            </a:r>
            <a:r>
              <a:rPr lang="cs-CZ" altLang="cs-CZ" sz="1800" i="1" dirty="0"/>
              <a:t>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rezidua mají normální rozložení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	s průměrem 0 a SD=</a:t>
            </a:r>
            <a:r>
              <a:rPr lang="cs-CZ" altLang="cs-CZ" sz="1800" i="1" dirty="0" err="1"/>
              <a:t>s</a:t>
            </a:r>
            <a:r>
              <a:rPr lang="cs-CZ" altLang="cs-CZ" sz="1800" baseline="-25000" dirty="0" err="1"/>
              <a:t>res</a:t>
            </a:r>
            <a:endParaRPr lang="cs-CZ" altLang="cs-CZ" sz="1800" baseline="-25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 err="1"/>
              <a:t>homoskedascita</a:t>
            </a:r>
            <a:endParaRPr lang="cs-CZ" altLang="cs-CZ" sz="1800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/>
              <a:t>=rozptyl reziduí (chyb odhadu)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600" dirty="0"/>
              <a:t>	se s </a:t>
            </a:r>
            <a:r>
              <a:rPr lang="cs-CZ" altLang="cs-CZ" sz="1600"/>
              <a:t>rostoucím </a:t>
            </a:r>
            <a:r>
              <a:rPr lang="cs-CZ" altLang="cs-CZ" sz="1600" i="1"/>
              <a:t>X</a:t>
            </a:r>
            <a:r>
              <a:rPr lang="cs-CZ" altLang="cs-CZ" sz="1600"/>
              <a:t> </a:t>
            </a:r>
            <a:r>
              <a:rPr lang="cs-CZ" altLang="cs-CZ" sz="1600" dirty="0"/>
              <a:t>nemění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 dirty="0"/>
          </a:p>
          <a:p>
            <a:pPr eaLnBrk="1" hangingPunct="1">
              <a:lnSpc>
                <a:spcPct val="90000"/>
              </a:lnSpc>
            </a:pPr>
            <a:endParaRPr lang="cs-CZ" altLang="cs-CZ" sz="1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Platnost modelu je omezena daty, z nichž byl získán, a teorií.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/>
              <a:t>Extrapolace, neoprávněná extrapolace </a:t>
            </a:r>
            <a:r>
              <a:rPr lang="cs-CZ" altLang="cs-CZ" sz="1200" dirty="0"/>
              <a:t>(</a:t>
            </a:r>
            <a:r>
              <a:rPr lang="cs-CZ" altLang="cs-CZ" sz="1200" dirty="0">
                <a:sym typeface="Symbol" panose="05050102010706020507" pitchFamily="18" charset="2"/>
              </a:rPr>
              <a:t>jako generalizace nad rámec empirických dat)</a:t>
            </a:r>
            <a:r>
              <a:rPr lang="cs-CZ" altLang="cs-CZ" sz="1600" dirty="0">
                <a:sym typeface="Symbol" panose="05050102010706020507" pitchFamily="18" charset="2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/>
              <a:t>Pozor na odlehlé hodnoty – jako u všech ostatních momentových statistik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200" dirty="0"/>
              <a:t>AJ: </a:t>
            </a:r>
            <a:r>
              <a:rPr lang="cs-CZ" altLang="cs-CZ" sz="1200" dirty="0" err="1"/>
              <a:t>assumptions</a:t>
            </a:r>
            <a:r>
              <a:rPr lang="cs-CZ" altLang="cs-CZ" sz="1200" dirty="0"/>
              <a:t> </a:t>
            </a:r>
            <a:r>
              <a:rPr lang="cs-CZ" altLang="cs-CZ" sz="1200" dirty="0" err="1"/>
              <a:t>of</a:t>
            </a:r>
            <a:r>
              <a:rPr lang="cs-CZ" altLang="cs-CZ" sz="1200" dirty="0"/>
              <a:t> </a:t>
            </a:r>
            <a:r>
              <a:rPr lang="cs-CZ" altLang="cs-CZ" sz="1200" dirty="0" err="1"/>
              <a:t>the</a:t>
            </a:r>
            <a:r>
              <a:rPr lang="cs-CZ" altLang="cs-CZ" sz="1200" dirty="0"/>
              <a:t> </a:t>
            </a:r>
            <a:r>
              <a:rPr lang="cs-CZ" altLang="cs-CZ" sz="1200" dirty="0" err="1"/>
              <a:t>linear</a:t>
            </a:r>
            <a:r>
              <a:rPr lang="cs-CZ" altLang="cs-CZ" sz="1200" dirty="0"/>
              <a:t> </a:t>
            </a:r>
            <a:r>
              <a:rPr lang="cs-CZ" altLang="cs-CZ" sz="1200" dirty="0" err="1"/>
              <a:t>regression</a:t>
            </a:r>
            <a:r>
              <a:rPr lang="cs-CZ" altLang="cs-CZ" sz="1200" dirty="0"/>
              <a:t> model, </a:t>
            </a:r>
            <a:r>
              <a:rPr lang="cs-CZ" altLang="cs-CZ" sz="1200" dirty="0" err="1"/>
              <a:t>residuals</a:t>
            </a:r>
            <a:r>
              <a:rPr lang="cs-CZ" altLang="cs-CZ" sz="1200" dirty="0"/>
              <a:t> </a:t>
            </a:r>
            <a:r>
              <a:rPr lang="cs-CZ" altLang="cs-CZ" sz="1200" dirty="0" err="1"/>
              <a:t>normally</a:t>
            </a:r>
            <a:r>
              <a:rPr lang="cs-CZ" altLang="cs-CZ" sz="1200" dirty="0"/>
              <a:t> </a:t>
            </a:r>
            <a:r>
              <a:rPr lang="cs-CZ" altLang="cs-CZ" sz="1200" dirty="0" err="1"/>
              <a:t>distributed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homoscedascity</a:t>
            </a:r>
            <a:r>
              <a:rPr lang="cs-CZ" altLang="cs-CZ" sz="1200" dirty="0"/>
              <a:t>, </a:t>
            </a:r>
          </a:p>
        </p:txBody>
      </p:sp>
      <p:pic>
        <p:nvPicPr>
          <p:cNvPr id="26628" name="Picture 5" descr="regres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76872"/>
            <a:ext cx="360045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Dvě základní otázky predikce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469758" cy="4267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Jakou hodnotu predikovat?</a:t>
            </a:r>
          </a:p>
          <a:p>
            <a:pPr marL="895350" lvl="1" indent="-457200"/>
            <a:r>
              <a:rPr lang="cs-CZ" dirty="0"/>
              <a:t>Stanovení modelu </a:t>
            </a:r>
          </a:p>
          <a:p>
            <a:pPr marL="1292225" lvl="2" indent="-457200"/>
            <a:r>
              <a:rPr lang="cs-CZ" dirty="0"/>
              <a:t>výběr z mnoha „šablon“ – </a:t>
            </a:r>
            <a:r>
              <a:rPr lang="cs-CZ" b="1" dirty="0"/>
              <a:t>lineární regrese</a:t>
            </a:r>
          </a:p>
          <a:p>
            <a:pPr marL="1292225" lvl="2" indent="-457200"/>
            <a:r>
              <a:rPr lang="cs-CZ" dirty="0"/>
              <a:t>stanovení parametrů modelu – </a:t>
            </a:r>
            <a:r>
              <a:rPr lang="cs-CZ" b="1" dirty="0"/>
              <a:t>výpočet hodnot</a:t>
            </a:r>
          </a:p>
          <a:p>
            <a:pPr marL="895350" lvl="1" indent="-457200"/>
            <a:r>
              <a:rPr lang="cs-CZ" dirty="0"/>
              <a:t>Použití modelu k predikci – </a:t>
            </a:r>
            <a:r>
              <a:rPr lang="cs-CZ" sz="2300" b="1" dirty="0"/>
              <a:t>dosazení do rovnice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 jakou přesností predikujeme?</a:t>
            </a:r>
          </a:p>
          <a:p>
            <a:pPr marL="952500" lvl="1" indent="-514350"/>
            <a:r>
              <a:rPr lang="cs-CZ" dirty="0"/>
              <a:t>Chyby ve volbě modelu – </a:t>
            </a:r>
            <a:r>
              <a:rPr lang="cs-CZ" sz="2300" b="1" dirty="0"/>
              <a:t>linearita, </a:t>
            </a:r>
            <a:r>
              <a:rPr lang="cs-CZ" sz="2300" b="1" dirty="0" err="1"/>
              <a:t>homoskedascita</a:t>
            </a:r>
            <a:endParaRPr lang="cs-CZ" sz="2300" b="1" dirty="0"/>
          </a:p>
          <a:p>
            <a:pPr marL="952500" lvl="1" indent="-514350"/>
            <a:r>
              <a:rPr lang="cs-CZ" dirty="0"/>
              <a:t>Chyby ve stanovení par. – </a:t>
            </a:r>
            <a:r>
              <a:rPr lang="cs-CZ" sz="2300" b="1" dirty="0" err="1"/>
              <a:t>outlieři</a:t>
            </a:r>
            <a:r>
              <a:rPr lang="cs-CZ" sz="2300" b="1" dirty="0"/>
              <a:t>, výběrová chyba</a:t>
            </a:r>
          </a:p>
          <a:p>
            <a:pPr marL="952500" lvl="1" indent="-514350"/>
            <a:r>
              <a:rPr lang="cs-CZ" dirty="0"/>
              <a:t>Chyby implikované modelem – </a:t>
            </a:r>
            <a:r>
              <a:rPr lang="cs-CZ" sz="2300" b="1" dirty="0"/>
              <a:t>chyba odhadu </a:t>
            </a:r>
            <a:r>
              <a:rPr lang="cs-CZ" sz="2300" b="1" dirty="0" err="1"/>
              <a:t>s</a:t>
            </a:r>
            <a:r>
              <a:rPr lang="cs-CZ" sz="2300" b="1" baseline="-25000" dirty="0" err="1"/>
              <a:t>res</a:t>
            </a:r>
            <a:endParaRPr lang="cs-CZ" sz="2300" b="1" baseline="-25000" dirty="0"/>
          </a:p>
          <a:p>
            <a:pPr marL="95250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4915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(lineární) regrese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4340696"/>
          </a:xfrm>
        </p:spPr>
        <p:txBody>
          <a:bodyPr/>
          <a:lstStyle/>
          <a:p>
            <a:r>
              <a:rPr lang="cs-CZ" dirty="0"/>
              <a:t>Prozkoumání (lineárního) vztahu mezi proměnnými (místo korelace)</a:t>
            </a:r>
          </a:p>
          <a:p>
            <a:pPr lvl="1"/>
            <a:r>
              <a:rPr lang="cs-CZ" dirty="0"/>
              <a:t>analyticko-konceptuální využití</a:t>
            </a:r>
          </a:p>
          <a:p>
            <a:pPr lvl="1"/>
            <a:r>
              <a:rPr lang="cs-CZ" dirty="0"/>
              <a:t>středem zájmu je </a:t>
            </a:r>
            <a:r>
              <a:rPr lang="cs-CZ" i="1" dirty="0"/>
              <a:t>b </a:t>
            </a:r>
          </a:p>
          <a:p>
            <a:pPr lvl="1"/>
            <a:endParaRPr lang="cs-CZ" dirty="0"/>
          </a:p>
          <a:p>
            <a:r>
              <a:rPr lang="cs-CZ" dirty="0"/>
              <a:t>Predikce</a:t>
            </a:r>
          </a:p>
          <a:p>
            <a:pPr lvl="1"/>
            <a:r>
              <a:rPr lang="cs-CZ" dirty="0"/>
              <a:t>praktické využití</a:t>
            </a:r>
          </a:p>
          <a:p>
            <a:pPr lvl="1"/>
            <a:r>
              <a:rPr lang="cs-CZ" dirty="0"/>
              <a:t>středem zájmu je odhad a jeho chyba </a:t>
            </a:r>
          </a:p>
        </p:txBody>
      </p:sp>
    </p:spTree>
    <p:extLst>
      <p:ext uri="{BB962C8B-B14F-4D97-AF65-F5344CB8AC3E}">
        <p14:creationId xmlns:p14="http://schemas.microsoft.com/office/powerpoint/2010/main" val="1269437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Stanovení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8683" y="2132856"/>
            <a:ext cx="8001000" cy="3907160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/>
              <a:t>Pokud víme (ze zkušenosti, z výzkumu, z teorie…), že….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/>
              <a:t>…pokud související proměnná (</a:t>
            </a:r>
            <a:r>
              <a:rPr lang="cs-CZ" sz="2400" i="1" dirty="0"/>
              <a:t>X</a:t>
            </a:r>
            <a:r>
              <a:rPr lang="cs-CZ" sz="2400" dirty="0"/>
              <a:t>) má hodnotu </a:t>
            </a:r>
            <a:r>
              <a:rPr lang="cs-CZ" sz="2400" i="1" dirty="0"/>
              <a:t>x…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i="1" dirty="0"/>
              <a:t>…</a:t>
            </a:r>
            <a:r>
              <a:rPr lang="cs-CZ" sz="2400" dirty="0"/>
              <a:t>tak predikovaná proměnná (</a:t>
            </a:r>
            <a:r>
              <a:rPr lang="cs-CZ" sz="2400" i="1" dirty="0"/>
              <a:t>Y</a:t>
            </a:r>
            <a:r>
              <a:rPr lang="cs-CZ" sz="2400" dirty="0"/>
              <a:t>) může nabývat… …omezeného rozpětí hodnot | jen určitých hodnot | jen určité hodnoty… 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/>
              <a:t>…budeme predikovat…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/>
              <a:t>…střední hodnotu těchto možných hodnot.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/>
              <a:t>Např. </a:t>
            </a:r>
            <a:r>
              <a:rPr lang="cs-CZ" sz="2400" i="1" dirty="0"/>
              <a:t>M</a:t>
            </a:r>
            <a:r>
              <a:rPr lang="cs-CZ" sz="2400" dirty="0"/>
              <a:t>(</a:t>
            </a:r>
            <a:r>
              <a:rPr lang="cs-CZ" sz="2400" i="1" dirty="0"/>
              <a:t>Y</a:t>
            </a:r>
            <a:r>
              <a:rPr lang="cs-CZ" sz="2400" dirty="0"/>
              <a:t>|</a:t>
            </a:r>
            <a:r>
              <a:rPr lang="cs-CZ" sz="2400" i="1" dirty="0"/>
              <a:t>X</a:t>
            </a:r>
            <a:r>
              <a:rPr lang="cs-CZ" sz="2400" dirty="0"/>
              <a:t>=</a:t>
            </a:r>
            <a:r>
              <a:rPr lang="cs-CZ" sz="2400" i="1" dirty="0"/>
              <a:t>c</a:t>
            </a:r>
            <a:r>
              <a:rPr lang="cs-CZ" sz="2400" dirty="0"/>
              <a:t>), </a:t>
            </a:r>
            <a:r>
              <a:rPr lang="cs-CZ" sz="2400" i="1" dirty="0" err="1"/>
              <a:t>Md</a:t>
            </a:r>
            <a:r>
              <a:rPr lang="cs-CZ" sz="2400" dirty="0"/>
              <a:t>(</a:t>
            </a:r>
            <a:r>
              <a:rPr lang="cs-CZ" sz="2400" i="1" dirty="0"/>
              <a:t>Y</a:t>
            </a:r>
            <a:r>
              <a:rPr lang="cs-CZ" sz="2400" dirty="0"/>
              <a:t>|</a:t>
            </a:r>
            <a:r>
              <a:rPr lang="cs-CZ" sz="2400" i="1" dirty="0"/>
              <a:t>X</a:t>
            </a:r>
            <a:r>
              <a:rPr lang="cs-CZ" sz="2400" dirty="0"/>
              <a:t>=</a:t>
            </a:r>
            <a:r>
              <a:rPr lang="cs-CZ" sz="2400" i="1" dirty="0"/>
              <a:t>c</a:t>
            </a:r>
            <a:r>
              <a:rPr lang="cs-CZ" sz="2400" dirty="0"/>
              <a:t>), </a:t>
            </a:r>
            <a:r>
              <a:rPr lang="cs-CZ" sz="2400" i="1" dirty="0" err="1"/>
              <a:t>Mo</a:t>
            </a:r>
            <a:r>
              <a:rPr lang="cs-CZ" sz="2400" dirty="0"/>
              <a:t>(</a:t>
            </a:r>
            <a:r>
              <a:rPr lang="cs-CZ" sz="2400" i="1" dirty="0"/>
              <a:t>Y</a:t>
            </a:r>
            <a:r>
              <a:rPr lang="cs-CZ" sz="2400" dirty="0"/>
              <a:t>|</a:t>
            </a:r>
            <a:r>
              <a:rPr lang="cs-CZ" sz="2400" i="1" dirty="0"/>
              <a:t>X</a:t>
            </a:r>
            <a:r>
              <a:rPr lang="cs-CZ" sz="2400" dirty="0"/>
              <a:t>=</a:t>
            </a:r>
            <a:r>
              <a:rPr lang="cs-CZ" sz="2400" i="1" dirty="0"/>
              <a:t>c</a:t>
            </a:r>
            <a:r>
              <a:rPr lang="cs-CZ" sz="24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9556655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2F170B51-241C-4526-87EE-6D7A347E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Predikce a kauzalita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E2A9EF9-708C-4835-B70E-157019DC8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 predikci stačí korelace.</a:t>
            </a:r>
          </a:p>
          <a:p>
            <a:pPr marL="0" indent="0">
              <a:buNone/>
            </a:pPr>
            <a:r>
              <a:rPr lang="cs-CZ" dirty="0"/>
              <a:t>Kauzální vztah mezi prediktorem a závislou není třeba.</a:t>
            </a:r>
          </a:p>
        </p:txBody>
      </p:sp>
    </p:spTree>
    <p:extLst>
      <p:ext uri="{BB962C8B-B14F-4D97-AF65-F5344CB8AC3E}">
        <p14:creationId xmlns:p14="http://schemas.microsoft.com/office/powerpoint/2010/main" val="41553496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Predikce </a:t>
            </a:r>
            <a:r>
              <a:rPr lang="cs-CZ" i="1" dirty="0"/>
              <a:t>Y</a:t>
            </a:r>
            <a:r>
              <a:rPr lang="cs-CZ" dirty="0"/>
              <a:t> pro nového jedince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Dosazením do regresní rovnice získáme odhad </a:t>
            </a:r>
            <a:r>
              <a:rPr lang="cs-CZ" sz="2400" i="1" dirty="0"/>
              <a:t>Y</a:t>
            </a:r>
            <a:r>
              <a:rPr lang="en-GB" sz="2400" dirty="0"/>
              <a:t>’</a:t>
            </a:r>
            <a:endParaRPr lang="cs-CZ" sz="2400" dirty="0"/>
          </a:p>
          <a:p>
            <a:r>
              <a:rPr lang="cs-CZ" sz="2400" dirty="0"/>
              <a:t>Jak přesný?</a:t>
            </a:r>
          </a:p>
          <a:p>
            <a:pPr lvl="1"/>
            <a:r>
              <a:rPr lang="cs-CZ" sz="2000" dirty="0"/>
              <a:t>Rezidua mají podle </a:t>
            </a:r>
            <a:r>
              <a:rPr lang="cs-CZ" sz="2000" i="1" dirty="0"/>
              <a:t>předpokladů</a:t>
            </a:r>
            <a:r>
              <a:rPr lang="cs-CZ" sz="2000" dirty="0"/>
              <a:t> LR normální rozložení s </a:t>
            </a:r>
            <a:r>
              <a:rPr lang="cs-CZ" sz="2000" i="1" dirty="0"/>
              <a:t>m</a:t>
            </a:r>
            <a:r>
              <a:rPr lang="cs-CZ" sz="2000" dirty="0"/>
              <a:t>=0 a </a:t>
            </a:r>
            <a:r>
              <a:rPr lang="cs-CZ" sz="2000" i="1" dirty="0"/>
              <a:t>s</a:t>
            </a:r>
            <a:r>
              <a:rPr lang="cs-CZ" sz="2000" dirty="0"/>
              <a:t>=</a:t>
            </a:r>
            <a:r>
              <a:rPr lang="cs-CZ" sz="2000" i="1" dirty="0" err="1"/>
              <a:t>s</a:t>
            </a:r>
            <a:r>
              <a:rPr lang="cs-CZ" sz="2000" baseline="-25000" dirty="0" err="1"/>
              <a:t>res</a:t>
            </a:r>
            <a:endParaRPr lang="cs-CZ" sz="2000" baseline="-25000" dirty="0"/>
          </a:p>
          <a:p>
            <a:pPr lvl="1"/>
            <a:r>
              <a:rPr lang="cs-CZ" sz="2000" dirty="0"/>
              <a:t>95% chyb odhadu se tak bude přibližně mezi −2</a:t>
            </a:r>
            <a:r>
              <a:rPr lang="cs-CZ" sz="2000" i="1" dirty="0"/>
              <a:t>s</a:t>
            </a:r>
            <a:r>
              <a:rPr lang="cs-CZ" sz="2000" baseline="-25000" dirty="0"/>
              <a:t>res</a:t>
            </a:r>
            <a:r>
              <a:rPr lang="cs-CZ" sz="2000" dirty="0"/>
              <a:t> a +2</a:t>
            </a:r>
            <a:r>
              <a:rPr lang="cs-CZ" sz="2000" i="1" dirty="0"/>
              <a:t>s</a:t>
            </a:r>
            <a:r>
              <a:rPr lang="cs-CZ" sz="2000" baseline="-25000" dirty="0"/>
              <a:t>res</a:t>
            </a:r>
            <a:endParaRPr lang="cs-CZ" sz="2000" dirty="0"/>
          </a:p>
          <a:p>
            <a:r>
              <a:rPr lang="cs-CZ" sz="2400" dirty="0"/>
              <a:t>Přesněji, jak přesný?</a:t>
            </a:r>
          </a:p>
          <a:p>
            <a:pPr lvl="1"/>
            <a:r>
              <a:rPr lang="cs-CZ" sz="2000" i="1" dirty="0" err="1"/>
              <a:t>s</a:t>
            </a:r>
            <a:r>
              <a:rPr lang="cs-CZ" sz="2000" baseline="-25000" dirty="0" err="1"/>
              <a:t>res</a:t>
            </a:r>
            <a:r>
              <a:rPr lang="cs-CZ" sz="2000" dirty="0"/>
              <a:t> je „průměrná“ chyba. Čím dále je </a:t>
            </a:r>
            <a:r>
              <a:rPr lang="cs-CZ" sz="2000" i="1" dirty="0"/>
              <a:t>X</a:t>
            </a:r>
            <a:r>
              <a:rPr lang="cs-CZ" sz="2000" dirty="0"/>
              <a:t> od průměru, tím jsou chyby větší.</a:t>
            </a:r>
          </a:p>
          <a:p>
            <a:pPr lvl="1"/>
            <a:r>
              <a:rPr lang="cs-CZ" sz="2000" dirty="0"/>
              <a:t>Parametry regrese (</a:t>
            </a:r>
            <a:r>
              <a:rPr lang="cs-CZ" sz="2000" i="1" dirty="0"/>
              <a:t>a</a:t>
            </a:r>
            <a:r>
              <a:rPr lang="cs-CZ" sz="2000" dirty="0"/>
              <a:t> </a:t>
            </a:r>
            <a:r>
              <a:rPr lang="cs-CZ" sz="2000" dirty="0" err="1"/>
              <a:t>a</a:t>
            </a:r>
            <a:r>
              <a:rPr lang="cs-CZ" sz="2000" dirty="0"/>
              <a:t> </a:t>
            </a:r>
            <a:r>
              <a:rPr lang="cs-CZ" sz="2000" i="1" dirty="0"/>
              <a:t>b</a:t>
            </a:r>
            <a:r>
              <a:rPr lang="cs-CZ" sz="2000" dirty="0"/>
              <a:t>) stanovujeme s chybou. Ta závisí hlavně na </a:t>
            </a:r>
            <a:r>
              <a:rPr lang="cs-CZ" sz="2000" i="1" dirty="0"/>
              <a:t>N</a:t>
            </a:r>
            <a:r>
              <a:rPr lang="cs-CZ" sz="2000" dirty="0"/>
              <a:t>.</a:t>
            </a:r>
            <a:endParaRPr lang="en-GB" sz="2000" dirty="0"/>
          </a:p>
          <a:p>
            <a:pPr lvl="1"/>
            <a:r>
              <a:rPr lang="en-GB" sz="2000" dirty="0"/>
              <a:t>Pak                                          a </a:t>
            </a:r>
            <a:r>
              <a:rPr lang="en-GB" sz="2000" dirty="0" err="1"/>
              <a:t>rozlo</a:t>
            </a:r>
            <a:r>
              <a:rPr lang="cs-CZ" sz="2000" dirty="0"/>
              <a:t>žení chyb je </a:t>
            </a:r>
            <a:r>
              <a:rPr lang="cs-CZ" sz="2000" i="1" dirty="0"/>
              <a:t>t</a:t>
            </a:r>
            <a:r>
              <a:rPr lang="cs-CZ" sz="2000" dirty="0"/>
              <a:t> s </a:t>
            </a:r>
            <a:r>
              <a:rPr lang="cs-CZ" sz="2000" i="1" dirty="0"/>
              <a:t>N</a:t>
            </a:r>
            <a:r>
              <a:rPr lang="cs-CZ" sz="2000" dirty="0"/>
              <a:t>-2 </a:t>
            </a:r>
            <a:r>
              <a:rPr lang="cs-CZ" sz="2000" dirty="0" err="1"/>
              <a:t>st.v</a:t>
            </a:r>
            <a:r>
              <a:rPr lang="cs-CZ" sz="2000" dirty="0"/>
              <a:t>.</a:t>
            </a:r>
            <a:r>
              <a:rPr lang="en-GB" sz="2000" dirty="0"/>
              <a:t> </a:t>
            </a:r>
            <a:endParaRPr lang="cs-CZ" sz="2000" dirty="0"/>
          </a:p>
          <a:p>
            <a:pPr marL="471487" lvl="1" indent="0">
              <a:buNone/>
            </a:pPr>
            <a:endParaRPr lang="cs-CZ" sz="2000" dirty="0"/>
          </a:p>
          <a:p>
            <a:pPr lvl="1"/>
            <a:endParaRPr lang="cs-CZ" sz="2000" dirty="0"/>
          </a:p>
          <a:p>
            <a:endParaRPr lang="cs-CZ" sz="2400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298902"/>
              </p:ext>
            </p:extLst>
          </p:nvPr>
        </p:nvGraphicFramePr>
        <p:xfrm>
          <a:off x="2025650" y="5157788"/>
          <a:ext cx="2860675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7" name="Rovnice" r:id="rId3" imgW="1473120" imgH="457200" progId="Equation.3">
                  <p:embed/>
                </p:oleObj>
              </mc:Choice>
              <mc:Fallback>
                <p:oleObj name="Rovnice" r:id="rId3" imgW="147312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5650" y="5157788"/>
                        <a:ext cx="2860675" cy="887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42908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Další druhy regrese</a:t>
            </a:r>
            <a:endParaRPr lang="cs-CZ" altLang="cs-CZ" sz="24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4656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dirty="0"/>
              <a:t>Zde je prezentovaná pouze jednoduchá lineární regrese, tj. s jednou závislou a jednou nezávislou proměnnou. Potřeb a možností je více.</a:t>
            </a:r>
          </a:p>
          <a:p>
            <a:pPr eaLnBrk="1" hangingPunct="1"/>
            <a:r>
              <a:rPr lang="cs-CZ" altLang="cs-CZ" sz="1800" dirty="0"/>
              <a:t>mnohočetná (mnohonásobná) lineární regrese</a:t>
            </a:r>
          </a:p>
          <a:p>
            <a:pPr lvl="1" eaLnBrk="1" hangingPunct="1"/>
            <a:r>
              <a:rPr lang="cs-CZ" altLang="cs-CZ" sz="1600" i="1" dirty="0"/>
              <a:t>Y = a +b</a:t>
            </a:r>
            <a:r>
              <a:rPr lang="cs-CZ" altLang="cs-CZ" sz="1600" i="1" baseline="-25000" dirty="0"/>
              <a:t>1</a:t>
            </a:r>
            <a:r>
              <a:rPr lang="cs-CZ" altLang="cs-CZ" sz="1600" i="1" dirty="0"/>
              <a:t>X</a:t>
            </a:r>
            <a:r>
              <a:rPr lang="cs-CZ" altLang="cs-CZ" sz="1600" i="1" baseline="-25000" dirty="0"/>
              <a:t>1</a:t>
            </a:r>
            <a:r>
              <a:rPr lang="cs-CZ" altLang="cs-CZ" sz="1600" i="1" dirty="0"/>
              <a:t> + b</a:t>
            </a:r>
            <a:r>
              <a:rPr lang="cs-CZ" altLang="cs-CZ" sz="1600" i="1" baseline="-25000" dirty="0"/>
              <a:t>2</a:t>
            </a:r>
            <a:r>
              <a:rPr lang="cs-CZ" altLang="cs-CZ" sz="1600" i="1" dirty="0"/>
              <a:t>X</a:t>
            </a:r>
            <a:r>
              <a:rPr lang="cs-CZ" altLang="cs-CZ" sz="1600" i="1" baseline="-25000" dirty="0"/>
              <a:t>2</a:t>
            </a:r>
            <a:r>
              <a:rPr lang="cs-CZ" altLang="cs-CZ" sz="1600" i="1" dirty="0"/>
              <a:t> + … + </a:t>
            </a:r>
            <a:r>
              <a:rPr lang="cs-CZ" altLang="cs-CZ" sz="1600" i="1" dirty="0" err="1"/>
              <a:t>b</a:t>
            </a:r>
            <a:r>
              <a:rPr lang="cs-CZ" altLang="cs-CZ" sz="1600" i="1" baseline="-25000" dirty="0" err="1"/>
              <a:t>m</a:t>
            </a:r>
            <a:r>
              <a:rPr lang="cs-CZ" altLang="cs-CZ" sz="1600" i="1" dirty="0" err="1"/>
              <a:t>X</a:t>
            </a:r>
            <a:r>
              <a:rPr lang="cs-CZ" altLang="cs-CZ" sz="1600" i="1" baseline="-25000" dirty="0" err="1"/>
              <a:t>m</a:t>
            </a:r>
            <a:endParaRPr lang="cs-CZ" altLang="cs-CZ" sz="1600" i="1" baseline="-25000" dirty="0"/>
          </a:p>
          <a:p>
            <a:pPr lvl="1" eaLnBrk="1" hangingPunct="1"/>
            <a:r>
              <a:rPr lang="cs-CZ" altLang="cs-CZ" sz="1600" dirty="0"/>
              <a:t>komplikují ji vztahy mezi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prediktory</a:t>
            </a:r>
            <a:endParaRPr lang="cs-CZ" altLang="cs-CZ" sz="1600" dirty="0"/>
          </a:p>
          <a:p>
            <a:pPr eaLnBrk="1" hangingPunct="1"/>
            <a:r>
              <a:rPr lang="cs-CZ" altLang="cs-CZ" sz="1800" dirty="0"/>
              <a:t>logistická regrese</a:t>
            </a:r>
          </a:p>
          <a:p>
            <a:pPr lvl="1" eaLnBrk="1" hangingPunct="1"/>
            <a:r>
              <a:rPr lang="cs-CZ" altLang="cs-CZ" sz="1600" dirty="0"/>
              <a:t>pokud je závislá dichotomie, nominální proměnná</a:t>
            </a:r>
          </a:p>
          <a:p>
            <a:pPr lvl="1" eaLnBrk="1" hangingPunct="1"/>
            <a:r>
              <a:rPr lang="cs-CZ" altLang="cs-CZ" sz="1600" dirty="0"/>
              <a:t>predikuje se tak pravděpodobnost jednotlivých hodnot závislé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Není-li vztah lineární</a:t>
            </a:r>
          </a:p>
          <a:p>
            <a:pPr lvl="1" eaLnBrk="1" hangingPunct="1"/>
            <a:r>
              <a:rPr lang="cs-CZ" altLang="cs-CZ" sz="1600" dirty="0"/>
              <a:t>snažíme se transformovat proměnné tak, aby byl lineární.</a:t>
            </a:r>
          </a:p>
          <a:p>
            <a:pPr lvl="1" eaLnBrk="1" hangingPunct="1"/>
            <a:r>
              <a:rPr lang="cs-CZ" altLang="cs-CZ" sz="1600" dirty="0"/>
              <a:t>dělíme vzorek na podskupiny, v nichž vztah za lineární považovat lze</a:t>
            </a:r>
          </a:p>
          <a:p>
            <a:pPr lvl="1" eaLnBrk="1" hangingPunct="1"/>
            <a:r>
              <a:rPr lang="cs-CZ" altLang="cs-CZ" sz="1600" dirty="0"/>
              <a:t>… opatrně zvážíme, zda se pustit do nelineární regrese</a:t>
            </a:r>
          </a:p>
          <a:p>
            <a:pPr lvl="1" eaLnBrk="1" hangingPunct="1"/>
            <a:endParaRPr lang="cs-CZ" altLang="cs-CZ" sz="1600" dirty="0"/>
          </a:p>
          <a:p>
            <a:pPr lvl="1" eaLnBrk="1" hangingPunct="1"/>
            <a:endParaRPr lang="cs-CZ" altLang="cs-CZ" sz="16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AJ: </a:t>
            </a:r>
            <a:r>
              <a:rPr lang="cs-CZ" altLang="cs-CZ" sz="1200" dirty="0" err="1"/>
              <a:t>multiple</a:t>
            </a:r>
            <a:r>
              <a:rPr lang="cs-CZ" altLang="cs-CZ" sz="1200" dirty="0"/>
              <a:t> </a:t>
            </a:r>
            <a:r>
              <a:rPr lang="cs-CZ" altLang="cs-CZ" sz="1200" dirty="0" err="1"/>
              <a:t>regression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logistic</a:t>
            </a:r>
            <a:r>
              <a:rPr lang="cs-CZ" altLang="cs-CZ" sz="1200" dirty="0"/>
              <a:t> </a:t>
            </a:r>
            <a:r>
              <a:rPr lang="cs-CZ" altLang="cs-CZ" sz="1200" dirty="0" err="1"/>
              <a:t>regression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nonlinear</a:t>
            </a:r>
            <a:r>
              <a:rPr lang="cs-CZ" altLang="cs-CZ" sz="1200" dirty="0"/>
              <a:t> </a:t>
            </a:r>
            <a:r>
              <a:rPr lang="cs-CZ" altLang="cs-CZ" sz="1200" dirty="0" err="1"/>
              <a:t>regression</a:t>
            </a:r>
            <a:r>
              <a:rPr lang="cs-CZ" altLang="cs-CZ" sz="1200" dirty="0"/>
              <a:t>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Shrnutí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5473700" algn="l"/>
              </a:tabLst>
            </a:pPr>
            <a:r>
              <a:rPr lang="cs-CZ" altLang="cs-CZ" sz="2000"/>
              <a:t>Pro praktické účely (predikce/odhad) je korelace málo, je třeba uvažovat o funkčním vztahu mezi proměnnými.</a:t>
            </a:r>
          </a:p>
          <a:p>
            <a:pPr eaLnBrk="1" hangingPunct="1">
              <a:tabLst>
                <a:tab pos="5473700" algn="l"/>
              </a:tabLst>
            </a:pPr>
            <a:r>
              <a:rPr lang="cs-CZ" altLang="cs-CZ" sz="2000"/>
              <a:t>Vztah můžeme znát analyticky nebo ho zkoušet modelovat.</a:t>
            </a:r>
          </a:p>
          <a:p>
            <a:pPr eaLnBrk="1" hangingPunct="1">
              <a:tabLst>
                <a:tab pos="5473700" algn="l"/>
              </a:tabLst>
            </a:pPr>
            <a:r>
              <a:rPr lang="cs-CZ" altLang="cs-CZ" sz="2000"/>
              <a:t>Lineární regrese je model lineár. vztahu mezi proměnnými.</a:t>
            </a:r>
          </a:p>
          <a:p>
            <a:pPr eaLnBrk="1" hangingPunct="1">
              <a:tabLst>
                <a:tab pos="5473700" algn="l"/>
              </a:tabLst>
            </a:pPr>
            <a:r>
              <a:rPr lang="cs-CZ" altLang="cs-CZ" sz="2000"/>
              <a:t>Model se vždy liší od skutečných dat </a:t>
            </a:r>
          </a:p>
          <a:p>
            <a:pPr lvl="1" eaLnBrk="1" hangingPunct="1">
              <a:tabLst>
                <a:tab pos="5473700" algn="l"/>
              </a:tabLst>
            </a:pPr>
            <a:r>
              <a:rPr lang="cs-CZ" altLang="cs-CZ" sz="1800"/>
              <a:t>díky zjednodušení</a:t>
            </a:r>
          </a:p>
          <a:p>
            <a:pPr lvl="1" eaLnBrk="1" hangingPunct="1">
              <a:tabLst>
                <a:tab pos="5473700" algn="l"/>
              </a:tabLst>
            </a:pPr>
            <a:r>
              <a:rPr lang="cs-CZ" altLang="cs-CZ" sz="1800"/>
              <a:t>díky chybě měření </a:t>
            </a:r>
          </a:p>
          <a:p>
            <a:pPr eaLnBrk="1" hangingPunct="1">
              <a:tabLst>
                <a:tab pos="5473700" algn="l"/>
              </a:tabLst>
            </a:pPr>
            <a:r>
              <a:rPr lang="cs-CZ" altLang="cs-CZ" sz="2000"/>
              <a:t>Míra shody modelu s daty je ukazatelem vhodnosti modelu.</a:t>
            </a:r>
          </a:p>
          <a:p>
            <a:pPr lvl="1" eaLnBrk="1" hangingPunct="1">
              <a:tabLst>
                <a:tab pos="5473700" algn="l"/>
              </a:tabLst>
            </a:pPr>
            <a:r>
              <a:rPr lang="cs-CZ" altLang="cs-CZ" sz="1800"/>
              <a:t>U lineární regrese </a:t>
            </a:r>
            <a:r>
              <a:rPr lang="cs-CZ" altLang="cs-CZ" sz="1800" i="1"/>
              <a:t>R </a:t>
            </a:r>
            <a:r>
              <a:rPr lang="cs-CZ" altLang="cs-CZ" sz="1800" baseline="30000"/>
              <a:t>2</a:t>
            </a:r>
            <a:r>
              <a:rPr lang="cs-CZ" altLang="cs-CZ" sz="1800"/>
              <a:t> – podíl vysvětleného rozptylu</a:t>
            </a:r>
          </a:p>
          <a:p>
            <a:pPr eaLnBrk="1" hangingPunct="1">
              <a:tabLst>
                <a:tab pos="5473700" algn="l"/>
              </a:tabLst>
            </a:pPr>
            <a:endParaRPr lang="cs-CZ" altLang="cs-CZ" sz="1800"/>
          </a:p>
          <a:p>
            <a:pPr eaLnBrk="1" hangingPunct="1">
              <a:tabLst>
                <a:tab pos="5473700" algn="l"/>
              </a:tabLst>
            </a:pPr>
            <a:r>
              <a:rPr lang="cs-CZ" altLang="cs-CZ" sz="1800"/>
              <a:t>Hendl: kapitoly 7.3 – 7.3.2, 7.3.6, 7.4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pohlaví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C68B-0315-4741-A3BF-E0DD703CB3A1}"/>
              </a:ext>
            </a:extLst>
          </p:cNvPr>
          <p:cNvSpPr txBox="1"/>
          <p:nvPr/>
        </p:nvSpPr>
        <p:spPr>
          <a:xfrm>
            <a:off x="6156176" y="1673225"/>
            <a:ext cx="2736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Výchozí znalost</a:t>
            </a:r>
            <a:r>
              <a:rPr lang="cs-CZ" dirty="0"/>
              <a:t>:</a:t>
            </a:r>
          </a:p>
          <a:p>
            <a:r>
              <a:rPr lang="cs-CZ" dirty="0"/>
              <a:t>data o 312 lidech.</a:t>
            </a:r>
          </a:p>
          <a:p>
            <a:endParaRPr lang="cs-CZ" dirty="0"/>
          </a:p>
          <a:p>
            <a:r>
              <a:rPr lang="cs-CZ" i="1" dirty="0"/>
              <a:t>Predikce:</a:t>
            </a:r>
          </a:p>
          <a:p>
            <a:r>
              <a:rPr lang="cs-CZ" dirty="0"/>
              <a:t>Jak dlouhý prsteník udělat muži, který si přišel nechat vyrobit jeho náhradu po úraze?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C04032D-DE39-4605-952D-1D42A2E8B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693098"/>
            <a:ext cx="5184576" cy="518457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pohlaví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C68B-0315-4741-A3BF-E0DD703CB3A1}"/>
              </a:ext>
            </a:extLst>
          </p:cNvPr>
          <p:cNvSpPr txBox="1"/>
          <p:nvPr/>
        </p:nvSpPr>
        <p:spPr>
          <a:xfrm>
            <a:off x="6156176" y="1673225"/>
            <a:ext cx="2736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Výchozí znalost</a:t>
            </a:r>
            <a:r>
              <a:rPr lang="cs-CZ" dirty="0"/>
              <a:t>:</a:t>
            </a:r>
          </a:p>
          <a:p>
            <a:r>
              <a:rPr lang="cs-CZ" dirty="0"/>
              <a:t>data o 312 lidech.</a:t>
            </a:r>
          </a:p>
          <a:p>
            <a:endParaRPr lang="cs-CZ" dirty="0"/>
          </a:p>
          <a:p>
            <a:r>
              <a:rPr lang="cs-CZ" i="1" dirty="0"/>
              <a:t>Predikce:</a:t>
            </a:r>
          </a:p>
          <a:p>
            <a:r>
              <a:rPr lang="cs-CZ" dirty="0"/>
              <a:t>Jak dlouhý prsteník udělat muži, který si přišel nechat vyrobit jeho náhradu po úraze?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EA6BBEF-B411-4532-A740-3A839A5B8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75" y="1676538"/>
            <a:ext cx="5181461" cy="5181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250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pohlaví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C68B-0315-4741-A3BF-E0DD703CB3A1}"/>
              </a:ext>
            </a:extLst>
          </p:cNvPr>
          <p:cNvSpPr txBox="1"/>
          <p:nvPr/>
        </p:nvSpPr>
        <p:spPr>
          <a:xfrm>
            <a:off x="6156176" y="1673225"/>
            <a:ext cx="2736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Výchozí znalost</a:t>
            </a:r>
            <a:r>
              <a:rPr lang="cs-CZ" dirty="0"/>
              <a:t>:</a:t>
            </a:r>
          </a:p>
          <a:p>
            <a:r>
              <a:rPr lang="cs-CZ" dirty="0"/>
              <a:t>data o 312 lidech.</a:t>
            </a:r>
          </a:p>
          <a:p>
            <a:endParaRPr lang="cs-CZ" dirty="0"/>
          </a:p>
          <a:p>
            <a:r>
              <a:rPr lang="cs-CZ" i="1" dirty="0"/>
              <a:t>Predikce:</a:t>
            </a:r>
          </a:p>
          <a:p>
            <a:r>
              <a:rPr lang="cs-CZ" dirty="0"/>
              <a:t>Jak dlouhý prsteník udělat muži, který si přišel nechat vyrobit jeho náhradu po úraze?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98D5E30-7371-4AA8-9539-BD8A2332C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700808"/>
            <a:ext cx="5157192" cy="51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12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pohlaví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C68B-0315-4741-A3BF-E0DD703CB3A1}"/>
              </a:ext>
            </a:extLst>
          </p:cNvPr>
          <p:cNvSpPr txBox="1"/>
          <p:nvPr/>
        </p:nvSpPr>
        <p:spPr>
          <a:xfrm>
            <a:off x="6156176" y="1673225"/>
            <a:ext cx="27363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Výchozí znalost</a:t>
            </a:r>
            <a:r>
              <a:rPr lang="cs-CZ" dirty="0"/>
              <a:t>:</a:t>
            </a:r>
          </a:p>
          <a:p>
            <a:r>
              <a:rPr lang="cs-CZ" dirty="0"/>
              <a:t>data o 312 lidech.</a:t>
            </a:r>
          </a:p>
          <a:p>
            <a:endParaRPr lang="cs-CZ" dirty="0"/>
          </a:p>
          <a:p>
            <a:r>
              <a:rPr lang="cs-CZ" i="1" dirty="0"/>
              <a:t>Predikce:</a:t>
            </a:r>
          </a:p>
          <a:p>
            <a:r>
              <a:rPr lang="cs-CZ" dirty="0"/>
              <a:t>Jak dlouhý prsteník udělat muži, který si přišel nechat vyrobit jeho náhradu po úraze?</a:t>
            </a:r>
          </a:p>
          <a:p>
            <a:endParaRPr lang="cs-CZ" dirty="0">
              <a:solidFill>
                <a:schemeClr val="accent6"/>
              </a:solidFill>
            </a:endParaRPr>
          </a:p>
          <a:p>
            <a:r>
              <a:rPr lang="cs-CZ" i="1" dirty="0">
                <a:solidFill>
                  <a:schemeClr val="accent6"/>
                </a:solidFill>
              </a:rPr>
              <a:t>M</a:t>
            </a:r>
            <a:r>
              <a:rPr lang="cs-CZ" dirty="0">
                <a:solidFill>
                  <a:schemeClr val="accent6"/>
                </a:solidFill>
              </a:rPr>
              <a:t>(</a:t>
            </a:r>
            <a:r>
              <a:rPr lang="cs-CZ" i="1" dirty="0">
                <a:solidFill>
                  <a:schemeClr val="accent6"/>
                </a:solidFill>
              </a:rPr>
              <a:t>Y </a:t>
            </a:r>
            <a:r>
              <a:rPr lang="cs-CZ" dirty="0">
                <a:solidFill>
                  <a:schemeClr val="accent6"/>
                </a:solidFill>
              </a:rPr>
              <a:t>|</a:t>
            </a:r>
            <a:r>
              <a:rPr lang="cs-CZ" i="1" dirty="0">
                <a:solidFill>
                  <a:schemeClr val="accent6"/>
                </a:solidFill>
              </a:rPr>
              <a:t>X</a:t>
            </a:r>
            <a:r>
              <a:rPr lang="cs-CZ" dirty="0">
                <a:solidFill>
                  <a:schemeClr val="accent6"/>
                </a:solidFill>
              </a:rPr>
              <a:t>=muž)=7,64</a:t>
            </a:r>
          </a:p>
          <a:p>
            <a:r>
              <a:rPr lang="cs-CZ" i="1" dirty="0">
                <a:solidFill>
                  <a:schemeClr val="accent6"/>
                </a:solidFill>
              </a:rPr>
              <a:t>M</a:t>
            </a:r>
            <a:r>
              <a:rPr lang="cs-CZ" dirty="0">
                <a:solidFill>
                  <a:schemeClr val="accent6"/>
                </a:solidFill>
              </a:rPr>
              <a:t>(</a:t>
            </a:r>
            <a:r>
              <a:rPr lang="cs-CZ" i="1" dirty="0">
                <a:solidFill>
                  <a:schemeClr val="accent6"/>
                </a:solidFill>
              </a:rPr>
              <a:t>Y </a:t>
            </a:r>
            <a:r>
              <a:rPr lang="cs-CZ" dirty="0">
                <a:solidFill>
                  <a:schemeClr val="accent6"/>
                </a:solidFill>
              </a:rPr>
              <a:t>|</a:t>
            </a:r>
            <a:r>
              <a:rPr lang="cs-CZ" i="1" dirty="0">
                <a:solidFill>
                  <a:schemeClr val="accent6"/>
                </a:solidFill>
              </a:rPr>
              <a:t>X</a:t>
            </a:r>
            <a:r>
              <a:rPr lang="cs-CZ" dirty="0">
                <a:solidFill>
                  <a:schemeClr val="accent6"/>
                </a:solidFill>
              </a:rPr>
              <a:t>=žena)=7,13</a:t>
            </a:r>
          </a:p>
          <a:p>
            <a:r>
              <a:rPr lang="cs-CZ" i="1" dirty="0">
                <a:solidFill>
                  <a:schemeClr val="accent6"/>
                </a:solidFill>
              </a:rPr>
              <a:t>SD</a:t>
            </a:r>
            <a:r>
              <a:rPr lang="cs-CZ" dirty="0">
                <a:solidFill>
                  <a:schemeClr val="accent6"/>
                </a:solidFill>
              </a:rPr>
              <a:t>(</a:t>
            </a:r>
            <a:r>
              <a:rPr lang="cs-CZ" i="1" dirty="0">
                <a:solidFill>
                  <a:schemeClr val="accent6"/>
                </a:solidFill>
              </a:rPr>
              <a:t>Y </a:t>
            </a:r>
            <a:r>
              <a:rPr lang="cs-CZ" dirty="0">
                <a:solidFill>
                  <a:schemeClr val="accent6"/>
                </a:solidFill>
              </a:rPr>
              <a:t>|</a:t>
            </a:r>
            <a:r>
              <a:rPr lang="cs-CZ" i="1" dirty="0">
                <a:solidFill>
                  <a:schemeClr val="accent6"/>
                </a:solidFill>
              </a:rPr>
              <a:t>X</a:t>
            </a:r>
            <a:r>
              <a:rPr lang="cs-CZ" dirty="0">
                <a:solidFill>
                  <a:schemeClr val="accent6"/>
                </a:solidFill>
              </a:rPr>
              <a:t>=muž)=0,99</a:t>
            </a:r>
          </a:p>
          <a:p>
            <a:r>
              <a:rPr lang="cs-CZ" i="1" dirty="0">
                <a:solidFill>
                  <a:schemeClr val="accent6"/>
                </a:solidFill>
              </a:rPr>
              <a:t>SD</a:t>
            </a:r>
            <a:r>
              <a:rPr lang="cs-CZ" dirty="0">
                <a:solidFill>
                  <a:schemeClr val="accent6"/>
                </a:solidFill>
              </a:rPr>
              <a:t>(</a:t>
            </a:r>
            <a:r>
              <a:rPr lang="cs-CZ" i="1" dirty="0">
                <a:solidFill>
                  <a:schemeClr val="accent6"/>
                </a:solidFill>
              </a:rPr>
              <a:t>Y</a:t>
            </a:r>
            <a:r>
              <a:rPr lang="cs-CZ" dirty="0">
                <a:solidFill>
                  <a:schemeClr val="accent6"/>
                </a:solidFill>
              </a:rPr>
              <a:t>| </a:t>
            </a:r>
            <a:r>
              <a:rPr lang="cs-CZ" i="1" dirty="0">
                <a:solidFill>
                  <a:schemeClr val="accent6"/>
                </a:solidFill>
              </a:rPr>
              <a:t>X</a:t>
            </a:r>
            <a:r>
              <a:rPr lang="cs-CZ" dirty="0">
                <a:solidFill>
                  <a:schemeClr val="accent6"/>
                </a:solidFill>
              </a:rPr>
              <a:t>=žena)=0,93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93803FB-558D-40C2-B30F-834FE841C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708546"/>
            <a:ext cx="5149453" cy="514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01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pohlaví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A90BC68B-0315-4741-A3BF-E0DD703CB3A1}"/>
                  </a:ext>
                </a:extLst>
              </p:cNvPr>
              <p:cNvSpPr txBox="1"/>
              <p:nvPr/>
            </p:nvSpPr>
            <p:spPr>
              <a:xfrm>
                <a:off x="6156176" y="1673225"/>
                <a:ext cx="2987824" cy="4164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i="1" dirty="0"/>
                  <a:t>Výchozí znalost</a:t>
                </a:r>
                <a:r>
                  <a:rPr lang="cs-CZ" dirty="0"/>
                  <a:t>:</a:t>
                </a:r>
              </a:p>
              <a:p>
                <a:r>
                  <a:rPr lang="cs-CZ" dirty="0"/>
                  <a:t>data o 312 lidech.</a:t>
                </a:r>
              </a:p>
              <a:p>
                <a:endParaRPr lang="cs-CZ" dirty="0"/>
              </a:p>
              <a:p>
                <a:r>
                  <a:rPr lang="cs-CZ" i="1" dirty="0"/>
                  <a:t>Predikce:</a:t>
                </a:r>
              </a:p>
              <a:p>
                <a:r>
                  <a:rPr lang="cs-CZ" dirty="0"/>
                  <a:t>Jak dlouhý prsteník udělat muži, který si přišel nechat vyrobit jeho náhradu po úraze?</a:t>
                </a:r>
              </a:p>
              <a:p>
                <a:endParaRPr lang="cs-CZ" dirty="0">
                  <a:solidFill>
                    <a:schemeClr val="accent6"/>
                  </a:solidFill>
                </a:endParaRPr>
              </a:p>
              <a:p>
                <a:r>
                  <a:rPr lang="cs-CZ" dirty="0">
                    <a:solidFill>
                      <a:schemeClr val="accent6"/>
                    </a:solidFill>
                  </a:rPr>
                  <a:t>Zapsáno jako funkce: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cs-CZ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cs-CZ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cs-CZ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7,6  ,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𝑚𝑢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ž,</m:t>
                              </m:r>
                            </m:e>
                            <m:e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7,1  ,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=ž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𝑒𝑛𝑎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A90BC68B-0315-4741-A3BF-E0DD703CB3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1673225"/>
                <a:ext cx="2987824" cy="4164410"/>
              </a:xfrm>
              <a:prstGeom prst="rect">
                <a:avLst/>
              </a:prstGeom>
              <a:blipFill>
                <a:blip r:embed="rId2"/>
                <a:stretch>
                  <a:fillRect l="-2245" t="-5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ázek 2">
            <a:extLst>
              <a:ext uri="{FF2B5EF4-FFF2-40B4-BE49-F238E27FC236}">
                <a16:creationId xmlns:a16="http://schemas.microsoft.com/office/drawing/2014/main" id="{E93803FB-558D-40C2-B30F-834FE841C9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708546"/>
            <a:ext cx="5149453" cy="514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159473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2680</TotalTime>
  <Words>2112</Words>
  <Application>Microsoft Office PowerPoint</Application>
  <PresentationFormat>Předvádění na obrazovce (4:3)</PresentationFormat>
  <Paragraphs>409</Paragraphs>
  <Slides>43</Slides>
  <Notes>11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43</vt:i4>
      </vt:variant>
    </vt:vector>
  </HeadingPairs>
  <TitlesOfParts>
    <vt:vector size="51" baseType="lpstr">
      <vt:lpstr>Calibri</vt:lpstr>
      <vt:lpstr>Cambria Math</vt:lpstr>
      <vt:lpstr>Segoe UI</vt:lpstr>
      <vt:lpstr>Symbol</vt:lpstr>
      <vt:lpstr>Wingdings</vt:lpstr>
      <vt:lpstr>Profil</vt:lpstr>
      <vt:lpstr>Worksheet</vt:lpstr>
      <vt:lpstr>Rovnice</vt:lpstr>
      <vt:lpstr>PSY117 Statistická analýza dat v psychologii Přednáška 6 - 2019</vt:lpstr>
      <vt:lpstr>Statistická predikce</vt:lpstr>
      <vt:lpstr>Dvě základní otázky predikce</vt:lpstr>
      <vt:lpstr>1. Stanovení modelu</vt:lpstr>
      <vt:lpstr>Predikce délky prsteníku z pohlaví</vt:lpstr>
      <vt:lpstr>Predikce délky prsteníku z pohlaví</vt:lpstr>
      <vt:lpstr>Predikce délky prsteníku z pohlaví</vt:lpstr>
      <vt:lpstr>Predikce délky prsteníku z pohlaví</vt:lpstr>
      <vt:lpstr>Predikce délky prsteníku z pohlaví</vt:lpstr>
      <vt:lpstr>Predikce délky prsteníku z ukazováku</vt:lpstr>
      <vt:lpstr>Predikce délky prsteníku z ukazováku</vt:lpstr>
      <vt:lpstr>Predikce délky prsteníku z ukazováku</vt:lpstr>
      <vt:lpstr>Predikce délky prsteníku z ukazováku</vt:lpstr>
      <vt:lpstr>Predikce délky prsteníku z ukazováku</vt:lpstr>
      <vt:lpstr>1. Stanovení modelu</vt:lpstr>
      <vt:lpstr>1. Stanovení modelu</vt:lpstr>
      <vt:lpstr>1. Stanovení modelu</vt:lpstr>
      <vt:lpstr>Volba a specifikace modelu</vt:lpstr>
      <vt:lpstr>Lineární regrese I. – odhad přímou úměrou</vt:lpstr>
      <vt:lpstr>Stanovení parametrů modelu (přímky)</vt:lpstr>
      <vt:lpstr>Prezentace aplikace PowerPoint</vt:lpstr>
      <vt:lpstr>Jak stanovit „nejlepší přímku“? </vt:lpstr>
      <vt:lpstr>Prezentace aplikace PowerPoint</vt:lpstr>
      <vt:lpstr>Řešení metodou nejmenších čtverců</vt:lpstr>
      <vt:lpstr>Prezentace aplikace PowerPoint</vt:lpstr>
      <vt:lpstr>Použití modelu</vt:lpstr>
      <vt:lpstr>Predikované hodnoty</vt:lpstr>
      <vt:lpstr>Rozložení predikovaných hodnot</vt:lpstr>
      <vt:lpstr>S jakou přesností predikujeme?</vt:lpstr>
      <vt:lpstr>Lineární regrese II. – úspěšnost predikce</vt:lpstr>
      <vt:lpstr>Rozložení reziduí</vt:lpstr>
      <vt:lpstr>Přesnost predikce</vt:lpstr>
      <vt:lpstr>Rozložení predikovaných hodnot a reziduí</vt:lpstr>
      <vt:lpstr>Rozložení predikovaných hodnot a reziduí</vt:lpstr>
      <vt:lpstr>Lineární regrese II. – úspěšnost predikce</vt:lpstr>
      <vt:lpstr>Chyby při volbě modelu</vt:lpstr>
      <vt:lpstr>Lineární regrese III. – předpoklady, platnost</vt:lpstr>
      <vt:lpstr>Dvě základní otázky predikce</vt:lpstr>
      <vt:lpstr>Použití (lineární) regrese</vt:lpstr>
      <vt:lpstr>Predikce a kauzalita</vt:lpstr>
      <vt:lpstr>Predikce Y pro nového jedince</vt:lpstr>
      <vt:lpstr>Další druhy regrese</vt:lpstr>
      <vt:lpstr>Shrnutí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 - Přednáška 6 - Statistická predikce a lineárná regrese.</dc:title>
  <dc:creator>Stanislav Ježek</dc:creator>
  <cp:lastModifiedBy>Stanislav Ježek</cp:lastModifiedBy>
  <cp:revision>134</cp:revision>
  <cp:lastPrinted>1601-01-01T00:00:00Z</cp:lastPrinted>
  <dcterms:created xsi:type="dcterms:W3CDTF">2006-03-20T08:34:43Z</dcterms:created>
  <dcterms:modified xsi:type="dcterms:W3CDTF">2019-03-27T06:59:52Z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