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75" r:id="rId2"/>
    <p:sldId id="304" r:id="rId3"/>
    <p:sldId id="306" r:id="rId4"/>
    <p:sldId id="300" r:id="rId5"/>
    <p:sldId id="301" r:id="rId6"/>
    <p:sldId id="302" r:id="rId7"/>
    <p:sldId id="303" r:id="rId8"/>
    <p:sldId id="310" r:id="rId9"/>
    <p:sldId id="312" r:id="rId10"/>
    <p:sldId id="291" r:id="rId11"/>
    <p:sldId id="281" r:id="rId12"/>
    <p:sldId id="282" r:id="rId13"/>
    <p:sldId id="283" r:id="rId14"/>
    <p:sldId id="285" r:id="rId15"/>
    <p:sldId id="286" r:id="rId16"/>
    <p:sldId id="290" r:id="rId17"/>
    <p:sldId id="309" r:id="rId18"/>
    <p:sldId id="311" r:id="rId19"/>
    <p:sldId id="295" r:id="rId20"/>
    <p:sldId id="294" r:id="rId21"/>
    <p:sldId id="296" r:id="rId22"/>
    <p:sldId id="297" r:id="rId23"/>
    <p:sldId id="298" r:id="rId24"/>
    <p:sldId id="299" r:id="rId25"/>
  </p:sldIdLst>
  <p:sldSz cx="9144000" cy="6858000" type="screen4x3"/>
  <p:notesSz cx="6794500" cy="99314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00" autoAdjust="0"/>
    <p:restoredTop sz="94823" autoAdjust="0"/>
  </p:normalViewPr>
  <p:slideViewPr>
    <p:cSldViewPr>
      <p:cViewPr varScale="1">
        <p:scale>
          <a:sx n="128" d="100"/>
          <a:sy n="128" d="100"/>
        </p:scale>
        <p:origin x="8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14A2D67-7B23-4DA4-80ED-CD1D415D82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568B93B-B868-4C31-8BFF-62D046620E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B729F8-5DDC-4FBD-9C28-A17F0564CA32}" type="datetimeFigureOut">
              <a:rPr lang="cs-CZ"/>
              <a:pPr>
                <a:defRPr/>
              </a:pPr>
              <a:t>03.04.2019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4DF465-ABB9-4812-A8AC-DBE00CEDB7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996932-BD96-4AEC-B090-7F25AB4EB7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0AFA6F-4218-4C82-9383-36B9180B7F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7" units="in"/>
          <inkml:channel name="Y" type="integer" max="18079" units="in"/>
          <inkml:channel name="F" type="integer" max="1024" units="dev"/>
        </inkml:traceFormat>
        <inkml:channelProperties>
          <inkml:channelProperty channel="X" name="resolution" value="2540.07568" units="1/in"/>
          <inkml:channelProperty channel="Y" name="resolution" value="2540.25562" units="1/in"/>
          <inkml:channelProperty channel="F" name="resolution" value="0" units="1/dev"/>
        </inkml:channelProperties>
      </inkml:inkSource>
      <inkml:timestamp xml:id="ts0" timeString="2009-03-17T13:19:17.01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0 169 88,'18'28'169,"-2"-11"-8,-16-17-4,0 0-100,0 0-97,8-28-105,-8 28-13,0-16-7</inkml:trace>
  <inkml:trace contextRef="#ctx0" brushRef="#br0" timeOffset="2302">153 0 4,'0'20'72,"0"-20"-72,0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703E135-61E8-4936-A884-FF3F59E871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D54DFCD-655B-4A97-8EE6-F936CE0BF3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7D278DC-CBA4-41AF-96C2-B521CE6EFE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F3678270-5519-4A6D-9EA4-1EF67F70A2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6A2C9CD1-F402-4C80-9C5B-BE14004E2D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CC91AFD2-5356-49B3-B6AF-6351DA3199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247342-CFA3-48BE-855A-7463BE842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81EB7AF5-C271-4242-89BD-32B716BB49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54BD1432-37C8-40F1-AA27-AD0BB5872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82C4C214-07C8-4A14-91D4-A00681004A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635DFAD-E088-42B6-A405-B48E23B809A9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3422D6-E698-4331-8B96-6D7563D985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A54D15C-B8FD-43A8-ACE4-705B75422705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C608767-67AB-4853-8DDC-F79266AAA4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7C0C005-41BA-44A8-B24D-8F43F7ED8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5770080D-40B5-41E2-AEFF-634C302F43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AD600157-4446-4FC9-99EC-A42E43174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4EE6A167-5EA5-4473-9CDF-2DE8FDBE55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0D6346B-89A7-4B64-B37E-895F41B72FD0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5557AB2D-25B1-478B-8B4A-612244A4B8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D905E963-304E-4505-925A-A40DECF73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Zeptat se na průměr</a:t>
            </a:r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C98228A7-B7A3-4D4B-9D6B-BC339C82FB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B4507E4-EC98-449B-BFDF-672377F1B186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CBD77A49-72A6-4234-BDFF-AC53754769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5F23FF68-120D-45DD-B993-B29429E22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cs-CZ"/>
              <a:t>Namalovat p</a:t>
            </a:r>
            <a:r>
              <a:rPr lang="cs-CZ" altLang="cs-CZ"/>
              <a:t>ár bodů</a:t>
            </a:r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D5D1E755-356F-40D8-9B9F-7C0CAB7339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7191AB7-0BC9-41B2-ABC8-97DD8DDB779A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98CED517-A2BE-4996-B76D-97E73C5630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E0FD83A1-F54E-4217-BC90-90A225CF4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1FBEC10E-37AE-416D-993E-0172124C67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CC3CB70-FBE1-412F-9F25-73386D65FCE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B6B51D85-5AF3-433C-9FB1-9CB7B00AA3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59668A9A-4FCA-4EF6-AA50-9C3FA3A2D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BCE822B1-D4A4-43E0-81C9-F8BF10DE0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CF3E12E-E3B2-47AA-8CB1-AA72233114CF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47705E9E-7848-40BC-8E37-5D1270FF4E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C412409-137F-462F-8B6D-68077CDD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Zmínit explicitně, že korelace predikovaných skórů a reziduí je 0.</a:t>
            </a: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D4A4D61D-E00E-4D85-A5A4-E5F5C7D79F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3C86A27-F59F-4A3D-AD7F-A032F151C570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87FD99B1-C26D-4D66-8CF1-1F69FC7A53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03777DDD-D4CB-495B-A1A8-E2757A9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51A79256-1F99-48A1-84EC-EC72A11E2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01083666-6D12-4D1E-96E5-F1138B8475E4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6DFF291C-F77A-4DB0-801B-DD0B762EB4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DD8EB0B3-B1E7-4FAF-A808-EA3880943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70123620-E73F-4C3D-BC3C-9229D3C9D4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422E2D58-9B7E-416A-B3C8-FB2C196BC37A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47705E9E-7848-40BC-8E37-5D1270FF4E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C412409-137F-462F-8B6D-68077CDD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Zmínit explicitně, že korelace predikovaných skórů a reziduí je 0.</a:t>
            </a: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D4A4D61D-E00E-4D85-A5A4-E5F5C7D79F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3C86A27-F59F-4A3D-AD7F-A032F151C570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1754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EAB4F72F-C83D-4BE2-A1B0-58131A5DF4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8CCFAA90-0F92-4A4F-9355-D69403385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transformace do pořadí </a:t>
            </a: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B87A0255-28E1-4377-B5DE-93F06C5C8D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5F5D727-8049-4765-B7B7-9038F0E6FADF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1E207F3B-71D9-4E28-86E1-934D50E0D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6A325-B62A-4EC4-B74F-0CAC4542C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ED39C6-75DA-49FE-851A-2EBE3EFC0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A22109-BAB9-4E3A-8E57-B04433E7E6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DD3F9-AEAE-4BC2-93B6-A8B20A5A6D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35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4BE6480-2E76-49D1-9332-2C6092E1A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CE4CB85-6CD1-4107-AA95-C7D9972F9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961334C-FC7D-41F3-9F53-9D7EB34EB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5993-9314-4DDF-ADF0-CD5B869A94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40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35E1590-4B5D-4204-8B3C-33D5B8E4E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B8ED6D2-D9E7-4CA8-8DE9-6693C84D85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C05AE41-3557-4078-83B2-26F34B62D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60BD-401D-4FCB-8621-020758EE4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248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B3C32F1-ED90-4D8A-905F-663164CDD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7E4443D-51DF-42F9-A02E-3E088653D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528967D-0FAB-4265-9F3C-C6678DA80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C8B76-3E5E-4A7C-9D0D-77F533579B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05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6D0CA9F-2CA4-4189-9BBF-5C657E8A5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4ECFA65-0B8F-456B-9056-5768264D3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5FFC6CC-2D34-4837-B6E5-A3795B89A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6868-D211-46CA-B171-149C54CBE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7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5DA3878-C79C-43D4-BAF1-A7E831405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CD51038-7B14-4823-B79D-8A78A5D18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B88A5AB-9021-4D19-96C6-A4810DE21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0407-A6EF-4554-B327-D6F692412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20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2B69226-0D39-437D-A977-39DFDC3FE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AEB85DB-2999-48BE-A27C-4172C515F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EF078F7-F72B-47EB-994D-4875C928B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C3B7E-50AE-44A8-923A-E467754EC3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7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495348D-11E8-408B-8472-B3F62E441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E354E1E-C444-450F-A796-5D7E1A72DF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45506B0-28A4-4112-BE95-4504A3365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5DC53-3CA2-49DC-9979-3A602EA26C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6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E6A90F1-B230-4CFC-AC56-ACF2ED1FE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32AA86A-E5F8-4FD1-BBF5-E1DBFE85A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EF0E4BAC-5570-4B0E-8DFA-D5500B641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B6B6-3833-46F4-B189-AF1EACAD7A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568B73-0EFB-48DA-A8C8-3DD3DC471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22E13A7-2E3E-4AA3-854C-225E5C1CB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B31056B-D66D-4C48-8412-A5373E66C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D7C5-1766-438A-8421-840E6690C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80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8171C61B-2E50-4278-B5C1-A93CE7E5E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15B6F6C-7A8A-4C99-A855-FA79B5BE6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F60022-A1CE-452B-9436-37D6327C4F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DD5EB-B848-4C02-8E47-6B54619538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35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DA21F17-47D2-47E7-BBB2-C876BE060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BDDAB8D-BB6F-43D0-86B1-E3558F541D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7FB1A9E-B737-4236-83BA-75F6FECF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37595-DB0C-44F6-8DEE-E025E8F827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1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AF23D90-59B0-49E6-9F49-03D83D651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41BC393-4DD2-40DA-9926-C4DD7CC99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C2657E9-7021-4AB7-9116-FCC13E3D6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97643-0177-43B5-BD89-ACDF4DA68B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AE2D3B-B795-4C63-BA1A-92304D036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CDEC9B-72A9-4CB0-AC21-616B6581D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00D6262F-6160-4E41-B883-7EC465274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85E2FAE8-2687-4378-B54A-A4D5595427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6DEF91D1-F3E0-4AA3-BB0F-A356816F21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8573210B-49B1-4B55-8C1F-CD3DC76A95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78920EB0-FF09-4C55-B1C4-66B8EE5590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4E4AE8-D3E2-4DE8-9273-93A9DE8C5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021FF63D-EED7-457F-9DAF-68BE75F36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3860800"/>
            <a:ext cx="1658937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7E06184A-CEB5-4845-AB7F-135E276B37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7 2019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1A1F26A-1173-4883-9BAE-EDADD3B229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2924175"/>
            <a:ext cx="7416800" cy="3673475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Vlastnosti a využití korelace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Parciální korelace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Pořadová korelace a nezávislost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Robustnost a resistence statistik</a:t>
            </a:r>
            <a:endParaRPr lang="cs-CZ" altLang="cs-CZ" sz="2400" b="1" i="1" dirty="0">
              <a:solidFill>
                <a:schemeClr val="accent2"/>
              </a:solidFill>
            </a:endParaRPr>
          </a:p>
          <a:p>
            <a:pPr algn="ctr"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1400" b="1" dirty="0">
              <a:solidFill>
                <a:schemeClr val="accent2"/>
              </a:solidFill>
            </a:endParaRPr>
          </a:p>
          <a:p>
            <a:pPr eaLnBrk="1" hangingPunct="1"/>
            <a:r>
              <a:rPr lang="cs-CZ" altLang="cs-CZ" sz="1600" dirty="0" err="1"/>
              <a:t>Statistics</a:t>
            </a:r>
            <a:r>
              <a:rPr lang="cs-CZ" altLang="cs-CZ" sz="1600" dirty="0"/>
              <a:t> are </a:t>
            </a:r>
            <a:r>
              <a:rPr lang="cs-CZ" altLang="cs-CZ" sz="1600" dirty="0" err="1"/>
              <a:t>like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bikinis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What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reveal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is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suggestive</a:t>
            </a:r>
            <a:r>
              <a:rPr lang="cs-CZ" altLang="cs-CZ" sz="1600" dirty="0"/>
              <a:t>, but </a:t>
            </a:r>
            <a:r>
              <a:rPr lang="cs-CZ" altLang="cs-CZ" sz="1600" dirty="0" err="1"/>
              <a:t>what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conceal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is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vital</a:t>
            </a:r>
            <a:r>
              <a:rPr lang="cs-CZ" altLang="cs-CZ" sz="1600" dirty="0"/>
              <a:t>.</a:t>
            </a:r>
          </a:p>
          <a:p>
            <a:pPr eaLnBrk="1" hangingPunct="1"/>
            <a:r>
              <a:rPr lang="cs-CZ" altLang="cs-CZ" sz="1600" dirty="0"/>
              <a:t>						</a:t>
            </a:r>
            <a:r>
              <a:rPr lang="cs-CZ" altLang="cs-CZ" sz="1600" i="1" dirty="0"/>
              <a:t>Aaron </a:t>
            </a:r>
            <a:r>
              <a:rPr lang="cs-CZ" altLang="cs-CZ" sz="1600" i="1" dirty="0" err="1"/>
              <a:t>Levenstein</a:t>
            </a:r>
            <a:endParaRPr lang="cs-CZ" altLang="cs-CZ"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3804654-9CCB-4AFD-8411-AD2AEB3972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Vlastnosti Pearsonova korelačního koeficientu</a:t>
            </a:r>
            <a:endParaRPr lang="cs-CZ" altLang="cs-CZ" sz="32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73EE762-B152-4352-A59E-C81E375E5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cs-CZ" altLang="cs-CZ" sz="2400" dirty="0"/>
              <a:t>Jde o </a:t>
            </a:r>
            <a:r>
              <a:rPr lang="cs-CZ" altLang="cs-CZ" sz="2400" b="1" dirty="0"/>
              <a:t>momentový</a:t>
            </a:r>
            <a:r>
              <a:rPr lang="cs-CZ" altLang="cs-CZ" sz="2400" dirty="0"/>
              <a:t> koeficient korelace, a tedy</a:t>
            </a:r>
            <a:r>
              <a:rPr lang="en-US" altLang="cs-CZ" sz="2400" dirty="0"/>
              <a:t> je </a:t>
            </a:r>
            <a:r>
              <a:rPr lang="cs-CZ" altLang="cs-CZ" sz="2400" dirty="0"/>
              <a:t>nutná intervalová a vyšší úroveň měření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cs-CZ" sz="2400" dirty="0"/>
              <a:t>J</a:t>
            </a:r>
            <a:r>
              <a:rPr lang="cs-CZ" altLang="cs-CZ" sz="2400" dirty="0"/>
              <a:t>e vhodný pro popis normálně rozložených proměnných (nebo alespoň </a:t>
            </a:r>
            <a:r>
              <a:rPr lang="cs-CZ" altLang="cs-CZ" sz="2400" b="1" dirty="0"/>
              <a:t>stejně rozložených</a:t>
            </a:r>
            <a:r>
              <a:rPr lang="cs-CZ" altLang="cs-CZ" sz="2400" dirty="0"/>
              <a:t>)</a:t>
            </a:r>
            <a:endParaRPr lang="en-US" altLang="cs-CZ" sz="2400" dirty="0"/>
          </a:p>
          <a:p>
            <a:pPr eaLnBrk="1" hangingPunct="1">
              <a:spcBef>
                <a:spcPts val="1800"/>
              </a:spcBef>
            </a:pPr>
            <a:r>
              <a:rPr lang="en-US" altLang="cs-CZ" sz="2400" dirty="0"/>
              <a:t>V</a:t>
            </a:r>
            <a:r>
              <a:rPr lang="cs-CZ" altLang="cs-CZ" sz="2400" dirty="0" err="1"/>
              <a:t>yjadřuje</a:t>
            </a:r>
            <a:r>
              <a:rPr lang="cs-CZ" altLang="cs-CZ" sz="2400" dirty="0"/>
              <a:t> sílu(těsnost) </a:t>
            </a:r>
            <a:r>
              <a:rPr lang="cs-CZ" altLang="cs-CZ" sz="2400" b="1" dirty="0"/>
              <a:t>lineárního</a:t>
            </a:r>
            <a:r>
              <a:rPr lang="cs-CZ" altLang="cs-CZ" sz="2400" dirty="0"/>
              <a:t> vztahu, tj. jak moc připomíná tvar </a:t>
            </a:r>
            <a:r>
              <a:rPr lang="cs-CZ" altLang="cs-CZ" sz="2400" dirty="0" err="1"/>
              <a:t>scatteru</a:t>
            </a:r>
            <a:r>
              <a:rPr lang="cs-CZ" altLang="cs-CZ" sz="2400" dirty="0"/>
              <a:t> štíhlou elipsu, čáru</a:t>
            </a:r>
          </a:p>
          <a:p>
            <a:pPr eaLnBrk="1" hangingPunct="1">
              <a:spcBef>
                <a:spcPts val="1800"/>
              </a:spcBef>
            </a:pPr>
            <a:endParaRPr lang="cs-CZ" altLang="cs-CZ" sz="2400" dirty="0"/>
          </a:p>
          <a:p>
            <a:pPr algn="ctr" eaLnBrk="1" hangingPunct="1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Co když tyto podmínky nejsou splněny?</a:t>
            </a:r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ED8464E7-FC4A-4FB4-A846-85D50ECDA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1B38C63-BF54-420B-A8E2-AF09060D8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237288"/>
            <a:ext cx="7724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000"/>
              <a:t>AJ: Pearson</a:t>
            </a:r>
            <a:r>
              <a:rPr lang="en-US" altLang="cs-CZ" sz="1000"/>
              <a:t>’s product-moment correlation</a:t>
            </a:r>
            <a:endParaRPr lang="cs-CZ" altLang="cs-CZ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CB1812-054B-436A-B313-008F4E1DC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Pořadová korelace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4A89F6A-89AD-420A-A591-018037185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cs-CZ" altLang="cs-CZ" sz="2600"/>
              <a:t>  Řeší mnohá omezení Pearsonovy </a:t>
            </a:r>
            <a:r>
              <a:rPr lang="cs-CZ" altLang="cs-CZ" sz="2600" i="1"/>
              <a:t>r</a:t>
            </a:r>
          </a:p>
          <a:p>
            <a:pPr marL="0" indent="0" eaLnBrk="1" hangingPunct="1"/>
            <a:r>
              <a:rPr lang="cs-CZ" altLang="cs-CZ" sz="2600"/>
              <a:t>  Čím víc, tím víc/míň nahrazuje ideou shody </a:t>
            </a:r>
            <a:r>
              <a:rPr lang="cs-CZ" altLang="cs-CZ" sz="2600" b="1"/>
              <a:t>pořadí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Vysoká pozitivní (negativní) korelace pak znamená: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Má-li jeden člověk v jedné proměnné vyšší hodnotu než druhý člověk (tj. nižší pořadí), pak by i v druhé proměnné měl mít ten první vyšší (nižší) hodnotu než druhý.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99B95A0-80F4-4205-BD29-1B5C43830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Kendallův koeficient pořadové korelace tau  </a:t>
            </a:r>
          </a:p>
        </p:txBody>
      </p:sp>
      <p:graphicFrame>
        <p:nvGraphicFramePr>
          <p:cNvPr id="82133" name="Group 213">
            <a:extLst>
              <a:ext uri="{FF2B5EF4-FFF2-40B4-BE49-F238E27FC236}">
                <a16:creationId xmlns:a16="http://schemas.microsoft.com/office/drawing/2014/main" id="{656B8A41-EEEB-4F11-AAC8-6308592370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37512" cy="3168650"/>
        </p:xfrm>
        <a:graphic>
          <a:graphicData uri="http://schemas.openxmlformats.org/drawingml/2006/table">
            <a:tbl>
              <a:tblPr/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známka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obvod hlavy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K+, D-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----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++-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+-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89" name="Text Box 214">
            <a:extLst>
              <a:ext uri="{FF2B5EF4-FFF2-40B4-BE49-F238E27FC236}">
                <a16:creationId xmlns:a16="http://schemas.microsoft.com/office/drawing/2014/main" id="{3ADDEAB9-153F-41C3-8445-C78F24A9F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192713"/>
            <a:ext cx="817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3200" b="1" i="1">
                <a:latin typeface="Symbol" panose="05050102010706020507" pitchFamily="18" charset="2"/>
              </a:rPr>
              <a:t>t</a:t>
            </a:r>
            <a:r>
              <a:rPr lang="cs-CZ" altLang="cs-CZ" sz="2800" b="1">
                <a:latin typeface="Symbol" panose="05050102010706020507" pitchFamily="18" charset="2"/>
              </a:rPr>
              <a:t> </a:t>
            </a:r>
            <a:r>
              <a:rPr lang="cs-CZ" altLang="cs-CZ" sz="2800" b="1"/>
              <a:t>= (K-D) / </a:t>
            </a:r>
            <a:r>
              <a:rPr lang="en-US" altLang="cs-CZ" sz="2800" b="1"/>
              <a:t>[</a:t>
            </a:r>
            <a:r>
              <a:rPr lang="cs-CZ" altLang="cs-CZ" sz="2800" b="1" i="1"/>
              <a:t>N </a:t>
            </a:r>
            <a:r>
              <a:rPr lang="cs-CZ" altLang="cs-CZ" sz="2800" b="1"/>
              <a:t>(</a:t>
            </a:r>
            <a:r>
              <a:rPr lang="cs-CZ" altLang="cs-CZ" sz="2800" b="1" i="1"/>
              <a:t>N </a:t>
            </a:r>
            <a:r>
              <a:rPr lang="cs-CZ" altLang="cs-CZ" sz="2800" b="1"/>
              <a:t>-1)/2</a:t>
            </a:r>
            <a:r>
              <a:rPr lang="en-US" altLang="cs-CZ" sz="2800" b="1"/>
              <a:t>]</a:t>
            </a:r>
            <a:r>
              <a:rPr lang="cs-CZ" altLang="cs-CZ" sz="2800"/>
              <a:t> </a:t>
            </a:r>
            <a:r>
              <a:rPr lang="cs-CZ" altLang="cs-CZ" sz="2400"/>
              <a:t>= (3-7)/(5.4/2) = -4/10 = -0,4</a:t>
            </a:r>
            <a:r>
              <a:rPr lang="cs-CZ" altLang="cs-CZ" sz="2800"/>
              <a:t> </a:t>
            </a:r>
          </a:p>
        </p:txBody>
      </p:sp>
      <p:sp>
        <p:nvSpPr>
          <p:cNvPr id="22590" name="Text Box 6">
            <a:extLst>
              <a:ext uri="{FF2B5EF4-FFF2-40B4-BE49-F238E27FC236}">
                <a16:creationId xmlns:a16="http://schemas.microsoft.com/office/drawing/2014/main" id="{0C649593-6518-4B5E-B0BE-D0397BEAC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80645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900"/>
              <a:t>AJ: </a:t>
            </a:r>
            <a:r>
              <a:rPr lang="en-US" altLang="cs-CZ" sz="900"/>
              <a:t>Kendall tau (-b,-c), rank</a:t>
            </a:r>
            <a:r>
              <a:rPr lang="cs-CZ" altLang="cs-CZ" sz="900">
                <a:latin typeface="Arial" panose="020B0604020202020204" pitchFamily="34" charset="0"/>
              </a:rPr>
              <a:t>s, rank ordering</a:t>
            </a:r>
            <a:endParaRPr lang="cs-CZ" altLang="cs-CZ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3151F63-F0E4-49D2-A00F-D297016B6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Kendallův koeficient pořadové korelace tau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7FA9A83-81ED-4AE0-B0B9-E4B2AF7AE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= přeškálovaná pravděpodobnost, že dva náhodní lidé budou podle obou proměnných shodně(opačně) seřazeni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en-US" altLang="cs-CZ" sz="2400"/>
              <a:t>&lt;</a:t>
            </a:r>
            <a:r>
              <a:rPr lang="ru-RU" altLang="cs-CZ" sz="2400"/>
              <a:t>1</a:t>
            </a:r>
            <a:r>
              <a:rPr lang="cs-CZ" altLang="cs-CZ" sz="2400"/>
              <a:t>;-1</a:t>
            </a:r>
            <a:r>
              <a:rPr lang="en-US" altLang="cs-CZ" sz="2400"/>
              <a:t>&gt;</a:t>
            </a:r>
            <a:endParaRPr lang="cs-CZ" altLang="cs-CZ" sz="2400"/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zachycuje i monotonní nelineární vztah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díky pořadovému základu není ovlivněno outliery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kromě pořadové úrovně měření nepředpokládá nic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Modifikace </a:t>
            </a:r>
            <a:r>
              <a:rPr lang="cs-CZ" altLang="cs-CZ" sz="2400" i="1">
                <a:latin typeface="Symbol" panose="05050102010706020507" pitchFamily="18" charset="2"/>
              </a:rPr>
              <a:t>t</a:t>
            </a:r>
            <a:r>
              <a:rPr lang="cs-CZ" altLang="cs-CZ" sz="2400" i="1" baseline="-25000"/>
              <a:t>b</a:t>
            </a:r>
            <a:r>
              <a:rPr lang="cs-CZ" altLang="cs-CZ" sz="2400"/>
              <a:t> a </a:t>
            </a:r>
            <a:r>
              <a:rPr lang="cs-CZ" altLang="cs-CZ" sz="2400" i="1">
                <a:latin typeface="Symbol" panose="05050102010706020507" pitchFamily="18" charset="2"/>
              </a:rPr>
              <a:t>t</a:t>
            </a:r>
            <a:r>
              <a:rPr lang="cs-CZ" altLang="cs-CZ" sz="2400" i="1" baseline="-25000"/>
              <a:t>c</a:t>
            </a:r>
            <a:r>
              <a:rPr lang="cs-CZ" altLang="cs-CZ" sz="2400"/>
              <a:t>  řeší problém shody pořadí (ties).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Podobné: (Goodmanova a Kruskallova) </a:t>
            </a:r>
            <a:r>
              <a:rPr lang="cs-CZ" altLang="cs-CZ" sz="2400">
                <a:latin typeface="Symbol" panose="05050102010706020507" pitchFamily="18" charset="2"/>
              </a:rPr>
              <a:t>g</a:t>
            </a:r>
            <a:r>
              <a:rPr lang="cs-CZ" altLang="cs-CZ" sz="2400"/>
              <a:t> a Sommerovo </a:t>
            </a:r>
            <a:r>
              <a:rPr lang="cs-CZ" altLang="cs-CZ" sz="2400" i="1"/>
              <a:t>d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826627D-D1F9-4F70-885A-37C078ECD1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569325" cy="1216025"/>
          </a:xfrm>
        </p:spPr>
        <p:txBody>
          <a:bodyPr/>
          <a:lstStyle/>
          <a:p>
            <a:pPr eaLnBrk="1" hangingPunct="1"/>
            <a:r>
              <a:rPr lang="cs-CZ" altLang="cs-CZ" sz="3200"/>
              <a:t>Spearmanův koeficient pořadové korelace </a:t>
            </a:r>
            <a:r>
              <a:rPr lang="cs-CZ" altLang="cs-CZ" sz="3200" i="1"/>
              <a:t>r</a:t>
            </a:r>
            <a:r>
              <a:rPr lang="cs-CZ" altLang="cs-CZ" sz="3200" i="1" baseline="-25000"/>
              <a:t>s</a:t>
            </a:r>
            <a:r>
              <a:rPr lang="cs-CZ" altLang="cs-CZ" sz="3200"/>
              <a:t>  </a:t>
            </a:r>
          </a:p>
        </p:txBody>
      </p:sp>
      <p:graphicFrame>
        <p:nvGraphicFramePr>
          <p:cNvPr id="87110" name="Group 70">
            <a:extLst>
              <a:ext uri="{FF2B5EF4-FFF2-40B4-BE49-F238E27FC236}">
                <a16:creationId xmlns:a16="http://schemas.microsoft.com/office/drawing/2014/main" id="{5F8B0C5E-DAA6-40F4-9194-3ADA7C7004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4076700" cy="3168650"/>
        </p:xfrm>
        <a:graphic>
          <a:graphicData uri="http://schemas.openxmlformats.org/drawingml/2006/table">
            <a:tbl>
              <a:tblPr/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známka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obvod hlavy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16" name="Text Box 69">
            <a:extLst>
              <a:ext uri="{FF2B5EF4-FFF2-40B4-BE49-F238E27FC236}">
                <a16:creationId xmlns:a16="http://schemas.microsoft.com/office/drawing/2014/main" id="{6AF50DF7-7BD7-430B-A3AC-0FF3A6668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192713"/>
            <a:ext cx="82089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800" b="1" i="1"/>
              <a:t>r</a:t>
            </a:r>
            <a:r>
              <a:rPr lang="cs-CZ" altLang="cs-CZ" sz="2800" b="1" baseline="-25000"/>
              <a:t>s</a:t>
            </a:r>
            <a:r>
              <a:rPr lang="cs-CZ" altLang="cs-CZ" sz="2800" b="1">
                <a:latin typeface="Symbol" panose="05050102010706020507" pitchFamily="18" charset="2"/>
              </a:rPr>
              <a:t> </a:t>
            </a:r>
            <a:r>
              <a:rPr lang="cs-CZ" altLang="cs-CZ" sz="2800" b="1"/>
              <a:t>= </a:t>
            </a:r>
            <a:r>
              <a:rPr lang="cs-CZ" altLang="cs-CZ" sz="2400"/>
              <a:t>Pearsonova</a:t>
            </a:r>
            <a:r>
              <a:rPr lang="cs-CZ" altLang="cs-CZ" sz="2400" b="1"/>
              <a:t> </a:t>
            </a:r>
            <a:r>
              <a:rPr lang="cs-CZ" altLang="cs-CZ" sz="2400" b="1" i="1"/>
              <a:t>r  </a:t>
            </a:r>
            <a:r>
              <a:rPr lang="cs-CZ" altLang="cs-CZ" sz="2400"/>
              <a:t>spočítaná na transformovaných proměnných</a:t>
            </a:r>
            <a:r>
              <a:rPr lang="cs-CZ" altLang="cs-CZ" sz="2800"/>
              <a:t> = -0,6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40C740D-28BC-49CF-8272-05061BBBD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Spearmanovo </a:t>
            </a:r>
            <a:r>
              <a:rPr lang="cs-CZ" altLang="cs-CZ" sz="3200" i="1"/>
              <a:t>r</a:t>
            </a:r>
            <a:r>
              <a:rPr lang="cs-CZ" altLang="cs-CZ" sz="3200" i="1" baseline="-25000"/>
              <a:t>s</a:t>
            </a:r>
            <a:r>
              <a:rPr lang="cs-CZ" altLang="cs-CZ" sz="3200"/>
              <a:t>   </a:t>
            </a:r>
            <a:r>
              <a:rPr lang="cs-CZ" altLang="cs-CZ" sz="2400"/>
              <a:t>(</a:t>
            </a:r>
            <a:r>
              <a:rPr lang="cs-CZ" altLang="cs-CZ" sz="2400" i="1">
                <a:latin typeface="Symbol" panose="05050102010706020507" pitchFamily="18" charset="2"/>
              </a:rPr>
              <a:t>r</a:t>
            </a:r>
            <a:r>
              <a:rPr lang="cs-CZ" altLang="cs-CZ" sz="2400"/>
              <a:t>, ró, rho)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091E6A2-4202-49CA-B9AD-D2D6EB1B1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/>
              <a:t>r</a:t>
            </a:r>
            <a:r>
              <a:rPr lang="cs-CZ" altLang="cs-CZ" baseline="-25000"/>
              <a:t>s</a:t>
            </a:r>
            <a:r>
              <a:rPr lang="cs-CZ" altLang="cs-CZ"/>
              <a:t> – tak na půl cesty mezi </a:t>
            </a:r>
            <a:r>
              <a:rPr lang="cs-CZ" altLang="cs-CZ" i="1"/>
              <a:t>r</a:t>
            </a:r>
            <a:r>
              <a:rPr lang="cs-CZ" altLang="cs-CZ"/>
              <a:t>  a </a:t>
            </a:r>
            <a:r>
              <a:rPr lang="cs-CZ" altLang="cs-CZ" i="1">
                <a:latin typeface="Symbol" panose="05050102010706020507" pitchFamily="18" charset="2"/>
              </a:rPr>
              <a:t>t</a:t>
            </a:r>
          </a:p>
          <a:p>
            <a:pPr lvl="1" eaLnBrk="1" hangingPunct="1"/>
            <a:r>
              <a:rPr lang="en-US" altLang="cs-CZ" sz="2000"/>
              <a:t>J</a:t>
            </a:r>
            <a:r>
              <a:rPr lang="cs-CZ" altLang="cs-CZ" sz="2000"/>
              <a:t>e pořadový a nepředpokládá striktně lineární vztah, ale zohledňuje </a:t>
            </a:r>
            <a:r>
              <a:rPr lang="cs-CZ" altLang="cs-CZ" sz="2000" b="1"/>
              <a:t>velikost odchylek</a:t>
            </a:r>
            <a:r>
              <a:rPr lang="cs-CZ" altLang="cs-CZ" sz="2000"/>
              <a:t> od ideálního pořadí</a:t>
            </a:r>
          </a:p>
          <a:p>
            <a:pPr lvl="1" eaLnBrk="1" hangingPunct="1"/>
            <a:r>
              <a:rPr lang="cs-CZ" altLang="cs-CZ" sz="2000"/>
              <a:t>Počítá se jako Pearsonova korelace, ale na pořadích</a:t>
            </a:r>
            <a:endParaRPr lang="cs-CZ" altLang="cs-CZ" sz="2100"/>
          </a:p>
          <a:p>
            <a:pPr lvl="1" eaLnBrk="1" hangingPunct="1"/>
            <a:r>
              <a:rPr lang="cs-CZ" altLang="cs-CZ" sz="2000"/>
              <a:t>Používá se obvykle jako rezistentnější varianta Pearsonovy </a:t>
            </a:r>
            <a:r>
              <a:rPr lang="cs-CZ" altLang="cs-CZ" sz="2000" i="1"/>
              <a:t>r, </a:t>
            </a:r>
            <a:r>
              <a:rPr lang="cs-CZ" altLang="cs-CZ" sz="2000"/>
              <a:t>která zachytí i monotónní nelineární vztahy</a:t>
            </a:r>
            <a:r>
              <a:rPr lang="cs-CZ" altLang="cs-CZ" sz="2000" i="1"/>
              <a:t>.  </a:t>
            </a:r>
          </a:p>
          <a:p>
            <a:pPr lvl="2" eaLnBrk="1" hangingPunct="1"/>
            <a:r>
              <a:rPr lang="cs-CZ" altLang="cs-CZ" sz="1700"/>
              <a:t>Je-li</a:t>
            </a:r>
            <a:r>
              <a:rPr lang="cs-CZ" altLang="cs-CZ" sz="1700" i="1"/>
              <a:t> r</a:t>
            </a:r>
            <a:r>
              <a:rPr lang="cs-CZ" altLang="cs-CZ" sz="1700" i="1" baseline="-25000"/>
              <a:t>s</a:t>
            </a:r>
            <a:r>
              <a:rPr lang="cs-CZ" altLang="cs-CZ" sz="1700" i="1"/>
              <a:t> </a:t>
            </a:r>
            <a:r>
              <a:rPr lang="en-US" altLang="cs-CZ" sz="1700" i="1"/>
              <a:t>&gt; r,</a:t>
            </a:r>
            <a:r>
              <a:rPr lang="en-US" altLang="cs-CZ" sz="1700"/>
              <a:t> </a:t>
            </a:r>
            <a:r>
              <a:rPr lang="cs-CZ" altLang="cs-CZ" sz="1700"/>
              <a:t>je </a:t>
            </a:r>
            <a:r>
              <a:rPr lang="cs-CZ" altLang="cs-CZ" sz="1700" u="sng"/>
              <a:t>možné</a:t>
            </a:r>
            <a:r>
              <a:rPr lang="cs-CZ" altLang="cs-CZ" sz="1700"/>
              <a:t>, že vztah není lineární</a:t>
            </a:r>
            <a:endParaRPr lang="en-US" altLang="cs-CZ" sz="1700"/>
          </a:p>
          <a:p>
            <a:pPr lvl="1" eaLnBrk="1" hangingPunct="1"/>
            <a:r>
              <a:rPr lang="en-US" altLang="cs-CZ" sz="2000"/>
              <a:t>Lze interpretovat </a:t>
            </a:r>
            <a:r>
              <a:rPr lang="en-US" altLang="cs-CZ" sz="2000" i="1"/>
              <a:t>r</a:t>
            </a:r>
            <a:r>
              <a:rPr lang="en-US" altLang="cs-CZ" sz="2000" i="1" baseline="-25000"/>
              <a:t>s</a:t>
            </a:r>
            <a:r>
              <a:rPr lang="en-US" altLang="cs-CZ" sz="2000" baseline="30000"/>
              <a:t>2</a:t>
            </a:r>
            <a:r>
              <a:rPr lang="en-US" altLang="cs-CZ" sz="2000"/>
              <a:t> </a:t>
            </a:r>
            <a:endParaRPr lang="cs-CZ" altLang="cs-CZ" sz="2000"/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i="1"/>
              <a:t>Vychází obvykle numericky vyšší než tau, ovšem to by nikdy nemělo hrát roli ve vašem rozhodování. V obou případech jde o jiný typ vztahu</a:t>
            </a:r>
            <a:r>
              <a:rPr lang="cs-CZ" altLang="cs-CZ" sz="2000" i="1"/>
              <a:t>.</a:t>
            </a:r>
            <a:endParaRPr lang="cs-CZ" altLang="cs-CZ" sz="2000" i="1" baseline="30000"/>
          </a:p>
        </p:txBody>
      </p:sp>
      <p:sp>
        <p:nvSpPr>
          <p:cNvPr id="26628" name="Text Box 6">
            <a:extLst>
              <a:ext uri="{FF2B5EF4-FFF2-40B4-BE49-F238E27FC236}">
                <a16:creationId xmlns:a16="http://schemas.microsoft.com/office/drawing/2014/main" id="{1548A2EF-750B-4ED8-BBBB-024421B9A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80645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900"/>
              <a:t>AJ: </a:t>
            </a:r>
            <a:r>
              <a:rPr lang="en-US" altLang="cs-CZ" sz="900"/>
              <a:t>Spearman (rank</a:t>
            </a:r>
            <a:r>
              <a:rPr lang="cs-CZ" altLang="cs-CZ" sz="900">
                <a:latin typeface="Arial" panose="020B0604020202020204" pitchFamily="34" charset="0"/>
              </a:rPr>
              <a:t>-order</a:t>
            </a:r>
            <a:r>
              <a:rPr lang="en-US" altLang="cs-CZ" sz="900"/>
              <a:t> correlation) rho,</a:t>
            </a:r>
            <a:endParaRPr lang="cs-CZ" altLang="cs-CZ" sz="20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28CB5A7-1D44-49C7-B94E-DE1C0A932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Vztahy na nominální úrovni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841CBB6-7754-4E16-BA66-5F96AC835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01000" cy="4464050"/>
          </a:xfrm>
        </p:spPr>
        <p:txBody>
          <a:bodyPr/>
          <a:lstStyle/>
          <a:p>
            <a:pPr eaLnBrk="1" hangingPunct="1"/>
            <a:r>
              <a:rPr lang="cs-CZ" altLang="cs-CZ" sz="2100"/>
              <a:t>=rozdíly řádkových/sloupcových relativních četností v kontingenční tabulce</a:t>
            </a:r>
          </a:p>
          <a:p>
            <a:pPr eaLnBrk="1" hangingPunct="1"/>
            <a:r>
              <a:rPr lang="cs-CZ" altLang="cs-CZ" sz="2100"/>
              <a:t>=rozdíly pravděpodobností/šancí – poměry šancí, poměry rizik </a:t>
            </a:r>
          </a:p>
          <a:p>
            <a:pPr eaLnBrk="1" hangingPunct="1"/>
            <a:r>
              <a:rPr lang="cs-CZ" altLang="cs-CZ" sz="2100"/>
              <a:t>Lze vyjádřit jako </a:t>
            </a:r>
            <a:r>
              <a:rPr lang="cs-CZ" altLang="cs-CZ" sz="2100" i="1"/>
              <a:t>korelační koeficienty</a:t>
            </a:r>
            <a:r>
              <a:rPr lang="cs-CZ" altLang="cs-CZ" sz="2100"/>
              <a:t> založené na hodnotě </a:t>
            </a:r>
            <a:r>
              <a:rPr lang="cs-CZ" altLang="cs-CZ" sz="2100" i="1">
                <a:latin typeface="Symbol" panose="05050102010706020507" pitchFamily="18" charset="2"/>
              </a:rPr>
              <a:t>c</a:t>
            </a:r>
            <a:r>
              <a:rPr lang="cs-CZ" altLang="cs-CZ" sz="2100" baseline="30000"/>
              <a:t>2</a:t>
            </a:r>
            <a:endParaRPr lang="cs-CZ" altLang="cs-CZ" sz="2100"/>
          </a:p>
          <a:p>
            <a:pPr lvl="1" eaLnBrk="1" hangingPunct="1"/>
            <a:r>
              <a:rPr lang="cs-CZ" altLang="cs-CZ" sz="1700"/>
              <a:t>Kvůli neexistenci směru mají koeficienty rozsah od 0 </a:t>
            </a:r>
            <a:r>
              <a:rPr lang="cs-CZ" altLang="cs-CZ" sz="1500"/>
              <a:t>(žádný vztah)</a:t>
            </a:r>
            <a:r>
              <a:rPr lang="cs-CZ" altLang="cs-CZ" sz="1700"/>
              <a:t> do 1 </a:t>
            </a:r>
            <a:r>
              <a:rPr lang="cs-CZ" altLang="cs-CZ" sz="1500"/>
              <a:t>(maximálně těsný vztah)</a:t>
            </a:r>
          </a:p>
          <a:p>
            <a:pPr eaLnBrk="1" hangingPunct="1"/>
            <a:r>
              <a:rPr lang="cs-CZ" altLang="cs-CZ" sz="2100"/>
              <a:t>Větší množství koeficientů se specializovaným užitím</a:t>
            </a:r>
          </a:p>
          <a:p>
            <a:pPr lvl="1" eaLnBrk="1" hangingPunct="1"/>
            <a:r>
              <a:rPr lang="cs-CZ" altLang="cs-CZ" sz="2000"/>
              <a:t>Pearsonův kontingenční koeficient</a:t>
            </a:r>
          </a:p>
          <a:p>
            <a:pPr lvl="1" eaLnBrk="1" hangingPunct="1"/>
            <a:r>
              <a:rPr lang="cs-CZ" altLang="cs-CZ" sz="2000"/>
              <a:t>Cramerovo </a:t>
            </a:r>
            <a:r>
              <a:rPr lang="cs-CZ" altLang="cs-CZ" sz="2000" i="1"/>
              <a:t>V</a:t>
            </a:r>
            <a:r>
              <a:rPr lang="cs-CZ" altLang="cs-CZ" sz="2000"/>
              <a:t> </a:t>
            </a:r>
          </a:p>
          <a:p>
            <a:pPr lvl="1" eaLnBrk="1" hangingPunct="1"/>
            <a:r>
              <a:rPr lang="cs-CZ" altLang="cs-CZ" sz="2000" i="1"/>
              <a:t>r</a:t>
            </a:r>
            <a:r>
              <a:rPr lang="cs-CZ" altLang="cs-CZ" sz="2000" i="1" baseline="-25000">
                <a:latin typeface="Symbol" panose="05050102010706020507" pitchFamily="18" charset="2"/>
              </a:rPr>
              <a:t>f</a:t>
            </a:r>
            <a:r>
              <a:rPr lang="cs-CZ" altLang="cs-CZ" sz="2000" baseline="-25000">
                <a:latin typeface="Symbol" panose="05050102010706020507" pitchFamily="18" charset="2"/>
              </a:rPr>
              <a:t> </a:t>
            </a:r>
            <a:r>
              <a:rPr lang="cs-CZ" altLang="cs-CZ" sz="2000"/>
              <a:t>– koeficient fí (phi)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Těmto vztahům se budeme věnovat později.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1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AJ: odds ratio, risk ratio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kt 3">
            <a:extLst>
              <a:ext uri="{FF2B5EF4-FFF2-40B4-BE49-F238E27FC236}">
                <a16:creationId xmlns:a16="http://schemas.microsoft.com/office/drawing/2014/main" id="{063272C6-0EAB-4BD6-B815-AFD78D5AF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765175"/>
          <a:ext cx="78486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Worksheet" r:id="rId3" imgW="4197405" imgH="2832002" progId="Excel.Sheet.12">
                  <p:embed/>
                </p:oleObj>
              </mc:Choice>
              <mc:Fallback>
                <p:oleObj name="Worksheet" r:id="rId3" imgW="4197405" imgH="2832002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765175"/>
                        <a:ext cx="784860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extovéPole 4">
            <a:extLst>
              <a:ext uri="{FF2B5EF4-FFF2-40B4-BE49-F238E27FC236}">
                <a16:creationId xmlns:a16="http://schemas.microsoft.com/office/drawing/2014/main" id="{17BA7496-168C-491A-9D5A-F395DB5A8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516563"/>
            <a:ext cx="8208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Př. poměr šancí OR: O(paměť|muž)/O(paměť|žena)=(8/15)/(6/24)=2,1 </a:t>
            </a:r>
          </a:p>
          <a:p>
            <a:r>
              <a:rPr lang="cs-CZ" altLang="cs-CZ"/>
              <a:t>  Je asi 2násobná šance volby </a:t>
            </a:r>
            <a:r>
              <a:rPr lang="cs-CZ" altLang="cs-CZ" i="1"/>
              <a:t>paměť</a:t>
            </a:r>
            <a:r>
              <a:rPr lang="cs-CZ" altLang="cs-CZ"/>
              <a:t> u mužů oproti ženám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EA9113E6-B11F-4320-A084-7DD09765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psychologických škál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7E283EAF-02CC-4103-A3AE-291DF0D9F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/>
              <a:t>Need for structure</a:t>
            </a:r>
            <a:r>
              <a:rPr lang="cs-CZ" altLang="cs-CZ"/>
              <a:t> = součet 10 položek </a:t>
            </a:r>
          </a:p>
          <a:p>
            <a:pPr lvl="1" eaLnBrk="1" hangingPunct="1"/>
            <a:endParaRPr lang="cs-CZ" altLang="cs-CZ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A9903A0-8418-4665-A4FA-F48B9302B2B1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2349500"/>
          <a:ext cx="8080375" cy="4076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4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Žít dobře uspořádaný život s pravidelným denním rozvrhem mi prostě sedne.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2,96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654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Stanovit si pevný režim mi pomáhá více si užívat života.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Líbí se mi jasný a uspořádaný způsob života.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1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Nerad(a) se vystavuji situacím, o nichž dopředu nevím, co mohu očekávat.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3,19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34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Nerad(a) trávím čas ve společnosti lidí, kteří jsou schopni jednat nepředvídatelně.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2,44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 nepředvídatelné situace.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2,59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Obyčejně se mi uleví, jakmile se pro něco rozhodnu.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3,67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00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 nejisté situace.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84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Je mi nepříjemné, když nechápu důvod nějaké události, která se mi přihodila.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21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rád(a), když něčí výrok může znamenat spoustu různých věcí.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806DE99-A608-49CD-8B7C-F035F2E6A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</a:t>
            </a:r>
            <a:r>
              <a:rPr lang="cs-CZ" altLang="cs-CZ"/>
              <a:t>louhodobá adaptace sluchu</a:t>
            </a:r>
          </a:p>
        </p:txBody>
      </p:sp>
      <p:sp>
        <p:nvSpPr>
          <p:cNvPr id="6147" name="TextovéPole 5">
            <a:extLst>
              <a:ext uri="{FF2B5EF4-FFF2-40B4-BE49-F238E27FC236}">
                <a16:creationId xmlns:a16="http://schemas.microsoft.com/office/drawing/2014/main" id="{2E9E75B4-B7AE-4610-A9D2-40472DC4C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2071688"/>
            <a:ext cx="313690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/>
              <a:t>Souvisí </a:t>
            </a:r>
            <a:r>
              <a:rPr lang="cs-CZ" altLang="cs-CZ" sz="2400" b="1"/>
              <a:t>hlasitost</a:t>
            </a:r>
            <a:r>
              <a:rPr lang="cs-CZ" altLang="cs-CZ" sz="2400"/>
              <a:t> poslechu osobního přehrávače </a:t>
            </a:r>
            <a:r>
              <a:rPr lang="en-US" altLang="cs-CZ" sz="2400" i="1"/>
              <a:t>[</a:t>
            </a:r>
            <a:r>
              <a:rPr lang="cs-CZ" altLang="cs-CZ" sz="2400" i="1"/>
              <a:t>% z maxima přehrávače</a:t>
            </a:r>
            <a:r>
              <a:rPr lang="en-US" altLang="cs-CZ" sz="2400" i="1"/>
              <a:t>]</a:t>
            </a:r>
            <a:r>
              <a:rPr lang="cs-CZ" altLang="cs-CZ" sz="2400"/>
              <a:t> s </a:t>
            </a:r>
            <a:r>
              <a:rPr lang="cs-CZ" altLang="cs-CZ" sz="2400" b="1"/>
              <a:t>výdrží</a:t>
            </a:r>
            <a:r>
              <a:rPr lang="cs-CZ" altLang="cs-CZ" sz="2400"/>
              <a:t> snášení nepříjemného hlasitého zvuku?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83AFA6F4-48AF-4785-89FD-D04563660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8" y="1844675"/>
            <a:ext cx="5313362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0962D8A-81CC-4947-AE91-3CBF3EC7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korelací v konstrukci psychologických testů - reliabilita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E5C53-C1FE-46F4-8DE1-2E0265B5D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291512" cy="42672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Položky lze sčítat, pokud spolu korelují.</a:t>
            </a:r>
          </a:p>
          <a:p>
            <a:pPr eaLnBrk="1" hangingPunct="1">
              <a:defRPr/>
            </a:pPr>
            <a:r>
              <a:rPr lang="cs-CZ" sz="2400" dirty="0"/>
              <a:t>Položky korelují, existuje-li společný důvod pro určitý způsob odpovídání na ně – měřená charakteristika.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2800" i="1" dirty="0"/>
              <a:t>Jak moc spolu musí korelovat?</a:t>
            </a:r>
          </a:p>
          <a:p>
            <a:pPr eaLnBrk="1" hangingPunct="1">
              <a:defRPr/>
            </a:pPr>
            <a:endParaRPr lang="cs-CZ" sz="24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r>
              <a:rPr lang="cs-CZ" sz="1200" i="1" dirty="0" err="1"/>
              <a:t>r</a:t>
            </a:r>
            <a:r>
              <a:rPr lang="cs-CZ" sz="1200" i="1" baseline="-25000" dirty="0" err="1"/>
              <a:t>tt</a:t>
            </a:r>
            <a:r>
              <a:rPr lang="cs-CZ" sz="1200" dirty="0"/>
              <a:t> je vnitřní konzistence, </a:t>
            </a:r>
            <a:r>
              <a:rPr lang="cs-CZ" sz="1200" i="1" dirty="0" err="1"/>
              <a:t>r</a:t>
            </a:r>
            <a:r>
              <a:rPr lang="cs-CZ" sz="1200" i="1" baseline="-25000" dirty="0" err="1"/>
              <a:t>M</a:t>
            </a:r>
            <a:r>
              <a:rPr lang="cs-CZ" sz="1200" dirty="0"/>
              <a:t> je průměrná korelace mezi položkami, </a:t>
            </a:r>
            <a:r>
              <a:rPr lang="cs-CZ" sz="1200" i="1" dirty="0"/>
              <a:t>k</a:t>
            </a:r>
            <a:r>
              <a:rPr lang="cs-CZ" sz="1200" dirty="0"/>
              <a:t> je počet položek</a:t>
            </a:r>
          </a:p>
          <a:p>
            <a:pPr eaLnBrk="1" hangingPunct="1">
              <a:defRPr/>
            </a:pPr>
            <a:r>
              <a:rPr lang="cs-CZ" sz="2400" dirty="0"/>
              <a:t>při 10 položkách stačí průměrná korelace 0,2</a:t>
            </a:r>
            <a:r>
              <a:rPr lang="cs-CZ" sz="1600" dirty="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Vnitřní konzistence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-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</a:rPr>
              <a:t>Cronbachovo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 -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horní mez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reliability</a:t>
            </a:r>
            <a:endParaRPr lang="cs-CZ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r>
              <a:rPr lang="cs-CZ" sz="2400" dirty="0">
                <a:latin typeface="+mj-lt"/>
              </a:rPr>
              <a:t>minimálně 0,7 pro výzkum, 0,9 pro diagnostiku</a:t>
            </a:r>
            <a:endParaRPr lang="cs-CZ" sz="2400" dirty="0">
              <a:latin typeface="Symbol" pitchFamily="18" charset="2"/>
            </a:endParaRPr>
          </a:p>
          <a:p>
            <a:pPr eaLnBrk="1" hangingPunct="1">
              <a:defRPr/>
            </a:pPr>
            <a:endParaRPr lang="cs-CZ" dirty="0"/>
          </a:p>
        </p:txBody>
      </p:sp>
      <p:graphicFrame>
        <p:nvGraphicFramePr>
          <p:cNvPr id="31748" name="Object 7">
            <a:extLst>
              <a:ext uri="{FF2B5EF4-FFF2-40B4-BE49-F238E27FC236}">
                <a16:creationId xmlns:a16="http://schemas.microsoft.com/office/drawing/2014/main" id="{6FB5F3E8-5FBC-40A8-8D63-0D515BE18B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8750" y="3500438"/>
          <a:ext cx="26162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Rovnice" r:id="rId4" imgW="1054100" imgH="431800" progId="Equation.3">
                  <p:embed/>
                </p:oleObj>
              </mc:Choice>
              <mc:Fallback>
                <p:oleObj name="Rovnice" r:id="rId4" imgW="10541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3500438"/>
                        <a:ext cx="26162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8">
            <a:extLst>
              <a:ext uri="{FF2B5EF4-FFF2-40B4-BE49-F238E27FC236}">
                <a16:creationId xmlns:a16="http://schemas.microsoft.com/office/drawing/2014/main" id="{13DEB9F3-0385-44CE-BDB3-2EC9975EF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8575" y="3509963"/>
          <a:ext cx="2782888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Rovnice" r:id="rId6" imgW="1409088" imgH="583947" progId="Equation.3">
                  <p:embed/>
                </p:oleObj>
              </mc:Choice>
              <mc:Fallback>
                <p:oleObj name="Rovnice" r:id="rId6" imgW="1409088" imgH="58394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5" y="3509963"/>
                        <a:ext cx="2782888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28" name="Ink 3">
                <a:extLst>
                  <a:ext uri="{FF2B5EF4-FFF2-40B4-BE49-F238E27FC236}">
                    <a16:creationId xmlns:a16="http://schemas.microsoft.com/office/drawing/2014/main" id="{F5F30D39-DDCF-4BE6-9C64-F087BBA4BFBB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26463" y="2387600"/>
              <a:ext cx="55562" cy="73025"/>
            </p14:xfrm>
          </p:contentPart>
        </mc:Choice>
        <mc:Fallback xmlns="">
          <p:pic>
            <p:nvPicPr>
              <p:cNvPr id="1028" name="Ink 3">
                <a:extLst>
                  <a:ext uri="{FF2B5EF4-FFF2-40B4-BE49-F238E27FC236}">
                    <a16:creationId xmlns:a16="http://schemas.microsoft.com/office/drawing/2014/main" id="{F5F30D39-DDCF-4BE6-9C64-F087BBA4BFBB}"/>
                  </a:ext>
                </a:extLst>
              </p:cNvPr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17082" y="2378472"/>
                <a:ext cx="74323" cy="9128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37202B29-92DA-4D2E-B77D-B1DD11608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zpět k </a:t>
            </a:r>
            <a:r>
              <a:rPr lang="cs-CZ" altLang="cs-CZ" i="1"/>
              <a:t>NfS</a:t>
            </a:r>
          </a:p>
        </p:txBody>
      </p:sp>
      <p:sp>
        <p:nvSpPr>
          <p:cNvPr id="33795" name="TextovéPole 4">
            <a:extLst>
              <a:ext uri="{FF2B5EF4-FFF2-40B4-BE49-F238E27FC236}">
                <a16:creationId xmlns:a16="http://schemas.microsoft.com/office/drawing/2014/main" id="{D3926FF0-908D-48E2-84B6-86D6DBC4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157788"/>
            <a:ext cx="6572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Průměrná korelace </a:t>
            </a:r>
            <a:r>
              <a:rPr lang="cs-CZ" altLang="cs-CZ" sz="2800" i="1"/>
              <a:t>r</a:t>
            </a:r>
            <a:r>
              <a:rPr lang="cs-CZ" altLang="cs-CZ" sz="2800" i="1" baseline="-25000"/>
              <a:t>M</a:t>
            </a:r>
            <a:r>
              <a:rPr lang="cs-CZ" altLang="cs-CZ" sz="2800"/>
              <a:t>= 0,34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Cronbachova alfa</a:t>
            </a:r>
            <a:r>
              <a:rPr lang="cs-CZ" altLang="cs-CZ" sz="2800" i="1"/>
              <a:t> r</a:t>
            </a:r>
            <a:r>
              <a:rPr lang="cs-CZ" altLang="cs-CZ" sz="2800" i="1" baseline="-25000"/>
              <a:t>tt</a:t>
            </a:r>
            <a:r>
              <a:rPr lang="cs-CZ" altLang="cs-CZ" sz="2800"/>
              <a:t> = 0,84          </a:t>
            </a:r>
          </a:p>
        </p:txBody>
      </p:sp>
      <p:graphicFrame>
        <p:nvGraphicFramePr>
          <p:cNvPr id="33796" name="Objekt 2">
            <a:extLst>
              <a:ext uri="{FF2B5EF4-FFF2-40B4-BE49-F238E27FC236}">
                <a16:creationId xmlns:a16="http://schemas.microsoft.com/office/drawing/2014/main" id="{24806406-CDDD-4198-8CEE-5AF3A69BA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825" y="1844675"/>
          <a:ext cx="83947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List" r:id="rId3" imgW="6105441" imgH="1914457" progId="Excel.Sheet.12">
                  <p:embed/>
                </p:oleObj>
              </mc:Choice>
              <mc:Fallback>
                <p:oleObj name="List" r:id="rId3" imgW="6105441" imgH="1914457" progId="Excel.Sheet.12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844675"/>
                        <a:ext cx="8394700" cy="321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8962F21-DF5A-4F30-8195-4DFDB92F7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Jaké statistiky už známe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60904B1-8126-4D84-8E0A-87F49F524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Četnosti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Popisné statistiky jedné proměnné</a:t>
            </a:r>
          </a:p>
          <a:p>
            <a:pPr lvl="1" eaLnBrk="1" hangingPunct="1"/>
            <a:r>
              <a:rPr lang="cs-CZ" altLang="cs-CZ" sz="2000"/>
              <a:t>momentové: </a:t>
            </a:r>
            <a:r>
              <a:rPr lang="cs-CZ" altLang="cs-CZ" sz="2000" i="1"/>
              <a:t>M, SD</a:t>
            </a:r>
            <a:r>
              <a:rPr lang="cs-CZ" altLang="cs-CZ" sz="2000"/>
              <a:t>, </a:t>
            </a:r>
            <a:r>
              <a:rPr lang="cs-CZ" altLang="cs-CZ" sz="2000" i="1"/>
              <a:t>s</a:t>
            </a:r>
            <a:r>
              <a:rPr lang="cs-CZ" altLang="cs-CZ" sz="2000" i="1" baseline="30000"/>
              <a:t> </a:t>
            </a:r>
            <a:r>
              <a:rPr lang="cs-CZ" altLang="cs-CZ" sz="2000" baseline="30000"/>
              <a:t>2</a:t>
            </a:r>
            <a:r>
              <a:rPr lang="cs-CZ" altLang="cs-CZ" sz="2000"/>
              <a:t> </a:t>
            </a:r>
          </a:p>
          <a:p>
            <a:pPr lvl="1" eaLnBrk="1" hangingPunct="1"/>
            <a:r>
              <a:rPr lang="cs-CZ" altLang="cs-CZ" sz="2000"/>
              <a:t>pořadové: </a:t>
            </a:r>
            <a:r>
              <a:rPr lang="cs-CZ" altLang="cs-CZ" sz="2000" i="1"/>
              <a:t>min, max, Md, Q</a:t>
            </a:r>
            <a:r>
              <a:rPr lang="cs-CZ" altLang="cs-CZ" sz="2000" i="1" baseline="-25000"/>
              <a:t>1</a:t>
            </a:r>
            <a:r>
              <a:rPr lang="cs-CZ" altLang="cs-CZ" sz="2000" i="1"/>
              <a:t>, Q</a:t>
            </a:r>
            <a:r>
              <a:rPr lang="cs-CZ" altLang="cs-CZ" sz="2000" i="1" baseline="-25000"/>
              <a:t>3</a:t>
            </a:r>
            <a:r>
              <a:rPr lang="cs-CZ" altLang="cs-CZ" sz="2000" i="1"/>
              <a:t>, IQR, </a:t>
            </a:r>
            <a:r>
              <a:rPr lang="cs-CZ" altLang="cs-CZ" sz="2000"/>
              <a:t>percentily</a:t>
            </a:r>
          </a:p>
          <a:p>
            <a:pPr lvl="1" eaLnBrk="1" hangingPunct="1"/>
            <a:r>
              <a:rPr lang="cs-CZ" altLang="cs-CZ" sz="2000"/>
              <a:t>kategorické: </a:t>
            </a:r>
            <a:r>
              <a:rPr lang="cs-CZ" altLang="cs-CZ" sz="2000" i="1"/>
              <a:t>Mo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Ukazatele vztahu mezi dvěma proměnnými</a:t>
            </a:r>
          </a:p>
          <a:p>
            <a:pPr lvl="1" eaLnBrk="1" hangingPunct="1"/>
            <a:r>
              <a:rPr lang="cs-CZ" altLang="cs-CZ" sz="2000"/>
              <a:t>momentové: Pearsonova </a:t>
            </a:r>
            <a:r>
              <a:rPr lang="cs-CZ" altLang="cs-CZ" sz="2000" i="1"/>
              <a:t>r</a:t>
            </a:r>
            <a:r>
              <a:rPr lang="cs-CZ" altLang="cs-CZ" sz="2000"/>
              <a:t>, </a:t>
            </a:r>
            <a:r>
              <a:rPr lang="cs-CZ" altLang="cs-CZ" sz="2000" i="1"/>
              <a:t>b</a:t>
            </a:r>
          </a:p>
          <a:p>
            <a:pPr lvl="1" eaLnBrk="1" hangingPunct="1"/>
            <a:r>
              <a:rPr lang="cs-CZ" altLang="cs-CZ" sz="2000"/>
              <a:t>pořadové: Kendallovo </a:t>
            </a:r>
            <a:r>
              <a:rPr lang="cs-CZ" altLang="cs-CZ" sz="2000" i="1">
                <a:latin typeface="Symbol" panose="05050102010706020507" pitchFamily="18" charset="2"/>
              </a:rPr>
              <a:t>t</a:t>
            </a:r>
            <a:r>
              <a:rPr lang="cs-CZ" altLang="cs-CZ" sz="2000"/>
              <a:t>, Spearmanova </a:t>
            </a:r>
            <a:r>
              <a:rPr lang="cs-CZ" altLang="cs-CZ" sz="2000" i="1"/>
              <a:t>r</a:t>
            </a:r>
            <a:r>
              <a:rPr lang="cs-CZ" altLang="cs-CZ" sz="2000" baseline="-25000"/>
              <a:t>s</a:t>
            </a:r>
          </a:p>
          <a:p>
            <a:pPr lvl="1" eaLnBrk="1" hangingPunct="1"/>
            <a:r>
              <a:rPr lang="cs-CZ" altLang="cs-CZ" sz="2000"/>
              <a:t>kategorické: </a:t>
            </a:r>
            <a:r>
              <a:rPr lang="cs-CZ" altLang="cs-CZ" sz="2000" i="1"/>
              <a:t>r</a:t>
            </a:r>
            <a:r>
              <a:rPr lang="cs-CZ" altLang="cs-CZ" sz="2000" i="1" baseline="-25000">
                <a:latin typeface="Symbol" panose="05050102010706020507" pitchFamily="18" charset="2"/>
              </a:rPr>
              <a:t>f</a:t>
            </a:r>
            <a:r>
              <a:rPr lang="cs-CZ" altLang="cs-CZ" sz="2000" baseline="-25000">
                <a:latin typeface="Symbol" panose="05050102010706020507" pitchFamily="18" charset="2"/>
              </a:rPr>
              <a:t> </a:t>
            </a:r>
            <a:r>
              <a:rPr lang="cs-CZ" altLang="cs-CZ" sz="2000"/>
              <a:t>, Cramerovo </a:t>
            </a:r>
            <a:r>
              <a:rPr lang="cs-CZ" altLang="cs-CZ" sz="2000" i="1"/>
              <a:t>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S jakými předpoklady je spojeno použití těchto statistik?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Co se stane, když nejsou tyto předpoklady splněny?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9B4AE71-AFB9-46CD-887F-8A869B1F8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Předpoklady statistik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D8775F-1854-4D75-8246-7C808A897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Jejich splnění podmiňuje</a:t>
            </a:r>
          </a:p>
          <a:p>
            <a:pPr lvl="1" eaLnBrk="1" hangingPunct="1"/>
            <a:r>
              <a:rPr lang="cs-CZ" altLang="cs-CZ" sz="2200"/>
              <a:t>matematickou </a:t>
            </a:r>
            <a:r>
              <a:rPr lang="cs-CZ" altLang="cs-CZ" sz="2200" b="1"/>
              <a:t>smysluplnost</a:t>
            </a:r>
            <a:r>
              <a:rPr lang="cs-CZ" altLang="cs-CZ" sz="2200"/>
              <a:t> výpočtu</a:t>
            </a:r>
          </a:p>
          <a:p>
            <a:pPr lvl="2" eaLnBrk="1" hangingPunct="1"/>
            <a:r>
              <a:rPr lang="cs-CZ" altLang="cs-CZ" sz="1800"/>
              <a:t>typicky úroveň měření</a:t>
            </a:r>
          </a:p>
          <a:p>
            <a:pPr lvl="1" eaLnBrk="1" hangingPunct="1"/>
            <a:r>
              <a:rPr lang="cs-CZ" altLang="cs-CZ" sz="2200" b="1"/>
              <a:t>přesnost</a:t>
            </a:r>
            <a:r>
              <a:rPr lang="cs-CZ" altLang="cs-CZ" sz="2200"/>
              <a:t>, výpovědní schopnost vypočítané hodnoty</a:t>
            </a:r>
          </a:p>
          <a:p>
            <a:pPr lvl="2" eaLnBrk="1" hangingPunct="1"/>
            <a:r>
              <a:rPr lang="cs-CZ" altLang="cs-CZ" sz="1800"/>
              <a:t>typicky tvar rozložení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Při splnění všech předpokladů nese vypočítaná statistika tu informaci, kterou od nich v souladu se statistickou teorií očekáváme.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Statistiky, jejichž smysl není porušením předpokladů příliš ovlivněný, jsou </a:t>
            </a:r>
            <a:r>
              <a:rPr lang="cs-CZ" altLang="cs-CZ" sz="2400" b="1"/>
              <a:t>ROBUSTNÍ</a:t>
            </a:r>
            <a:r>
              <a:rPr lang="cs-CZ" altLang="cs-CZ" sz="2400"/>
              <a:t>.</a:t>
            </a:r>
          </a:p>
          <a:p>
            <a:pPr lvl="2" eaLnBrk="1" hangingPunct="1"/>
            <a:r>
              <a:rPr lang="cs-CZ" altLang="cs-CZ" sz="1800"/>
              <a:t>používáme i pro statistiky s minimálními či žádnými předpoklady.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/>
              <a:t>AJ: assumptions, robust</a:t>
            </a: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3509E4D-5D4F-40AE-AA12-DF9DE8F43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ještě omezuje výpovědní schopnost statistik?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1EBAD1F-57E8-4EAA-B4EA-79A8CA9EF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Odlehlé, extrémní hodnoty</a:t>
            </a:r>
          </a:p>
          <a:p>
            <a:pPr lvl="1" eaLnBrk="1" hangingPunct="1"/>
            <a:r>
              <a:rPr lang="en-US" altLang="cs-CZ" sz="2200"/>
              <a:t>Nen</a:t>
            </a:r>
            <a:r>
              <a:rPr lang="cs-CZ" altLang="cs-CZ" sz="2200"/>
              <a:t>í-li statistika příliš ovlivněna výskytem extrémních hodnot, je </a:t>
            </a:r>
            <a:r>
              <a:rPr lang="cs-CZ" altLang="cs-CZ" sz="2200" b="1"/>
              <a:t>REZISTENTNÍ</a:t>
            </a:r>
          </a:p>
          <a:p>
            <a:pPr lvl="1" eaLnBrk="1" hangingPunct="1"/>
            <a:r>
              <a:rPr lang="cs-CZ" altLang="cs-CZ" sz="2200"/>
              <a:t>Resistenci momentových statistik někdy zvyšujeme ořezáváním extrémů, např. trimmed mean</a:t>
            </a:r>
          </a:p>
          <a:p>
            <a:pPr eaLnBrk="1" hangingPunct="1"/>
            <a:r>
              <a:rPr lang="cs-CZ" altLang="cs-CZ" sz="2600"/>
              <a:t>Efekt podlahy a stropu</a:t>
            </a:r>
          </a:p>
          <a:p>
            <a:pPr lvl="1" eaLnBrk="1" hangingPunct="1"/>
            <a:r>
              <a:rPr lang="cs-CZ" altLang="cs-CZ" sz="2200"/>
              <a:t>snižuje ukazatele variability</a:t>
            </a:r>
          </a:p>
          <a:p>
            <a:pPr lvl="1" eaLnBrk="1" hangingPunct="1"/>
            <a:r>
              <a:rPr lang="cs-CZ" altLang="cs-CZ" sz="2200"/>
              <a:t>posunuje ukazatele centrální tendence</a:t>
            </a:r>
          </a:p>
          <a:p>
            <a:pPr lvl="1" eaLnBrk="1" hangingPunct="1"/>
            <a:r>
              <a:rPr lang="cs-CZ" altLang="cs-CZ" sz="2200"/>
              <a:t>snižuje korelaci</a:t>
            </a:r>
          </a:p>
          <a:p>
            <a:pPr lvl="1" eaLnBrk="1" hangingPunct="1"/>
            <a:r>
              <a:rPr lang="cs-CZ" altLang="cs-CZ" sz="2200"/>
              <a:t>… a nic moc s tím nenaděláme, to je věc metodologie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5ECC267-23E8-4978-95AA-038A5480B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57188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altLang="cs-CZ" sz="4000" dirty="0"/>
              <a:t>D</a:t>
            </a:r>
            <a:r>
              <a:rPr lang="cs-CZ" altLang="cs-CZ" sz="4000" dirty="0" err="1"/>
              <a:t>louhodobá</a:t>
            </a:r>
            <a:r>
              <a:rPr lang="cs-CZ" altLang="cs-CZ" sz="4000" dirty="0"/>
              <a:t> adaptace sluchu</a:t>
            </a:r>
            <a:endParaRPr lang="cs-CZ" sz="2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3C507B07-6017-44E5-944B-10C61326D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785938"/>
            <a:ext cx="5400675" cy="43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Obdélník 7">
            <a:extLst>
              <a:ext uri="{FF2B5EF4-FFF2-40B4-BE49-F238E27FC236}">
                <a16:creationId xmlns:a16="http://schemas.microsoft.com/office/drawing/2014/main" id="{21F2BFD3-4585-46B9-B634-39549F4E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25" y="1785938"/>
            <a:ext cx="235743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m</a:t>
            </a:r>
            <a:r>
              <a:rPr lang="cs-CZ" altLang="cs-CZ" sz="2000" baseline="-25000"/>
              <a:t>h</a:t>
            </a:r>
            <a:r>
              <a:rPr lang="cs-CZ" altLang="cs-CZ" sz="2000"/>
              <a:t>=39,6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s</a:t>
            </a:r>
            <a:r>
              <a:rPr lang="cs-CZ" altLang="cs-CZ" sz="2000" baseline="-25000"/>
              <a:t>h</a:t>
            </a:r>
            <a:r>
              <a:rPr lang="cs-CZ" altLang="cs-CZ" sz="2000"/>
              <a:t> = 10,7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m</a:t>
            </a:r>
            <a:r>
              <a:rPr lang="cs-CZ" altLang="cs-CZ" sz="2000" baseline="-25000"/>
              <a:t>v</a:t>
            </a:r>
            <a:r>
              <a:rPr lang="cs-CZ" altLang="cs-CZ" sz="2000"/>
              <a:t>=13,0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s</a:t>
            </a:r>
            <a:r>
              <a:rPr lang="cs-CZ" altLang="cs-CZ" sz="2000" baseline="-25000"/>
              <a:t>v</a:t>
            </a:r>
            <a:r>
              <a:rPr lang="cs-CZ" altLang="cs-CZ" sz="2000"/>
              <a:t> = 4,9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/>
              <a:t>r = 0,95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2C0BB77-A4FF-4D5D-B5D4-7E314F0B5ABD}"/>
              </a:ext>
            </a:extLst>
          </p:cNvPr>
          <p:cNvSpPr txBox="1"/>
          <p:nvPr/>
        </p:nvSpPr>
        <p:spPr>
          <a:xfrm>
            <a:off x="4071938" y="4714875"/>
            <a:ext cx="5072062" cy="8302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/>
              <a:t>výdrž</a:t>
            </a:r>
            <a:r>
              <a:rPr lang="en-US" sz="2400" b="1" dirty="0"/>
              <a:t>’</a:t>
            </a:r>
            <a:r>
              <a:rPr lang="cs-CZ" sz="2400" dirty="0"/>
              <a:t> = 0,43.hlasitost − 4,15</a:t>
            </a:r>
          </a:p>
          <a:p>
            <a:pPr>
              <a:defRPr/>
            </a:pPr>
            <a:r>
              <a:rPr lang="cs-CZ" sz="2400" dirty="0"/>
              <a:t>výdrž</a:t>
            </a:r>
            <a:r>
              <a:rPr lang="en-US" sz="2400" b="1" dirty="0"/>
              <a:t>’</a:t>
            </a:r>
            <a:r>
              <a:rPr lang="cs-CZ" sz="2400" b="1" dirty="0"/>
              <a:t> </a:t>
            </a:r>
            <a:r>
              <a:rPr lang="cs-CZ" sz="2400" dirty="0"/>
              <a:t>– 13,0 = </a:t>
            </a:r>
            <a:r>
              <a:rPr lang="cs-CZ" sz="2400" dirty="0" err="1"/>
              <a:t>0</a:t>
            </a:r>
            <a:r>
              <a:rPr lang="cs-CZ" sz="2400" dirty="0"/>
              <a:t>,43(hlasitost – 39,6)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F9F3FEFF-0A25-477A-86AA-E87CB0A8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dirty="0"/>
            </a:br>
            <a:endParaRPr lang="cs-CZ" altLang="cs-CZ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8FC56104-188C-4E3E-B2F0-1F8FF0E1F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Zjistili jsme, že účastníci našeho experimentu se nám opili. To nám vadí, protože opilost snižuje citlivost na podněty a zvyšuje obě naše proměnné.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Bylo by možné zjistit korelaci mezi hlasitostí a výdrží, bez vlivu alkoholu, tj. kdyby nikdo nepil?</a:t>
            </a: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0244" name="Elipsa 3">
            <a:extLst>
              <a:ext uri="{FF2B5EF4-FFF2-40B4-BE49-F238E27FC236}">
                <a16:creationId xmlns:a16="http://schemas.microsoft.com/office/drawing/2014/main" id="{BD6AB9B3-DD67-4F2C-89B5-9D9B8447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786188"/>
            <a:ext cx="1285875" cy="8572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0245" name="Elipsa 4">
            <a:extLst>
              <a:ext uri="{FF2B5EF4-FFF2-40B4-BE49-F238E27FC236}">
                <a16:creationId xmlns:a16="http://schemas.microsoft.com/office/drawing/2014/main" id="{3B21522B-3AFE-4226-A38F-AEE2712B8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3143250"/>
            <a:ext cx="1285875" cy="9286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0246" name="Elipsa 5">
            <a:extLst>
              <a:ext uri="{FF2B5EF4-FFF2-40B4-BE49-F238E27FC236}">
                <a16:creationId xmlns:a16="http://schemas.microsoft.com/office/drawing/2014/main" id="{5AB8061D-0167-4F1C-A38B-318366C14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4357688"/>
            <a:ext cx="1285875" cy="8572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  <p:cxnSp>
        <p:nvCxnSpPr>
          <p:cNvPr id="10247" name="Přímá spojovací šipka 7">
            <a:extLst>
              <a:ext uri="{FF2B5EF4-FFF2-40B4-BE49-F238E27FC236}">
                <a16:creationId xmlns:a16="http://schemas.microsoft.com/office/drawing/2014/main" id="{F78408D4-FF90-4A9D-B80C-897DFACBC9A2}"/>
              </a:ext>
            </a:extLst>
          </p:cNvPr>
          <p:cNvCxnSpPr>
            <a:cxnSpLocks noChangeShapeType="1"/>
            <a:stCxn id="10244" idx="7"/>
            <a:endCxn id="10245" idx="2"/>
          </p:cNvCxnSpPr>
          <p:nvPr/>
        </p:nvCxnSpPr>
        <p:spPr bwMode="auto">
          <a:xfrm rot="5400000" flipH="1" flipV="1">
            <a:off x="3254376" y="2808287"/>
            <a:ext cx="303212" cy="1903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Přímá spojovací šipka 9">
            <a:extLst>
              <a:ext uri="{FF2B5EF4-FFF2-40B4-BE49-F238E27FC236}">
                <a16:creationId xmlns:a16="http://schemas.microsoft.com/office/drawing/2014/main" id="{6DCBCFA0-D4BE-4DF4-84CF-DD6824118A87}"/>
              </a:ext>
            </a:extLst>
          </p:cNvPr>
          <p:cNvCxnSpPr>
            <a:cxnSpLocks noChangeShapeType="1"/>
            <a:stCxn id="10244" idx="5"/>
            <a:endCxn id="10246" idx="2"/>
          </p:cNvCxnSpPr>
          <p:nvPr/>
        </p:nvCxnSpPr>
        <p:spPr bwMode="auto">
          <a:xfrm rot="16200000" flipH="1">
            <a:off x="3271838" y="3700462"/>
            <a:ext cx="268288" cy="1903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Oblouk 10">
            <a:extLst>
              <a:ext uri="{FF2B5EF4-FFF2-40B4-BE49-F238E27FC236}">
                <a16:creationId xmlns:a16="http://schemas.microsoft.com/office/drawing/2014/main" id="{D0765AF1-FC3C-460C-8A81-4D8725CECEC6}"/>
              </a:ext>
            </a:extLst>
          </p:cNvPr>
          <p:cNvSpPr/>
          <p:nvPr/>
        </p:nvSpPr>
        <p:spPr bwMode="auto">
          <a:xfrm>
            <a:off x="5143500" y="3643313"/>
            <a:ext cx="1071563" cy="1143000"/>
          </a:xfrm>
          <a:prstGeom prst="arc">
            <a:avLst>
              <a:gd name="adj1" fmla="val 16200000"/>
              <a:gd name="adj2" fmla="val 549368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50" name="TextovéPole 16">
            <a:extLst>
              <a:ext uri="{FF2B5EF4-FFF2-40B4-BE49-F238E27FC236}">
                <a16:creationId xmlns:a16="http://schemas.microsoft.com/office/drawing/2014/main" id="{7C1DB25C-1563-4C14-8279-090962F1B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3786188"/>
            <a:ext cx="1500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0,9</a:t>
            </a:r>
            <a:r>
              <a:rPr lang="en-US" altLang="cs-CZ" sz="4000"/>
              <a:t>5</a:t>
            </a:r>
            <a:r>
              <a:rPr lang="cs-CZ" altLang="cs-CZ" sz="400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E5262E4-66BF-4017-8A1B-44C2B95F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2291" name="Elipsa 3">
            <a:extLst>
              <a:ext uri="{FF2B5EF4-FFF2-40B4-BE49-F238E27FC236}">
                <a16:creationId xmlns:a16="http://schemas.microsoft.com/office/drawing/2014/main" id="{A8C28B5B-7514-492A-AC3B-164548567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2050"/>
            <a:ext cx="3054350" cy="31115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2292" name="Elipsa 4">
            <a:extLst>
              <a:ext uri="{FF2B5EF4-FFF2-40B4-BE49-F238E27FC236}">
                <a16:creationId xmlns:a16="http://schemas.microsoft.com/office/drawing/2014/main" id="{E9F48248-36EC-425B-9716-7C72E7AA0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50" y="1844675"/>
            <a:ext cx="2952750" cy="30067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2293" name="Elipsa 5">
            <a:extLst>
              <a:ext uri="{FF2B5EF4-FFF2-40B4-BE49-F238E27FC236}">
                <a16:creationId xmlns:a16="http://schemas.microsoft.com/office/drawing/2014/main" id="{17CD269F-918A-4881-BD95-77438F9EF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3141663"/>
            <a:ext cx="3054350" cy="31115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23A9C02-629D-4666-B358-8D4014B3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Vztah mezi třemi proměnnými</a:t>
            </a:r>
            <a:r>
              <a:rPr lang="cs-CZ" altLang="cs-CZ" dirty="0"/>
              <a:t> </a:t>
            </a:r>
            <a:r>
              <a:rPr lang="en-US" altLang="cs-CZ" dirty="0" err="1"/>
              <a:t>Parci</a:t>
            </a:r>
            <a:r>
              <a:rPr lang="cs-CZ" altLang="cs-CZ" dirty="0" err="1"/>
              <a:t>ální</a:t>
            </a:r>
            <a:r>
              <a:rPr lang="cs-CZ" altLang="cs-CZ" dirty="0"/>
              <a:t> a </a:t>
            </a:r>
            <a:r>
              <a:rPr lang="cs-CZ" altLang="cs-CZ" dirty="0" err="1"/>
              <a:t>semiparciální</a:t>
            </a:r>
            <a:r>
              <a:rPr lang="cs-CZ" altLang="cs-CZ" dirty="0"/>
              <a:t> korelace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8E7C78C-81C3-4279-8C4A-340CCBDD6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Regrese dělí proměnnou na sdílený rozptyl a reziduální rozptyl.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/>
              <a:t>Parciální korelace   </a:t>
            </a:r>
            <a:r>
              <a:rPr lang="cs-CZ" altLang="cs-CZ" sz="2400" i="1"/>
              <a:t>r</a:t>
            </a:r>
            <a:r>
              <a:rPr lang="cs-CZ" altLang="cs-CZ" sz="2400" i="1" baseline="-25000"/>
              <a:t>VH.A</a:t>
            </a:r>
          </a:p>
          <a:p>
            <a:pPr lvl="1"/>
            <a:r>
              <a:rPr lang="cs-CZ" altLang="cs-CZ" sz="1800"/>
              <a:t>Uděláme regresi výdrže na alkohol –&gt; reziduum výdrže bez alkoholu</a:t>
            </a:r>
          </a:p>
          <a:p>
            <a:pPr lvl="1"/>
            <a:r>
              <a:rPr lang="cs-CZ" altLang="cs-CZ" sz="1800"/>
              <a:t>Uděláme regresi hlasitosti na alkohol –&gt; reziduum hlasitosti bez alkoholu</a:t>
            </a:r>
          </a:p>
          <a:p>
            <a:pPr lvl="1"/>
            <a:r>
              <a:rPr lang="cs-CZ" altLang="cs-CZ" sz="1800"/>
              <a:t>Korelace dvou reziduí je PARCIÁLNÍ KORELACE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/>
          </a:p>
          <a:p>
            <a:pPr lvl="1"/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/>
              <a:t>Semiparciální korelace  </a:t>
            </a:r>
            <a:r>
              <a:rPr lang="cs-CZ" altLang="cs-CZ" sz="2400" i="1"/>
              <a:t>r</a:t>
            </a:r>
            <a:r>
              <a:rPr lang="cs-CZ" altLang="cs-CZ" sz="2400" i="1" baseline="-25000"/>
              <a:t>V(H.A)</a:t>
            </a:r>
            <a:endParaRPr lang="cs-CZ" altLang="cs-CZ" sz="2400" b="1" i="1"/>
          </a:p>
          <a:p>
            <a:pPr lvl="1"/>
            <a:r>
              <a:rPr lang="cs-CZ" altLang="cs-CZ" sz="1800"/>
              <a:t>Korelace rezidua (H.A) se závislou proměnnou (V)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2000"/>
          </a:p>
          <a:p>
            <a:pPr lvl="1"/>
            <a:endParaRPr lang="cs-CZ" altLang="cs-CZ"/>
          </a:p>
        </p:txBody>
      </p:sp>
      <p:graphicFrame>
        <p:nvGraphicFramePr>
          <p:cNvPr id="14340" name="Object 2">
            <a:extLst>
              <a:ext uri="{FF2B5EF4-FFF2-40B4-BE49-F238E27FC236}">
                <a16:creationId xmlns:a16="http://schemas.microsoft.com/office/drawing/2014/main" id="{47080962-4B89-4FE8-95F9-D4E1EFE8B2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0663" y="3500438"/>
          <a:ext cx="3257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Rovnice" r:id="rId4" imgW="1435100" imgH="469900" progId="Equation.3">
                  <p:embed/>
                </p:oleObj>
              </mc:Choice>
              <mc:Fallback>
                <p:oleObj name="Rovnice" r:id="rId4" imgW="1435100" imgH="469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63" y="3500438"/>
                        <a:ext cx="32575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3">
            <a:extLst>
              <a:ext uri="{FF2B5EF4-FFF2-40B4-BE49-F238E27FC236}">
                <a16:creationId xmlns:a16="http://schemas.microsoft.com/office/drawing/2014/main" id="{CAB20ACC-8BEE-4AA5-98D1-90AF5C61D9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8000" y="4929188"/>
          <a:ext cx="28241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Rovnice" r:id="rId6" imgW="1244600" imgH="469900" progId="Equation.3">
                  <p:embed/>
                </p:oleObj>
              </mc:Choice>
              <mc:Fallback>
                <p:oleObj name="Rovnice" r:id="rId6" imgW="12446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4929188"/>
                        <a:ext cx="28241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ovéPole 5">
            <a:extLst>
              <a:ext uri="{FF2B5EF4-FFF2-40B4-BE49-F238E27FC236}">
                <a16:creationId xmlns:a16="http://schemas.microsoft.com/office/drawing/2014/main" id="{09AD0E74-2C58-4915-836B-5AEB7183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76438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100"/>
              <a:t>AJ: partial correlation, part (semi-partial) correlation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53111C0E-4958-4A26-89BE-F6B7FF1A0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Korelace mezi hlasitostí a výdrží , </a:t>
            </a:r>
            <a:r>
              <a:rPr lang="cs-CZ" altLang="cs-CZ" sz="3200" b="1"/>
              <a:t>kontrolujeme-li statisticky* </a:t>
            </a:r>
            <a:r>
              <a:rPr lang="cs-CZ" altLang="cs-CZ" sz="3200"/>
              <a:t>alkohol je…</a:t>
            </a:r>
          </a:p>
        </p:txBody>
      </p:sp>
      <p:sp>
        <p:nvSpPr>
          <p:cNvPr id="16387" name="Elipsa 3">
            <a:extLst>
              <a:ext uri="{FF2B5EF4-FFF2-40B4-BE49-F238E27FC236}">
                <a16:creationId xmlns:a16="http://schemas.microsoft.com/office/drawing/2014/main" id="{B35CC239-E0F9-4F97-8E21-C499B896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2571750"/>
            <a:ext cx="2143125" cy="21431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6388" name="Elipsa 4">
            <a:extLst>
              <a:ext uri="{FF2B5EF4-FFF2-40B4-BE49-F238E27FC236}">
                <a16:creationId xmlns:a16="http://schemas.microsoft.com/office/drawing/2014/main" id="{1BB17263-0EA4-4FD6-9035-26416387C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1714500"/>
            <a:ext cx="2071688" cy="2071688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6389" name="Elipsa 5">
            <a:extLst>
              <a:ext uri="{FF2B5EF4-FFF2-40B4-BE49-F238E27FC236}">
                <a16:creationId xmlns:a16="http://schemas.microsoft.com/office/drawing/2014/main" id="{A45F6097-80DE-4A89-86AF-703EC6B74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3857625"/>
            <a:ext cx="2143125" cy="21431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4DEEC04-E20C-45E6-B804-8FF48F938779}"/>
              </a:ext>
            </a:extLst>
          </p:cNvPr>
          <p:cNvGraphicFramePr>
            <a:graphicFrameLocks noGrp="1"/>
          </p:cNvGraphicFramePr>
          <p:nvPr/>
        </p:nvGraphicFramePr>
        <p:xfrm>
          <a:off x="5929313" y="1714500"/>
          <a:ext cx="3081336" cy="1013256"/>
        </p:xfrm>
        <a:graphic>
          <a:graphicData uri="http://schemas.openxmlformats.org/drawingml/2006/table">
            <a:tbl>
              <a:tblPr/>
              <a:tblGrid>
                <a:gridCol w="77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20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313F3A"/>
                        </a:solidFill>
                        <a:latin typeface="Arial"/>
                      </a:endParaRPr>
                    </a:p>
                  </a:txBody>
                  <a:tcPr marL="9525" marR="9525" marT="94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hlasitost</a:t>
                      </a:r>
                    </a:p>
                  </a:txBody>
                  <a:tcPr marL="9525" marR="9525" marT="9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vydrz</a:t>
                      </a:r>
                    </a:p>
                  </a:txBody>
                  <a:tcPr marL="9525" marR="9525" marT="9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alkohol</a:t>
                      </a:r>
                    </a:p>
                  </a:txBody>
                  <a:tcPr marL="9525" marR="9525" marT="9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hlasitost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,949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,864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vydrz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,949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,902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alkohol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,864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,902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415" name="TextovéPole 7">
            <a:extLst>
              <a:ext uri="{FF2B5EF4-FFF2-40B4-BE49-F238E27FC236}">
                <a16:creationId xmlns:a16="http://schemas.microsoft.com/office/drawing/2014/main" id="{AE3B6C35-070A-4079-83DC-E3DF7A569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3429000"/>
            <a:ext cx="2189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r</a:t>
            </a:r>
            <a:r>
              <a:rPr lang="cs-CZ" altLang="cs-CZ" sz="3200" baseline="-25000"/>
              <a:t>VH.A</a:t>
            </a:r>
            <a:r>
              <a:rPr lang="cs-CZ" altLang="cs-CZ" sz="3200"/>
              <a:t> = 0,78</a:t>
            </a:r>
          </a:p>
        </p:txBody>
      </p:sp>
      <p:sp>
        <p:nvSpPr>
          <p:cNvPr id="16416" name="TextovéPole 8">
            <a:extLst>
              <a:ext uri="{FF2B5EF4-FFF2-40B4-BE49-F238E27FC236}">
                <a16:creationId xmlns:a16="http://schemas.microsoft.com/office/drawing/2014/main" id="{A8ED3517-6E79-4328-A9A4-F6B39FB00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4740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* Též, „pokud by alkohol byl konstantní“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lipsa 3">
            <a:extLst>
              <a:ext uri="{FF2B5EF4-FFF2-40B4-BE49-F238E27FC236}">
                <a16:creationId xmlns:a16="http://schemas.microsoft.com/office/drawing/2014/main" id="{A25C5884-4EA9-4540-82C8-75D7C1C3B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2012950"/>
            <a:ext cx="2882900" cy="2808288"/>
          </a:xfrm>
          <a:prstGeom prst="ellipse">
            <a:avLst/>
          </a:prstGeom>
          <a:solidFill>
            <a:srgbClr val="0070C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A</a:t>
            </a:r>
          </a:p>
        </p:txBody>
      </p:sp>
      <p:sp>
        <p:nvSpPr>
          <p:cNvPr id="18435" name="Elipsa 4">
            <a:extLst>
              <a:ext uri="{FF2B5EF4-FFF2-40B4-BE49-F238E27FC236}">
                <a16:creationId xmlns:a16="http://schemas.microsoft.com/office/drawing/2014/main" id="{CFB9B11C-7119-4A6D-8643-43288B08B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700213"/>
            <a:ext cx="2574925" cy="2665412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H</a:t>
            </a:r>
          </a:p>
        </p:txBody>
      </p:sp>
      <p:sp>
        <p:nvSpPr>
          <p:cNvPr id="18436" name="Elipsa 5">
            <a:extLst>
              <a:ext uri="{FF2B5EF4-FFF2-40B4-BE49-F238E27FC236}">
                <a16:creationId xmlns:a16="http://schemas.microsoft.com/office/drawing/2014/main" id="{0F61948E-44F2-475B-939E-3F1948F83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500438"/>
            <a:ext cx="2663825" cy="2592387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V</a:t>
            </a:r>
          </a:p>
        </p:txBody>
      </p:sp>
      <p:sp>
        <p:nvSpPr>
          <p:cNvPr id="18437" name="TextovéPole 5">
            <a:extLst>
              <a:ext uri="{FF2B5EF4-FFF2-40B4-BE49-F238E27FC236}">
                <a16:creationId xmlns:a16="http://schemas.microsoft.com/office/drawing/2014/main" id="{FED5BA01-7BE9-48F7-929D-5497DDE38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700213"/>
            <a:ext cx="421163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Korelace</a:t>
            </a:r>
          </a:p>
          <a:p>
            <a:pPr eaLnBrk="1" hangingPunct="1"/>
            <a:r>
              <a:rPr lang="cs-CZ" altLang="cs-CZ" sz="1600"/>
              <a:t>(oranžová+hnědá)/(červená+ fialová oranžová+hnědá)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</a:t>
            </a:r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VH</a:t>
            </a:r>
          </a:p>
          <a:p>
            <a:pPr eaLnBrk="1" hangingPunct="1"/>
            <a:endParaRPr lang="cs-CZ" altLang="cs-CZ" sz="1200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Parciální korelace</a:t>
            </a:r>
          </a:p>
          <a:p>
            <a:pPr eaLnBrk="1" hangingPunct="1"/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VH.A</a:t>
            </a:r>
            <a:r>
              <a:rPr lang="cs-CZ" altLang="cs-CZ" sz="1600"/>
              <a:t>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or/(or+čer)</a:t>
            </a:r>
          </a:p>
          <a:p>
            <a:pPr eaLnBrk="1" hangingPunct="1"/>
            <a:endParaRPr lang="cs-CZ" altLang="cs-CZ" sz="1600"/>
          </a:p>
          <a:p>
            <a:pPr eaLnBrk="1" hangingPunct="1"/>
            <a:endParaRPr lang="cs-CZ" altLang="cs-CZ" sz="1600"/>
          </a:p>
          <a:p>
            <a:pPr eaLnBrk="1" hangingPunct="1"/>
            <a:r>
              <a:rPr lang="cs-CZ" altLang="cs-CZ" b="1"/>
              <a:t>Semiparciální korelace</a:t>
            </a:r>
            <a:endParaRPr lang="cs-CZ" altLang="cs-CZ"/>
          </a:p>
          <a:p>
            <a:pPr eaLnBrk="1" hangingPunct="1"/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V(H.A)</a:t>
            </a:r>
            <a:r>
              <a:rPr lang="cs-CZ" altLang="cs-CZ" sz="1600"/>
              <a:t>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or/(or+čer+fial)</a:t>
            </a:r>
          </a:p>
          <a:p>
            <a:pPr eaLnBrk="1" hangingPunct="1"/>
            <a:endParaRPr lang="cs-CZ" altLang="cs-CZ" sz="1600"/>
          </a:p>
          <a:p>
            <a:pPr eaLnBrk="1" hangingPunct="1"/>
            <a:endParaRPr lang="cs-CZ" altLang="cs-CZ" sz="1600"/>
          </a:p>
          <a:p>
            <a:pPr eaLnBrk="1" hangingPunct="1"/>
            <a:r>
              <a:rPr lang="cs-CZ" altLang="cs-CZ"/>
              <a:t> </a:t>
            </a:r>
          </a:p>
        </p:txBody>
      </p:sp>
      <p:sp>
        <p:nvSpPr>
          <p:cNvPr id="18438" name="TextovéPole 1">
            <a:extLst>
              <a:ext uri="{FF2B5EF4-FFF2-40B4-BE49-F238E27FC236}">
                <a16:creationId xmlns:a16="http://schemas.microsoft.com/office/drawing/2014/main" id="{35B7A043-37DC-48FA-8F72-C6CA49C16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237288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Vždy nás zajímá vysvětlený rozptyl závislé proměnné – zde </a:t>
            </a:r>
            <a:r>
              <a:rPr lang="cs-CZ" altLang="cs-CZ" b="1"/>
              <a:t>Výdrž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23A9C02-629D-4666-B358-8D4014B3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/>
              <a:t>Parci</a:t>
            </a:r>
            <a:r>
              <a:rPr lang="cs-CZ" altLang="cs-CZ" dirty="0" err="1"/>
              <a:t>ální</a:t>
            </a:r>
            <a:r>
              <a:rPr lang="cs-CZ" altLang="cs-CZ" dirty="0"/>
              <a:t> a </a:t>
            </a:r>
            <a:r>
              <a:rPr lang="cs-CZ" altLang="cs-CZ" dirty="0" err="1"/>
              <a:t>semiparciální</a:t>
            </a:r>
            <a:r>
              <a:rPr lang="cs-CZ" altLang="cs-CZ" dirty="0"/>
              <a:t> korelace obecně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8E7C78C-81C3-4279-8C4A-340CCBDD6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/>
              <a:t>Parciální korelace   </a:t>
            </a:r>
            <a:r>
              <a:rPr lang="cs-CZ" altLang="cs-CZ" sz="2400" i="1" dirty="0" err="1"/>
              <a:t>r</a:t>
            </a:r>
            <a:r>
              <a:rPr lang="cs-CZ" altLang="cs-CZ" sz="2400" i="1" baseline="-25000" dirty="0" err="1"/>
              <a:t>XY.Z</a:t>
            </a:r>
            <a:endParaRPr lang="cs-CZ" altLang="cs-CZ" sz="2400" i="1" baseline="-25000" dirty="0"/>
          </a:p>
          <a:p>
            <a:pPr lvl="1"/>
            <a:r>
              <a:rPr lang="cs-CZ" altLang="cs-CZ" sz="1800" dirty="0"/>
              <a:t>Korelace dvou reziduí je PARCIÁLNÍ KORELACE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 err="1"/>
              <a:t>Semiparciální</a:t>
            </a:r>
            <a:r>
              <a:rPr lang="cs-CZ" altLang="cs-CZ" sz="2400" b="1" dirty="0"/>
              <a:t> korelace  </a:t>
            </a:r>
            <a:r>
              <a:rPr lang="cs-CZ" altLang="cs-CZ" sz="2400" i="1" dirty="0" err="1"/>
              <a:t>r</a:t>
            </a:r>
            <a:r>
              <a:rPr lang="cs-CZ" altLang="cs-CZ" sz="2400" i="1" baseline="-25000" dirty="0" err="1"/>
              <a:t>X</a:t>
            </a:r>
            <a:r>
              <a:rPr lang="cs-CZ" altLang="cs-CZ" sz="2400" i="1" baseline="-25000" dirty="0"/>
              <a:t>(Y.Z)</a:t>
            </a:r>
            <a:endParaRPr lang="cs-CZ" altLang="cs-CZ" sz="2400" b="1" i="1" dirty="0"/>
          </a:p>
          <a:p>
            <a:pPr lvl="1"/>
            <a:r>
              <a:rPr lang="cs-CZ" altLang="cs-CZ" sz="1800" dirty="0"/>
              <a:t>Korelace rezidua (Y.Z) se závislou proměnnou (X)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lvl="1"/>
            <a:endParaRPr lang="cs-CZ" alt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40" name="Object 2">
                <a:extLst>
                  <a:ext uri="{FF2B5EF4-FFF2-40B4-BE49-F238E27FC236}">
                    <a16:creationId xmlns:a16="http://schemas.microsoft.com/office/drawing/2014/main" id="{47080962-4B89-4FE8-95F9-D4E1EFE8B23C}"/>
                  </a:ext>
                </a:extLst>
              </p:cNvPr>
              <p:cNvSpPr txBox="1"/>
              <p:nvPr/>
            </p:nvSpPr>
            <p:spPr bwMode="auto">
              <a:xfrm>
                <a:off x="5300663" y="3500438"/>
                <a:ext cx="3257550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𝑋𝑌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𝑋𝑍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𝑌𝑍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𝑋𝑍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𝑌𝑍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340" name="Object 2">
                <a:extLst>
                  <a:ext uri="{FF2B5EF4-FFF2-40B4-BE49-F238E27FC236}">
                    <a16:creationId xmlns:a16="http://schemas.microsoft.com/office/drawing/2014/main" id="{47080962-4B89-4FE8-95F9-D4E1EFE8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0663" y="3500438"/>
                <a:ext cx="3257550" cy="1066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341" name="Object 3">
                <a:extLst>
                  <a:ext uri="{FF2B5EF4-FFF2-40B4-BE49-F238E27FC236}">
                    <a16:creationId xmlns:a16="http://schemas.microsoft.com/office/drawing/2014/main" id="{CAB20ACC-8BEE-4AA5-98D1-90AF5C61D9AE}"/>
                  </a:ext>
                </a:extLst>
              </p:cNvPr>
              <p:cNvSpPr txBox="1"/>
              <p:nvPr/>
            </p:nvSpPr>
            <p:spPr bwMode="auto">
              <a:xfrm>
                <a:off x="5588000" y="4929188"/>
                <a:ext cx="2824163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𝑋𝑍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𝑌𝑍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𝑌𝑍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341" name="Object 3">
                <a:extLst>
                  <a:ext uri="{FF2B5EF4-FFF2-40B4-BE49-F238E27FC236}">
                    <a16:creationId xmlns:a16="http://schemas.microsoft.com/office/drawing/2014/main" id="{CAB20ACC-8BEE-4AA5-98D1-90AF5C61D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8000" y="4929188"/>
                <a:ext cx="2824163" cy="1066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2" name="TextovéPole 5">
            <a:extLst>
              <a:ext uri="{FF2B5EF4-FFF2-40B4-BE49-F238E27FC236}">
                <a16:creationId xmlns:a16="http://schemas.microsoft.com/office/drawing/2014/main" id="{09AD0E74-2C58-4915-836B-5AEB7183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76438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100"/>
              <a:t>AJ: partial correlation, part (semi-partial) correlation </a:t>
            </a:r>
          </a:p>
        </p:txBody>
      </p:sp>
    </p:spTree>
    <p:extLst>
      <p:ext uri="{BB962C8B-B14F-4D97-AF65-F5344CB8AC3E}">
        <p14:creationId xmlns:p14="http://schemas.microsoft.com/office/powerpoint/2010/main" val="95692861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3907</TotalTime>
  <Words>1470</Words>
  <Application>Microsoft Office PowerPoint</Application>
  <PresentationFormat>Předvádění na obrazovce (4:3)</PresentationFormat>
  <Paragraphs>314</Paragraphs>
  <Slides>24</Slides>
  <Notes>12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Cambria Math</vt:lpstr>
      <vt:lpstr>Segoe UI</vt:lpstr>
      <vt:lpstr>Symbol</vt:lpstr>
      <vt:lpstr>Wingdings</vt:lpstr>
      <vt:lpstr>Profil</vt:lpstr>
      <vt:lpstr>Rovnice</vt:lpstr>
      <vt:lpstr>Worksheet</vt:lpstr>
      <vt:lpstr>List</vt:lpstr>
      <vt:lpstr>PSY117 Statistická analýza dat v psychologii Přednáška 7 2019</vt:lpstr>
      <vt:lpstr>Dlouhodobá adaptace sluchu</vt:lpstr>
      <vt:lpstr>Prezentace aplikace PowerPoint</vt:lpstr>
      <vt:lpstr> </vt:lpstr>
      <vt:lpstr>Prezentace aplikace PowerPoint</vt:lpstr>
      <vt:lpstr>Vztah mezi třemi proměnnými Parciální a semiparciální korelace</vt:lpstr>
      <vt:lpstr>Korelace mezi hlasitostí a výdrží , kontrolujeme-li statisticky* alkohol je…</vt:lpstr>
      <vt:lpstr>Prezentace aplikace PowerPoint</vt:lpstr>
      <vt:lpstr>Parciální a semiparciální korelace obecně</vt:lpstr>
      <vt:lpstr>Vlastnosti Pearsonova korelačního koeficientu</vt:lpstr>
      <vt:lpstr>Pořadová korelace</vt:lpstr>
      <vt:lpstr>Kendallův koeficient pořadové korelace tau  </vt:lpstr>
      <vt:lpstr>Kendallův koeficient pořadové korelace tau</vt:lpstr>
      <vt:lpstr>Spearmanův koeficient pořadové korelace rs  </vt:lpstr>
      <vt:lpstr>Spearmanovo rs   (r, ró, rho)</vt:lpstr>
      <vt:lpstr>Vztahy na nominální úrovni</vt:lpstr>
      <vt:lpstr>Prezentace aplikace PowerPoint</vt:lpstr>
      <vt:lpstr>Prezentace aplikace PowerPoint</vt:lpstr>
      <vt:lpstr>Konstrukce psychologických škál</vt:lpstr>
      <vt:lpstr>Využití korelací v konstrukci psychologických testů - reliabilita</vt:lpstr>
      <vt:lpstr>zpět k NfS</vt:lpstr>
      <vt:lpstr>Jaké statistiky už známe</vt:lpstr>
      <vt:lpstr>Předpoklady statistik</vt:lpstr>
      <vt:lpstr>Co ještě omezuje výpovědní schopnost statistik?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Stanislav Ježek</cp:lastModifiedBy>
  <cp:revision>105</cp:revision>
  <cp:lastPrinted>1601-01-01T00:00:00Z</cp:lastPrinted>
  <dcterms:created xsi:type="dcterms:W3CDTF">2006-03-20T08:34:43Z</dcterms:created>
  <dcterms:modified xsi:type="dcterms:W3CDTF">2019-04-03T05:56:06Z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