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kset"/>
  <Default Extension="wmf" ContentType="image/x-wmf"/>
  <Default Extension="bin" ContentType="application/vnd.openxmlformats-officedocument.oleObject"/>
  <Default Extension="png" ContentType="image/png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drawings/vmlDrawing9.vml" ContentType="application/vnd.openxmlformats-officedocument.vmlDrawi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5.xml" ContentType="application/vnd.openxmlformats-officedocument.presentationml.notesSlide+xml"/>
  <Override PartName="/ppt/drawings/vmlDrawing10.vml" ContentType="application/vnd.openxmlformats-officedocument.vmlDrawing"/>
  <Override PartName="/ppt/slides/slide1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drawings/vmlDrawing11.vml" ContentType="application/vnd.openxmlformats-officedocument.vmlDrawing"/>
  <Override PartName="/ppt/slides/slide25.xml" ContentType="application/vnd.openxmlformats-officedocument.presentationml.slide+xml"/>
  <Override PartName="/ppt/drawings/vmlDrawing12.vml" ContentType="application/vnd.openxmlformats-officedocument.vmlDrawing"/>
  <Override PartName="/ppt/slides/slide26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27.xml" ContentType="application/vnd.openxmlformats-officedocument.presentationml.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15.xml" ContentType="application/vnd.openxmlformats-officedocument.presentationml.notesSlide+xml"/>
  <Override PartName="/ppt/drawings/vmlDrawing13.vml" ContentType="application/vnd.openxmlformats-officedocument.vmlDrawing"/>
  <Override PartName="/ppt/slides/slide31.xml" ContentType="application/vnd.openxmlformats-officedocument.presentationml.slide+xml"/>
  <Override PartName="/ppt/drawings/vmlDrawing14.vml" ContentType="application/vnd.openxmlformats-officedocument.vmlDrawing"/>
  <Override PartName="/ppt/slides/slide32.xml" ContentType="application/vnd.openxmlformats-officedocument.presentationml.slide+xml"/>
  <Override PartName="/ppt/drawings/vmlDrawing15.vml" ContentType="application/vnd.openxmlformats-officedocument.vmlDrawing"/>
  <Override PartName="/ppt/slides/slide33.xml" ContentType="application/vnd.openxmlformats-officedocument.presentationml.slide+xml"/>
  <Override PartName="/ppt/drawings/vmlDrawing16.vml" ContentType="application/vnd.openxmlformats-officedocument.vmlDrawing"/>
  <Override PartName="/ppt/slides/slide34.xml" ContentType="application/vnd.openxmlformats-officedocument.presentationml.slide+xml"/>
  <Override PartName="/ppt/notesSlides/notesSlide16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type="screen4x3" cy="6858000" cx="9144000"/>
  <p:notesSz cx="6797675" cy="9926638"/>
  <p:defaultTextStyle>
    <a:defPPr>
      <a:defRPr lang="cs-CZ"/>
    </a:defPPr>
    <a:lvl1pPr algn="ctr" fontAlgn="base" rtl="0">
      <a:spcBef>
        <a:spcPct val="0"/>
      </a:spcBef>
      <a:spcAft>
        <a:spcPct val="0"/>
      </a:spcAft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algn="ctr" fontAlgn="base" marL="457200" rtl="0">
      <a:spcBef>
        <a:spcPct val="0"/>
      </a:spcBef>
      <a:spcAft>
        <a:spcPct val="0"/>
      </a:spcAft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algn="ctr" fontAlgn="base" marL="914400" rtl="0">
      <a:spcBef>
        <a:spcPct val="0"/>
      </a:spcBef>
      <a:spcAft>
        <a:spcPct val="0"/>
      </a:spcAft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algn="ctr" fontAlgn="base" marL="1371600" rtl="0">
      <a:spcBef>
        <a:spcPct val="0"/>
      </a:spcBef>
      <a:spcAft>
        <a:spcPct val="0"/>
      </a:spcAft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algn="ctr" fontAlgn="base" marL="1828800" rtl="0">
      <a:spcBef>
        <a:spcPct val="0"/>
      </a:spcBef>
      <a:spcAft>
        <a:spcPct val="0"/>
      </a:spcAft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algn="l" defTabSz="914400" eaLnBrk="1" hangingPunct="1" latinLnBrk="0" marL="2286000" rtl="0"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algn="l" defTabSz="914400" eaLnBrk="1" hangingPunct="1" latinLnBrk="0" marL="2743200" rtl="0"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algn="l" defTabSz="914400" eaLnBrk="1" hangingPunct="1" latinLnBrk="0" marL="3200400" rtl="0"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algn="l" defTabSz="914400" eaLnBrk="1" hangingPunct="1" latinLnBrk="0" marL="3657600" rtl="0">
      <a:defRPr b="1" sz="2000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6469" autoAdjust="0"/>
    <p:restoredTop sz="93359" autoAdjust="0"/>
  </p:normalViewPr>
  <p:slideViewPr>
    <p:cSldViewPr>
      <p:cViewPr varScale="1">
        <p:scale>
          <a:sx n="97" d="100"/>
          <a:sy n="97" d="100"/>
        </p:scale>
        <p:origin x="59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tableStyles" Target="tableStyles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/Relationships>
</file>

<file path=ppt/charts/_rels/chart1.xml.rels><?xml version="1.0" encoding="UTF-8" standalone="yes"?>
<Relationships xmlns="http://schemas.openxmlformats.org/package/2006/relationships"><Relationship Id="rId1" Type="http://schemas.openxmlformats.org/officeDocument/2006/relationships/oleObject" Target="file:///E:\Dropbox\!V&#253;uka\PSY117\P&#345;edn&#225;&#353;ky\Binomick&#233;%20pro%20Rad&#269;ina%20srd&#237;&#269;ka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
<Relationships xmlns="http://schemas.openxmlformats.org/package/2006/relationships"><Relationship Id="rId1" Type="http://schemas.openxmlformats.org/officeDocument/2006/relationships/oleObject" Target="file:///E:\Dropbox\!V&#253;uka\PSY117\P&#345;edn&#225;&#353;ky\Binomick&#233;%20pro%20Rad&#269;ina%20srd&#237;&#269;ka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
<Relationships xmlns="http://schemas.openxmlformats.org/package/2006/relationships"><Relationship Id="rId1" Type="http://schemas.openxmlformats.org/officeDocument/2006/relationships/oleObject" Target="file:///C:\Documents%20and%20Settings\stan\Dokumenty\V&#253;uka\PSY117\semin&#225;&#345;e\3%20-%20korelace%20a%20regrese\Norm&#225;ln&#237;%20rozlo&#382;en&#237;.xls" TargetMode="External"/><Relationship Id="rId2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dirty="0"/>
              <a:t>Pravděpodobnost populační proporce</a:t>
            </a:r>
            <a:r>
              <a:rPr lang="cs-CZ" sz="2000" b="1" i="0" baseline="0" dirty="0"/>
              <a:t> pro </a:t>
            </a:r>
            <a:r>
              <a:rPr lang="cs-CZ" sz="2000" b="1" i="1" baseline="0" dirty="0"/>
              <a:t>k</a:t>
            </a:r>
            <a:r>
              <a:rPr lang="cs-CZ" sz="2000" b="1" i="0" baseline="0" dirty="0"/>
              <a:t> barevných srdíček z 10 </a:t>
            </a:r>
          </a:p>
          <a:p>
            <a:pPr>
              <a:defRPr sz="2000"/>
            </a:pP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i="1" dirty="0" err="1"/>
              <a:t>p</a:t>
            </a:r>
            <a:r>
              <a:rPr lang="cs-CZ" sz="2000" dirty="0" err="1"/>
              <a:t>|</a:t>
            </a:r>
            <a:r>
              <a:rPr lang="cs-CZ" sz="2000" i="1" dirty="0" err="1"/>
              <a:t>f</a:t>
            </a:r>
            <a:r>
              <a:rPr lang="cs-CZ" sz="2000" dirty="0"/>
              <a:t>=</a:t>
            </a:r>
            <a:r>
              <a:rPr lang="cs-CZ" sz="2000" i="1" dirty="0"/>
              <a:t>k</a:t>
            </a:r>
            <a:r>
              <a:rPr lang="cs-CZ" sz="2000" dirty="0"/>
              <a:t>)</a:t>
            </a:r>
          </a:p>
        </c:rich>
      </c:tx>
      <c:layout>
        <c:manualLayout>
          <c:xMode val="edge"/>
          <c:yMode val="edge"/>
          <c:x val="0.20434776091811602"/>
          <c:y val="0.0121095542794084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likelihood!$A$3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likelihood!$B$3:$J$3</c:f>
              <c:numCache>
                <c:formatCode>0.000</c:formatCode>
                <c:ptCount val="9"/>
                <c:pt idx="0">
                  <c:v>0.348678440100000</c:v>
                </c:pt>
                <c:pt idx="1">
                  <c:v>0.1073741824</c:v>
                </c:pt>
                <c:pt idx="2">
                  <c:v>0.0282475249000000</c:v>
                </c:pt>
                <c:pt idx="3">
                  <c:v>0.0060466176</c:v>
                </c:pt>
                <c:pt idx="4">
                  <c:v>0.0009765625</c:v>
                </c:pt>
                <c:pt idx="5">
                  <c:v>0.000104857600000000</c:v>
                </c:pt>
                <c:pt idx="6">
                  <c:v>0.00000590490000000001</c:v>
                </c:pt>
                <c:pt idx="7">
                  <c:v>1.02400000000000E-7</c:v>
                </c:pt>
                <c:pt idx="8">
                  <c:v>9.99999999999996E-11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likelihood!$A$4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likelihood!$B$4:$J$4</c:f>
              <c:numCache>
                <c:formatCode>0.000</c:formatCode>
                <c:ptCount val="9"/>
                <c:pt idx="0">
                  <c:v>0.387420489</c:v>
                </c:pt>
                <c:pt idx="1">
                  <c:v>0.268435456</c:v>
                </c:pt>
                <c:pt idx="2">
                  <c:v>0.121060821000000</c:v>
                </c:pt>
                <c:pt idx="3">
                  <c:v>0.0403107840000000</c:v>
                </c:pt>
                <c:pt idx="4">
                  <c:v>0.00976562500000000</c:v>
                </c:pt>
                <c:pt idx="5">
                  <c:v>0.001572864</c:v>
                </c:pt>
                <c:pt idx="6">
                  <c:v>0.000137781000000000</c:v>
                </c:pt>
                <c:pt idx="7">
                  <c:v>0.00000409599999999999</c:v>
                </c:pt>
                <c:pt idx="8">
                  <c:v>9.00000000000000E-9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likelihood!$A$5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likelihood!$B$5:$J$5</c:f>
              <c:numCache>
                <c:formatCode>0.000</c:formatCode>
                <c:ptCount val="9"/>
                <c:pt idx="0">
                  <c:v>0.193710244500000</c:v>
                </c:pt>
                <c:pt idx="1">
                  <c:v>0.301989888000000</c:v>
                </c:pt>
                <c:pt idx="2">
                  <c:v>0.233474440500000</c:v>
                </c:pt>
                <c:pt idx="3">
                  <c:v>0.120932352000000</c:v>
                </c:pt>
                <c:pt idx="4">
                  <c:v>0.0439453125000000</c:v>
                </c:pt>
                <c:pt idx="5">
                  <c:v>0.0106168320000000</c:v>
                </c:pt>
                <c:pt idx="6">
                  <c:v>0.00144670050000000</c:v>
                </c:pt>
                <c:pt idx="7">
                  <c:v>0.0000737279999999999</c:v>
                </c:pt>
                <c:pt idx="8">
                  <c:v>3.64499999999999E-7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likelihood!$A$6</c:f>
              <c:strCache>
                <c:ptCount val="1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likelihood!$B$6:$J$6</c:f>
              <c:numCache>
                <c:formatCode>0.000</c:formatCode>
                <c:ptCount val="9"/>
                <c:pt idx="0">
                  <c:v>0.0573956280000000</c:v>
                </c:pt>
                <c:pt idx="1">
                  <c:v>0.201326592000000</c:v>
                </c:pt>
                <c:pt idx="2">
                  <c:v>0.266827932000000</c:v>
                </c:pt>
                <c:pt idx="3">
                  <c:v>0.214990848000000</c:v>
                </c:pt>
                <c:pt idx="4">
                  <c:v>0.117187500000000</c:v>
                </c:pt>
                <c:pt idx="5">
                  <c:v>0.0424673280000000</c:v>
                </c:pt>
                <c:pt idx="6">
                  <c:v>0.00900169200000001</c:v>
                </c:pt>
                <c:pt idx="7">
                  <c:v>0.000786431999999998</c:v>
                </c:pt>
                <c:pt idx="8">
                  <c:v>0.00000874799999999999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likelihood!$A$7</c:f>
              <c:strCache>
                <c:ptCount val="1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likelihood!$B$7:$J$7</c:f>
              <c:numCache>
                <c:formatCode>0.000</c:formatCode>
                <c:ptCount val="9"/>
                <c:pt idx="0">
                  <c:v>0.0111602610000000</c:v>
                </c:pt>
                <c:pt idx="1">
                  <c:v>0.0880803840000000</c:v>
                </c:pt>
                <c:pt idx="2">
                  <c:v>0.200120949000000</c:v>
                </c:pt>
                <c:pt idx="3">
                  <c:v>0.250822656000000</c:v>
                </c:pt>
                <c:pt idx="4">
                  <c:v>0.205078125000000</c:v>
                </c:pt>
                <c:pt idx="5">
                  <c:v>0.111476736000000</c:v>
                </c:pt>
                <c:pt idx="6">
                  <c:v>0.0367569090000000</c:v>
                </c:pt>
                <c:pt idx="7">
                  <c:v>0.00550502399999999</c:v>
                </c:pt>
                <c:pt idx="8">
                  <c:v>0.000137781000000000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likelihood!$A$8</c:f>
              <c:strCache>
                <c:ptCount val="1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likelihood!$B$8:$J$8</c:f>
              <c:numCache>
                <c:formatCode>0.000</c:formatCode>
                <c:ptCount val="9"/>
                <c:pt idx="0">
                  <c:v>0.00148803480000000</c:v>
                </c:pt>
                <c:pt idx="1">
                  <c:v>0.0264241152000000</c:v>
                </c:pt>
                <c:pt idx="2">
                  <c:v>0.102919345200000</c:v>
                </c:pt>
                <c:pt idx="3">
                  <c:v>0.200658124800000</c:v>
                </c:pt>
                <c:pt idx="4">
                  <c:v>0.246093750000000</c:v>
                </c:pt>
                <c:pt idx="5">
                  <c:v>0.200658124800000</c:v>
                </c:pt>
                <c:pt idx="6">
                  <c:v>0.102919345200000</c:v>
                </c:pt>
                <c:pt idx="7">
                  <c:v>0.0264241152000000</c:v>
                </c:pt>
                <c:pt idx="8">
                  <c:v>0.00148803480000000</c:v>
                </c:pt>
              </c:numCache>
            </c:numRef>
          </c:val>
          <c:smooth val="1"/>
        </c:ser>
        <c:ser>
          <c:idx val="6"/>
          <c:order val="6"/>
          <c:tx>
            <c:strRef>
              <c:f>likelihood!$A$9</c:f>
              <c:strCache>
                <c:ptCount val="1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likelihood!$B$9:$J$9</c:f>
              <c:numCache>
                <c:formatCode>0.000</c:formatCode>
                <c:ptCount val="9"/>
                <c:pt idx="0">
                  <c:v>0.000137781000000000</c:v>
                </c:pt>
                <c:pt idx="1">
                  <c:v>0.00550502400000000</c:v>
                </c:pt>
                <c:pt idx="2">
                  <c:v>0.0367569090000000</c:v>
                </c:pt>
                <c:pt idx="3">
                  <c:v>0.111476736000000</c:v>
                </c:pt>
                <c:pt idx="4">
                  <c:v>0.205078125000000</c:v>
                </c:pt>
                <c:pt idx="5">
                  <c:v>0.250822656000000</c:v>
                </c:pt>
                <c:pt idx="6">
                  <c:v>0.200120949000000</c:v>
                </c:pt>
                <c:pt idx="7">
                  <c:v>0.0880803840000000</c:v>
                </c:pt>
                <c:pt idx="8">
                  <c:v>0.0111602610000000</c:v>
                </c:pt>
              </c:numCache>
            </c:numRef>
          </c:val>
          <c:smooth val="1"/>
        </c:ser>
        <c:ser>
          <c:idx val="7"/>
          <c:order val="7"/>
          <c:tx>
            <c:strRef>
              <c:f>likelihood!$A$10</c:f>
              <c:strCache>
                <c:ptCount val="1"/>
                <c:pt idx="0">
                  <c:v>7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likelihood!$B$10:$J$10</c:f>
              <c:numCache>
                <c:formatCode>0.000</c:formatCode>
                <c:ptCount val="9"/>
                <c:pt idx="0">
                  <c:v>0.00000874800000000001</c:v>
                </c:pt>
                <c:pt idx="1">
                  <c:v>0.000786432000000000</c:v>
                </c:pt>
                <c:pt idx="2">
                  <c:v>0.00900169200000000</c:v>
                </c:pt>
                <c:pt idx="3">
                  <c:v>0.0424673280000000</c:v>
                </c:pt>
                <c:pt idx="4">
                  <c:v>0.117187500000000</c:v>
                </c:pt>
                <c:pt idx="5">
                  <c:v>0.214990848000000</c:v>
                </c:pt>
                <c:pt idx="6">
                  <c:v>0.266827932000000</c:v>
                </c:pt>
                <c:pt idx="7">
                  <c:v>0.201326592000000</c:v>
                </c:pt>
                <c:pt idx="8">
                  <c:v>0.0573956279999999</c:v>
                </c:pt>
              </c:numCache>
            </c:numRef>
          </c:val>
          <c:smooth val="1"/>
        </c:ser>
        <c:ser>
          <c:idx val="8"/>
          <c:order val="8"/>
          <c:tx>
            <c:strRef>
              <c:f>likelihood!$A$11</c:f>
              <c:strCache>
                <c:ptCount val="1"/>
                <c:pt idx="0">
                  <c:v>8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likelihood!$B$11:$J$11</c:f>
              <c:numCache>
                <c:formatCode>0.000</c:formatCode>
                <c:ptCount val="9"/>
                <c:pt idx="0">
                  <c:v>3.64500000000001E-7</c:v>
                </c:pt>
                <c:pt idx="1">
                  <c:v>0.0000737280000000001</c:v>
                </c:pt>
                <c:pt idx="2">
                  <c:v>0.00144670050000000</c:v>
                </c:pt>
                <c:pt idx="3">
                  <c:v>0.0106168320000000</c:v>
                </c:pt>
                <c:pt idx="4">
                  <c:v>0.0439453125000000</c:v>
                </c:pt>
                <c:pt idx="5">
                  <c:v>0.120932352000000</c:v>
                </c:pt>
                <c:pt idx="6">
                  <c:v>0.233474440500000</c:v>
                </c:pt>
                <c:pt idx="7">
                  <c:v>0.301989888000000</c:v>
                </c:pt>
                <c:pt idx="8">
                  <c:v>0.193710244500000</c:v>
                </c:pt>
              </c:numCache>
            </c:numRef>
          </c:val>
          <c:smooth val="1"/>
        </c:ser>
        <c:ser>
          <c:idx val="9"/>
          <c:order val="9"/>
          <c:tx>
            <c:strRef>
              <c:f>likelihood!$A$12</c:f>
              <c:strCache>
                <c:ptCount val="1"/>
                <c:pt idx="0">
                  <c:v>9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likelihood!$B$12:$J$12</c:f>
              <c:numCache>
                <c:formatCode>0.000</c:formatCode>
                <c:ptCount val="9"/>
                <c:pt idx="0">
                  <c:v>9.00000000000000E-9</c:v>
                </c:pt>
                <c:pt idx="1">
                  <c:v>0.00000409599999999999</c:v>
                </c:pt>
                <c:pt idx="2">
                  <c:v>0.000137781000000000</c:v>
                </c:pt>
                <c:pt idx="3">
                  <c:v>0.00157286400000000</c:v>
                </c:pt>
                <c:pt idx="4">
                  <c:v>0.00976562500000000</c:v>
                </c:pt>
                <c:pt idx="5">
                  <c:v>0.0403107840000000</c:v>
                </c:pt>
                <c:pt idx="6">
                  <c:v>0.121060821</c:v>
                </c:pt>
                <c:pt idx="7">
                  <c:v>0.268435456000000</c:v>
                </c:pt>
                <c:pt idx="8">
                  <c:v>0.387420489</c:v>
                </c:pt>
              </c:numCache>
            </c:numRef>
          </c:val>
          <c:smooth val="1"/>
        </c:ser>
        <c:ser>
          <c:idx val="10"/>
          <c:order val="10"/>
          <c:tx>
            <c:strRef>
              <c:f>likelihood!$A$13</c:f>
              <c:strCache>
                <c:ptCount val="1"/>
                <c:pt idx="0">
                  <c:v>10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likelihood!$B$13:$J$13</c:f>
              <c:numCache>
                <c:formatCode>0.000</c:formatCode>
                <c:ptCount val="9"/>
                <c:pt idx="0">
                  <c:v>1.00000000000000E-10</c:v>
                </c:pt>
                <c:pt idx="1">
                  <c:v>1.02400000000000E-7</c:v>
                </c:pt>
                <c:pt idx="2">
                  <c:v>0.00000590490000000000</c:v>
                </c:pt>
                <c:pt idx="3">
                  <c:v>0.000104857600000000</c:v>
                </c:pt>
                <c:pt idx="4">
                  <c:v>0.0009765625</c:v>
                </c:pt>
                <c:pt idx="5">
                  <c:v>0.0060466176</c:v>
                </c:pt>
                <c:pt idx="6">
                  <c:v>0.0282475249000000</c:v>
                </c:pt>
                <c:pt idx="7">
                  <c:v>0.107374182400000</c:v>
                </c:pt>
                <c:pt idx="8">
                  <c:v>0.348678440100000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879232"/>
        <c:axId val="272206368"/>
      </c:lineChart>
      <c:catAx>
        <c:axId val="462879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/>
                  <a:t>Podíl barevných srdíček v populaci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2206368"/>
        <c:crosses val="autoZero"/>
        <c:auto val="0"/>
        <c:lblAlgn val="ctr"/>
        <c:lblOffset val="100"/>
        <c:noMultiLvlLbl val="0"/>
      </c:catAx>
      <c:valAx>
        <c:axId val="27220636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dirty="0"/>
                  <a:t>P(</a:t>
                </a:r>
                <a:r>
                  <a:rPr lang="cs-CZ" sz="1400" i="1" dirty="0" err="1"/>
                  <a:t>p|f</a:t>
                </a:r>
                <a:r>
                  <a:rPr lang="cs-CZ" sz="1400" i="1" dirty="0"/>
                  <a:t>=k)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879232"/>
        <c:crossesAt val="1.0"/>
        <c:crossBetween val="midCat"/>
        <c:majorUnit val="0.1"/>
        <c:minorUnit val="0.0500000000000000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 i="0" dirty="0"/>
              <a:t>Pravděpodobnost populační proporce</a:t>
            </a:r>
            <a:r>
              <a:rPr lang="cs-CZ" sz="2400" b="1" i="0" baseline="0" dirty="0"/>
              <a:t> pro </a:t>
            </a:r>
            <a:r>
              <a:rPr lang="cs-CZ" sz="2400" b="1" i="1" baseline="0" dirty="0"/>
              <a:t>k</a:t>
            </a:r>
            <a:r>
              <a:rPr lang="cs-CZ" sz="2400" b="1" i="0" baseline="0" dirty="0"/>
              <a:t> barevných srdíček ze 100 </a:t>
            </a:r>
          </a:p>
          <a:p>
            <a:pPr>
              <a:defRPr sz="2400"/>
            </a:pPr>
            <a:r>
              <a:rPr lang="cs-CZ" sz="2400" i="1" dirty="0"/>
              <a:t>P</a:t>
            </a:r>
            <a:r>
              <a:rPr lang="cs-CZ" sz="2400" dirty="0"/>
              <a:t>(</a:t>
            </a:r>
            <a:r>
              <a:rPr lang="cs-CZ" sz="2400" i="1" dirty="0" err="1"/>
              <a:t>p</a:t>
            </a:r>
            <a:r>
              <a:rPr lang="cs-CZ" sz="2400" dirty="0" err="1"/>
              <a:t>|</a:t>
            </a:r>
            <a:r>
              <a:rPr lang="cs-CZ" sz="2400" i="1" dirty="0" err="1"/>
              <a:t>f</a:t>
            </a:r>
            <a:r>
              <a:rPr lang="cs-CZ" sz="2400" dirty="0"/>
              <a:t>=</a:t>
            </a:r>
            <a:r>
              <a:rPr lang="cs-CZ" sz="2400" i="1" dirty="0"/>
              <a:t>k</a:t>
            </a:r>
            <a:r>
              <a:rPr lang="cs-CZ" sz="2400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likelihood!$A$3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likelihood!$B$3:$J$3</c:f>
              <c:numCache>
                <c:formatCode>0.000</c:formatCode>
                <c:ptCount val="9"/>
                <c:pt idx="0">
                  <c:v>0.0000265613988875875</c:v>
                </c:pt>
                <c:pt idx="1">
                  <c:v>2.03703597633448E-10</c:v>
                </c:pt>
                <c:pt idx="2">
                  <c:v>3.23447650962475E-16</c:v>
                </c:pt>
                <c:pt idx="3">
                  <c:v>6.53318623500069E-23</c:v>
                </c:pt>
                <c:pt idx="4">
                  <c:v>7.88860905221010E-31</c:v>
                </c:pt>
                <c:pt idx="5">
                  <c:v>1.60693804425900E-40</c:v>
                </c:pt>
                <c:pt idx="6">
                  <c:v>5.15377520732016E-53</c:v>
                </c:pt>
                <c:pt idx="7">
                  <c:v>1.26765060022820E-70</c:v>
                </c:pt>
                <c:pt idx="8">
                  <c:v>9.99999999999989E-101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likelihood!$A$4</c:f>
              <c:strCache>
                <c:ptCount val="1"/>
                <c:pt idx="0">
                  <c:v>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likelihood!$B$4:$J$4</c:f>
              <c:numCache>
                <c:formatCode>0.000</c:formatCode>
                <c:ptCount val="9"/>
                <c:pt idx="0">
                  <c:v>0.131865346824488</c:v>
                </c:pt>
                <c:pt idx="1">
                  <c:v>0.00336281996958268</c:v>
                </c:pt>
                <c:pt idx="2">
                  <c:v>0.00000117041796785406</c:v>
                </c:pt>
                <c:pt idx="3">
                  <c:v>1.96117920499183E-11</c:v>
                </c:pt>
                <c:pt idx="4">
                  <c:v>1.36554263874630E-17</c:v>
                </c:pt>
                <c:pt idx="5">
                  <c:v>1.60404502707997E-25</c:v>
                </c:pt>
                <c:pt idx="6">
                  <c:v>4.26774199824954E-36</c:v>
                </c:pt>
                <c:pt idx="7">
                  <c:v>2.30093479452006E-51</c:v>
                </c:pt>
                <c:pt idx="8">
                  <c:v>6.03573169891990E-78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likelihood!$A$5</c:f>
              <c:strCache>
                <c:ptCount val="1"/>
                <c:pt idx="0">
                  <c:v>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likelihood!$B$5:$J$5</c:f>
              <c:numCache>
                <c:formatCode>0.000</c:formatCode>
                <c:ptCount val="9"/>
                <c:pt idx="0">
                  <c:v>0.00117098699140497</c:v>
                </c:pt>
                <c:pt idx="1">
                  <c:v>0.0993002148088247</c:v>
                </c:pt>
                <c:pt idx="2">
                  <c:v>0.00757564492572666</c:v>
                </c:pt>
                <c:pt idx="3">
                  <c:v>0.0000105305528623878</c:v>
                </c:pt>
                <c:pt idx="4">
                  <c:v>4.22816326760155E-10</c:v>
                </c:pt>
                <c:pt idx="5">
                  <c:v>2.86401724898001E-16</c:v>
                </c:pt>
                <c:pt idx="6">
                  <c:v>6.32138866260152E-25</c:v>
                </c:pt>
                <c:pt idx="7">
                  <c:v>7.47051785876554E-38</c:v>
                </c:pt>
                <c:pt idx="8">
                  <c:v>6.51630650898714E-61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likelihood!$A$6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likelihood!$B$6:$J$6</c:f>
              <c:numCache>
                <c:formatCode>0.000</c:formatCode>
                <c:ptCount val="9"/>
                <c:pt idx="0">
                  <c:v>1.84040839176527E-8</c:v>
                </c:pt>
                <c:pt idx="1">
                  <c:v>0.00518964323994866</c:v>
                </c:pt>
                <c:pt idx="2">
                  <c:v>0.0867838647534281</c:v>
                </c:pt>
                <c:pt idx="3">
                  <c:v>0.0100075048857620</c:v>
                </c:pt>
                <c:pt idx="4">
                  <c:v>0.0000231706905801353</c:v>
                </c:pt>
                <c:pt idx="5">
                  <c:v>9.05055993190150E-10</c:v>
                </c:pt>
                <c:pt idx="6">
                  <c:v>1.65717195488243E-16</c:v>
                </c:pt>
                <c:pt idx="7">
                  <c:v>4.29277227415240E-27</c:v>
                </c:pt>
                <c:pt idx="8">
                  <c:v>1.24512750629134E-46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likelihood!$A$7</c:f>
              <c:strCache>
                <c:ptCount val="1"/>
                <c:pt idx="0">
                  <c:v>40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likelihood!$B$7:$J$7</c:f>
              <c:numCache>
                <c:formatCode>0.000</c:formatCode>
                <c:ptCount val="9"/>
                <c:pt idx="0">
                  <c:v>2.47021243450430E-15</c:v>
                </c:pt>
                <c:pt idx="1">
                  <c:v>0.00000231623587153130</c:v>
                </c:pt>
                <c:pt idx="2">
                  <c:v>0.00849016883748647</c:v>
                </c:pt>
                <c:pt idx="3">
                  <c:v>0.0812191449961061</c:v>
                </c:pt>
                <c:pt idx="4">
                  <c:v>0.0108438667116380</c:v>
                </c:pt>
                <c:pt idx="5">
                  <c:v>0.0000244249246265448</c:v>
                </c:pt>
                <c:pt idx="6">
                  <c:v>3.71005733237212E-10</c:v>
                </c:pt>
                <c:pt idx="7">
                  <c:v>2.10660425321412E-18</c:v>
                </c:pt>
                <c:pt idx="8">
                  <c:v>2.0318147779466E-34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likelihood!$A$8</c:f>
              <c:strCache>
                <c:ptCount val="1"/>
                <c:pt idx="0">
                  <c:v>50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likelihood!$B$8:$J$8</c:f>
              <c:numCache>
                <c:formatCode>0.000</c:formatCode>
                <c:ptCount val="9"/>
                <c:pt idx="0">
                  <c:v>5.19971310152118E-24</c:v>
                </c:pt>
                <c:pt idx="1">
                  <c:v>1.62126139886709E-11</c:v>
                </c:pt>
                <c:pt idx="2">
                  <c:v>0.0000130262271314454</c:v>
                </c:pt>
                <c:pt idx="3">
                  <c:v>0.0103375112538476</c:v>
                </c:pt>
                <c:pt idx="4">
                  <c:v>0.0795892373871788</c:v>
                </c:pt>
                <c:pt idx="5">
                  <c:v>0.0103375112538476</c:v>
                </c:pt>
                <c:pt idx="6">
                  <c:v>0.0000130262271314454</c:v>
                </c:pt>
                <c:pt idx="7">
                  <c:v>1.62126139886708E-11</c:v>
                </c:pt>
                <c:pt idx="8">
                  <c:v>5.19971310152114E-24</c:v>
                </c:pt>
              </c:numCache>
            </c:numRef>
          </c:val>
          <c:smooth val="1"/>
        </c:ser>
        <c:ser>
          <c:idx val="6"/>
          <c:order val="6"/>
          <c:tx>
            <c:strRef>
              <c:f>likelihood!$A$9</c:f>
              <c:strCache>
                <c:ptCount val="1"/>
                <c:pt idx="0">
                  <c:v>60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likelihood!$B$9:$J$9</c:f>
              <c:numCache>
                <c:formatCode>0.000</c:formatCode>
                <c:ptCount val="9"/>
                <c:pt idx="0">
                  <c:v>2.03181477794663E-34</c:v>
                </c:pt>
                <c:pt idx="1">
                  <c:v>2.10660425321412E-18</c:v>
                </c:pt>
                <c:pt idx="2">
                  <c:v>3.71005733237211E-10</c:v>
                </c:pt>
                <c:pt idx="3">
                  <c:v>0.0000244249246265448</c:v>
                </c:pt>
                <c:pt idx="4">
                  <c:v>0.0108438667116380</c:v>
                </c:pt>
                <c:pt idx="5">
                  <c:v>0.0812191449961061</c:v>
                </c:pt>
                <c:pt idx="6">
                  <c:v>0.00849016883748648</c:v>
                </c:pt>
                <c:pt idx="7">
                  <c:v>0.00000231623587153130</c:v>
                </c:pt>
                <c:pt idx="8">
                  <c:v>2.47021243450429E-15</c:v>
                </c:pt>
              </c:numCache>
            </c:numRef>
          </c:val>
          <c:smooth val="1"/>
        </c:ser>
        <c:ser>
          <c:idx val="7"/>
          <c:order val="7"/>
          <c:tx>
            <c:strRef>
              <c:f>likelihood!$A$10</c:f>
              <c:strCache>
                <c:ptCount val="1"/>
                <c:pt idx="0">
                  <c:v>70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likelihood!$B$10:$J$10</c:f>
              <c:numCache>
                <c:formatCode>0.000</c:formatCode>
                <c:ptCount val="9"/>
                <c:pt idx="0">
                  <c:v>1.24512750629134E-46</c:v>
                </c:pt>
                <c:pt idx="1">
                  <c:v>4.29277227415236E-27</c:v>
                </c:pt>
                <c:pt idx="2">
                  <c:v>1.65717195488242E-16</c:v>
                </c:pt>
                <c:pt idx="3">
                  <c:v>9.05055993190150E-10</c:v>
                </c:pt>
                <c:pt idx="4">
                  <c:v>0.0000231706905801353</c:v>
                </c:pt>
                <c:pt idx="5">
                  <c:v>0.0100075048857620</c:v>
                </c:pt>
                <c:pt idx="6">
                  <c:v>0.0867838647534281</c:v>
                </c:pt>
                <c:pt idx="7">
                  <c:v>0.00518964323994865</c:v>
                </c:pt>
                <c:pt idx="8">
                  <c:v>1.84040839176527E-8</c:v>
                </c:pt>
              </c:numCache>
            </c:numRef>
          </c:val>
          <c:smooth val="1"/>
        </c:ser>
        <c:ser>
          <c:idx val="8"/>
          <c:order val="8"/>
          <c:tx>
            <c:strRef>
              <c:f>likelihood!$A$11</c:f>
              <c:strCache>
                <c:ptCount val="1"/>
                <c:pt idx="0">
                  <c:v>80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likelihood!$B$11:$J$11</c:f>
              <c:numCache>
                <c:formatCode>0.000</c:formatCode>
                <c:ptCount val="9"/>
                <c:pt idx="0">
                  <c:v>6.51630650898751E-61</c:v>
                </c:pt>
                <c:pt idx="1">
                  <c:v>7.47051785876565E-38</c:v>
                </c:pt>
                <c:pt idx="2">
                  <c:v>6.32138866260152E-25</c:v>
                </c:pt>
                <c:pt idx="3">
                  <c:v>2.86401724898001E-16</c:v>
                </c:pt>
                <c:pt idx="4">
                  <c:v>4.22816326760156E-10</c:v>
                </c:pt>
                <c:pt idx="5">
                  <c:v>0.0000105305528623878</c:v>
                </c:pt>
                <c:pt idx="6">
                  <c:v>0.00757564492572663</c:v>
                </c:pt>
                <c:pt idx="7">
                  <c:v>0.0993002148088247</c:v>
                </c:pt>
                <c:pt idx="8">
                  <c:v>0.00117098699140496</c:v>
                </c:pt>
              </c:numCache>
            </c:numRef>
          </c:val>
          <c:smooth val="1"/>
        </c:ser>
        <c:ser>
          <c:idx val="9"/>
          <c:order val="9"/>
          <c:tx>
            <c:strRef>
              <c:f>likelihood!$A$12</c:f>
              <c:strCache>
                <c:ptCount val="1"/>
                <c:pt idx="0">
                  <c:v>90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likelihood!$B$12:$J$12</c:f>
              <c:numCache>
                <c:formatCode>0.000</c:formatCode>
                <c:ptCount val="9"/>
                <c:pt idx="0">
                  <c:v>6.03573169891973E-78</c:v>
                </c:pt>
                <c:pt idx="1">
                  <c:v>2.30093479452002E-51</c:v>
                </c:pt>
                <c:pt idx="2">
                  <c:v>4.26774199824942E-36</c:v>
                </c:pt>
                <c:pt idx="3">
                  <c:v>1.60404502707996E-25</c:v>
                </c:pt>
                <c:pt idx="4">
                  <c:v>1.36554263874630E-17</c:v>
                </c:pt>
                <c:pt idx="5">
                  <c:v>1.96117920499183E-11</c:v>
                </c:pt>
                <c:pt idx="6">
                  <c:v>0.00000117041796785406</c:v>
                </c:pt>
                <c:pt idx="7">
                  <c:v>0.00336281996958269</c:v>
                </c:pt>
                <c:pt idx="8">
                  <c:v>0.131865346824488</c:v>
                </c:pt>
              </c:numCache>
            </c:numRef>
          </c:val>
          <c:smooth val="1"/>
        </c:ser>
        <c:ser>
          <c:idx val="10"/>
          <c:order val="10"/>
          <c:tx>
            <c:strRef>
              <c:f>likelihood!$A$13</c:f>
              <c:strCache>
                <c:ptCount val="1"/>
                <c:pt idx="0">
                  <c:v>100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likelihood!$B$13:$J$13</c:f>
              <c:numCache>
                <c:formatCode>0.000</c:formatCode>
                <c:ptCount val="9"/>
                <c:pt idx="0">
                  <c:v>1.00000000000002E-100</c:v>
                </c:pt>
                <c:pt idx="1">
                  <c:v>1.26765060022824E-70</c:v>
                </c:pt>
                <c:pt idx="2">
                  <c:v>5.15377520732002E-53</c:v>
                </c:pt>
                <c:pt idx="3">
                  <c:v>1.60693804425900E-40</c:v>
                </c:pt>
                <c:pt idx="4">
                  <c:v>7.88860905221010E-31</c:v>
                </c:pt>
                <c:pt idx="5">
                  <c:v>6.53318623500069E-23</c:v>
                </c:pt>
                <c:pt idx="6">
                  <c:v>3.23447650962475E-16</c:v>
                </c:pt>
                <c:pt idx="7">
                  <c:v>2.03703597633450E-10</c:v>
                </c:pt>
                <c:pt idx="8">
                  <c:v>0.0000265613988875875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879232"/>
        <c:axId val="272206368"/>
      </c:lineChart>
      <c:catAx>
        <c:axId val="462879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2000" dirty="0"/>
                  <a:t>Podíl barevných srdíček v populaci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2206368"/>
        <c:crosses val="autoZero"/>
        <c:auto val="0"/>
        <c:lblAlgn val="ctr"/>
        <c:lblOffset val="100"/>
        <c:noMultiLvlLbl val="0"/>
      </c:catAx>
      <c:valAx>
        <c:axId val="27220636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dirty="0"/>
                  <a:t>P(</a:t>
                </a:r>
                <a:r>
                  <a:rPr lang="cs-CZ" sz="1400" i="1" dirty="0" err="1"/>
                  <a:t>p|f</a:t>
                </a:r>
                <a:r>
                  <a:rPr lang="cs-CZ" sz="1400" i="1" dirty="0"/>
                  <a:t>=k)</a:t>
                </a:r>
              </a:p>
            </c:rich>
          </c:tx>
          <c:layout>
            <c:manualLayout>
              <c:xMode val="edge"/>
              <c:yMode val="edge"/>
              <c:x val="0.01311837711328677"/>
              <c:y val="0.47393692367514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879232"/>
        <c:crossesAt val="1.0"/>
        <c:crossBetween val="midCat"/>
        <c:majorUnit val="0.1"/>
        <c:minorUnit val="0.0500000000000000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4664883776945087"/>
          <c:y val="0.024836608611161486"/>
          <c:w val="0.9204939448794065"/>
          <c:h val="0.843976460837132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List3!$A$43</c:f>
              <c:strCache>
                <c:ptCount val="1"/>
                <c:pt idx="0">
                  <c:v>IQ</c:v>
                </c:pt>
              </c:strCache>
            </c:strRef>
          </c:tx>
          <c:marker>
            <c:symbol val="none"/>
          </c:marker>
          <c:xVal>
            <c:numRef>
              <c:f>List3!$B$41:$R$41</c:f>
              <c:numCache>
                <c:formatCode>0</c:formatCode>
                <c:ptCount val="17"/>
                <c:pt idx="0">
                  <c:v>70.0</c:v>
                </c:pt>
                <c:pt idx="1">
                  <c:v>77.5</c:v>
                </c:pt>
                <c:pt idx="2">
                  <c:v>85.0</c:v>
                </c:pt>
                <c:pt idx="3">
                  <c:v>92.5</c:v>
                </c:pt>
                <c:pt idx="4">
                  <c:v>100.0</c:v>
                </c:pt>
                <c:pt idx="5">
                  <c:v>107.5</c:v>
                </c:pt>
                <c:pt idx="6">
                  <c:v>115.0</c:v>
                </c:pt>
                <c:pt idx="7">
                  <c:v>122.5</c:v>
                </c:pt>
                <c:pt idx="8">
                  <c:v>130.0</c:v>
                </c:pt>
                <c:pt idx="9">
                  <c:v>137.5</c:v>
                </c:pt>
                <c:pt idx="10">
                  <c:v>145.0</c:v>
                </c:pt>
                <c:pt idx="11">
                  <c:v>152.5</c:v>
                </c:pt>
                <c:pt idx="12">
                  <c:v>160.0</c:v>
                </c:pt>
                <c:pt idx="13">
                  <c:v>167.5</c:v>
                </c:pt>
                <c:pt idx="14">
                  <c:v>175.0</c:v>
                </c:pt>
                <c:pt idx="15">
                  <c:v>182.5</c:v>
                </c:pt>
                <c:pt idx="16">
                  <c:v>190.0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0.000133830225764886</c:v>
                </c:pt>
                <c:pt idx="1">
                  <c:v>0.000872682695045762</c:v>
                </c:pt>
                <c:pt idx="2">
                  <c:v>0.00443184841193803</c:v>
                </c:pt>
                <c:pt idx="3">
                  <c:v>0.0175283004935686</c:v>
                </c:pt>
                <c:pt idx="4">
                  <c:v>0.0539909665131881</c:v>
                </c:pt>
                <c:pt idx="5">
                  <c:v>0.129517595665892</c:v>
                </c:pt>
                <c:pt idx="6">
                  <c:v>0.241970724519143</c:v>
                </c:pt>
                <c:pt idx="7">
                  <c:v>0.352065326764300</c:v>
                </c:pt>
                <c:pt idx="8">
                  <c:v>0.398942280401433</c:v>
                </c:pt>
                <c:pt idx="9">
                  <c:v>0.352065326764300</c:v>
                </c:pt>
                <c:pt idx="10">
                  <c:v>0.241970724519143</c:v>
                </c:pt>
                <c:pt idx="11">
                  <c:v>0.129517595665892</c:v>
                </c:pt>
                <c:pt idx="12">
                  <c:v>0.0539909665131881</c:v>
                </c:pt>
                <c:pt idx="13">
                  <c:v>0.0175283004935686</c:v>
                </c:pt>
                <c:pt idx="14">
                  <c:v>0.00443184841193803</c:v>
                </c:pt>
                <c:pt idx="15">
                  <c:v>0.000872682695045762</c:v>
                </c:pt>
                <c:pt idx="16">
                  <c:v>0.000133830225764886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List3!$A$42</c:f>
              <c:strCache>
                <c:ptCount val="1"/>
                <c:pt idx="0">
                  <c:v>průměr IQ</c:v>
                </c:pt>
              </c:strCache>
            </c:strRef>
          </c:tx>
          <c:marker>
            <c:symbol val="none"/>
          </c:marker>
          <c:xVal>
            <c:numRef>
              <c:f>List3!$B$42:$R$42</c:f>
              <c:numCache>
                <c:formatCode>0</c:formatCode>
                <c:ptCount val="17"/>
                <c:pt idx="0">
                  <c:v>124.0</c:v>
                </c:pt>
                <c:pt idx="1">
                  <c:v>124.75</c:v>
                </c:pt>
                <c:pt idx="2">
                  <c:v>125.5</c:v>
                </c:pt>
                <c:pt idx="3">
                  <c:v>126.25</c:v>
                </c:pt>
                <c:pt idx="4">
                  <c:v>127.0</c:v>
                </c:pt>
                <c:pt idx="5">
                  <c:v>127.75</c:v>
                </c:pt>
                <c:pt idx="6">
                  <c:v>128.5</c:v>
                </c:pt>
                <c:pt idx="7">
                  <c:v>129.25</c:v>
                </c:pt>
                <c:pt idx="8">
                  <c:v>130.0</c:v>
                </c:pt>
                <c:pt idx="9">
                  <c:v>130.75</c:v>
                </c:pt>
                <c:pt idx="10">
                  <c:v>131.5</c:v>
                </c:pt>
                <c:pt idx="11">
                  <c:v>132.25</c:v>
                </c:pt>
                <c:pt idx="12">
                  <c:v>133.0</c:v>
                </c:pt>
                <c:pt idx="13">
                  <c:v>133.75</c:v>
                </c:pt>
                <c:pt idx="14">
                  <c:v>134.5</c:v>
                </c:pt>
                <c:pt idx="15">
                  <c:v>135.25</c:v>
                </c:pt>
                <c:pt idx="16">
                  <c:v>136.0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0.000133830225764886</c:v>
                </c:pt>
                <c:pt idx="1">
                  <c:v>0.000872682695045762</c:v>
                </c:pt>
                <c:pt idx="2">
                  <c:v>0.00443184841193803</c:v>
                </c:pt>
                <c:pt idx="3">
                  <c:v>0.0175283004935686</c:v>
                </c:pt>
                <c:pt idx="4">
                  <c:v>0.0539909665131881</c:v>
                </c:pt>
                <c:pt idx="5">
                  <c:v>0.129517595665892</c:v>
                </c:pt>
                <c:pt idx="6">
                  <c:v>0.241970724519143</c:v>
                </c:pt>
                <c:pt idx="7">
                  <c:v>0.352065326764300</c:v>
                </c:pt>
                <c:pt idx="8">
                  <c:v>0.398942280401433</c:v>
                </c:pt>
                <c:pt idx="9">
                  <c:v>0.352065326764300</c:v>
                </c:pt>
                <c:pt idx="10">
                  <c:v>0.241970724519143</c:v>
                </c:pt>
                <c:pt idx="11">
                  <c:v>0.129517595665892</c:v>
                </c:pt>
                <c:pt idx="12">
                  <c:v>0.0539909665131881</c:v>
                </c:pt>
                <c:pt idx="13">
                  <c:v>0.0175283004935686</c:v>
                </c:pt>
                <c:pt idx="14">
                  <c:v>0.00443184841193803</c:v>
                </c:pt>
                <c:pt idx="15">
                  <c:v>0.000872682695045762</c:v>
                </c:pt>
                <c:pt idx="16">
                  <c:v>0.000133830225764886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618232"/>
        <c:axId val="205171064"/>
      </c:scatterChart>
      <c:valAx>
        <c:axId val="60618232"/>
        <c:scaling>
          <c:orientation val="minMax"/>
          <c:max val="170.0"/>
          <c:min val="90.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205171064"/>
        <c:crosses val="autoZero"/>
        <c:crossBetween val="midCat"/>
      </c:valAx>
      <c:valAx>
        <c:axId val="205171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61823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ayout>
        <c:manualLayout>
          <c:xMode val="edge"/>
          <c:yMode val="edge"/>
          <c:x val="0.7578920078417417"/>
          <c:y val="0.18938244979248992"/>
          <c:w val="0.17276276556287987"/>
          <c:h val="0.201587631811911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0.vml.rels><?xml version="1.0" encoding="UTF-8" standalone="yes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11.vml.rels><?xml version="1.0" encoding="UTF-8" standalone="yes"?>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2.vml.rels><?xml version="1.0" encoding="UTF-8" standalone="yes"?>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3.vml.rels><?xml version="1.0" encoding="UTF-8" standalone="yes"?>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4.vml.rels><?xml version="1.0" encoding="UTF-8" standalone="yes"?>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15.vml.rels><?xml version="1.0" encoding="UTF-8" standalone="yes"?>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16.vml.rels><?xml version="1.0" encoding="UTF-8" standalone="yes"?>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9.vml.rels><?xml version="1.0" encoding="UTF-8" standalone="yes"?>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l">
              <a:defRPr b="0" sz="1200"/>
            </a:lvl1pPr>
          </a:lstStyle>
          <a:p>
            <a:endParaRPr lang="cs-CZ"/>
          </a:p>
        </p:txBody>
      </p:sp>
      <p:sp>
        <p:nvSpPr>
          <p:cNvPr id="104877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b="0" sz="1200"/>
            </a:lvl1pPr>
          </a:lstStyle>
          <a:p>
            <a:endParaRPr lang="cs-CZ"/>
          </a:p>
        </p:txBody>
      </p:sp>
      <p:sp>
        <p:nvSpPr>
          <p:cNvPr id="1048777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l">
              <a:defRPr b="0" sz="1200"/>
            </a:lvl1pPr>
          </a:lstStyle>
          <a:p>
            <a:endParaRPr lang="cs-CZ"/>
          </a:p>
        </p:txBody>
      </p:sp>
      <p:sp>
        <p:nvSpPr>
          <p:cNvPr id="1048778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r">
              <a:defRPr b="0" sz="1200"/>
            </a:lvl1pPr>
          </a:lstStyle>
          <a:p>
            <a:fld id="{1E993874-2115-4FAC-A467-1CEC7C7AE6F0}" type="slidenum">
              <a:rPr lang="cs-CZ"/>
              <a:t>‹#›</a:t>
            </a:fld>
            <a:endParaRPr lang="cs-CZ"/>
          </a:p>
        </p:txBody>
      </p:sp>
    </p:spTree>
  </p:cSld>
  <p:clrMap accent1="accent1" accent2="accent2" accent3="accent3" accent4="accent4" accent5="accent5" accent6="accent6" bg1="lt1" bg2="lt2" tx1="dk1" tx2="dk2" hlink="hlink" folHlink="folHlink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l">
              <a:defRPr b="0" sz="1200"/>
            </a:lvl1pPr>
          </a:lstStyle>
          <a:p>
            <a:endParaRPr lang="cs-CZ"/>
          </a:p>
        </p:txBody>
      </p:sp>
      <p:sp>
        <p:nvSpPr>
          <p:cNvPr id="104877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b="0" sz="1200"/>
            </a:lvl1pPr>
          </a:lstStyle>
          <a:p>
            <a:endParaRPr lang="cs-CZ"/>
          </a:p>
        </p:txBody>
      </p:sp>
      <p:sp>
        <p:nvSpPr>
          <p:cNvPr id="104877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77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77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l">
              <a:defRPr b="0" sz="1200"/>
            </a:lvl1pPr>
          </a:lstStyle>
          <a:p>
            <a:endParaRPr lang="cs-CZ"/>
          </a:p>
        </p:txBody>
      </p:sp>
      <p:sp>
        <p:nvSpPr>
          <p:cNvPr id="10487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r">
              <a:defRPr b="0" sz="1200"/>
            </a:lvl1pPr>
          </a:lstStyle>
          <a:p>
            <a:fld id="{DA600D81-10D6-4D7B-8FC9-3481BDC566E3}" type="slidenum">
              <a:rPr lang="cs-CZ"/>
              <a:t>‹#›</a:t>
            </a:fld>
            <a:endParaRPr lang="cs-CZ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eaLnBrk="0" fontAlgn="base" hangingPunct="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algn="l" eaLnBrk="0" fontAlgn="base" hangingPunct="0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algn="l" eaLnBrk="0" fontAlgn="base" hangingPunct="0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algn="l" eaLnBrk="0" fontAlgn="base" hangingPunct="0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algn="l" eaLnBrk="0" fontAlgn="base" hangingPunct="0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59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59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3E65994A-7972-4F93-A68E-29EB71F456B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8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8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81679325-0169-4CCD-85B5-F4A5B085A595}" type="slidenum">
              <a:rPr lang="cs-CZ" smtClean="0"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8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8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D988EBD8-D85B-4B70-A8A9-ED2400D72F4D}" type="slidenum">
              <a:rPr lang="cs-CZ" smtClean="0"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9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9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1EB83065-72FE-47CF-8361-802CC568C271}" type="slidenum">
              <a:rPr lang="cs-CZ" smtClean="0"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9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9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7218316E-D89A-49CC-BA9A-071DC10947DB}" type="slidenum">
              <a:rPr lang="cs-CZ" smtClean="0"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7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7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83890864-039E-4082-A062-61FBB3425A74}" type="slidenum">
              <a:rPr lang="cs-CZ" smtClean="0"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Zástupný symbol pro obrázek snímku 1"/>
          <p:cNvSpPr>
            <a:spLocks noChangeAspect="1" noRot="1" noGrp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708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pPr eaLnBrk="1" hangingPunct="1"/>
            <a:r>
              <a:rPr dirty="0" lang="cs-CZ"/>
              <a:t>Výběrové rozložení mediánu je v případě normálního rozložení taky normální a výběrová chyba je cca 1,253 výběrové chyby průměru. </a:t>
            </a:r>
          </a:p>
          <a:p>
            <a:pPr eaLnBrk="1" hangingPunct="1"/>
            <a:r>
              <a:rPr dirty="0" lang="cs-CZ"/>
              <a:t>Dobrá simulace je na www.</a:t>
            </a:r>
            <a:r>
              <a:rPr dirty="0" lang="cs-CZ" err="1"/>
              <a:t>stat.tamu.edu</a:t>
            </a:r>
            <a:r>
              <a:rPr dirty="0" lang="cs-CZ"/>
              <a:t>/</a:t>
            </a:r>
            <a:r>
              <a:rPr dirty="0" lang="en-US"/>
              <a:t>~</a:t>
            </a:r>
            <a:r>
              <a:rPr dirty="0" lang="en-US" err="1"/>
              <a:t>jhardin</a:t>
            </a:r>
            <a:r>
              <a:rPr dirty="0" lang="cs-CZ"/>
              <a:t>/</a:t>
            </a:r>
            <a:r>
              <a:rPr dirty="0" lang="cs-CZ" err="1"/>
              <a:t>applets</a:t>
            </a:r>
            <a:r>
              <a:rPr dirty="0" lang="cs-CZ"/>
              <a:t>/</a:t>
            </a:r>
            <a:r>
              <a:rPr dirty="0" lang="cs-CZ" err="1"/>
              <a:t>signed</a:t>
            </a:r>
            <a:r>
              <a:rPr dirty="0" lang="cs-CZ"/>
              <a:t>/SampDist2.html (s varováním).</a:t>
            </a:r>
          </a:p>
          <a:p>
            <a:pPr eaLnBrk="1" hangingPunct="1"/>
            <a:r>
              <a:rPr dirty="0" lang="cs-CZ"/>
              <a:t>Na </a:t>
            </a:r>
            <a:r>
              <a:rPr dirty="0" lang="cs-CZ" err="1"/>
              <a:t>konfidenční</a:t>
            </a:r>
            <a:r>
              <a:rPr dirty="0" lang="cs-CZ"/>
              <a:t> interval se jde podle Altmana </a:t>
            </a:r>
            <a:r>
              <a:rPr dirty="0" lang="cs-CZ" err="1"/>
              <a:t>et</a:t>
            </a:r>
            <a:r>
              <a:rPr dirty="0" lang="cs-CZ"/>
              <a:t> </a:t>
            </a:r>
            <a:r>
              <a:rPr dirty="0" lang="cs-CZ" err="1"/>
              <a:t>al</a:t>
            </a:r>
            <a:r>
              <a:rPr dirty="0" lang="cs-CZ"/>
              <a:t>.(2000). </a:t>
            </a:r>
            <a:r>
              <a:rPr dirty="0" lang="cs-CZ" err="1"/>
              <a:t>Statistics</a:t>
            </a:r>
            <a:r>
              <a:rPr dirty="0" lang="cs-CZ"/>
              <a:t> </a:t>
            </a:r>
            <a:r>
              <a:rPr dirty="0" lang="cs-CZ" err="1"/>
              <a:t>with</a:t>
            </a:r>
            <a:r>
              <a:rPr baseline="0" dirty="0" lang="cs-CZ"/>
              <a:t> </a:t>
            </a:r>
            <a:r>
              <a:rPr baseline="0" dirty="0" lang="cs-CZ" err="1"/>
              <a:t>confidence</a:t>
            </a:r>
            <a:r>
              <a:rPr baseline="0" dirty="0" lang="cs-CZ"/>
              <a:t>.</a:t>
            </a:r>
            <a:r>
              <a:rPr dirty="0" lang="cs-CZ"/>
              <a:t> s. 36 jinak, taky pořadově.</a:t>
            </a:r>
          </a:p>
          <a:p>
            <a:pPr eaLnBrk="1" hangingPunct="1"/>
            <a:r>
              <a:rPr dirty="0" lang="cs-CZ"/>
              <a:t>Tohle je </a:t>
            </a:r>
          </a:p>
          <a:p>
            <a:endParaRPr dirty="0" lang="cs-CZ"/>
          </a:p>
        </p:txBody>
      </p:sp>
      <p:sp>
        <p:nvSpPr>
          <p:cNvPr id="1048709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DA600D81-10D6-4D7B-8FC9-3481BDC566E3}" type="slidenum">
              <a:rPr lang="cs-CZ" smtClean="0"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7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7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A2D4412D-F7D6-4E46-B647-ACF3D8F09A34}" type="slidenum">
              <a:rPr lang="cs-CZ" smtClean="0"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1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1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97FDF3F3-3E1C-4D14-A28A-23B798B257B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28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2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A8CCBD34-6A26-4B56-A312-1F143F24935F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2EDE9ED0-FCF9-4E62-972C-2F3F26EE7471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4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dirty="0" lang="cs-CZ"/>
          </a:p>
        </p:txBody>
      </p:sp>
      <p:sp>
        <p:nvSpPr>
          <p:cNvPr id="104864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BE5D0350-D1A4-4798-9D74-77C9F634957A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5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5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0CBE94F4-2E47-492F-B7B4-E75ED8950B1C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C8F4BDFD-24A5-46DC-8F03-DFDF06E005A1}" type="slidenum">
              <a:rPr lang="cs-CZ" smtClean="0"/>
              <a:t>19</a:t>
            </a:fld>
            <a:endParaRPr lang="cs-CZ"/>
          </a:p>
        </p:txBody>
      </p:sp>
      <p:sp>
        <p:nvSpPr>
          <p:cNvPr id="1048659" name="Rectangle 2"/>
          <p:cNvSpPr>
            <a:spLocks noChangeAspect="1" noRot="1" noGrp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dirty="0"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6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r>
              <a:rPr dirty="0" lang="cs-CZ" err="1"/>
              <a:t>Expected</a:t>
            </a:r>
            <a:r>
              <a:rPr dirty="0" lang="cs-CZ"/>
              <a:t> </a:t>
            </a:r>
            <a:r>
              <a:rPr dirty="0" lang="cs-CZ" err="1"/>
              <a:t>value</a:t>
            </a:r>
            <a:r>
              <a:rPr dirty="0" lang="cs-CZ"/>
              <a:t> ~=</a:t>
            </a:r>
            <a:r>
              <a:rPr baseline="0" dirty="0" lang="cs-CZ"/>
              <a:t> průměr. Zde jde o průměr výběrového rozložení. Průměrování rozptylů dá 100, ale průměrování odchylek méně než 100.</a:t>
            </a:r>
            <a:endParaRPr dirty="0" lang="cs-CZ"/>
          </a:p>
        </p:txBody>
      </p:sp>
      <p:sp>
        <p:nvSpPr>
          <p:cNvPr id="104867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FCB39EFA-0312-46BA-80FD-BB431AA7E149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Zástupný symbol pro obrázek snímku 1"/>
          <p:cNvSpPr>
            <a:spLocks noChangeAspect="1" noRot="1" noGrp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7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p>
            <a:pPr eaLnBrk="1" hangingPunct="1"/>
            <a:endParaRPr lang="cs-CZ"/>
          </a:p>
        </p:txBody>
      </p:sp>
      <p:sp>
        <p:nvSpPr>
          <p:cNvPr id="1048675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p>
            <a:fld id="{49C57B03-BC54-44CC-AF81-2D5626BEEBD4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Úvodní sníme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p>
            <a:pPr algn="l"/>
            <a:endParaRPr b="0" sz="2400" lang="cs-CZ">
              <a:latin typeface="Times New Roman" pitchFamily="18" charset="0"/>
            </a:endParaRPr>
          </a:p>
        </p:txBody>
      </p:sp>
      <p:sp>
        <p:nvSpPr>
          <p:cNvPr id="1048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5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indent="0" marL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485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p>
            <a:endParaRPr lang="cs-CZ"/>
          </a:p>
        </p:txBody>
      </p:sp>
      <p:sp>
        <p:nvSpPr>
          <p:cNvPr id="10485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p>
            <a:endParaRPr lang="cs-CZ"/>
          </a:p>
        </p:txBody>
      </p:sp>
      <p:sp>
        <p:nvSpPr>
          <p:cNvPr id="104858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p>
            <a:fld id="{7D0B8B00-9635-4B7C-9976-6876F8F96D6F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Nadpis a svislý text"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75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5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5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5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41563785-3ABB-4F48-B5D7-D77B97D947D1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Svislý nadpis a text"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p>
            <a:r>
              <a:rPr lang="cs-CZ"/>
              <a:t>Klepnutím lze upravit styl předlohy nadpisů.</a:t>
            </a:r>
          </a:p>
        </p:txBody>
      </p:sp>
      <p:sp>
        <p:nvSpPr>
          <p:cNvPr id="104872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2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2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2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010E6B41-B9A7-4195-AE65-0A6385B0C4D6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xAndObj">
  <p:cSld name="Nadpis, text a obsah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62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21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2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62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62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382EA2A6-C5EE-4978-AA12-29AB124BE0C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OverTx">
  <p:cSld name="Nadpis a obsah nad textem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631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63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63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ACFF6F05-53E2-49B8-9F0C-ECE5D877E306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Nadpis a obsah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5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59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59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39AB209B-AB54-420D-9F56-26ADE7170DF2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Záhlaví části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3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3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3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4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0B430F4C-D71F-4834-BF49-695352EDC3F1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va obsahy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758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59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60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6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6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00938C85-5CAE-4777-B274-D21289F8DAD3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Porovnání"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742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43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44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45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4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4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4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52B24693-6D8A-4224-8AFA-39BD3F657FF6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Pouze nadpis"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/>
              <a:t>Klepnutím lze upravit styl předlohy nadpisů.</a:t>
            </a:r>
          </a:p>
        </p:txBody>
      </p:sp>
      <p:sp>
        <p:nvSpPr>
          <p:cNvPr id="104872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2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2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91C1C339-1B7F-4043-9F11-F0D5EC087B5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Prázdný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5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5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D6F4CA1A-14E3-4056-913F-12F0D0C7B630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Obsah s titulkem"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64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6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6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6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6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224B901E-E1D0-456E-BA2A-C9FFF3F72613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Obrázek s titulkem"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31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104873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3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endParaRPr lang="cs-CZ"/>
          </a:p>
        </p:txBody>
      </p:sp>
      <p:sp>
        <p:nvSpPr>
          <p:cNvPr id="104873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lang="cs-CZ"/>
          </a:p>
        </p:txBody>
      </p:sp>
      <p:sp>
        <p:nvSpPr>
          <p:cNvPr id="104873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20345741-6ED5-4B6D-8E33-899998B7A3E5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</p:bgPr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b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p>
            <a:pPr algn="l"/>
            <a:endParaRPr b="0" sz="2400" lang="cs-CZ">
              <a:latin typeface="Times New Roman" pitchFamily="18" charset="0"/>
            </a:endParaRPr>
          </a:p>
        </p:txBody>
      </p:sp>
      <p:sp>
        <p:nvSpPr>
          <p:cNvPr id="104857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/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p>
            <a:endParaRPr lang="cs-CZ"/>
          </a:p>
        </p:txBody>
      </p:sp>
      <p:sp>
        <p:nvSpPr>
          <p:cNvPr id="104858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l">
              <a:defRPr b="0" sz="1200"/>
            </a:lvl1pPr>
          </a:lstStyle>
          <a:p>
            <a:endParaRPr lang="cs-CZ"/>
          </a:p>
        </p:txBody>
      </p:sp>
      <p:sp>
        <p:nvSpPr>
          <p:cNvPr id="104858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>
              <a:defRPr b="0" sz="1200"/>
            </a:lvl1pPr>
          </a:lstStyle>
          <a:p>
            <a:endParaRPr lang="cs-CZ"/>
          </a:p>
        </p:txBody>
      </p:sp>
      <p:sp>
        <p:nvSpPr>
          <p:cNvPr id="104858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b="0" sz="1200"/>
            </a:lvl1pPr>
          </a:lstStyle>
          <a:p>
            <a:fld id="{B04BF9E2-19E9-4684-8245-691178F8A1FC}" type="slidenum">
              <a:rPr lang="cs-CZ"/>
              <a:t>‹#›</a:t>
            </a:fld>
            <a:endParaRPr lang="cs-CZ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eaLnBrk="0" fontAlgn="base" hangingPunct="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algn="l" fontAlgn="base" marL="45720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algn="l" fontAlgn="base" marL="91440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algn="l" fontAlgn="base" marL="137160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algn="l" fontAlgn="base" marL="1828800" rtl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algn="l" eaLnBrk="0" fontAlgn="base" hangingPunct="0" indent="-469900" marL="469900" rtl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436563" marL="908050" rtl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algn="l" eaLnBrk="0" fontAlgn="base" hangingPunct="0" indent="-395288" marL="1304925" rtl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algn="l" eaLnBrk="0" fontAlgn="base" hangingPunct="0" indent="-387350" marL="1693863" rtl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algn="l" eaLnBrk="0" fontAlgn="base" hangingPunct="0" indent="-398463" marL="2093913" rtl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algn="l" fontAlgn="base" indent="-398463" marL="2551113" rtl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algn="l" fontAlgn="base" indent="-398463" marL="3008313" rtl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algn="l" fontAlgn="base" indent="-398463" marL="3465513" rtl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algn="l" fontAlgn="base" indent="-398463" marL="3922713" rtl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3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hyperlink" Target="http://onlinestatbook.com/stat_sim/sampling_dist/index.html" TargetMode="Externa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5.xml"/><Relationship Id="rId7" Type="http://schemas.openxmlformats.org/officeDocument/2006/relationships/vmlDrawing" Target="../drawings/vmlDrawing10.v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hyperlink" Target="https://www.tutorialspoint.com/execute_r_online.php" TargetMode="Externa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3" Type="http://schemas.openxmlformats.org/officeDocument/2006/relationships/notesSlide" Target="../notesSlides/notesSlide8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hyperlink" Target="http://onlinestatbook.com/stat_sim/conf_interval/index.html" TargetMode="External"/><Relationship Id="rId2" Type="http://schemas.openxmlformats.org/officeDocument/2006/relationships/oleObject" Target="../embeddings/oleObject3.bin"/><Relationship Id="rId3" Type="http://schemas.openxmlformats.org/officeDocument/2006/relationships/image" Target="../media/image10.wmf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0.xml"/><Relationship Id="rId6" Type="http://schemas.openxmlformats.org/officeDocument/2006/relationships/vmlDrawing" Target="../drawings/vmlDrawing11.v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4.bin"/><Relationship Id="rId2" Type="http://schemas.openxmlformats.org/officeDocument/2006/relationships/image" Target="../media/image10.wmf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5" Type="http://schemas.openxmlformats.org/officeDocument/2006/relationships/vmlDrawing" Target="../drawings/vmlDrawing12.v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.xlsx"/><Relationship Id="rId2" Type="http://schemas.openxmlformats.org/officeDocument/2006/relationships/image" Target="../media/image1.emf"/><Relationship Id="rId3" Type="http://schemas.openxmlformats.org/officeDocument/2006/relationships/hyperlink" Target="http://www.math.uah.edu/stat/apps/SpecialSimulation.html" TargetMode="External"/><Relationship Id="rId4" Type="http://schemas.openxmlformats.org/officeDocument/2006/relationships/slideLayout" Target="../slideLayouts/slideLayout2.xml"/><Relationship Id="rId5" Type="http://schemas.openxmlformats.org/officeDocument/2006/relationships/vmlDrawing" Target="../drawings/vmlDrawing9.v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5.bin"/><Relationship Id="rId2" Type="http://schemas.openxmlformats.org/officeDocument/2006/relationships/image" Target="../media/image12.wmf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5.xml"/><Relationship Id="rId5" Type="http://schemas.openxmlformats.org/officeDocument/2006/relationships/vmlDrawing" Target="../drawings/vmlDrawing13.v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6.bin"/><Relationship Id="rId2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4" Type="http://schemas.openxmlformats.org/officeDocument/2006/relationships/image" Target="../media/image14.wmf"/><Relationship Id="rId5" Type="http://schemas.openxmlformats.org/officeDocument/2006/relationships/slideLayout" Target="../slideLayouts/slideLayout2.xml"/><Relationship Id="rId6" Type="http://schemas.openxmlformats.org/officeDocument/2006/relationships/vmlDrawing" Target="../drawings/vmlDrawing14.v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8.bin"/><Relationship Id="rId2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4" Type="http://schemas.openxmlformats.org/officeDocument/2006/relationships/image" Target="../media/image16.wmf"/><Relationship Id="rId5" Type="http://schemas.openxmlformats.org/officeDocument/2006/relationships/slideLayout" Target="../slideLayouts/slideLayout2.xml"/><Relationship Id="rId6" Type="http://schemas.openxmlformats.org/officeDocument/2006/relationships/vmlDrawing" Target="../drawings/vmlDrawing15.v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0.bin"/><Relationship Id="rId2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4" Type="http://schemas.openxmlformats.org/officeDocument/2006/relationships/image" Target="../media/image18.wmf"/><Relationship Id="rId5" Type="http://schemas.openxmlformats.org/officeDocument/2006/relationships/slideLayout" Target="../slideLayouts/slideLayout2.xml"/><Relationship Id="rId6" Type="http://schemas.openxmlformats.org/officeDocument/2006/relationships/vmlDrawing" Target="../drawings/vmlDrawing16.v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hyperlink" Target="http://www.randomservices.org/random/dist/index.html" TargetMode="Externa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p>
            <a:pPr eaLnBrk="1" hangingPunct="1"/>
            <a:r>
              <a:rPr dirty="0" sz="2400" lang="cs-CZ"/>
              <a:t>PSY117</a:t>
            </a:r>
            <a:br>
              <a:rPr dirty="0" sz="2400" lang="cs-CZ"/>
            </a:br>
            <a:r>
              <a:rPr dirty="0" sz="2400" lang="cs-CZ"/>
              <a:t>Statistická analýza dat v psychologii</a:t>
            </a:r>
            <a:br>
              <a:rPr dirty="0" sz="2400" lang="cs-CZ"/>
            </a:br>
            <a:r>
              <a:rPr b="1" dirty="0" sz="2400" lang="cs-CZ"/>
              <a:t>Přednáška 8 2019</a:t>
            </a:r>
          </a:p>
        </p:txBody>
      </p:sp>
      <p:sp>
        <p:nvSpPr>
          <p:cNvPr id="10485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p>
            <a:pPr algn="ctr" eaLnBrk="1" hangingPunct="1"/>
            <a:endParaRPr b="1" dirty="0" sz="2000" lang="cs-CZ">
              <a:solidFill>
                <a:schemeClr val="accent2"/>
              </a:solidFill>
            </a:endParaRPr>
          </a:p>
          <a:p>
            <a:pPr algn="ctr" eaLnBrk="1" hangingPunct="1"/>
            <a:r>
              <a:rPr b="1" dirty="0" sz="4400" lang="cs-CZ">
                <a:solidFill>
                  <a:schemeClr val="accent2"/>
                </a:solidFill>
              </a:rPr>
              <a:t>Statistické usuzování, odhady</a:t>
            </a:r>
          </a:p>
          <a:p>
            <a:pPr algn="ctr" eaLnBrk="1" hangingPunct="1"/>
            <a:endParaRPr b="1" dirty="0" sz="2400" lang="cs-CZ">
              <a:solidFill>
                <a:schemeClr val="accent2"/>
              </a:solidFill>
            </a:endParaRPr>
          </a:p>
          <a:p>
            <a:pPr eaLnBrk="1" hangingPunct="1"/>
            <a:endParaRPr b="1" dirty="0" sz="2400" lang="cs-CZ">
              <a:solidFill>
                <a:schemeClr val="accent2"/>
              </a:solidFill>
            </a:endParaRPr>
          </a:p>
          <a:p>
            <a:pPr eaLnBrk="1" hangingPunct="1"/>
            <a:endParaRPr b="1" dirty="0" sz="2000" lang="cs-CZ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dirty="0" sz="1800" lang="cs-CZ"/>
              <a:t>Věci, které můžeme přímo pozorovat, jsou téměř vždy pouze vzorky.</a:t>
            </a:r>
          </a:p>
          <a:p>
            <a:pPr algn="r" eaLnBrk="1" hangingPunct="1">
              <a:spcBef>
                <a:spcPct val="0"/>
              </a:spcBef>
            </a:pPr>
            <a:r>
              <a:rPr dirty="0" sz="1800" i="1" lang="cs-CZ"/>
              <a:t>Alfred </a:t>
            </a:r>
            <a:r>
              <a:rPr dirty="0" sz="1800" i="1" lang="cs-CZ" err="1"/>
              <a:t>North</a:t>
            </a:r>
            <a:r>
              <a:rPr dirty="0" sz="1800" i="1" lang="cs-CZ"/>
              <a:t> </a:t>
            </a:r>
            <a:r>
              <a:rPr dirty="0" sz="1800" i="1" lang="cs-CZ" err="1"/>
              <a:t>Whitehead</a:t>
            </a:r>
            <a:endParaRPr dirty="0" sz="1800" i="1"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cs-CZ"/>
          </a:p>
        </p:txBody>
      </p:sp>
      <p:sp>
        <p:nvSpPr>
          <p:cNvPr id="104861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400" lang="cs-CZ"/>
              <a:t>Můžeme také říci, že nejlepší odhad podílu barevných srdíček je </a:t>
            </a:r>
            <a:r>
              <a:rPr b="1" dirty="0" sz="2400" lang="cs-CZ"/>
              <a:t>průměr</a:t>
            </a:r>
            <a:r>
              <a:rPr dirty="0" sz="2400" lang="cs-CZ"/>
              <a:t> podílu barevných srdíček ve více náhodných vzorcích z populace srdíček</a:t>
            </a:r>
          </a:p>
          <a:p>
            <a:r>
              <a:rPr dirty="0" sz="2400" lang="cs-CZ"/>
              <a:t>Variabilita jednotlivých podílů nás upozorňuje na možnou nepřesnost odhadů</a:t>
            </a:r>
          </a:p>
          <a:p>
            <a:endParaRPr dirty="0" sz="2400" lang="cs-CZ"/>
          </a:p>
          <a:p>
            <a:endParaRPr dirty="0" sz="2400" lang="cs-CZ"/>
          </a:p>
          <a:p>
            <a:r>
              <a:rPr dirty="0" sz="2400" lang="cs-CZ"/>
              <a:t>I to platí pro většinu „slušných“ statistik – opakování experimentu a zprůměrování statistik z jednotlivých vzorků vede ke zpřesnění odhadu. </a:t>
            </a:r>
          </a:p>
          <a:p>
            <a:endParaRPr dirty="0"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Výběr – od deskripce k indukci</a:t>
            </a:r>
          </a:p>
        </p:txBody>
      </p:sp>
      <p:pic>
        <p:nvPicPr>
          <p:cNvPr id="2097154" name="Picture 9" descr="deskr_infer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611188" y="1844675"/>
            <a:ext cx="4025900" cy="4103688"/>
          </a:xfrm>
          <a:prstGeom prst="rect"/>
          <a:noFill/>
          <a:ln w="9525">
            <a:noFill/>
            <a:miter lim="800000"/>
            <a:headEnd/>
            <a:tailEnd/>
          </a:ln>
        </p:spPr>
      </p:pic>
      <p:sp>
        <p:nvSpPr>
          <p:cNvPr id="1048614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752600"/>
            <a:ext cx="3744913" cy="4629150"/>
          </a:xfrm>
          <a:noFill/>
        </p:spPr>
        <p:txBody>
          <a:bodyPr/>
          <a:p>
            <a:pPr eaLnBrk="1" hangingPunct="1"/>
            <a:r>
              <a:rPr dirty="0" sz="2100" lang="cs-CZ"/>
              <a:t>Deskripce dat, odhad parametrů</a:t>
            </a:r>
          </a:p>
          <a:p>
            <a:pPr eaLnBrk="1" hangingPunct="1"/>
            <a:r>
              <a:rPr dirty="0" sz="2100" lang="cs-CZ"/>
              <a:t>Usuzování = inference = indukce</a:t>
            </a:r>
          </a:p>
          <a:p>
            <a:pPr eaLnBrk="1" hangingPunct="1"/>
            <a:endParaRPr dirty="0" sz="2100" lang="cs-CZ"/>
          </a:p>
          <a:p>
            <a:pPr eaLnBrk="1" hangingPunct="1"/>
            <a:r>
              <a:rPr dirty="0" sz="2100" lang="cs-CZ"/>
              <a:t>Počítá se s </a:t>
            </a:r>
            <a:r>
              <a:rPr b="1" dirty="0" sz="2100" lang="cs-CZ"/>
              <a:t>náhodným výběrem </a:t>
            </a:r>
          </a:p>
          <a:p>
            <a:pPr eaLnBrk="1" hangingPunct="1" lvl="1"/>
            <a:r>
              <a:rPr dirty="0" sz="1600" lang="cs-CZ"/>
              <a:t>tj. výběr jedince splňuje podmínky náhodného pokusu</a:t>
            </a:r>
            <a:endParaRPr dirty="0" sz="1600" lang="ru-RU"/>
          </a:p>
          <a:p>
            <a:pPr eaLnBrk="1" hangingPunct="1" lvl="1"/>
            <a:r>
              <a:rPr dirty="0" sz="1600" lang="cs-CZ"/>
              <a:t>není-li výběr v pravém slova smyslu náhodný, uvažujeme, v čem se p-</a:t>
            </a:r>
            <a:r>
              <a:rPr dirty="0" sz="1600" lang="cs-CZ" err="1"/>
              <a:t>dobně</a:t>
            </a:r>
            <a:r>
              <a:rPr dirty="0" sz="1600" lang="cs-CZ"/>
              <a:t> liší od náhodného  </a:t>
            </a:r>
          </a:p>
          <a:p>
            <a:pPr eaLnBrk="1" hangingPunct="1" lvl="1">
              <a:lnSpc>
                <a:spcPct val="80000"/>
              </a:lnSpc>
            </a:pPr>
            <a:endParaRPr dirty="0" sz="1600" lang="cs-CZ"/>
          </a:p>
          <a:p>
            <a:pPr eaLnBrk="1" hangingPunct="1" lvl="1">
              <a:lnSpc>
                <a:spcPct val="80000"/>
              </a:lnSpc>
            </a:pPr>
            <a:endParaRPr dirty="0" sz="1600" lang="cs-CZ"/>
          </a:p>
        </p:txBody>
      </p:sp>
      <p:sp>
        <p:nvSpPr>
          <p:cNvPr id="1048615" name="Text Box 13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/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b="0" sz="1000" lang="cs-CZ"/>
              <a:t>AJ: statistical description, inference, population, sample, data, statistics, inference, parameters, random sample (sampling)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Statistiky a parametry</a:t>
            </a:r>
          </a:p>
        </p:txBody>
      </p:sp>
      <p:sp>
        <p:nvSpPr>
          <p:cNvPr id="1048626" name="Rectangle 3"/>
          <p:cNvSpPr>
            <a:spLocks noChangeAspect="1" noMove="1" noResize="1" noRot="1" noGrp="1" noAdjustHandles="1" noEditPoints="1" noChangeArrowheads="1" noChangeShapeType="1" noTextEdit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  <a:blipFill>
            <a:blip xmlns:r="http://schemas.openxmlformats.org/officeDocument/2006/relationships" r:embed="rId1"/>
            <a:stretch>
              <a:fillRect l="-1062" t="-882" r="-1138" b="-6297"/>
            </a:stretch>
          </a:blipFill>
        </p:spPr>
        <p:txBody>
          <a:bodyPr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Výběrové rozložení a sm. chyba</a:t>
            </a:r>
            <a:endParaRPr sz="2400" lang="cs-CZ"/>
          </a:p>
        </p:txBody>
      </p:sp>
      <p:sp>
        <p:nvSpPr>
          <p:cNvPr id="104863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p>
            <a:pPr eaLnBrk="1" hangingPunct="1"/>
            <a:r>
              <a:rPr dirty="0" sz="2400" lang="cs-CZ"/>
              <a:t>Spočítáme-li tutéž statistiku na mnoha nezávislých náhodných vzorcích</a:t>
            </a:r>
          </a:p>
          <a:p>
            <a:pPr eaLnBrk="1" hangingPunct="1" lvl="1"/>
            <a:r>
              <a:rPr dirty="0" sz="1800" lang="cs-CZ"/>
              <a:t>získáme mnoho </a:t>
            </a:r>
            <a:r>
              <a:rPr dirty="0" sz="1800" lang="cs-CZ" u="sng"/>
              <a:t>různých</a:t>
            </a:r>
            <a:r>
              <a:rPr dirty="0" sz="1800" lang="cs-CZ"/>
              <a:t> odhadů parametru</a:t>
            </a:r>
          </a:p>
          <a:p>
            <a:pPr eaLnBrk="1" hangingPunct="1" lvl="1"/>
            <a:r>
              <a:rPr dirty="0" sz="1800" lang="cs-CZ"/>
              <a:t>tyto odhady mají nějaké rozložení - </a:t>
            </a:r>
            <a:r>
              <a:rPr b="1" dirty="0" sz="1800" lang="cs-CZ"/>
              <a:t>výběrové rozložení (statistiky)</a:t>
            </a:r>
          </a:p>
          <a:p>
            <a:pPr eaLnBrk="1" hangingPunct="1" lvl="1"/>
            <a:endParaRPr b="1" dirty="0" sz="1800" lang="cs-CZ"/>
          </a:p>
          <a:p>
            <a:pPr algn="ctr" eaLnBrk="1" hangingPunct="1">
              <a:buFont typeface="Wingdings" pitchFamily="2" charset="2"/>
              <a:buNone/>
            </a:pPr>
            <a:r>
              <a:rPr b="1" dirty="0" sz="2000" lang="en-US">
                <a:hlinkClick r:id="rId1"/>
              </a:rPr>
              <a:t>http://onlinestatbook.com/stat_sim/sampling_dist/index.html</a:t>
            </a:r>
            <a:endParaRPr b="1" dirty="0" sz="2000" lang="en-US"/>
          </a:p>
          <a:p>
            <a:pPr eaLnBrk="1" hangingPunct="1"/>
            <a:endParaRPr b="1" dirty="0" sz="2400" lang="cs-CZ"/>
          </a:p>
          <a:p>
            <a:pPr eaLnBrk="1" hangingPunct="1"/>
            <a:r>
              <a:rPr b="1" dirty="0" sz="2400" lang="cs-CZ"/>
              <a:t>Výběrové rozložení</a:t>
            </a:r>
            <a:r>
              <a:rPr dirty="0" sz="2400" lang="cs-CZ"/>
              <a:t> statistik obvykle můžeme popsat </a:t>
            </a:r>
          </a:p>
          <a:p>
            <a:pPr eaLnBrk="1" hangingPunct="1" lvl="1"/>
            <a:r>
              <a:rPr dirty="0" sz="1800" lang="cs-CZ"/>
              <a:t>průměrem – ten se u dobrých statistik blíží hodnotě </a:t>
            </a:r>
            <a:r>
              <a:rPr b="1" dirty="0" sz="1800" lang="cs-CZ"/>
              <a:t>parametru</a:t>
            </a:r>
          </a:p>
          <a:p>
            <a:pPr eaLnBrk="1" hangingPunct="1" lvl="1"/>
            <a:r>
              <a:rPr dirty="0" sz="1800" lang="cs-CZ"/>
              <a:t>směrodatnou odchylkou – říkáme jí  </a:t>
            </a:r>
            <a:r>
              <a:rPr b="1" dirty="0" sz="1800" lang="cs-CZ"/>
              <a:t>směrodatná chyba</a:t>
            </a:r>
            <a:r>
              <a:rPr dirty="0" sz="1800" lang="cs-CZ"/>
              <a:t> ((odhadu) parametru) </a:t>
            </a:r>
            <a:r>
              <a:rPr dirty="0" sz="1700" lang="en-US" err="1"/>
              <a:t>nebo</a:t>
            </a:r>
            <a:r>
              <a:rPr dirty="0" sz="1700" lang="en-US"/>
              <a:t> </a:t>
            </a:r>
            <a:r>
              <a:rPr dirty="0" sz="1700" lang="en-US" err="1"/>
              <a:t>tak</a:t>
            </a:r>
            <a:r>
              <a:rPr dirty="0" sz="1700" lang="cs-CZ"/>
              <a:t>é střední chyba a obecněji i výběrová chyba </a:t>
            </a:r>
            <a:r>
              <a:rPr b="1" dirty="0" sz="1700" lang="cs-CZ"/>
              <a:t>(S.E.)</a:t>
            </a:r>
          </a:p>
          <a:p>
            <a:pPr eaLnBrk="1" hangingPunct="1" lvl="1"/>
            <a:r>
              <a:rPr dirty="0" sz="1800" lang="cs-CZ"/>
              <a:t>Čím je velikost vzorku/ů větší, tím je směrodatná chyba menší</a:t>
            </a:r>
          </a:p>
          <a:p>
            <a:pPr eaLnBrk="1" hangingPunct="1" lvl="1"/>
            <a:endParaRPr dirty="0" sz="1800" lang="cs-CZ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dirty="0" sz="1000" lang="cs-CZ"/>
              <a:t>AJ: </a:t>
            </a:r>
            <a:r>
              <a:rPr dirty="0" sz="1000" lang="cs-CZ" err="1"/>
              <a:t>sampling</a:t>
            </a:r>
            <a:r>
              <a:rPr dirty="0" sz="1000" lang="cs-CZ"/>
              <a:t> </a:t>
            </a:r>
            <a:r>
              <a:rPr dirty="0" sz="1000" lang="cs-CZ" err="1"/>
              <a:t>distribution</a:t>
            </a:r>
            <a:r>
              <a:rPr dirty="0" sz="1000" lang="cs-CZ"/>
              <a:t>, standard </a:t>
            </a:r>
            <a:r>
              <a:rPr dirty="0" sz="1000" lang="cs-CZ" err="1"/>
              <a:t>error</a:t>
            </a:r>
            <a:r>
              <a:rPr dirty="0" sz="1000" lang="cs-CZ"/>
              <a:t> (</a:t>
            </a:r>
            <a:r>
              <a:rPr dirty="0" sz="1000" lang="cs-CZ" err="1"/>
              <a:t>of</a:t>
            </a:r>
            <a:r>
              <a:rPr dirty="0" sz="1000" lang="cs-CZ"/>
              <a:t> </a:t>
            </a:r>
            <a:r>
              <a:rPr dirty="0" sz="1000" lang="cs-CZ" err="1"/>
              <a:t>the</a:t>
            </a:r>
            <a:r>
              <a:rPr dirty="0" sz="1000" lang="cs-CZ"/>
              <a:t> </a:t>
            </a:r>
            <a:r>
              <a:rPr dirty="0" sz="1000" lang="cs-CZ" err="1"/>
              <a:t>mean</a:t>
            </a:r>
            <a:r>
              <a:rPr dirty="0" sz="1000" lang="cs-CZ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Jak zjistíme výběrové rozložení statistiky?</a:t>
            </a:r>
          </a:p>
        </p:txBody>
      </p:sp>
      <p:sp>
        <p:nvSpPr>
          <p:cNvPr id="1048642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p>
            <a:pPr algn="ctr" indent="0" marL="0">
              <a:buNone/>
            </a:pPr>
            <a:r>
              <a:rPr dirty="0" sz="2000" lang="cs-CZ"/>
              <a:t>Možnost opakovaně vybírat z populace a empiricky tak sestrojit výběrové rozložení je obvykle nedostupná, drahá, či neetická….</a:t>
            </a:r>
          </a:p>
          <a:p>
            <a:pPr indent="0" marL="0">
              <a:buNone/>
            </a:pPr>
            <a:r>
              <a:rPr dirty="0" sz="2800" lang="cs-CZ"/>
              <a:t>Parametrická teorie</a:t>
            </a:r>
          </a:p>
          <a:p>
            <a:pPr lvl="1"/>
            <a:r>
              <a:rPr dirty="0" sz="2400" lang="cs-CZ"/>
              <a:t>Výběrová rozložení běžných statistik jsou matematicky odvoditelná a známá…</a:t>
            </a:r>
          </a:p>
          <a:p>
            <a:pPr lvl="2"/>
            <a:r>
              <a:rPr dirty="0" sz="2000" lang="cs-CZ"/>
              <a:t>…za nějakých předpokladů (typicky o parametrech popisovaných rozložení)</a:t>
            </a:r>
          </a:p>
          <a:p>
            <a:pPr indent="0" marL="0">
              <a:buNone/>
            </a:pPr>
            <a:r>
              <a:rPr dirty="0" sz="2800" lang="cs-CZ"/>
              <a:t>Neparametrická teorie – </a:t>
            </a:r>
            <a:r>
              <a:rPr dirty="0" sz="2800" lang="cs-CZ" err="1"/>
              <a:t>bootstrapping</a:t>
            </a:r>
            <a:endParaRPr dirty="0" sz="2800" lang="cs-CZ"/>
          </a:p>
          <a:p>
            <a:pPr lvl="1"/>
            <a:r>
              <a:rPr dirty="0" sz="2400" lang="cs-CZ"/>
              <a:t>Výběrové rozložení se dá nasimulovat mnoha opakovanými výběry z našeho vzorku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dirty="0" sz="3400" lang="cs-CZ"/>
              <a:t>Výběrové rozložení (odhadu) </a:t>
            </a:r>
            <a:r>
              <a:rPr b="1" dirty="0" sz="3400" lang="cs-CZ">
                <a:solidFill>
                  <a:srgbClr val="C00000"/>
                </a:solidFill>
              </a:rPr>
              <a:t>průměru</a:t>
            </a:r>
            <a:r>
              <a:rPr dirty="0" sz="3400" lang="cs-CZ"/>
              <a:t> dle teorie</a:t>
            </a:r>
            <a:endParaRPr dirty="0" sz="2000" lang="cs-CZ"/>
          </a:p>
        </p:txBody>
      </p:sp>
      <p:sp>
        <p:nvSpPr>
          <p:cNvPr id="1048644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dirty="0" sz="2400" lang="cs-CZ"/>
              <a:t>Odhad průměru má přibližně </a:t>
            </a:r>
            <a:r>
              <a:rPr b="1" dirty="0" sz="2400" lang="cs-CZ"/>
              <a:t>normální rozložení</a:t>
            </a:r>
            <a:r>
              <a:rPr dirty="0" sz="2400" lang="cs-CZ"/>
              <a:t>,</a:t>
            </a:r>
          </a:p>
          <a:p>
            <a:pPr eaLnBrk="1" hangingPunct="1" lvl="1"/>
            <a:r>
              <a:rPr dirty="0" sz="1900" lang="cs-CZ"/>
              <a:t>jehož průměr je </a:t>
            </a:r>
            <a:r>
              <a:rPr dirty="0" sz="1900" i="1" lang="cs-CZ">
                <a:latin typeface="Symbol" pitchFamily="18" charset="2"/>
              </a:rPr>
              <a:t>m  </a:t>
            </a:r>
            <a:r>
              <a:rPr dirty="0" sz="1900" lang="cs-CZ"/>
              <a:t>se směrodatnou chybou ……………...... </a:t>
            </a:r>
          </a:p>
          <a:p>
            <a:pPr eaLnBrk="1" hangingPunct="1" lvl="1"/>
            <a:r>
              <a:rPr dirty="0" sz="1900" lang="cs-CZ"/>
              <a:t>Platí to i tehdy, když rozložení proměnné není normální.</a:t>
            </a:r>
          </a:p>
          <a:p>
            <a:pPr eaLnBrk="1" hangingPunct="1" lvl="2"/>
            <a:r>
              <a:rPr dirty="0" sz="1600" lang="cs-CZ"/>
              <a:t> </a:t>
            </a:r>
            <a:r>
              <a:rPr dirty="0" sz="1800" lang="en-US"/>
              <a:t>a to </a:t>
            </a:r>
            <a:r>
              <a:rPr dirty="0" sz="1800" lang="cs-CZ"/>
              <a:t>„</a:t>
            </a:r>
            <a:r>
              <a:rPr dirty="0" sz="1800" lang="en-US"/>
              <a:t>d</a:t>
            </a:r>
            <a:r>
              <a:rPr dirty="0" sz="1800" lang="cs-CZ" err="1"/>
              <a:t>íky</a:t>
            </a:r>
            <a:r>
              <a:rPr dirty="0" sz="1800" lang="cs-CZ"/>
              <a:t>“ </a:t>
            </a:r>
            <a:r>
              <a:rPr b="1" dirty="0" sz="1800" lang="cs-CZ"/>
              <a:t>centrálnímu limitnímu teorému</a:t>
            </a:r>
            <a:endParaRPr dirty="0" sz="1800" lang="cs-CZ"/>
          </a:p>
          <a:p>
            <a:pPr eaLnBrk="1" hangingPunct="1" lvl="1"/>
            <a:r>
              <a:rPr dirty="0" sz="1900" lang="cs-CZ"/>
              <a:t>Jenomže my obvykle neznáme </a:t>
            </a:r>
            <a:r>
              <a:rPr dirty="0" sz="1900" i="1" lang="cs-CZ">
                <a:latin typeface="Symbol" pitchFamily="18" charset="2"/>
              </a:rPr>
              <a:t>s</a:t>
            </a:r>
            <a:r>
              <a:rPr dirty="0" sz="1900" lang="cs-CZ"/>
              <a:t>…</a:t>
            </a:r>
          </a:p>
          <a:p>
            <a:pPr eaLnBrk="1" hangingPunct="1">
              <a:spcBef>
                <a:spcPct val="85000"/>
              </a:spcBef>
              <a:buFont typeface="Wingdings" pitchFamily="2" charset="2"/>
              <a:buNone/>
            </a:pPr>
            <a:r>
              <a:rPr dirty="0" sz="2400" lang="cs-CZ"/>
              <a:t>Neznáme-li </a:t>
            </a:r>
            <a:r>
              <a:rPr dirty="0" sz="2400" i="1" lang="cs-CZ">
                <a:latin typeface="Symbol" pitchFamily="18" charset="2"/>
              </a:rPr>
              <a:t>s</a:t>
            </a:r>
            <a:r>
              <a:rPr dirty="0" sz="2400" lang="cs-CZ"/>
              <a:t>, musíme použít </a:t>
            </a:r>
            <a:r>
              <a:rPr dirty="0" sz="2400" i="1" lang="cs-CZ"/>
              <a:t>s</a:t>
            </a:r>
          </a:p>
          <a:p>
            <a:pPr eaLnBrk="1" hangingPunct="1" lvl="1"/>
            <a:r>
              <a:rPr dirty="0" sz="1900" lang="cs-CZ"/>
              <a:t>průměr zůstává </a:t>
            </a:r>
            <a:r>
              <a:rPr dirty="0" sz="1900" i="1" lang="cs-CZ">
                <a:latin typeface="Symbol" pitchFamily="18" charset="2"/>
              </a:rPr>
              <a:t>m, </a:t>
            </a:r>
            <a:r>
              <a:rPr dirty="0" sz="1900" lang="cs-CZ"/>
              <a:t>směrodatná chyba je nyní ………………….</a:t>
            </a:r>
          </a:p>
          <a:p>
            <a:pPr eaLnBrk="1" hangingPunct="1" lvl="1"/>
            <a:r>
              <a:rPr dirty="0" sz="1900" lang="cs-CZ"/>
              <a:t>výběrové rozložení </a:t>
            </a:r>
            <a:r>
              <a:rPr dirty="0" sz="1900" lang="cs-CZ" u="sng"/>
              <a:t>není</a:t>
            </a:r>
            <a:r>
              <a:rPr dirty="0" sz="1900" lang="cs-CZ"/>
              <a:t> normální, jde o </a:t>
            </a:r>
          </a:p>
          <a:p>
            <a:pPr eaLnBrk="1" hangingPunct="1" lvl="1">
              <a:buFont typeface="Wingdings" pitchFamily="2" charset="2"/>
              <a:buNone/>
            </a:pPr>
            <a:r>
              <a:rPr b="1" dirty="0" sz="1900" lang="cs-CZ"/>
              <a:t>	Studentovo </a:t>
            </a:r>
            <a:r>
              <a:rPr b="1" dirty="0" sz="1900" i="1" lang="cs-CZ"/>
              <a:t>t </a:t>
            </a:r>
            <a:r>
              <a:rPr b="1" dirty="0" sz="1900" lang="cs-CZ"/>
              <a:t>-rozložení</a:t>
            </a:r>
            <a:endParaRPr dirty="0" sz="1900" lang="cs-CZ"/>
          </a:p>
          <a:p>
            <a:pPr eaLnBrk="1" hangingPunct="1" lvl="2"/>
            <a:r>
              <a:rPr dirty="0" sz="1600" lang="cs-CZ"/>
              <a:t>jako normální s těžšími konci</a:t>
            </a:r>
            <a:r>
              <a:rPr dirty="0" sz="1600" lang="en-US"/>
              <a:t> </a:t>
            </a:r>
            <a:r>
              <a:rPr dirty="0" sz="1200" lang="cs-CZ"/>
              <a:t>(</a:t>
            </a:r>
            <a:r>
              <a:rPr dirty="0" sz="1200" i="1" lang="cs-CZ"/>
              <a:t>t</a:t>
            </a:r>
            <a:r>
              <a:rPr dirty="0" sz="1200" lang="cs-CZ"/>
              <a:t> je pro t-rozložení totéž, co </a:t>
            </a:r>
            <a:r>
              <a:rPr dirty="0" sz="1200" i="1" lang="cs-CZ"/>
              <a:t>z</a:t>
            </a:r>
            <a:r>
              <a:rPr dirty="0" sz="1200" lang="cs-CZ"/>
              <a:t> pro normální rozložení)</a:t>
            </a:r>
          </a:p>
          <a:p>
            <a:pPr eaLnBrk="1" hangingPunct="1" lvl="2"/>
            <a:r>
              <a:rPr dirty="0" sz="1600" lang="cs-CZ"/>
              <a:t>má různé tvary pro různá </a:t>
            </a:r>
            <a:r>
              <a:rPr dirty="0" sz="1600" i="1" lang="cs-CZ"/>
              <a:t>n </a:t>
            </a:r>
            <a:r>
              <a:rPr dirty="0" sz="1600" lang="cs-CZ"/>
              <a:t>: stupně volnosti – </a:t>
            </a:r>
            <a:r>
              <a:rPr dirty="0" sz="1600" i="1" lang="cs-CZ">
                <a:latin typeface="Symbol" pitchFamily="18" charset="2"/>
              </a:rPr>
              <a:t>n</a:t>
            </a:r>
            <a:r>
              <a:rPr dirty="0" sz="1600" lang="cs-CZ"/>
              <a:t> (</a:t>
            </a:r>
            <a:r>
              <a:rPr dirty="0" sz="1600" lang="cs-CZ" err="1"/>
              <a:t>ný</a:t>
            </a:r>
            <a:r>
              <a:rPr dirty="0" sz="1600" lang="cs-CZ"/>
              <a:t>)</a:t>
            </a:r>
          </a:p>
          <a:p>
            <a:pPr eaLnBrk="1" hangingPunct="1" lvl="3"/>
            <a:r>
              <a:rPr dirty="0" sz="1600" lang="cs-CZ"/>
              <a:t>zde </a:t>
            </a:r>
            <a:r>
              <a:rPr dirty="0" sz="1600" i="1" lang="cs-CZ">
                <a:latin typeface="Symbol" pitchFamily="18" charset="2"/>
              </a:rPr>
              <a:t>n </a:t>
            </a:r>
            <a:r>
              <a:rPr dirty="0" sz="1600" lang="cs-CZ"/>
              <a:t>= </a:t>
            </a:r>
            <a:r>
              <a:rPr dirty="0" sz="1600" i="1" lang="cs-CZ" err="1"/>
              <a:t>N</a:t>
            </a:r>
            <a:r>
              <a:rPr dirty="0" sz="1600" lang="cs-CZ"/>
              <a:t>−1; čím vyšší </a:t>
            </a:r>
            <a:r>
              <a:rPr dirty="0" sz="1600" i="1" lang="cs-CZ"/>
              <a:t>N</a:t>
            </a:r>
            <a:r>
              <a:rPr dirty="0" sz="1600" lang="cs-CZ"/>
              <a:t>, tím se </a:t>
            </a:r>
            <a:r>
              <a:rPr dirty="0" sz="1600" i="1" lang="cs-CZ"/>
              <a:t>t</a:t>
            </a:r>
            <a:r>
              <a:rPr dirty="0" sz="1600" lang="cs-CZ"/>
              <a:t>-rozložení blíží normálnímu   </a:t>
            </a:r>
          </a:p>
          <a:p>
            <a:pPr eaLnBrk="1" hangingPunct="1">
              <a:buFont typeface="Wingdings" pitchFamily="2" charset="2"/>
              <a:buNone/>
            </a:pPr>
            <a:endParaRPr dirty="0" sz="1200" lang="ru-RU"/>
          </a:p>
          <a:p>
            <a:pPr eaLnBrk="1" hangingPunct="1">
              <a:buFont typeface="Wingdings" pitchFamily="2" charset="2"/>
              <a:buNone/>
            </a:pPr>
            <a:r>
              <a:rPr dirty="0" sz="1000" lang="cs-CZ"/>
              <a:t>AJ: </a:t>
            </a:r>
            <a:r>
              <a:rPr dirty="0" sz="1000" lang="cs-CZ" err="1"/>
              <a:t>central</a:t>
            </a:r>
            <a:r>
              <a:rPr dirty="0" sz="1000" lang="cs-CZ"/>
              <a:t> limit </a:t>
            </a:r>
            <a:r>
              <a:rPr dirty="0" sz="1000" lang="cs-CZ" err="1"/>
              <a:t>theorem</a:t>
            </a:r>
            <a:r>
              <a:rPr dirty="0" sz="1000" lang="cs-CZ"/>
              <a:t>, Student</a:t>
            </a:r>
            <a:r>
              <a:rPr dirty="0" sz="1000" lang="en-US"/>
              <a:t>’s </a:t>
            </a:r>
            <a:r>
              <a:rPr dirty="0" sz="1000" lang="cs-CZ"/>
              <a:t>t-</a:t>
            </a:r>
            <a:r>
              <a:rPr dirty="0" sz="1000" lang="cs-CZ" err="1"/>
              <a:t>dist</a:t>
            </a:r>
            <a:r>
              <a:rPr dirty="0" sz="1000" lang="en-US" err="1"/>
              <a:t>ribution</a:t>
            </a:r>
            <a:r>
              <a:rPr dirty="0" sz="1000" lang="cs-CZ"/>
              <a:t>, </a:t>
            </a:r>
            <a:r>
              <a:rPr dirty="0" sz="1000" lang="cs-CZ" err="1"/>
              <a:t>degrees</a:t>
            </a:r>
            <a:r>
              <a:rPr dirty="0" sz="1000" lang="cs-CZ"/>
              <a:t> </a:t>
            </a:r>
            <a:r>
              <a:rPr dirty="0" sz="1000" lang="cs-CZ" err="1"/>
              <a:t>of</a:t>
            </a:r>
            <a:r>
              <a:rPr dirty="0" sz="1000" lang="cs-CZ"/>
              <a:t> </a:t>
            </a:r>
            <a:r>
              <a:rPr dirty="0" sz="1000" lang="cs-CZ" err="1"/>
              <a:t>freedom</a:t>
            </a:r>
            <a:r>
              <a:rPr dirty="0" sz="1000" lang="cs-CZ"/>
              <a:t> (</a:t>
            </a:r>
            <a:r>
              <a:rPr dirty="0" sz="1000" lang="cs-CZ" err="1"/>
              <a:t>d.f</a:t>
            </a:r>
            <a:r>
              <a:rPr dirty="0" sz="1000" lang="cs-CZ"/>
              <a:t>.)</a:t>
            </a:r>
          </a:p>
          <a:p>
            <a:pPr eaLnBrk="1" hangingPunct="1">
              <a:buNone/>
            </a:pPr>
            <a:r>
              <a:rPr dirty="0" sz="1000" lang="cs-CZ"/>
              <a:t>Poznámka: odhad průměru = statistika </a:t>
            </a:r>
            <a:r>
              <a:rPr dirty="0" sz="1000" i="1" lang="cs-CZ"/>
              <a:t>m. </a:t>
            </a:r>
            <a:endParaRPr dirty="0" sz="1000" lang="cs-CZ"/>
          </a:p>
          <a:p>
            <a:pPr eaLnBrk="1" hangingPunct="1">
              <a:buNone/>
            </a:pPr>
            <a:endParaRPr dirty="0" sz="1000" lang="cs-CZ"/>
          </a:p>
        </p:txBody>
      </p:sp>
      <p:graphicFrame>
        <p:nvGraphicFramePr>
          <p:cNvPr id="4194307" name="Object 613"/>
          <p:cNvGraphicFramePr>
            <a:graphicFrameLocks noChangeAspect="1"/>
          </p:cNvGraphicFramePr>
          <p:nvPr/>
        </p:nvGraphicFramePr>
        <p:xfrm>
          <a:off x="7310438" y="1916113"/>
          <a:ext cx="172243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1116" imgH="419040" imgW="698400" progId="Equation.3">
                  <p:embed/>
                </p:oleObj>
              </mc:Choice>
              <mc:Fallback>
                <p:oleObj name="Rovnice" r:id="rId1" imgH="419040" imgW="698400" progId="Equation.3">
                  <p:embed/>
                  <p:pic>
                    <p:nvPicPr>
                      <p:cNvPr id="2097155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1916113"/>
                        <a:ext cx="1722437" cy="1033462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8" name="Object 614"/>
          <p:cNvGraphicFramePr>
            <a:graphicFrameLocks noChangeAspect="1"/>
          </p:cNvGraphicFramePr>
          <p:nvPr/>
        </p:nvGraphicFramePr>
        <p:xfrm>
          <a:off x="7532688" y="4005263"/>
          <a:ext cx="14954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spid="_x0000_s1117" imgH="419040" imgW="596880" progId="Equation.3">
                  <p:embed/>
                </p:oleObj>
              </mc:Choice>
              <mc:Fallback>
                <p:oleObj name="Rovnice" r:id="rId3" imgH="419040" imgW="596880" progId="Equation.3">
                  <p:embed/>
                  <p:pic>
                    <p:nvPicPr>
                      <p:cNvPr id="2097156" name="Object 6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4005263"/>
                        <a:ext cx="1495425" cy="1050925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Studentovo </a:t>
            </a:r>
            <a:r>
              <a:rPr i="1" lang="cs-CZ"/>
              <a:t>t</a:t>
            </a:r>
            <a:r>
              <a:rPr lang="cs-CZ"/>
              <a:t> -rozložení</a:t>
            </a:r>
            <a:endParaRPr sz="2400" lang="cs-CZ"/>
          </a:p>
        </p:txBody>
      </p:sp>
      <p:pic>
        <p:nvPicPr>
          <p:cNvPr id="2097159" name="Picture 7" descr="t_d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827088" y="1773238"/>
            <a:ext cx="7416800" cy="4316412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3600" lang="cs-CZ"/>
              <a:t>Výběrové rozložení (odhadu) </a:t>
            </a:r>
            <a:r>
              <a:rPr b="1" dirty="0" sz="3600" lang="cs-CZ">
                <a:solidFill>
                  <a:srgbClr val="C00000"/>
                </a:solidFill>
              </a:rPr>
              <a:t>průměru</a:t>
            </a:r>
            <a:endParaRPr dirty="0" sz="3600" lang="cs-CZ"/>
          </a:p>
        </p:txBody>
      </p:sp>
      <p:sp>
        <p:nvSpPr>
          <p:cNvPr id="104865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cs-CZ"/>
              <a:t>… má tedy rozptyl </a:t>
            </a:r>
            <a:r>
              <a:rPr dirty="0" i="1" lang="cs-CZ"/>
              <a:t>N</a:t>
            </a:r>
            <a:r>
              <a:rPr dirty="0" lang="cs-CZ"/>
              <a:t>-krát menší než je rozptyl proměnné v populaci…</a:t>
            </a:r>
          </a:p>
          <a:p>
            <a:pPr lvl="1"/>
            <a:r>
              <a:rPr dirty="0" i="1" lang="cs-CZ"/>
              <a:t>s</a:t>
            </a:r>
            <a:r>
              <a:rPr baseline="30000" dirty="0" lang="cs-CZ"/>
              <a:t>2</a:t>
            </a:r>
            <a:r>
              <a:rPr baseline="-25000" dirty="0" i="1" lang="cs-CZ"/>
              <a:t>m</a:t>
            </a:r>
            <a:r>
              <a:rPr dirty="0" lang="cs-CZ"/>
              <a:t>=</a:t>
            </a:r>
            <a:r>
              <a:rPr dirty="0" i="1" lang="cs-CZ"/>
              <a:t>s</a:t>
            </a:r>
            <a:r>
              <a:rPr baseline="30000" dirty="0" lang="cs-CZ"/>
              <a:t>2</a:t>
            </a:r>
            <a:r>
              <a:rPr dirty="0" lang="cs-CZ"/>
              <a:t>/</a:t>
            </a:r>
            <a:r>
              <a:rPr dirty="0" i="1" lang="cs-CZ"/>
              <a:t>N</a:t>
            </a:r>
            <a:r>
              <a:rPr dirty="0" lang="cs-CZ"/>
              <a:t>,    </a:t>
            </a:r>
          </a:p>
          <a:p>
            <a:pPr indent="0" marL="0">
              <a:buNone/>
            </a:pPr>
            <a:r>
              <a:rPr dirty="0" lang="cs-CZ"/>
              <a:t>… a známe tvar jeho rozložení (N nebo </a:t>
            </a:r>
            <a:r>
              <a:rPr dirty="0" i="1" lang="cs-CZ"/>
              <a:t>t</a:t>
            </a:r>
            <a:r>
              <a:rPr dirty="0" lang="cs-CZ"/>
              <a:t>)</a:t>
            </a:r>
          </a:p>
          <a:p>
            <a:r>
              <a:rPr dirty="0" lang="cs-CZ"/>
              <a:t>Můžeme si tedy klást otázky typu </a:t>
            </a:r>
            <a:r>
              <a:rPr dirty="0" i="1" lang="cs-CZ"/>
              <a:t>„Jak často se bude při velikosti vzorku N lišit námi spočítaný průměr od jeho populačního parametru o více než C?“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2000" lang="cs-CZ"/>
              <a:t>Na vzorku 100 studentů psychologie jsme zjistili, že jejich průměrná hodnota potřeby struktury je 4,0 (</a:t>
            </a:r>
            <a:r>
              <a:rPr dirty="0" sz="2000" i="1" lang="cs-CZ"/>
              <a:t>s</a:t>
            </a:r>
            <a:r>
              <a:rPr dirty="0" sz="2000" lang="cs-CZ"/>
              <a:t>=0,9). Rozpětí škály je 1-5.</a:t>
            </a:r>
            <a:br>
              <a:rPr dirty="0" sz="2000" lang="cs-CZ"/>
            </a:br>
            <a:r>
              <a:rPr b="1" dirty="0" sz="2000" lang="cs-CZ">
                <a:solidFill>
                  <a:srgbClr val="C00000"/>
                </a:solidFill>
              </a:rPr>
              <a:t>Jaká je </a:t>
            </a:r>
            <a:r>
              <a:rPr b="1" dirty="0" sz="2000" i="1" lang="cs-CZ">
                <a:solidFill>
                  <a:srgbClr val="C00000"/>
                </a:solidFill>
              </a:rPr>
              <a:t>P</a:t>
            </a:r>
            <a:r>
              <a:rPr b="1" dirty="0" sz="2000" lang="cs-CZ">
                <a:solidFill>
                  <a:srgbClr val="C00000"/>
                </a:solidFill>
              </a:rPr>
              <a:t>, že se mýlíme o více než 0,5 bodu, když tvrdíme, že v populaci studentů psychologie je M=4,0?</a:t>
            </a:r>
          </a:p>
        </p:txBody>
      </p:sp>
      <p:sp>
        <p:nvSpPr>
          <p:cNvPr id="1048655" name="Zástupný symbol pro obsah 2"/>
          <p:cNvSpPr>
            <a:spLocks noChangeAspect="1" noMove="1" noResize="1" noRot="1" noGrp="1" noAdjustHandles="1" noEditPoints="1" noChangeArrowheads="1" noChangeShapeType="1" noTextEdit="1"/>
          </p:cNvSpPr>
          <p:nvPr>
            <p:ph idx="1"/>
          </p:nvPr>
        </p:nvSpPr>
        <p:spPr>
          <a:xfrm>
            <a:off x="566738" y="1752600"/>
            <a:ext cx="8181726" cy="4267200"/>
          </a:xfrm>
          <a:blipFill>
            <a:blip xmlns:r="http://schemas.openxmlformats.org/officeDocument/2006/relationships" r:embed="rId1"/>
            <a:stretch>
              <a:fillRect l="-671" t="-714" r="-1118" b="-8143"/>
            </a:stretch>
          </a:blipFill>
        </p:spPr>
        <p:txBody>
          <a:bodyPr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dirty="0" lang="cs-CZ"/>
              <a:t>Výběrová rozložení dalších statistik</a:t>
            </a:r>
            <a:endParaRPr dirty="0" sz="2400" lang="cs-CZ"/>
          </a:p>
        </p:txBody>
      </p:sp>
      <p:sp>
        <p:nvSpPr>
          <p:cNvPr id="104865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826000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dirty="0" sz="1800" lang="cs-CZ"/>
              <a:t>Nyní je tedy třeba ke každé popisné statistice znát ještě další vlastnost – její teoretické </a:t>
            </a:r>
            <a:r>
              <a:rPr b="1" dirty="0" sz="1800" lang="cs-CZ"/>
              <a:t>výběrové rozložení</a:t>
            </a:r>
            <a:r>
              <a:rPr dirty="0" sz="1800" lang="cs-CZ"/>
              <a:t> </a:t>
            </a:r>
          </a:p>
          <a:p>
            <a:pPr eaLnBrk="1" hangingPunct="1" lvl="1"/>
            <a:r>
              <a:rPr dirty="0" sz="1600" lang="cs-CZ"/>
              <a:t>relativní četnost – přibližně normální - </a:t>
            </a:r>
            <a:r>
              <a:rPr dirty="0" sz="1600" lang="cs-CZ" err="1"/>
              <a:t>Hendl</a:t>
            </a:r>
            <a:r>
              <a:rPr dirty="0" sz="1600" lang="cs-CZ"/>
              <a:t> 162</a:t>
            </a:r>
          </a:p>
          <a:p>
            <a:pPr eaLnBrk="1" hangingPunct="1" lvl="1"/>
            <a:r>
              <a:rPr dirty="0" sz="1600" lang="cs-CZ"/>
              <a:t>rozptyl – po transformaci </a:t>
            </a:r>
            <a:r>
              <a:rPr dirty="0" sz="1600" i="1" lang="cs-CZ">
                <a:sym typeface="Symbol" pitchFamily="18" charset="2"/>
              </a:rPr>
              <a:t></a:t>
            </a:r>
            <a:r>
              <a:rPr baseline="30000" dirty="0" sz="1600" lang="cs-CZ"/>
              <a:t>2</a:t>
            </a:r>
            <a:r>
              <a:rPr dirty="0" sz="1600" lang="cs-CZ"/>
              <a:t>-rozložení (chí kvadrát) - </a:t>
            </a:r>
            <a:r>
              <a:rPr dirty="0" sz="1600" lang="cs-CZ" err="1"/>
              <a:t>Hendl</a:t>
            </a:r>
            <a:r>
              <a:rPr dirty="0" sz="1600" lang="cs-CZ"/>
              <a:t> 159 </a:t>
            </a:r>
          </a:p>
          <a:p>
            <a:pPr eaLnBrk="1" hangingPunct="1" lvl="1"/>
            <a:r>
              <a:rPr dirty="0" sz="1600" lang="cs-CZ" err="1"/>
              <a:t>Pearsonova</a:t>
            </a:r>
            <a:r>
              <a:rPr dirty="0" sz="1600" lang="cs-CZ"/>
              <a:t> </a:t>
            </a:r>
            <a:r>
              <a:rPr dirty="0" sz="1600" i="1" lang="cs-CZ"/>
              <a:t>r</a:t>
            </a:r>
            <a:r>
              <a:rPr dirty="0" sz="1600" lang="cs-CZ"/>
              <a:t>  – po </a:t>
            </a:r>
            <a:r>
              <a:rPr dirty="0" sz="1600" lang="cs-CZ" err="1"/>
              <a:t>Fisherově</a:t>
            </a:r>
            <a:r>
              <a:rPr dirty="0" sz="1600" lang="cs-CZ"/>
              <a:t> transformaci normální – </a:t>
            </a:r>
            <a:r>
              <a:rPr dirty="0" sz="1600" lang="cs-CZ" err="1"/>
              <a:t>Hendl</a:t>
            </a:r>
            <a:r>
              <a:rPr dirty="0" sz="1600" lang="cs-CZ"/>
              <a:t> 252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dirty="0" sz="1800" lang="cs-CZ"/>
              <a:t>Teoretická výběrová rozložení různých statistik jsou různá</a:t>
            </a:r>
          </a:p>
          <a:p>
            <a:pPr eaLnBrk="1" hangingPunct="1" lvl="1"/>
            <a:r>
              <a:rPr dirty="0" sz="1600" lang="cs-CZ"/>
              <a:t>Statistika je obvykle transformována do podoby, která má jedno z běžných teoretických rozložení: normální, chí-kvadrát rozložení (</a:t>
            </a:r>
            <a:r>
              <a:rPr dirty="0" sz="1600" lang="cs-CZ" err="1"/>
              <a:t>Pearsonovo</a:t>
            </a:r>
            <a:r>
              <a:rPr dirty="0" sz="1600" lang="cs-CZ"/>
              <a:t>), </a:t>
            </a:r>
            <a:r>
              <a:rPr dirty="0" sz="1600" i="1" lang="cs-CZ"/>
              <a:t>t</a:t>
            </a:r>
            <a:r>
              <a:rPr dirty="0" sz="1600" lang="cs-CZ"/>
              <a:t>-rozložení (Studentovo), </a:t>
            </a:r>
            <a:r>
              <a:rPr dirty="0" sz="1600" i="1" lang="cs-CZ"/>
              <a:t>F</a:t>
            </a:r>
            <a:r>
              <a:rPr dirty="0" sz="1600" lang="cs-CZ"/>
              <a:t>-rozložení (</a:t>
            </a:r>
            <a:r>
              <a:rPr dirty="0" sz="1600" lang="cs-CZ" err="1"/>
              <a:t>Fisherovo</a:t>
            </a:r>
            <a:r>
              <a:rPr dirty="0" sz="1600" lang="cs-CZ"/>
              <a:t>, </a:t>
            </a:r>
            <a:r>
              <a:rPr dirty="0" sz="1600" lang="cs-CZ" err="1"/>
              <a:t>Snedecorovo</a:t>
            </a:r>
            <a:r>
              <a:rPr dirty="0" sz="1600" lang="cs-CZ"/>
              <a:t>)</a:t>
            </a:r>
          </a:p>
          <a:p>
            <a:pPr eaLnBrk="1" hangingPunct="1" lvl="1"/>
            <a:r>
              <a:rPr dirty="0" sz="1600" lang="cs-CZ"/>
              <a:t>Netřeba je znát z hlavy, programy je používají za vás, ale stojí za to vědět, že existují přehledy – např. Receptář Oseckých nebo </a:t>
            </a:r>
            <a:r>
              <a:rPr dirty="0" sz="1600" lang="cs-CZ" err="1"/>
              <a:t>Sheskin</a:t>
            </a:r>
            <a:r>
              <a:rPr dirty="0" sz="1600" lang="cs-CZ"/>
              <a:t> ISBN 1584884401</a:t>
            </a:r>
          </a:p>
          <a:p>
            <a:pPr eaLnBrk="1" hangingPunct="1" lvl="1"/>
            <a:r>
              <a:rPr dirty="0" sz="1600" lang="cs-CZ"/>
              <a:t>Pro interpretační potřeby si obvykle vystačíme s představou výběrového rozložení průměru</a:t>
            </a:r>
          </a:p>
          <a:p>
            <a:pPr eaLnBrk="1" hangingPunct="1" lvl="1"/>
            <a:r>
              <a:rPr dirty="0" sz="1600" lang="cs-CZ"/>
              <a:t>Pozor, centrální limitní teorém se týká pouze výběrového rozložení </a:t>
            </a:r>
            <a:r>
              <a:rPr dirty="0" sz="1600" lang="cs-CZ" u="sng"/>
              <a:t>průměru</a:t>
            </a:r>
            <a:r>
              <a:rPr dirty="0" sz="1600" lang="cs-CZ"/>
              <a:t>!</a:t>
            </a:r>
          </a:p>
          <a:p>
            <a:pPr eaLnBrk="1" hangingPunct="1">
              <a:buFont typeface="Wingdings" pitchFamily="2" charset="2"/>
              <a:buNone/>
            </a:pPr>
            <a:endParaRPr dirty="0" sz="1000" lang="cs-CZ"/>
          </a:p>
          <a:p>
            <a:pPr eaLnBrk="1" hangingPunct="1">
              <a:buFont typeface="Wingdings" pitchFamily="2" charset="2"/>
              <a:buNone/>
            </a:pPr>
            <a:r>
              <a:rPr dirty="0" sz="1000" lang="cs-CZ"/>
              <a:t>AJ: </a:t>
            </a:r>
            <a:r>
              <a:rPr dirty="0" sz="1000" lang="cs-CZ" err="1"/>
              <a:t>chi</a:t>
            </a:r>
            <a:r>
              <a:rPr dirty="0" sz="1000" lang="cs-CZ"/>
              <a:t>-square </a:t>
            </a:r>
            <a:r>
              <a:rPr dirty="0" sz="1000" lang="cs-CZ" err="1"/>
              <a:t>distribution</a:t>
            </a:r>
            <a:r>
              <a:rPr dirty="0" sz="1000" lang="cs-CZ"/>
              <a:t>, F-</a:t>
            </a:r>
            <a:r>
              <a:rPr dirty="0" sz="1000" lang="cs-CZ" err="1"/>
              <a:t>distribution</a:t>
            </a:r>
            <a:endParaRPr dirty="0" sz="1000" lang="cs-CZ"/>
          </a:p>
          <a:p>
            <a:pPr eaLnBrk="1" hangingPunct="1">
              <a:buFont typeface="Wingdings" pitchFamily="2" charset="2"/>
              <a:buNone/>
            </a:pPr>
            <a:endParaRPr dirty="0" sz="1000"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3200" lang="cs-CZ"/>
              <a:t>Barevná srdíčka kolegyně Michalčákové</a:t>
            </a:r>
          </a:p>
        </p:txBody>
      </p:sp>
      <p:sp>
        <p:nvSpPr>
          <p:cNvPr id="1048600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260576"/>
          </a:xfrm>
        </p:spPr>
        <p:txBody>
          <a:bodyPr/>
          <a:p>
            <a:r>
              <a:rPr dirty="0" sz="2400" lang="cs-CZ"/>
              <a:t>Jaký je podíl barevných srdíček v balení?</a:t>
            </a:r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sz="2800" lang="cs-CZ" err="1"/>
              <a:t>Bootstrapping</a:t>
            </a:r>
            <a:r>
              <a:rPr dirty="0" sz="2800" lang="cs-CZ"/>
              <a:t> – způsob zjištění výběrového rozložení (jakékoli) statistiky hrubou silou</a:t>
            </a:r>
          </a:p>
        </p:txBody>
      </p:sp>
      <p:sp>
        <p:nvSpPr>
          <p:cNvPr id="1048662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p>
            <a:pPr indent="-514350" marL="514350">
              <a:buFont typeface="+mj-lt"/>
              <a:buAutoNum type="arabicPeriod"/>
            </a:pPr>
            <a:r>
              <a:rPr dirty="0" sz="2400" lang="cs-CZ"/>
              <a:t>Máme náhodný vzorek z populace o velikosti N</a:t>
            </a:r>
          </a:p>
          <a:p>
            <a:pPr indent="-514350" marL="514350">
              <a:buFont typeface="+mj-lt"/>
              <a:buAutoNum type="arabicPeriod"/>
            </a:pPr>
            <a:r>
              <a:rPr dirty="0" sz="2400" lang="cs-CZ"/>
              <a:t>Z našeho vzorku náhodně vylosujeme nový vzorek o velikosti N – výběr s vracením/opakováním – </a:t>
            </a:r>
            <a:r>
              <a:rPr dirty="0" sz="2400" lang="cs-CZ" err="1"/>
              <a:t>bootstrap</a:t>
            </a:r>
            <a:r>
              <a:rPr dirty="0" sz="2400" lang="cs-CZ"/>
              <a:t>, </a:t>
            </a:r>
            <a:r>
              <a:rPr dirty="0" sz="2400" lang="cs-CZ" err="1"/>
              <a:t>resample</a:t>
            </a:r>
            <a:r>
              <a:rPr dirty="0" sz="2400" lang="cs-CZ"/>
              <a:t>.</a:t>
            </a:r>
          </a:p>
          <a:p>
            <a:pPr indent="-514350" marL="514350">
              <a:buFont typeface="+mj-lt"/>
              <a:buAutoNum type="arabicPeriod"/>
            </a:pPr>
            <a:r>
              <a:rPr dirty="0" sz="2400" lang="cs-CZ"/>
              <a:t>Na </a:t>
            </a:r>
            <a:r>
              <a:rPr dirty="0" sz="2400" lang="cs-CZ" err="1"/>
              <a:t>bootstrapu</a:t>
            </a:r>
            <a:r>
              <a:rPr dirty="0" sz="2400" lang="cs-CZ"/>
              <a:t> spočítáme kýženou statistiku a zaznamenáme si ji</a:t>
            </a:r>
          </a:p>
          <a:p>
            <a:pPr indent="-514350" marL="514350">
              <a:buFont typeface="+mj-lt"/>
              <a:buAutoNum type="arabicPeriod"/>
            </a:pPr>
            <a:r>
              <a:rPr dirty="0" sz="2400" lang="cs-CZ"/>
              <a:t>Opakujeme body 2 a 3 mnohokrát, třebas 1000x</a:t>
            </a:r>
          </a:p>
          <a:p>
            <a:pPr indent="-514350" marL="514350">
              <a:buFont typeface="+mj-lt"/>
              <a:buAutoNum type="arabicPeriod"/>
            </a:pPr>
            <a:r>
              <a:rPr dirty="0" sz="2400" lang="cs-CZ"/>
              <a:t>Získáme 1000 statistik, jejichž rozložení je výběrovým rozložením statistiky. Buď spočítáme jeho směrodatnou odchylku – S.E., nebo pracujeme přímo s jeho kvantily. </a:t>
            </a:r>
          </a:p>
          <a:p>
            <a:pPr indent="-514350" marL="514350">
              <a:buFont typeface="+mj-lt"/>
              <a:buAutoNum type="arabicPeriod"/>
            </a:pPr>
            <a:endParaRPr dirty="0" lang="cs-CZ"/>
          </a:p>
        </p:txBody>
      </p:sp>
      <p:sp>
        <p:nvSpPr>
          <p:cNvPr id="1048663" name="TextovéPole 5"/>
          <p:cNvSpPr txBox="1"/>
          <p:nvPr/>
        </p:nvSpPr>
        <p:spPr>
          <a:xfrm>
            <a:off x="536566" y="6240663"/>
            <a:ext cx="4794582" cy="276999"/>
          </a:xfrm>
          <a:prstGeom prst="rect"/>
          <a:noFill/>
        </p:spPr>
        <p:txBody>
          <a:bodyPr rtlCol="0" wrap="none">
            <a:spAutoFit/>
          </a:bodyPr>
          <a:p>
            <a:r>
              <a:rPr b="0" dirty="0" sz="1200" lang="cs-CZ"/>
              <a:t>Česky  je </a:t>
            </a:r>
            <a:r>
              <a:rPr b="0" dirty="0" sz="1200" lang="cs-CZ" err="1"/>
              <a:t>resampling</a:t>
            </a:r>
            <a:r>
              <a:rPr b="0" dirty="0" sz="1200" lang="cs-CZ"/>
              <a:t> převzorkování, </a:t>
            </a:r>
            <a:r>
              <a:rPr b="0" dirty="0" sz="1200" lang="cs-CZ" err="1"/>
              <a:t>bootstrapping</a:t>
            </a:r>
            <a:r>
              <a:rPr b="0" dirty="0" sz="1200" lang="cs-CZ"/>
              <a:t> je </a:t>
            </a:r>
            <a:r>
              <a:rPr b="0" dirty="0" sz="1200" lang="cs-CZ" err="1"/>
              <a:t>bootstrapping</a:t>
            </a:r>
            <a:r>
              <a:rPr b="0" dirty="0" sz="1200" lang="cs-CZ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Příklad postupu v R</a:t>
            </a:r>
            <a:br>
              <a:rPr dirty="0" lang="cs-CZ"/>
            </a:br>
            <a:r>
              <a:rPr dirty="0" sz="2400" lang="cs-CZ">
                <a:hlinkClick r:id="rId1"/>
              </a:rPr>
              <a:t>https://www.tutorialspoint.com/execute_r_online.php</a:t>
            </a:r>
            <a:endParaRPr dirty="0" lang="cs-CZ"/>
          </a:p>
        </p:txBody>
      </p:sp>
      <p:sp>
        <p:nvSpPr>
          <p:cNvPr id="104866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sz="1400" i="1" lang="cs-CZ">
                <a:latin typeface="Consolas" panose="020B0609020204030204" pitchFamily="49" charset="0"/>
              </a:rPr>
              <a:t># Výběr N=100 vzorku z populace s M=0 a SD=1</a:t>
            </a:r>
          </a:p>
          <a:p>
            <a:pPr indent="0" marL="0">
              <a:buNone/>
            </a:pPr>
            <a:r>
              <a:rPr b="1" dirty="0" sz="1400" lang="cs-CZ">
                <a:solidFill>
                  <a:schemeClr val="accent6"/>
                </a:solidFill>
                <a:latin typeface="Consolas" panose="020B0609020204030204" pitchFamily="49" charset="0"/>
              </a:rPr>
              <a:t>vzorek</a:t>
            </a:r>
            <a:r>
              <a:rPr dirty="0" sz="1400" lang="cs-CZ">
                <a:latin typeface="Consolas" panose="020B0609020204030204" pitchFamily="49" charset="0"/>
              </a:rPr>
              <a:t> &lt;- </a:t>
            </a:r>
            <a:r>
              <a:rPr dirty="0" sz="1400" lang="cs-CZ" err="1">
                <a:latin typeface="Consolas" panose="020B0609020204030204" pitchFamily="49" charset="0"/>
              </a:rPr>
              <a:t>rnorm</a:t>
            </a:r>
            <a:r>
              <a:rPr dirty="0" sz="1400" lang="cs-CZ">
                <a:latin typeface="Consolas" panose="020B0609020204030204" pitchFamily="49" charset="0"/>
              </a:rPr>
              <a:t>(100)</a:t>
            </a:r>
          </a:p>
          <a:p>
            <a:pPr indent="0" marL="0">
              <a:buNone/>
            </a:pPr>
            <a:endParaRPr dirty="0" sz="1400" lang="cs-CZ">
              <a:latin typeface="Consolas" panose="020B0609020204030204" pitchFamily="49" charset="0"/>
            </a:endParaRPr>
          </a:p>
          <a:p>
            <a:pPr indent="0" marL="0">
              <a:buNone/>
            </a:pPr>
            <a:r>
              <a:rPr dirty="0" sz="1400" i="1" lang="cs-CZ">
                <a:latin typeface="Consolas" panose="020B0609020204030204" pitchFamily="49" charset="0"/>
              </a:rPr>
              <a:t># Vytvoření prostoru, kam se budou ukládat průměry </a:t>
            </a:r>
            <a:r>
              <a:rPr dirty="0" sz="1400" i="1" lang="cs-CZ" err="1">
                <a:latin typeface="Consolas" panose="020B0609020204030204" pitchFamily="49" charset="0"/>
              </a:rPr>
              <a:t>bootstrapů</a:t>
            </a:r>
            <a:r>
              <a:rPr dirty="0" sz="1400" i="1" lang="cs-CZ">
                <a:latin typeface="Consolas" panose="020B0609020204030204" pitchFamily="49" charset="0"/>
              </a:rPr>
              <a:t> </a:t>
            </a:r>
          </a:p>
          <a:p>
            <a:pPr indent="0" marL="0">
              <a:buNone/>
            </a:pPr>
            <a:r>
              <a:rPr b="1" dirty="0" sz="1400" lang="cs-CZ" err="1">
                <a:solidFill>
                  <a:schemeClr val="accent6"/>
                </a:solidFill>
                <a:latin typeface="Consolas" panose="020B0609020204030204" pitchFamily="49" charset="0"/>
              </a:rPr>
              <a:t>prumery_b</a:t>
            </a:r>
            <a:r>
              <a:rPr dirty="0" sz="1400" lang="cs-CZ">
                <a:latin typeface="Consolas" panose="020B0609020204030204" pitchFamily="49" charset="0"/>
              </a:rPr>
              <a:t> &lt;- </a:t>
            </a:r>
            <a:r>
              <a:rPr dirty="0" sz="1400" lang="cs-CZ" err="1">
                <a:latin typeface="Consolas" panose="020B0609020204030204" pitchFamily="49" charset="0"/>
              </a:rPr>
              <a:t>rep</a:t>
            </a:r>
            <a:r>
              <a:rPr dirty="0" sz="1400" lang="cs-CZ">
                <a:latin typeface="Consolas" panose="020B0609020204030204" pitchFamily="49" charset="0"/>
              </a:rPr>
              <a:t>(NA, 1000)</a:t>
            </a:r>
          </a:p>
          <a:p>
            <a:pPr indent="0" marL="0">
              <a:buNone/>
            </a:pPr>
            <a:endParaRPr dirty="0" sz="1400" lang="cs-CZ">
              <a:latin typeface="Consolas" panose="020B0609020204030204" pitchFamily="49" charset="0"/>
            </a:endParaRPr>
          </a:p>
          <a:p>
            <a:pPr indent="0" marL="0">
              <a:buNone/>
            </a:pPr>
            <a:r>
              <a:rPr dirty="0" sz="1400" i="1" lang="cs-CZ">
                <a:latin typeface="Consolas" panose="020B0609020204030204" pitchFamily="49" charset="0"/>
              </a:rPr>
              <a:t># </a:t>
            </a:r>
            <a:r>
              <a:rPr dirty="0" sz="1400" i="1" lang="cs-CZ" err="1">
                <a:latin typeface="Consolas" panose="020B0609020204030204" pitchFamily="49" charset="0"/>
              </a:rPr>
              <a:t>Bootstrapování</a:t>
            </a:r>
            <a:endParaRPr dirty="0" sz="1400" i="1" lang="cs-CZ">
              <a:latin typeface="Consolas" panose="020B0609020204030204" pitchFamily="49" charset="0"/>
            </a:endParaRPr>
          </a:p>
          <a:p>
            <a:pPr indent="0" marL="0">
              <a:buNone/>
            </a:pPr>
            <a:r>
              <a:rPr dirty="0" sz="1400" lang="cs-CZ" err="1">
                <a:latin typeface="Consolas" panose="020B0609020204030204" pitchFamily="49" charset="0"/>
              </a:rPr>
              <a:t>for</a:t>
            </a:r>
            <a:r>
              <a:rPr dirty="0" sz="1400" lang="cs-CZ">
                <a:latin typeface="Consolas" panose="020B0609020204030204" pitchFamily="49" charset="0"/>
              </a:rPr>
              <a:t> (i in 1:1000) {</a:t>
            </a:r>
            <a:r>
              <a:rPr b="1" dirty="0" sz="1400" lang="cs-CZ" err="1">
                <a:solidFill>
                  <a:schemeClr val="accent6"/>
                </a:solidFill>
                <a:latin typeface="Consolas" panose="020B0609020204030204" pitchFamily="49" charset="0"/>
              </a:rPr>
              <a:t>prumery_b</a:t>
            </a:r>
            <a:r>
              <a:rPr dirty="0" sz="1400" lang="cs-CZ">
                <a:latin typeface="Consolas" panose="020B0609020204030204" pitchFamily="49" charset="0"/>
              </a:rPr>
              <a:t>[i] &lt;- </a:t>
            </a:r>
            <a:r>
              <a:rPr dirty="0" sz="1400" lang="cs-CZ" err="1">
                <a:latin typeface="Consolas" panose="020B0609020204030204" pitchFamily="49" charset="0"/>
              </a:rPr>
              <a:t>mean</a:t>
            </a:r>
            <a:r>
              <a:rPr dirty="0" sz="1400" lang="cs-CZ">
                <a:latin typeface="Consolas" panose="020B0609020204030204" pitchFamily="49" charset="0"/>
              </a:rPr>
              <a:t>(sample(</a:t>
            </a:r>
            <a:r>
              <a:rPr b="1" dirty="0" sz="1400" lang="cs-CZ">
                <a:solidFill>
                  <a:schemeClr val="accent6"/>
                </a:solidFill>
                <a:latin typeface="Consolas" panose="020B0609020204030204" pitchFamily="49" charset="0"/>
              </a:rPr>
              <a:t>vzorek</a:t>
            </a:r>
            <a:r>
              <a:rPr dirty="0" sz="1400" lang="cs-CZ">
                <a:latin typeface="Consolas" panose="020B0609020204030204" pitchFamily="49" charset="0"/>
              </a:rPr>
              <a:t>, 100, </a:t>
            </a:r>
            <a:r>
              <a:rPr dirty="0" sz="1400" lang="cs-CZ" err="1">
                <a:latin typeface="Consolas" panose="020B0609020204030204" pitchFamily="49" charset="0"/>
              </a:rPr>
              <a:t>replace</a:t>
            </a:r>
            <a:r>
              <a:rPr dirty="0" sz="1400" lang="cs-CZ">
                <a:latin typeface="Consolas" panose="020B0609020204030204" pitchFamily="49" charset="0"/>
              </a:rPr>
              <a:t>=TRUE))}</a:t>
            </a:r>
          </a:p>
          <a:p>
            <a:pPr indent="0" marL="0">
              <a:buNone/>
            </a:pPr>
            <a:endParaRPr dirty="0" sz="1400" lang="cs-CZ">
              <a:latin typeface="Consolas" panose="020B0609020204030204" pitchFamily="49" charset="0"/>
            </a:endParaRPr>
          </a:p>
          <a:p>
            <a:pPr indent="0" marL="0">
              <a:buNone/>
            </a:pPr>
            <a:r>
              <a:rPr dirty="0" sz="1400" i="1" lang="cs-CZ">
                <a:latin typeface="Consolas" panose="020B0609020204030204" pitchFamily="49" charset="0"/>
              </a:rPr>
              <a:t># Histogram průměrů bootstrapových vzorků, tj. </a:t>
            </a:r>
            <a:r>
              <a:rPr b="1" dirty="0" sz="1400" i="1" lang="cs-CZ">
                <a:solidFill>
                  <a:schemeClr val="accent6"/>
                </a:solidFill>
                <a:latin typeface="Consolas" panose="020B0609020204030204" pitchFamily="49" charset="0"/>
              </a:rPr>
              <a:t>výběrové rozložení</a:t>
            </a:r>
          </a:p>
          <a:p>
            <a:pPr indent="0" marL="0">
              <a:buNone/>
            </a:pPr>
            <a:r>
              <a:rPr dirty="0" sz="1400" lang="cs-CZ" err="1">
                <a:latin typeface="Consolas" panose="020B0609020204030204" pitchFamily="49" charset="0"/>
              </a:rPr>
              <a:t>hist</a:t>
            </a:r>
            <a:r>
              <a:rPr dirty="0" sz="1400" lang="cs-CZ">
                <a:latin typeface="Consolas" panose="020B0609020204030204" pitchFamily="49" charset="0"/>
              </a:rPr>
              <a:t>(</a:t>
            </a:r>
            <a:r>
              <a:rPr b="1" dirty="0" sz="1400" lang="cs-CZ" err="1">
                <a:solidFill>
                  <a:schemeClr val="accent6"/>
                </a:solidFill>
                <a:latin typeface="Consolas" panose="020B0609020204030204" pitchFamily="49" charset="0"/>
              </a:rPr>
              <a:t>prumery_b</a:t>
            </a:r>
            <a:r>
              <a:rPr dirty="0" sz="1400" lang="cs-CZ">
                <a:latin typeface="Consolas" panose="020B0609020204030204" pitchFamily="49" charset="0"/>
              </a:rPr>
              <a:t>)</a:t>
            </a:r>
          </a:p>
          <a:p>
            <a:pPr indent="0" marL="0">
              <a:buNone/>
            </a:pPr>
            <a:endParaRPr dirty="0" sz="1400" lang="cs-CZ">
              <a:latin typeface="Consolas" panose="020B0609020204030204" pitchFamily="49" charset="0"/>
            </a:endParaRPr>
          </a:p>
          <a:p>
            <a:pPr indent="0" marL="0">
              <a:buNone/>
            </a:pPr>
            <a:r>
              <a:rPr dirty="0" sz="1400" i="1" lang="cs-CZ">
                <a:latin typeface="Consolas" panose="020B0609020204030204" pitchFamily="49" charset="0"/>
              </a:rPr>
              <a:t># SD průměrů bootstrapových vzorků, tj. odhad </a:t>
            </a:r>
            <a:r>
              <a:rPr dirty="0" sz="1400" i="1" lang="cs-CZ">
                <a:solidFill>
                  <a:schemeClr val="accent6"/>
                </a:solidFill>
                <a:latin typeface="Consolas" panose="020B0609020204030204" pitchFamily="49" charset="0"/>
              </a:rPr>
              <a:t>SE</a:t>
            </a:r>
            <a:r>
              <a:rPr dirty="0" sz="1400" i="1" lang="cs-CZ">
                <a:latin typeface="Consolas" panose="020B0609020204030204" pitchFamily="49" charset="0"/>
              </a:rPr>
              <a:t> </a:t>
            </a:r>
          </a:p>
          <a:p>
            <a:pPr indent="0" marL="0">
              <a:buNone/>
            </a:pPr>
            <a:r>
              <a:rPr dirty="0" sz="1400" lang="cs-CZ" err="1">
                <a:latin typeface="Consolas" panose="020B0609020204030204" pitchFamily="49" charset="0"/>
              </a:rPr>
              <a:t>sd</a:t>
            </a:r>
            <a:r>
              <a:rPr dirty="0" sz="1400" lang="cs-CZ">
                <a:latin typeface="Consolas" panose="020B0609020204030204" pitchFamily="49" charset="0"/>
              </a:rPr>
              <a:t>(</a:t>
            </a:r>
            <a:r>
              <a:rPr b="1" dirty="0" sz="1400" lang="cs-CZ" err="1">
                <a:solidFill>
                  <a:schemeClr val="accent6"/>
                </a:solidFill>
                <a:latin typeface="Consolas" panose="020B0609020204030204" pitchFamily="49" charset="0"/>
              </a:rPr>
              <a:t>prumery_b</a:t>
            </a:r>
            <a:r>
              <a:rPr dirty="0" sz="1400" lang="cs-CZ">
                <a:latin typeface="Consolas" panose="020B0609020204030204" pitchFamily="49" charset="0"/>
              </a:rPr>
              <a:t>)</a:t>
            </a:r>
          </a:p>
          <a:p>
            <a:endParaRPr dirty="0"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AutoShape 2"/>
          <p:cNvSpPr>
            <a:spLocks noChangeAspect="1"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Estimační kvality statistik I</a:t>
            </a:r>
          </a:p>
        </p:txBody>
      </p:sp>
      <p:sp>
        <p:nvSpPr>
          <p:cNvPr id="1048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sz="1800" lang="cs-CZ"/>
              <a:t>Kvality statistiky jako prostředku odhadu „skutečné“ hodnoty v populaci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18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sz="900" lang="cs-CZ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sz="900" lang="cs-CZ"/>
              <a:t>AJ: statistics as estimators, estimation                                                                                                                                          upraveno dle Glass, Hopkins</a:t>
            </a:r>
          </a:p>
        </p:txBody>
      </p:sp>
      <p:pic>
        <p:nvPicPr>
          <p:cNvPr id="2097160" name="Picture 4"/>
          <p:cNvPicPr>
            <a:picLocks noChangeAspect="1" noGrp="1" noChangeArrowheads="1"/>
          </p:cNvPicPr>
          <p:nvPr>
            <p:ph sz="half" idx="2"/>
          </p:nvPr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>
          <a:xfrm>
            <a:off x="684213" y="2276475"/>
            <a:ext cx="7561262" cy="3887788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Estimační kvality statistik II</a:t>
            </a:r>
          </a:p>
        </p:txBody>
      </p:sp>
      <p:sp>
        <p:nvSpPr>
          <p:cNvPr id="10486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556125"/>
          </a:xfrm>
        </p:spPr>
        <p:txBody>
          <a:bodyPr/>
          <a:p>
            <a:pPr eaLnBrk="1" hangingPunct="1"/>
            <a:r>
              <a:rPr dirty="0" sz="2200" lang="cs-CZ"/>
              <a:t>Nezkreslenost</a:t>
            </a:r>
          </a:p>
          <a:p>
            <a:pPr eaLnBrk="1" hangingPunct="1" lvl="1"/>
            <a:r>
              <a:rPr dirty="0" sz="2000" lang="cs-CZ"/>
              <a:t>tj. že systematicky </a:t>
            </a:r>
            <a:r>
              <a:rPr dirty="0" sz="2000" lang="cs-CZ" err="1"/>
              <a:t>nenad</a:t>
            </a:r>
            <a:r>
              <a:rPr dirty="0" sz="2000" lang="cs-CZ"/>
              <a:t>(pod)</a:t>
            </a:r>
            <a:r>
              <a:rPr dirty="0" sz="2000" lang="cs-CZ" err="1"/>
              <a:t>hodnocuje</a:t>
            </a:r>
            <a:endParaRPr dirty="0" sz="2000" lang="cs-CZ"/>
          </a:p>
          <a:p>
            <a:pPr eaLnBrk="1" hangingPunct="1" lvl="1"/>
            <a:r>
              <a:rPr dirty="0" sz="2000" lang="cs-CZ"/>
              <a:t>např. </a:t>
            </a:r>
            <a:r>
              <a:rPr dirty="0" sz="2000" i="1" lang="cs-CZ"/>
              <a:t>s</a:t>
            </a:r>
            <a:r>
              <a:rPr dirty="0" sz="2000" lang="cs-CZ"/>
              <a:t> podhodnocuje</a:t>
            </a:r>
          </a:p>
          <a:p>
            <a:pPr eaLnBrk="1" hangingPunct="1"/>
            <a:r>
              <a:rPr dirty="0" sz="2200" lang="cs-CZ"/>
              <a:t>Konzistence</a:t>
            </a:r>
          </a:p>
          <a:p>
            <a:pPr eaLnBrk="1" hangingPunct="1" lvl="1"/>
            <a:r>
              <a:rPr dirty="0" sz="2000" lang="cs-CZ"/>
              <a:t>s velikostí vzorku roste přesnost odhadu</a:t>
            </a:r>
            <a:endParaRPr b="1" dirty="0" sz="2000" lang="cs-CZ"/>
          </a:p>
          <a:p>
            <a:pPr eaLnBrk="1" hangingPunct="1"/>
            <a:r>
              <a:rPr dirty="0" sz="2200" lang="cs-CZ"/>
              <a:t>Relativní účinnost</a:t>
            </a:r>
          </a:p>
          <a:p>
            <a:pPr eaLnBrk="1" hangingPunct="1" lvl="1"/>
            <a:r>
              <a:rPr dirty="0" sz="2000" lang="cs-CZ"/>
              <a:t>jak rychle roste přesnost s velikostí vzorku </a:t>
            </a:r>
          </a:p>
          <a:p>
            <a:pPr eaLnBrk="1" hangingPunct="1" lvl="1"/>
            <a:r>
              <a:rPr dirty="0" sz="2000" lang="cs-CZ"/>
              <a:t>zde vítězí </a:t>
            </a:r>
            <a:r>
              <a:rPr dirty="0" sz="2000" i="1" lang="cs-CZ"/>
              <a:t>M</a:t>
            </a:r>
            <a:r>
              <a:rPr dirty="0" sz="2000" lang="cs-CZ"/>
              <a:t> nad </a:t>
            </a:r>
            <a:r>
              <a:rPr dirty="0" sz="2000" i="1" lang="cs-CZ" err="1"/>
              <a:t>Md</a:t>
            </a:r>
            <a:r>
              <a:rPr dirty="0" sz="2000" i="1" lang="cs-CZ"/>
              <a:t> </a:t>
            </a:r>
            <a:r>
              <a:rPr dirty="0" sz="2000" lang="cs-CZ"/>
              <a:t>a strhává s sebou i další momentové statistiky</a:t>
            </a:r>
          </a:p>
          <a:p>
            <a:pPr eaLnBrk="1" hangingPunct="1" lvl="2"/>
            <a:r>
              <a:rPr dirty="0" sz="1900" i="1" lang="cs-CZ"/>
              <a:t>jejich výhodou je i snadné počítání s nimi</a:t>
            </a:r>
          </a:p>
          <a:p>
            <a:pPr eaLnBrk="1" hangingPunct="1">
              <a:buNone/>
            </a:pPr>
            <a:endParaRPr dirty="0" sz="1800" i="1" lang="cs-CZ"/>
          </a:p>
          <a:p>
            <a:pPr eaLnBrk="1" hangingPunct="1">
              <a:buNone/>
            </a:pPr>
            <a:r>
              <a:rPr dirty="0" sz="1800" i="1" lang="cs-CZ"/>
              <a:t>Alternativně Kvalita bodového odhadu viz </a:t>
            </a:r>
            <a:r>
              <a:rPr dirty="0" sz="1800" i="1" lang="cs-CZ" err="1"/>
              <a:t>Hendl</a:t>
            </a:r>
            <a:r>
              <a:rPr dirty="0" sz="1800" i="1" lang="cs-CZ"/>
              <a:t> 175</a:t>
            </a:r>
          </a:p>
          <a:p>
            <a:pPr eaLnBrk="1" hangingPunct="1">
              <a:buFont typeface="Wingdings" pitchFamily="2" charset="2"/>
              <a:buNone/>
            </a:pPr>
            <a:endParaRPr dirty="0" sz="1000" i="1" lang="cs-CZ"/>
          </a:p>
          <a:p>
            <a:pPr eaLnBrk="1" hangingPunct="1">
              <a:buFont typeface="Wingdings" pitchFamily="2" charset="2"/>
              <a:buNone/>
            </a:pPr>
            <a:r>
              <a:rPr dirty="0" sz="1000" lang="cs-CZ"/>
              <a:t>AJ: </a:t>
            </a:r>
            <a:r>
              <a:rPr dirty="0" sz="1000" lang="cs-CZ" err="1"/>
              <a:t>unbiasedness</a:t>
            </a:r>
            <a:r>
              <a:rPr dirty="0" sz="1000" lang="cs-CZ"/>
              <a:t>, </a:t>
            </a:r>
            <a:r>
              <a:rPr dirty="0" sz="1000" lang="cs-CZ" err="1"/>
              <a:t>consistency</a:t>
            </a:r>
            <a:r>
              <a:rPr dirty="0" sz="1000" lang="cs-CZ"/>
              <a:t>, </a:t>
            </a:r>
            <a:r>
              <a:rPr dirty="0" sz="1000" lang="cs-CZ" err="1"/>
              <a:t>relative</a:t>
            </a:r>
            <a:r>
              <a:rPr dirty="0" sz="1000" lang="cs-CZ"/>
              <a:t> </a:t>
            </a:r>
            <a:r>
              <a:rPr dirty="0" sz="1000" lang="cs-CZ" err="1"/>
              <a:t>efficiency</a:t>
            </a:r>
            <a:endParaRPr dirty="0" sz="1000"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Bodové vs. intervalové odhady</a:t>
            </a:r>
            <a:endParaRPr sz="2400" lang="cs-CZ"/>
          </a:p>
        </p:txBody>
      </p:sp>
      <p:sp>
        <p:nvSpPr>
          <p:cNvPr id="104867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dirty="0" sz="2000" lang="cs-CZ"/>
              <a:t>Parametr se můžeme snažit odhadnout…  </a:t>
            </a:r>
          </a:p>
          <a:p>
            <a:pPr eaLnBrk="1" hangingPunct="1" lvl="1"/>
            <a:r>
              <a:rPr b="1" dirty="0" sz="2000" lang="cs-CZ"/>
              <a:t>bodovým odhadem</a:t>
            </a:r>
            <a:r>
              <a:rPr dirty="0" sz="2000" lang="cs-CZ"/>
              <a:t> – tj. odhadujeme přímo hodnotu parametru, např. průměr.</a:t>
            </a:r>
            <a:endParaRPr dirty="0" sz="1400" lang="cs-CZ"/>
          </a:p>
          <a:p>
            <a:pPr eaLnBrk="1" hangingPunct="1" lvl="1"/>
            <a:r>
              <a:rPr b="1" dirty="0" sz="2000" lang="cs-CZ"/>
              <a:t>intervalovým odhadem</a:t>
            </a:r>
            <a:r>
              <a:rPr dirty="0" sz="2000" lang="cs-CZ"/>
              <a:t> – tj. odhadnutím intervalu, který parametr s určitou p-</a:t>
            </a:r>
            <a:r>
              <a:rPr dirty="0" sz="2000" lang="cs-CZ" err="1"/>
              <a:t>ností</a:t>
            </a:r>
            <a:r>
              <a:rPr dirty="0" sz="2000" lang="cs-CZ"/>
              <a:t> zahrnuje</a:t>
            </a:r>
          </a:p>
          <a:p>
            <a:pPr eaLnBrk="1" hangingPunct="1" lvl="2"/>
            <a:r>
              <a:rPr dirty="0" sz="1700" lang="cs-CZ"/>
              <a:t>výsledkem intervalového odhadu je </a:t>
            </a:r>
            <a:r>
              <a:rPr b="1" dirty="0" sz="1700" lang="cs-CZ"/>
              <a:t>interval spolehlivosti</a:t>
            </a:r>
          </a:p>
          <a:p>
            <a:pPr eaLnBrk="1" hangingPunct="1" lvl="2"/>
            <a:r>
              <a:rPr dirty="0" sz="1700" lang="cs-CZ"/>
              <a:t>interval spolehlivosti tvoříme z bodového odhadu a znalosti jeho výběrového rozložení, tj. (</a:t>
            </a:r>
            <a:r>
              <a:rPr dirty="0" sz="1700" lang="cs-CZ" err="1"/>
              <a:t>bod</a:t>
            </a:r>
            <a:r>
              <a:rPr dirty="0" sz="1700" lang="cs-CZ">
                <a:sym typeface="Symbol" pitchFamily="18" charset="2"/>
              </a:rPr>
              <a:t></a:t>
            </a:r>
            <a:r>
              <a:rPr dirty="0" sz="1700" lang="cs-CZ"/>
              <a:t>odchylka)</a:t>
            </a:r>
          </a:p>
          <a:p>
            <a:pPr eaLnBrk="1" hangingPunct="1" lvl="2"/>
            <a:r>
              <a:rPr dirty="0" sz="1700" lang="cs-CZ"/>
              <a:t>intervalový odhad lepší - více informací</a:t>
            </a:r>
          </a:p>
          <a:p>
            <a:pPr eaLnBrk="1" hangingPunct="1" lvl="2"/>
            <a:r>
              <a:rPr dirty="0" sz="1700" lang="cs-CZ"/>
              <a:t>té p-</a:t>
            </a:r>
            <a:r>
              <a:rPr dirty="0" sz="1700" lang="cs-CZ" err="1"/>
              <a:t>nosti</a:t>
            </a:r>
            <a:r>
              <a:rPr dirty="0" sz="1700" lang="cs-CZ"/>
              <a:t> se v tomto kontextu říká </a:t>
            </a:r>
            <a:r>
              <a:rPr b="1" dirty="0" sz="1700" lang="cs-CZ"/>
              <a:t>hladina spolehlivosti </a:t>
            </a:r>
            <a:r>
              <a:rPr dirty="0" sz="1700" lang="cs-CZ"/>
              <a:t>(1</a:t>
            </a:r>
            <a:r>
              <a:rPr b="1" dirty="0" sz="1700" lang="cs-CZ"/>
              <a:t>-</a:t>
            </a:r>
            <a:r>
              <a:rPr dirty="0" sz="1700" i="1" lang="cs-CZ">
                <a:latin typeface="Symbol" pitchFamily="18" charset="2"/>
              </a:rPr>
              <a:t>a</a:t>
            </a:r>
            <a:r>
              <a:rPr dirty="0" sz="1700" lang="cs-CZ"/>
              <a:t>)</a:t>
            </a:r>
          </a:p>
          <a:p>
            <a:pPr eaLnBrk="1" hangingPunct="1" lvl="3"/>
            <a:r>
              <a:rPr dirty="0" sz="1400" lang="cs-CZ"/>
              <a:t>typicky se používá 95% a 99% hladina spolehlivosti</a:t>
            </a:r>
          </a:p>
          <a:p>
            <a:pPr eaLnBrk="1" hangingPunct="1" lvl="3"/>
            <a:r>
              <a:rPr dirty="0" sz="1400" lang="cs-CZ"/>
              <a:t>pak říkáme, že hledaný parametr je s 95% p-</a:t>
            </a:r>
            <a:r>
              <a:rPr dirty="0" sz="1400" lang="cs-CZ" err="1"/>
              <a:t>ností</a:t>
            </a:r>
            <a:r>
              <a:rPr dirty="0" sz="1400" lang="cs-CZ"/>
              <a:t> v intervalu spolehlivosti</a:t>
            </a:r>
            <a:endParaRPr dirty="0" sz="1600" lang="cs-CZ"/>
          </a:p>
          <a:p>
            <a:pPr eaLnBrk="1" hangingPunct="1">
              <a:buFont typeface="Wingdings" pitchFamily="2" charset="2"/>
              <a:buNone/>
            </a:pPr>
            <a:endParaRPr dirty="0" sz="1000" lang="cs-CZ"/>
          </a:p>
          <a:p>
            <a:pPr eaLnBrk="1" hangingPunct="1">
              <a:buFont typeface="Wingdings" pitchFamily="2" charset="2"/>
              <a:buNone/>
            </a:pPr>
            <a:r>
              <a:rPr dirty="0" sz="1600" lang="cs-CZ"/>
              <a:t>Zkuste si sami: </a:t>
            </a:r>
            <a:r>
              <a:rPr dirty="0" sz="1600" lang="cs-CZ">
                <a:solidFill>
                  <a:schemeClr val="accent1">
                    <a:lumMod val="50000"/>
                  </a:schemeClr>
                </a:solidFill>
                <a:hlinkClick r:id="rId1"/>
              </a:rPr>
              <a:t>http://onlinestatbook.com/stat_sim/conf_interval/index.html</a:t>
            </a:r>
            <a:endParaRPr dirty="0" sz="1600" lang="cs-CZ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dirty="0" sz="1000" lang="cs-CZ"/>
          </a:p>
          <a:p>
            <a:pPr eaLnBrk="1" hangingPunct="1">
              <a:buFont typeface="Wingdings" pitchFamily="2" charset="2"/>
              <a:buNone/>
            </a:pPr>
            <a:r>
              <a:rPr dirty="0" sz="1000" lang="cs-CZ"/>
              <a:t>AJ: point </a:t>
            </a:r>
            <a:r>
              <a:rPr dirty="0" sz="1000" lang="cs-CZ" err="1"/>
              <a:t>estimate</a:t>
            </a:r>
            <a:r>
              <a:rPr dirty="0" sz="1000" lang="cs-CZ"/>
              <a:t>, interval </a:t>
            </a:r>
            <a:r>
              <a:rPr dirty="0" sz="1000" lang="cs-CZ" err="1"/>
              <a:t>estimate</a:t>
            </a:r>
            <a:r>
              <a:rPr dirty="0" sz="1000" lang="cs-CZ"/>
              <a:t>, </a:t>
            </a:r>
            <a:r>
              <a:rPr dirty="0" sz="1000" lang="cs-CZ" err="1"/>
              <a:t>confidence</a:t>
            </a:r>
            <a:r>
              <a:rPr dirty="0" sz="1000" lang="cs-CZ"/>
              <a:t> interval (CI), </a:t>
            </a:r>
            <a:r>
              <a:rPr dirty="0" sz="1000" lang="cs-CZ" err="1"/>
              <a:t>level</a:t>
            </a:r>
            <a:r>
              <a:rPr dirty="0" sz="1000" lang="cs-CZ"/>
              <a:t> </a:t>
            </a:r>
            <a:r>
              <a:rPr dirty="0" sz="1000" lang="cs-CZ" err="1"/>
              <a:t>of</a:t>
            </a:r>
            <a:r>
              <a:rPr dirty="0" sz="1000" lang="cs-CZ"/>
              <a:t> </a:t>
            </a:r>
            <a:r>
              <a:rPr dirty="0" sz="1000" lang="cs-CZ" err="1"/>
              <a:t>confidence</a:t>
            </a:r>
            <a:r>
              <a:rPr dirty="0" sz="1000" lang="cs-CZ"/>
              <a:t>, </a:t>
            </a:r>
            <a:r>
              <a:rPr dirty="0" sz="1000" lang="cs-CZ" err="1"/>
              <a:t>consistency</a:t>
            </a:r>
            <a:r>
              <a:rPr dirty="0" sz="1000" lang="cs-CZ"/>
              <a:t>, </a:t>
            </a:r>
            <a:r>
              <a:rPr dirty="0" sz="1000" lang="cs-CZ" err="1"/>
              <a:t>unbiasedness</a:t>
            </a:r>
            <a:r>
              <a:rPr dirty="0" sz="1000" lang="cs-CZ"/>
              <a:t>, </a:t>
            </a:r>
            <a:r>
              <a:rPr dirty="0" sz="1000" lang="cs-CZ" err="1"/>
              <a:t>relative</a:t>
            </a:r>
            <a:r>
              <a:rPr dirty="0" sz="1000" lang="cs-CZ"/>
              <a:t> </a:t>
            </a:r>
            <a:r>
              <a:rPr dirty="0" sz="1000" lang="cs-CZ" err="1"/>
              <a:t>efficiency</a:t>
            </a:r>
            <a:r>
              <a:rPr dirty="0" sz="1000" lang="cs-CZ"/>
              <a:t>, resistence</a:t>
            </a:r>
          </a:p>
        </p:txBody>
      </p:sp>
      <p:graphicFrame>
        <p:nvGraphicFramePr>
          <p:cNvPr id="4194309" name="Object 4"/>
          <p:cNvGraphicFramePr>
            <a:graphicFrameLocks noChangeAspect="1"/>
          </p:cNvGraphicFramePr>
          <p:nvPr/>
        </p:nvGraphicFramePr>
        <p:xfrm>
          <a:off x="5857875" y="4327525"/>
          <a:ext cx="28575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spid="_x0000_s2093" imgH="253800" imgW="1333440" progId="Equation.3">
                  <p:embed/>
                </p:oleObj>
              </mc:Choice>
              <mc:Fallback>
                <p:oleObj name="Rovnice" r:id="rId2" imgH="253800" imgW="1333440" progId="Equation.3">
                  <p:embed/>
                  <p:pic>
                    <p:nvPicPr>
                      <p:cNvPr id="209716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4327525"/>
                        <a:ext cx="2857500" cy="544513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78" name="AutoShape 5"/>
          <p:cNvSpPr/>
          <p:nvPr/>
        </p:nvSpPr>
        <p:spPr bwMode="auto">
          <a:xfrm>
            <a:off x="7380288" y="476250"/>
            <a:ext cx="1346200" cy="898525"/>
          </a:xfrm>
          <a:prstGeom prst="borderCallout3">
            <a:avLst>
              <a:gd name="adj1" fmla="val 12722"/>
              <a:gd name="adj2" fmla="val 105662"/>
              <a:gd name="adj3" fmla="val 12722"/>
              <a:gd name="adj4" fmla="val 108606"/>
              <a:gd name="adj5" fmla="val 503935"/>
              <a:gd name="adj6" fmla="val 108606"/>
              <a:gd name="adj7" fmla="val 503333"/>
              <a:gd name="adj8" fmla="val 410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p>
            <a:pPr algn="l"/>
            <a:r>
              <a:rPr b="0" sz="1000" i="1" lang="cs-CZ">
                <a:latin typeface="Symbol" pitchFamily="18" charset="2"/>
              </a:rPr>
              <a:t>a</a:t>
            </a:r>
            <a:r>
              <a:rPr b="0" sz="1000" lang="cs-CZ"/>
              <a:t> je p-nost chyby a proto je hladina spolehlivosti 1-</a:t>
            </a:r>
            <a:r>
              <a:rPr b="0" sz="1000" i="1" lang="cs-CZ">
                <a:latin typeface="Symbol" pitchFamily="18" charset="2"/>
              </a:rPr>
              <a:t>a</a:t>
            </a:r>
            <a:r>
              <a:rPr b="0" sz="1000" lang="cs-CZ"/>
              <a:t>, tj. 95% spolehlivost znamená 5% chybovost: (1-0,05)</a:t>
            </a:r>
            <a:r>
              <a:rPr sz="1000" lang="cs-CZ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0" name="Object 4"/>
          <p:cNvGraphicFramePr>
            <a:graphicFrameLocks noChangeAspect="1"/>
          </p:cNvGraphicFramePr>
          <p:nvPr/>
        </p:nvGraphicFramePr>
        <p:xfrm>
          <a:off x="1979712" y="404664"/>
          <a:ext cx="5124805" cy="976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59400" imgH="253800" imgW="1333440" progId="Equation.3">
                  <p:embed/>
                </p:oleObj>
              </mc:Choice>
              <mc:Fallback>
                <p:oleObj name="Rovnice" r:id="rId1" imgH="253800" imgW="1333440" progId="Equation.3">
                  <p:embed/>
                  <p:pic>
                    <p:nvPicPr>
                      <p:cNvPr id="209716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4664"/>
                        <a:ext cx="5124805" cy="976561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82" name="TextovéPole 8"/>
          <p:cNvSpPr txBox="1"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632064" y="1844824"/>
            <a:ext cx="7820099" cy="4627229"/>
          </a:xfrm>
          <a:prstGeom prst="rect"/>
          <a:blipFill>
            <a:blip xmlns:r="http://schemas.openxmlformats.org/officeDocument/2006/relationships" r:embed="rId3"/>
            <a:stretch>
              <a:fillRect/>
            </a:stretch>
          </a:blipFill>
        </p:spPr>
        <p:txBody>
          <a:bodyPr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sz="3200" lang="cs-CZ"/>
              <a:t>Příklad konstrukce intervalu spolehlivosti pro průměr 1</a:t>
            </a:r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14500"/>
            <a:ext cx="8175625" cy="4883150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b="1" dirty="0" sz="1800" lang="cs-CZ"/>
              <a:t>Na vzorku dětí (</a:t>
            </a:r>
            <a:r>
              <a:rPr b="1" dirty="0" sz="1800" i="1" lang="cs-CZ"/>
              <a:t>N</a:t>
            </a:r>
            <a:r>
              <a:rPr b="1" dirty="0" sz="1800" lang="cs-CZ"/>
              <a:t>=100) s různobarevnýma očima jsme spočítali průměrné IQ 130, přičemž víme, že </a:t>
            </a:r>
            <a:r>
              <a:rPr b="1" dirty="0" sz="1800" i="1" lang="cs-CZ">
                <a:latin typeface="Symbol" pitchFamily="18" charset="2"/>
              </a:rPr>
              <a:t>s</a:t>
            </a:r>
            <a:r>
              <a:rPr b="1" dirty="0" sz="1800" i="1" lang="cs-CZ"/>
              <a:t> </a:t>
            </a:r>
            <a:r>
              <a:rPr b="1" dirty="0" sz="1800" lang="cs-CZ"/>
              <a:t>=15. </a:t>
            </a:r>
          </a:p>
          <a:p>
            <a:pPr eaLnBrk="1" hangingPunct="1" lvl="1"/>
            <a:r>
              <a:rPr b="1" dirty="0" sz="1800" lang="cs-CZ"/>
              <a:t>bodový odhad </a:t>
            </a:r>
            <a:r>
              <a:rPr dirty="0" sz="1600" lang="cs-CZ"/>
              <a:t>průměrného IQ v populaci dětí s různobarevnýma očima (tj. parametru, </a:t>
            </a:r>
            <a:r>
              <a:rPr dirty="0" sz="1600" i="1" lang="cs-CZ">
                <a:latin typeface="Symbol" pitchFamily="18" charset="2"/>
              </a:rPr>
              <a:t>m</a:t>
            </a:r>
            <a:r>
              <a:rPr dirty="0" sz="1600" lang="cs-CZ"/>
              <a:t>) je</a:t>
            </a:r>
            <a:r>
              <a:rPr dirty="0" sz="1800" lang="cs-CZ"/>
              <a:t> 130</a:t>
            </a:r>
          </a:p>
          <a:p>
            <a:pPr eaLnBrk="1" hangingPunct="1" lvl="1"/>
            <a:r>
              <a:rPr b="1" dirty="0" sz="1800" lang="cs-CZ"/>
              <a:t>intervalový odhad</a:t>
            </a:r>
            <a:r>
              <a:rPr dirty="0" sz="1800" lang="cs-CZ"/>
              <a:t> </a:t>
            </a:r>
          </a:p>
          <a:p>
            <a:pPr eaLnBrk="1" hangingPunct="1" lvl="2"/>
            <a:r>
              <a:rPr dirty="0" sz="1500" lang="cs-CZ"/>
              <a:t>Známe-li </a:t>
            </a:r>
            <a:r>
              <a:rPr b="1" dirty="0" sz="2000" i="1" lang="cs-CZ">
                <a:latin typeface="Symbol" pitchFamily="18" charset="2"/>
              </a:rPr>
              <a:t>s</a:t>
            </a:r>
            <a:r>
              <a:rPr dirty="0" sz="1600" i="1" lang="cs-CZ">
                <a:latin typeface="+mj-lt"/>
              </a:rPr>
              <a:t>,</a:t>
            </a:r>
            <a:r>
              <a:rPr dirty="0" sz="1500" lang="cs-CZ">
                <a:latin typeface="+mj-lt"/>
              </a:rPr>
              <a:t>  </a:t>
            </a:r>
            <a:r>
              <a:rPr dirty="0" sz="1500" lang="cs-CZ"/>
              <a:t>výběrové rozložení průměru má </a:t>
            </a:r>
            <a:r>
              <a:rPr b="1" dirty="0" sz="1500" lang="cs-CZ"/>
              <a:t>normální rozložení…</a:t>
            </a:r>
          </a:p>
          <a:p>
            <a:pPr eaLnBrk="1" hangingPunct="1" lvl="2"/>
            <a:r>
              <a:rPr dirty="0" sz="1500" lang="cs-CZ"/>
              <a:t>…se středem v </a:t>
            </a:r>
            <a:r>
              <a:rPr dirty="0" sz="2000" i="1" lang="cs-CZ">
                <a:latin typeface="Symbol" pitchFamily="18" charset="2"/>
              </a:rPr>
              <a:t>m</a:t>
            </a:r>
            <a:r>
              <a:rPr dirty="0" sz="1500" lang="cs-CZ"/>
              <a:t>. </a:t>
            </a:r>
            <a:r>
              <a:rPr dirty="0" sz="2000" i="1" lang="cs-CZ">
                <a:latin typeface="Symbol" pitchFamily="18" charset="2"/>
              </a:rPr>
              <a:t>m</a:t>
            </a:r>
            <a:r>
              <a:rPr dirty="0" sz="1500" lang="cs-CZ"/>
              <a:t> neznáme, a tak použijeme bodový odhad </a:t>
            </a:r>
            <a:r>
              <a:rPr dirty="0" sz="2000" i="1" lang="cs-CZ"/>
              <a:t>m </a:t>
            </a:r>
            <a:r>
              <a:rPr dirty="0" sz="2000" lang="cs-CZ"/>
              <a:t>= 130</a:t>
            </a:r>
          </a:p>
          <a:p>
            <a:pPr eaLnBrk="1" hangingPunct="1" lvl="2"/>
            <a:r>
              <a:rPr dirty="0" sz="1500" lang="cs-CZ"/>
              <a:t>… se směrodatnou chybou odhadu průměru </a:t>
            </a:r>
            <a:r>
              <a:rPr dirty="0" sz="2000" i="1" lang="cs-CZ" err="1"/>
              <a:t>s</a:t>
            </a:r>
            <a:r>
              <a:rPr baseline="-25000" dirty="0" sz="2000" i="1" lang="cs-CZ" err="1"/>
              <a:t>m</a:t>
            </a:r>
            <a:r>
              <a:rPr baseline="-25000" dirty="0" sz="2000" i="1" lang="cs-CZ"/>
              <a:t> </a:t>
            </a:r>
            <a:r>
              <a:rPr dirty="0" sz="2000" lang="cs-CZ"/>
              <a:t>= </a:t>
            </a:r>
            <a:r>
              <a:rPr dirty="0" sz="2000" i="1" lang="cs-CZ">
                <a:latin typeface="Symbol" pitchFamily="18" charset="2"/>
              </a:rPr>
              <a:t>s</a:t>
            </a:r>
            <a:r>
              <a:rPr dirty="0" sz="2000" i="1" lang="cs-CZ"/>
              <a:t> </a:t>
            </a:r>
            <a:r>
              <a:rPr dirty="0" sz="2000" lang="cs-CZ"/>
              <a:t>/√</a:t>
            </a:r>
            <a:r>
              <a:rPr dirty="0" sz="2000" i="1" lang="cs-CZ"/>
              <a:t>N </a:t>
            </a:r>
            <a:r>
              <a:rPr dirty="0" sz="1500" i="1" lang="cs-CZ"/>
              <a:t> </a:t>
            </a:r>
            <a:r>
              <a:rPr dirty="0" sz="1500" lang="cs-CZ"/>
              <a:t>= 15/ √100 = </a:t>
            </a:r>
            <a:r>
              <a:rPr dirty="0" sz="2000" lang="cs-CZ"/>
              <a:t>1,5.</a:t>
            </a:r>
          </a:p>
          <a:p>
            <a:pPr eaLnBrk="1" hangingPunct="1" lvl="2"/>
            <a:r>
              <a:rPr dirty="0" sz="1500" lang="cs-CZ"/>
              <a:t>Zvolíme-li hladinu spolehlivosti </a:t>
            </a:r>
            <a:r>
              <a:rPr dirty="0" sz="2000" lang="cs-CZ"/>
              <a:t>1-</a:t>
            </a:r>
            <a:r>
              <a:rPr dirty="0" sz="2000" i="1" lang="cs-CZ">
                <a:latin typeface="Symbol" pitchFamily="18" charset="2"/>
              </a:rPr>
              <a:t>a </a:t>
            </a:r>
            <a:r>
              <a:rPr dirty="0" sz="2000" lang="cs-CZ"/>
              <a:t>= 95%</a:t>
            </a:r>
            <a:r>
              <a:rPr dirty="0" sz="1500" lang="cs-CZ"/>
              <a:t>,</a:t>
            </a:r>
          </a:p>
          <a:p>
            <a:pPr eaLnBrk="1" hangingPunct="1" lvl="2"/>
            <a:r>
              <a:rPr dirty="0" sz="1500" lang="cs-CZ"/>
              <a:t>pak v tabulkách/Excelu zjistíme, že 95% normálního </a:t>
            </a:r>
            <a:r>
              <a:rPr dirty="0" sz="1500" lang="cs-CZ" err="1"/>
              <a:t>rozl</a:t>
            </a:r>
            <a:r>
              <a:rPr dirty="0" sz="1500" lang="cs-CZ"/>
              <a:t>. je mezi hodnotami  </a:t>
            </a:r>
            <a:r>
              <a:rPr dirty="0" sz="2000" lang="cs-CZ"/>
              <a:t>z=</a:t>
            </a:r>
            <a:r>
              <a:rPr dirty="0" sz="2000" i="1" lang="cs-CZ"/>
              <a:t> −</a:t>
            </a:r>
            <a:r>
              <a:rPr dirty="0" sz="2000" lang="cs-CZ"/>
              <a:t>1,96 a 1,96</a:t>
            </a:r>
            <a:r>
              <a:rPr dirty="0" sz="1500" lang="cs-CZ"/>
              <a:t> ,tj. </a:t>
            </a:r>
            <a:r>
              <a:rPr baseline="-25000" dirty="0" sz="2000" lang="cs-CZ"/>
              <a:t>1-</a:t>
            </a:r>
            <a:r>
              <a:rPr baseline="-25000" dirty="0" sz="2000" i="1" lang="cs-CZ">
                <a:latin typeface="Symbol" pitchFamily="18" charset="2"/>
              </a:rPr>
              <a:t>a</a:t>
            </a:r>
            <a:r>
              <a:rPr baseline="-25000" dirty="0" sz="2000" lang="cs-CZ"/>
              <a:t>/2</a:t>
            </a:r>
            <a:r>
              <a:rPr dirty="0" sz="2000" i="1" lang="cs-CZ"/>
              <a:t>z </a:t>
            </a:r>
            <a:r>
              <a:rPr dirty="0" sz="2000" lang="cs-CZ"/>
              <a:t>= </a:t>
            </a:r>
            <a:r>
              <a:rPr baseline="-25000" dirty="0" sz="2000" lang="cs-CZ"/>
              <a:t>0,975</a:t>
            </a:r>
            <a:r>
              <a:rPr dirty="0" sz="2000" i="1" lang="cs-CZ"/>
              <a:t>z</a:t>
            </a:r>
            <a:r>
              <a:rPr dirty="0" sz="2000" lang="cs-CZ"/>
              <a:t> = 1,96</a:t>
            </a:r>
            <a:r>
              <a:rPr dirty="0" sz="1200" lang="cs-CZ"/>
              <a:t>  , </a:t>
            </a:r>
            <a:r>
              <a:rPr dirty="0" sz="1500" lang="cs-CZ"/>
              <a:t>Excel:  =NORMSINV(0,975)</a:t>
            </a:r>
            <a:endParaRPr dirty="0" sz="1200" lang="cs-CZ"/>
          </a:p>
          <a:p>
            <a:pPr eaLnBrk="1" hangingPunct="1" lvl="2"/>
            <a:r>
              <a:rPr dirty="0" sz="1500" lang="cs-CZ"/>
              <a:t>interval spolehlivosti:  </a:t>
            </a:r>
            <a:r>
              <a:rPr dirty="0" sz="2000" lang="cs-CZ"/>
              <a:t>(</a:t>
            </a:r>
            <a:r>
              <a:rPr dirty="0" sz="2000" i="1" lang="cs-CZ"/>
              <a:t>m −</a:t>
            </a:r>
            <a:r>
              <a:rPr dirty="0" sz="2000" lang="cs-CZ"/>
              <a:t> 1,96</a:t>
            </a:r>
            <a:r>
              <a:rPr dirty="0" sz="2000" i="1" lang="cs-CZ"/>
              <a:t>s</a:t>
            </a:r>
            <a:r>
              <a:rPr baseline="-25000" dirty="0" sz="2000" i="1" lang="cs-CZ"/>
              <a:t>m</a:t>
            </a:r>
            <a:r>
              <a:rPr dirty="0" sz="2000" lang="cs-CZ"/>
              <a:t>; </a:t>
            </a:r>
            <a:r>
              <a:rPr dirty="0" sz="2000" i="1" lang="cs-CZ"/>
              <a:t>m </a:t>
            </a:r>
            <a:r>
              <a:rPr dirty="0" sz="2000" lang="cs-CZ"/>
              <a:t>+ 1,96</a:t>
            </a:r>
            <a:r>
              <a:rPr dirty="0" sz="2000" i="1" lang="cs-CZ"/>
              <a:t>s</a:t>
            </a:r>
            <a:r>
              <a:rPr baseline="-25000" dirty="0" sz="2000" i="1" lang="cs-CZ"/>
              <a:t>m</a:t>
            </a:r>
            <a:r>
              <a:rPr dirty="0" sz="2000" lang="cs-CZ"/>
              <a:t>)</a:t>
            </a:r>
            <a:r>
              <a:rPr dirty="0" sz="1500" lang="cs-CZ"/>
              <a:t> = (127,1 ; 132,9),              </a:t>
            </a:r>
          </a:p>
          <a:p>
            <a:pPr eaLnBrk="1" hangingPunct="1" lvl="2"/>
            <a:r>
              <a:rPr b="1" dirty="0" sz="1500" lang="cs-CZ"/>
              <a:t>tj. s 95% pravděpodobností 127,1 </a:t>
            </a:r>
            <a:r>
              <a:rPr b="1" dirty="0" sz="1500" lang="cs-CZ">
                <a:sym typeface="Symbol" pitchFamily="18" charset="2"/>
              </a:rPr>
              <a:t> </a:t>
            </a:r>
            <a:r>
              <a:rPr b="1" dirty="0" sz="1500" i="1" lang="cs-CZ">
                <a:latin typeface="Symbol" pitchFamily="18" charset="2"/>
                <a:sym typeface="Symbol" pitchFamily="18" charset="2"/>
              </a:rPr>
              <a:t>m</a:t>
            </a:r>
            <a:r>
              <a:rPr b="1" dirty="0" sz="1500" lang="cs-CZ">
                <a:sym typeface="Symbol" pitchFamily="18" charset="2"/>
              </a:rPr>
              <a:t>  132,9</a:t>
            </a:r>
          </a:p>
          <a:p>
            <a:pPr eaLnBrk="1" hangingPunct="1">
              <a:buFont typeface="Wingdings" pitchFamily="2" charset="2"/>
              <a:buNone/>
            </a:pPr>
            <a:endParaRPr dirty="0" sz="1500" lang="cs-CZ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dirty="0" sz="900" lang="en-US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dirty="0" sz="900" lang="cs-CZ">
              <a:sym typeface="Symbol" pitchFamily="18" charset="2"/>
            </a:endParaRPr>
          </a:p>
          <a:p>
            <a:pPr eaLnBrk="1" hangingPunct="1" lvl="2">
              <a:buFont typeface="Wingdings" pitchFamily="2" charset="2"/>
              <a:buNone/>
            </a:pPr>
            <a:endParaRPr dirty="0" sz="1400" lang="cs-CZ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pPr eaLnBrk="1" hangingPunct="1"/>
            <a:endParaRPr lang="cs-CZ"/>
          </a:p>
        </p:txBody>
      </p:sp>
      <p:graphicFrame>
        <p:nvGraphicFramePr>
          <p:cNvPr id="4194311" name="Graf 4"/>
          <p:cNvGraphicFramePr>
            <a:graphicFrameLocks/>
          </p:cNvGraphicFramePr>
          <p:nvPr/>
        </p:nvGraphicFramePr>
        <p:xfrm>
          <a:off x="285721" y="1785926"/>
          <a:ext cx="864399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sz="3200" lang="cs-CZ"/>
              <a:t>Příklad konstrukce intervalu spolehlivosti pro průměr 2</a:t>
            </a:r>
          </a:p>
        </p:txBody>
      </p:sp>
      <p:sp>
        <p:nvSpPr>
          <p:cNvPr id="104869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b="1" sz="1800" lang="cs-CZ"/>
              <a:t>Na vzorku dětí (</a:t>
            </a:r>
            <a:r>
              <a:rPr b="1" sz="1800" i="1" lang="cs-CZ"/>
              <a:t>N</a:t>
            </a:r>
            <a:r>
              <a:rPr b="1" sz="1800" lang="cs-CZ"/>
              <a:t>=100) s různobarevnýma očima jsme spočítali průměrné IQ 130 a </a:t>
            </a:r>
            <a:r>
              <a:rPr b="1" sz="1800" i="1" lang="cs-CZ"/>
              <a:t>s </a:t>
            </a:r>
            <a:r>
              <a:rPr b="1" sz="1800" lang="cs-CZ"/>
              <a:t>=15. </a:t>
            </a:r>
          </a:p>
          <a:p>
            <a:pPr eaLnBrk="1" hangingPunct="1" lvl="1"/>
            <a:r>
              <a:rPr b="1" sz="1800" lang="cs-CZ"/>
              <a:t>bodový odhad </a:t>
            </a:r>
            <a:r>
              <a:rPr sz="1800" lang="cs-CZ"/>
              <a:t>průměrného IQ v populaci dětí s různobarevnýma očima (tj. parametru, </a:t>
            </a:r>
            <a:r>
              <a:rPr sz="1800" i="1" lang="cs-CZ">
                <a:latin typeface="Symbol" pitchFamily="18" charset="2"/>
              </a:rPr>
              <a:t>m</a:t>
            </a:r>
            <a:r>
              <a:rPr sz="1800" lang="cs-CZ"/>
              <a:t>) je 130</a:t>
            </a:r>
          </a:p>
          <a:p>
            <a:pPr eaLnBrk="1" hangingPunct="1" lvl="1"/>
            <a:r>
              <a:rPr b="1" sz="1800" lang="cs-CZ"/>
              <a:t>intervalový odhad</a:t>
            </a:r>
            <a:r>
              <a:rPr sz="1800" lang="cs-CZ"/>
              <a:t> </a:t>
            </a:r>
          </a:p>
          <a:p>
            <a:pPr eaLnBrk="1" hangingPunct="1" lvl="2"/>
            <a:r>
              <a:rPr sz="1500" lang="cs-CZ"/>
              <a:t>střed intervalu spolehlivosti bude na bodovém odhadu, tj. </a:t>
            </a:r>
            <a:r>
              <a:rPr sz="1500" i="1" lang="cs-CZ"/>
              <a:t>m </a:t>
            </a:r>
            <a:r>
              <a:rPr sz="1500" lang="cs-CZ"/>
              <a:t>= 130</a:t>
            </a:r>
          </a:p>
          <a:p>
            <a:pPr eaLnBrk="1" hangingPunct="1" lvl="2"/>
            <a:r>
              <a:rPr sz="1500" lang="cs-CZ"/>
              <a:t>víme, že výběrové rozložení průměru má </a:t>
            </a:r>
            <a:r>
              <a:rPr sz="1500" i="1" lang="cs-CZ"/>
              <a:t>t</a:t>
            </a:r>
            <a:r>
              <a:rPr sz="1500" lang="cs-CZ"/>
              <a:t>–rozložení se stupni volnosti            </a:t>
            </a:r>
            <a:r>
              <a:rPr sz="1500" i="1" lang="cs-CZ">
                <a:latin typeface="Symbol" pitchFamily="18" charset="2"/>
              </a:rPr>
              <a:t>n</a:t>
            </a:r>
            <a:r>
              <a:rPr sz="1500" lang="cs-CZ"/>
              <a:t> = </a:t>
            </a:r>
            <a:r>
              <a:rPr sz="1500" i="1" lang="cs-CZ"/>
              <a:t>N</a:t>
            </a:r>
            <a:r>
              <a:rPr sz="1500" lang="cs-CZ"/>
              <a:t>−1 = 99 </a:t>
            </a:r>
          </a:p>
          <a:p>
            <a:pPr eaLnBrk="1" hangingPunct="1" lvl="2"/>
            <a:r>
              <a:rPr sz="1500" lang="cs-CZ"/>
              <a:t>zvolíme-li hladinu spolehlivosti 1-</a:t>
            </a:r>
            <a:r>
              <a:rPr sz="1500" i="1" lang="cs-CZ">
                <a:latin typeface="Symbol" pitchFamily="18" charset="2"/>
              </a:rPr>
              <a:t>a </a:t>
            </a:r>
            <a:r>
              <a:rPr sz="1500" lang="cs-CZ"/>
              <a:t>=95%,</a:t>
            </a:r>
          </a:p>
          <a:p>
            <a:pPr eaLnBrk="1" hangingPunct="1" lvl="2"/>
            <a:r>
              <a:rPr sz="1500" lang="cs-CZ"/>
              <a:t>pak v tabulkách (Excelu) zjistíme, že 95% </a:t>
            </a:r>
            <a:r>
              <a:rPr sz="1500" i="1" lang="cs-CZ"/>
              <a:t>t</a:t>
            </a:r>
            <a:r>
              <a:rPr sz="1500" lang="cs-CZ"/>
              <a:t>-rozložení je mezi hodnotami          t=-1,98 a 1,98 </a:t>
            </a:r>
            <a:r>
              <a:rPr sz="1200" lang="cs-CZ"/>
              <a:t>(tj. </a:t>
            </a:r>
            <a:r>
              <a:rPr baseline="-25000" sz="1200" lang="cs-CZ"/>
              <a:t>1-</a:t>
            </a:r>
            <a:r>
              <a:rPr baseline="-25000" sz="1200" i="1" lang="cs-CZ">
                <a:latin typeface="Symbol" pitchFamily="18" charset="2"/>
              </a:rPr>
              <a:t>a</a:t>
            </a:r>
            <a:r>
              <a:rPr baseline="-25000" sz="1200" lang="cs-CZ"/>
              <a:t>/2</a:t>
            </a:r>
            <a:r>
              <a:rPr sz="1200" i="1" lang="cs-CZ"/>
              <a:t>t </a:t>
            </a:r>
            <a:r>
              <a:rPr sz="1200" lang="cs-CZ"/>
              <a:t>(</a:t>
            </a:r>
            <a:r>
              <a:rPr sz="1500" i="1" lang="cs-CZ">
                <a:latin typeface="Symbol" pitchFamily="18" charset="2"/>
              </a:rPr>
              <a:t>n</a:t>
            </a:r>
            <a:r>
              <a:rPr sz="1200" lang="cs-CZ"/>
              <a:t>)= </a:t>
            </a:r>
            <a:r>
              <a:rPr baseline="-25000" sz="1200" lang="cs-CZ"/>
              <a:t>0,975</a:t>
            </a:r>
            <a:r>
              <a:rPr sz="1200" i="1" lang="cs-CZ"/>
              <a:t>t </a:t>
            </a:r>
            <a:r>
              <a:rPr sz="1200" lang="cs-CZ"/>
              <a:t>(99) = 1,98 </a:t>
            </a:r>
            <a:r>
              <a:rPr sz="900" lang="cs-CZ"/>
              <a:t>excel: TINV(0,05;99)</a:t>
            </a:r>
            <a:r>
              <a:rPr sz="1200" lang="cs-CZ"/>
              <a:t>)</a:t>
            </a:r>
          </a:p>
          <a:p>
            <a:pPr eaLnBrk="1" hangingPunct="1" lvl="2"/>
            <a:r>
              <a:rPr sz="1500" lang="cs-CZ"/>
              <a:t>směrodatná chyba odhadu průměru </a:t>
            </a:r>
            <a:r>
              <a:rPr sz="1500" i="1" lang="cs-CZ"/>
              <a:t>s</a:t>
            </a:r>
            <a:r>
              <a:rPr baseline="-25000" sz="1500" i="1" lang="cs-CZ"/>
              <a:t>m </a:t>
            </a:r>
            <a:r>
              <a:rPr sz="1500" lang="cs-CZ"/>
              <a:t>= </a:t>
            </a:r>
            <a:r>
              <a:rPr sz="1500" i="1" lang="cs-CZ"/>
              <a:t>s </a:t>
            </a:r>
            <a:r>
              <a:rPr sz="1500" lang="cs-CZ"/>
              <a:t>/√</a:t>
            </a:r>
            <a:r>
              <a:rPr sz="1500" i="1" lang="cs-CZ"/>
              <a:t>n  </a:t>
            </a:r>
            <a:r>
              <a:rPr sz="1500" lang="cs-CZ"/>
              <a:t>= 15/ √ 100 = 1,5</a:t>
            </a:r>
          </a:p>
          <a:p>
            <a:pPr eaLnBrk="1" hangingPunct="1" lvl="2"/>
            <a:r>
              <a:rPr sz="1500" lang="cs-CZ"/>
              <a:t>interval spolehlivosti:  (</a:t>
            </a:r>
            <a:r>
              <a:rPr sz="1500" i="1" lang="cs-CZ"/>
              <a:t>m </a:t>
            </a:r>
            <a:r>
              <a:rPr sz="1500" lang="cs-CZ"/>
              <a:t>- 1,98</a:t>
            </a:r>
            <a:r>
              <a:rPr sz="1500" i="1" lang="cs-CZ"/>
              <a:t>s</a:t>
            </a:r>
            <a:r>
              <a:rPr baseline="-25000" sz="1500" i="1" lang="cs-CZ"/>
              <a:t>m</a:t>
            </a:r>
            <a:r>
              <a:rPr sz="1500" lang="cs-CZ"/>
              <a:t>; </a:t>
            </a:r>
            <a:r>
              <a:rPr sz="1500" i="1" lang="cs-CZ"/>
              <a:t>m </a:t>
            </a:r>
            <a:r>
              <a:rPr sz="1500" lang="cs-CZ"/>
              <a:t>+ 1,98</a:t>
            </a:r>
            <a:r>
              <a:rPr sz="1500" i="1" lang="cs-CZ"/>
              <a:t>s</a:t>
            </a:r>
            <a:r>
              <a:rPr baseline="-25000" sz="1500" i="1" lang="cs-CZ"/>
              <a:t>m</a:t>
            </a:r>
            <a:r>
              <a:rPr sz="1500" lang="cs-CZ"/>
              <a:t>) = (127,0 ; 133,0),              </a:t>
            </a:r>
          </a:p>
          <a:p>
            <a:pPr eaLnBrk="1" hangingPunct="1" lvl="2"/>
            <a:r>
              <a:rPr b="1" sz="1500" lang="cs-CZ"/>
              <a:t>tj. s 95% pravděpodobností 127,0 </a:t>
            </a:r>
            <a:r>
              <a:rPr b="1" sz="1500" lang="cs-CZ">
                <a:sym typeface="Symbol" pitchFamily="18" charset="2"/>
              </a:rPr>
              <a:t> </a:t>
            </a:r>
            <a:r>
              <a:rPr b="1" sz="1500" i="1" lang="cs-CZ">
                <a:latin typeface="Symbol" pitchFamily="18" charset="2"/>
                <a:sym typeface="Symbol" pitchFamily="18" charset="2"/>
              </a:rPr>
              <a:t>m</a:t>
            </a:r>
            <a:r>
              <a:rPr b="1" sz="1500" lang="cs-CZ">
                <a:sym typeface="Symbol" pitchFamily="18" charset="2"/>
              </a:rPr>
              <a:t>  133,0</a:t>
            </a:r>
          </a:p>
          <a:p>
            <a:pPr eaLnBrk="1" hangingPunct="1">
              <a:buFont typeface="Wingdings" pitchFamily="2" charset="2"/>
              <a:buNone/>
            </a:pPr>
            <a:endParaRPr sz="1500" lang="cs-CZ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sz="900" lang="en-US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sz="900" lang="cs-CZ">
              <a:sym typeface="Symbol" pitchFamily="18" charset="2"/>
            </a:endParaRPr>
          </a:p>
          <a:p>
            <a:pPr eaLnBrk="1" hangingPunct="1" lvl="2">
              <a:buFont typeface="Wingdings" pitchFamily="2" charset="2"/>
              <a:buNone/>
            </a:pPr>
            <a:endParaRPr sz="1400" lang="cs-CZ">
              <a:sym typeface="Symbol" pitchFamily="18" charset="2"/>
            </a:endParaRPr>
          </a:p>
        </p:txBody>
      </p:sp>
      <p:sp>
        <p:nvSpPr>
          <p:cNvPr id="1048694" name="AutoShape 4"/>
          <p:cNvSpPr/>
          <p:nvPr/>
        </p:nvSpPr>
        <p:spPr bwMode="auto">
          <a:xfrm>
            <a:off x="7235825" y="5619750"/>
            <a:ext cx="1908175" cy="473075"/>
          </a:xfrm>
          <a:prstGeom prst="borderCallout2">
            <a:avLst>
              <a:gd name="adj1" fmla="val 24162"/>
              <a:gd name="adj2" fmla="val -3995"/>
              <a:gd name="adj3" fmla="val 24162"/>
              <a:gd name="adj4" fmla="val -55741"/>
              <a:gd name="adj5" fmla="val -36912"/>
              <a:gd name="adj6" fmla="val -10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p>
            <a:pPr algn="l"/>
            <a:r>
              <a:rPr b="0" sz="1000" lang="cs-CZ"/>
              <a:t>pozor na tento rozdíl: ve středu intervalu je </a:t>
            </a:r>
            <a:r>
              <a:rPr b="0" sz="1000" i="1" lang="cs-CZ"/>
              <a:t>m</a:t>
            </a:r>
            <a:r>
              <a:rPr b="0" sz="1000" lang="cs-CZ"/>
              <a:t>, někde v intervalu je v 95% případů </a:t>
            </a:r>
            <a:r>
              <a:rPr b="0" sz="1000" i="1" lang="cs-CZ">
                <a:latin typeface="Symbol" pitchFamily="18" charset="2"/>
              </a:rPr>
              <a:t>m</a:t>
            </a:r>
          </a:p>
        </p:txBody>
      </p:sp>
      <p:sp>
        <p:nvSpPr>
          <p:cNvPr id="1048695" name="Line 5"/>
          <p:cNvSpPr>
            <a:spLocks noChangeShapeType="1"/>
          </p:cNvSpPr>
          <p:nvPr/>
        </p:nvSpPr>
        <p:spPr bwMode="auto">
          <a:xfrm flipV="1">
            <a:off x="5076825" y="5734050"/>
            <a:ext cx="1079500" cy="71438"/>
          </a:xfrm>
          <a:prstGeom prst="line"/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wrap="none"/>
          <a:p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Interpretace intervalu spolehlivosti</a:t>
            </a:r>
            <a:endParaRPr sz="2400" lang="cs-CZ"/>
          </a:p>
        </p:txBody>
      </p:sp>
      <p:sp>
        <p:nvSpPr>
          <p:cNvPr id="104870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p>
            <a:pPr eaLnBrk="1" hangingPunct="1">
              <a:spcBef>
                <a:spcPct val="30000"/>
              </a:spcBef>
            </a:pPr>
            <a:r>
              <a:rPr dirty="0" sz="1600" lang="cs-CZ">
                <a:sym typeface="Symbol" pitchFamily="18" charset="2"/>
              </a:rPr>
              <a:t>… je prostá, avšak zrádná</a:t>
            </a:r>
          </a:p>
          <a:p>
            <a:pPr eaLnBrk="1" hangingPunct="1">
              <a:spcBef>
                <a:spcPct val="30000"/>
              </a:spcBef>
            </a:pPr>
            <a:r>
              <a:rPr dirty="0" sz="1600" lang="cs-CZ">
                <a:sym typeface="Symbol" pitchFamily="18" charset="2"/>
              </a:rPr>
              <a:t>95% interval spolehlivosti </a:t>
            </a:r>
            <a:r>
              <a:rPr dirty="0" sz="1600" lang="cs-CZ" u="sng">
                <a:sym typeface="Symbol" pitchFamily="18" charset="2"/>
              </a:rPr>
              <a:t>znamená</a:t>
            </a:r>
            <a:r>
              <a:rPr dirty="0" sz="1600" lang="cs-CZ">
                <a:sym typeface="Symbol" pitchFamily="18" charset="2"/>
              </a:rPr>
              <a:t>, že sestrojujeme-li tento interval dle výše uvedených instrukcí, </a:t>
            </a:r>
            <a:r>
              <a:rPr b="1" dirty="0" sz="1600" lang="cs-CZ">
                <a:sym typeface="Symbol" pitchFamily="18" charset="2"/>
              </a:rPr>
              <a:t>v 95% případů sestrojení intervalu tento interval zahrnuje odhadovaný parametr</a:t>
            </a:r>
            <a:r>
              <a:rPr dirty="0" sz="1600" lang="cs-CZ">
                <a:sym typeface="Symbol" pitchFamily="18" charset="2"/>
              </a:rPr>
              <a:t>, tj. v 95% případů je závěr, že </a:t>
            </a:r>
            <a:r>
              <a:rPr dirty="0" sz="1600" i="1" lang="cs-CZ">
                <a:latin typeface="Symbol" pitchFamily="18" charset="2"/>
                <a:sym typeface="Symbol" pitchFamily="18" charset="2"/>
              </a:rPr>
              <a:t>m</a:t>
            </a:r>
            <a:r>
              <a:rPr dirty="0" sz="1600" lang="cs-CZ">
                <a:sym typeface="Symbol" pitchFamily="18" charset="2"/>
              </a:rPr>
              <a:t>  je mezi čísly </a:t>
            </a:r>
            <a:r>
              <a:rPr dirty="0" sz="1600" i="1" lang="cs-CZ">
                <a:sym typeface="Symbol" pitchFamily="18" charset="2"/>
              </a:rPr>
              <a:t>a</a:t>
            </a:r>
            <a:r>
              <a:rPr dirty="0" sz="1600" lang="cs-CZ">
                <a:sym typeface="Symbol" pitchFamily="18" charset="2"/>
              </a:rPr>
              <a:t> </a:t>
            </a:r>
            <a:r>
              <a:rPr dirty="0" sz="1600" lang="cs-CZ" err="1">
                <a:sym typeface="Symbol" pitchFamily="18" charset="2"/>
              </a:rPr>
              <a:t>a</a:t>
            </a:r>
            <a:r>
              <a:rPr dirty="0" sz="1600" lang="cs-CZ">
                <a:sym typeface="Symbol" pitchFamily="18" charset="2"/>
              </a:rPr>
              <a:t> </a:t>
            </a:r>
            <a:r>
              <a:rPr dirty="0" sz="1600" i="1" lang="cs-CZ">
                <a:sym typeface="Symbol" pitchFamily="18" charset="2"/>
              </a:rPr>
              <a:t>b</a:t>
            </a:r>
            <a:r>
              <a:rPr dirty="0" sz="1600" lang="cs-CZ">
                <a:sym typeface="Symbol" pitchFamily="18" charset="2"/>
              </a:rPr>
              <a:t>, správný.</a:t>
            </a:r>
          </a:p>
          <a:p>
            <a:pPr eaLnBrk="1" hangingPunct="1">
              <a:spcBef>
                <a:spcPct val="30000"/>
              </a:spcBef>
            </a:pPr>
            <a:r>
              <a:rPr dirty="0" sz="1600" lang="cs-CZ">
                <a:sym typeface="Symbol" pitchFamily="18" charset="2"/>
              </a:rPr>
              <a:t>V tomto smyslu to také znamená, že </a:t>
            </a:r>
            <a:r>
              <a:rPr dirty="0" sz="1600" lang="cs-CZ" u="sng">
                <a:sym typeface="Symbol" pitchFamily="18" charset="2"/>
              </a:rPr>
              <a:t>máme</a:t>
            </a:r>
            <a:r>
              <a:rPr dirty="0" sz="1600" lang="cs-CZ">
                <a:sym typeface="Symbol" pitchFamily="18" charset="2"/>
              </a:rPr>
              <a:t> subjektivní 95% jistotu, že parametr je v námi určeném intervalu.</a:t>
            </a:r>
          </a:p>
          <a:p>
            <a:pPr eaLnBrk="1" hangingPunct="1">
              <a:spcBef>
                <a:spcPct val="30000"/>
              </a:spcBef>
            </a:pPr>
            <a:r>
              <a:rPr dirty="0" sz="1600" lang="cs-CZ">
                <a:sym typeface="Symbol" pitchFamily="18" charset="2"/>
              </a:rPr>
              <a:t>V konkrétním případě, kdy jsme spočetli konkrétní interval spolehlivosti (</a:t>
            </a:r>
            <a:r>
              <a:rPr dirty="0" sz="1600" lang="cs-CZ"/>
              <a:t>127 </a:t>
            </a:r>
            <a:r>
              <a:rPr dirty="0" sz="1600" lang="cs-CZ">
                <a:sym typeface="Symbol" pitchFamily="18" charset="2"/>
              </a:rPr>
              <a:t> </a:t>
            </a:r>
            <a:r>
              <a:rPr dirty="0" sz="1600" i="1" lang="cs-CZ">
                <a:latin typeface="Symbol" pitchFamily="18" charset="2"/>
                <a:sym typeface="Symbol" pitchFamily="18" charset="2"/>
              </a:rPr>
              <a:t>m</a:t>
            </a:r>
            <a:r>
              <a:rPr dirty="0" sz="1600" lang="cs-CZ">
                <a:sym typeface="Symbol" pitchFamily="18" charset="2"/>
              </a:rPr>
              <a:t>  133), to </a:t>
            </a:r>
            <a:r>
              <a:rPr dirty="0" sz="1600" lang="cs-CZ" u="sng">
                <a:sym typeface="Symbol" pitchFamily="18" charset="2"/>
              </a:rPr>
              <a:t>neznamená</a:t>
            </a:r>
            <a:r>
              <a:rPr dirty="0" sz="1600" lang="cs-CZ">
                <a:sym typeface="Symbol" pitchFamily="18" charset="2"/>
              </a:rPr>
              <a:t>, že v 95% případech je </a:t>
            </a:r>
            <a:r>
              <a:rPr dirty="0" sz="1600" i="1" lang="cs-CZ">
                <a:latin typeface="Symbol" pitchFamily="18" charset="2"/>
                <a:sym typeface="Symbol" pitchFamily="18" charset="2"/>
              </a:rPr>
              <a:t>m</a:t>
            </a:r>
            <a:r>
              <a:rPr dirty="0" sz="1600" lang="cs-CZ">
                <a:sym typeface="Symbol" pitchFamily="18" charset="2"/>
              </a:rPr>
              <a:t> v intervalu od 127 do 133. </a:t>
            </a:r>
          </a:p>
          <a:p>
            <a:pPr eaLnBrk="1" hangingPunct="1" lvl="1">
              <a:spcBef>
                <a:spcPct val="30000"/>
              </a:spcBef>
            </a:pPr>
            <a:r>
              <a:rPr dirty="0" sz="1200" lang="cs-CZ">
                <a:sym typeface="Symbol" pitchFamily="18" charset="2"/>
              </a:rPr>
              <a:t>To proto, že </a:t>
            </a:r>
            <a:r>
              <a:rPr dirty="0" sz="1200" i="1" lang="cs-CZ">
                <a:latin typeface="Symbol" pitchFamily="18" charset="2"/>
                <a:sym typeface="Symbol" pitchFamily="18" charset="2"/>
              </a:rPr>
              <a:t>m</a:t>
            </a:r>
            <a:r>
              <a:rPr dirty="0" sz="1200" lang="cs-CZ">
                <a:sym typeface="Symbol" pitchFamily="18" charset="2"/>
              </a:rPr>
              <a:t> je konstanta; při opakovaných výzkumech se nemění</a:t>
            </a:r>
            <a:r>
              <a:rPr dirty="0" sz="1200" i="1" lang="cs-CZ">
                <a:sym typeface="Symbol" pitchFamily="18" charset="2"/>
              </a:rPr>
              <a:t>.</a:t>
            </a:r>
            <a:r>
              <a:rPr dirty="0" sz="1200" lang="cs-CZ">
                <a:sym typeface="Symbol" pitchFamily="18" charset="2"/>
              </a:rPr>
              <a:t> Díky omylnému výběru v každém výzkumu vychází poněkud jiný interval sestrojený podle jiného výběrového průměru. Jinými slovy, trefujeme se obručí na kolík a ne kolíkem do obruče.  </a:t>
            </a:r>
          </a:p>
          <a:p>
            <a:pPr eaLnBrk="1" hangingPunct="1">
              <a:spcBef>
                <a:spcPct val="30000"/>
              </a:spcBef>
            </a:pPr>
            <a:r>
              <a:rPr dirty="0" sz="1600" lang="cs-CZ">
                <a:sym typeface="Symbol" pitchFamily="18" charset="2"/>
              </a:rPr>
              <a:t>O čem tohle slovíčkaření je? O rozdílu mezi četnostním a subjektivním (</a:t>
            </a:r>
            <a:r>
              <a:rPr dirty="0" sz="1600" lang="cs-CZ" err="1">
                <a:sym typeface="Symbol" pitchFamily="18" charset="2"/>
              </a:rPr>
              <a:t>Bayesovským</a:t>
            </a:r>
            <a:r>
              <a:rPr dirty="0" sz="1600" lang="cs-CZ">
                <a:sym typeface="Symbol" pitchFamily="18" charset="2"/>
              </a:rPr>
              <a:t>) pojetím pravděpodobnosti.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p>
            <a:r>
              <a:rPr dirty="0" sz="2800" lang="cs-CZ"/>
              <a:t>Vylosovali jsme z populace 1 vzorek 10 srdíček</a:t>
            </a:r>
            <a:br>
              <a:rPr dirty="0" sz="2800" lang="cs-CZ"/>
            </a:br>
            <a:r>
              <a:rPr dirty="0" sz="2800" lang="cs-CZ"/>
              <a:t>Našli jsme </a:t>
            </a:r>
            <a:r>
              <a:rPr dirty="0" sz="2800" i="1"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dirty="0" sz="2800" lang="cs-CZ"/>
              <a:t> barevných srdíček</a:t>
            </a:r>
            <a:br>
              <a:rPr dirty="0" sz="2800" lang="cs-CZ"/>
            </a:br>
            <a:r>
              <a:rPr dirty="0" sz="2800" lang="cs-CZ"/>
              <a:t>Pro jakou relativní četnost </a:t>
            </a:r>
            <a:r>
              <a:rPr dirty="0" sz="2800" i="1" lang="cs-CZ"/>
              <a:t>p</a:t>
            </a:r>
            <a:r>
              <a:rPr dirty="0" sz="2800" lang="cs-CZ"/>
              <a:t> je </a:t>
            </a:r>
            <a:r>
              <a:rPr dirty="0" sz="2800" i="1" lang="cs-CZ"/>
              <a:t>P</a:t>
            </a:r>
            <a:r>
              <a:rPr dirty="0" sz="2800" lang="cs-CZ"/>
              <a:t>(</a:t>
            </a:r>
            <a:r>
              <a:rPr dirty="0" sz="2800" i="1" lang="cs-CZ" err="1"/>
              <a:t>p</a:t>
            </a:r>
            <a:r>
              <a:rPr dirty="0" sz="2800" lang="cs-CZ" err="1"/>
              <a:t>|</a:t>
            </a:r>
            <a:r>
              <a:rPr dirty="0" sz="2800" i="1" lang="cs-CZ" err="1"/>
              <a:t>f</a:t>
            </a:r>
            <a:r>
              <a:rPr dirty="0" sz="2800" lang="cs-CZ"/>
              <a:t>=</a:t>
            </a:r>
            <a:r>
              <a:rPr dirty="0" sz="2800" i="1"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dirty="0" sz="2800" lang="cs-CZ"/>
              <a:t>) nejvyšší?</a:t>
            </a:r>
          </a:p>
        </p:txBody>
      </p:sp>
      <p:graphicFrame>
        <p:nvGraphicFramePr>
          <p:cNvPr id="4194304" name="Objekt 7"/>
          <p:cNvGraphicFramePr>
            <a:graphicFrameLocks noChangeAspect="1"/>
          </p:cNvGraphicFramePr>
          <p:nvPr/>
        </p:nvGraphicFramePr>
        <p:xfrm>
          <a:off x="561975" y="1744663"/>
          <a:ext cx="8318500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" spid="_x0000_s58384" imgH="2659421" imgW="5745555" progId="Excel.Sheet.12">
                  <p:embed/>
                </p:oleObj>
              </mc:Choice>
              <mc:Fallback>
                <p:oleObj name="Worksheet" r:id="rId1" imgH="2659421" imgW="5745555" progId="Excel.Sheet.12">
                  <p:embed/>
                  <p:pic>
                    <p:nvPicPr>
                      <p:cNvPr id="2097152" name="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tretch>
                        <a:fillRect/>
                      </a:stretch>
                    </p:blipFill>
                    <p:spPr>
                      <a:xfrm>
                        <a:off x="561975" y="1744663"/>
                        <a:ext cx="8318500" cy="3849687"/>
                      </a:xfrm>
                      <a:prstGeom prst="rect"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02" name="Obdélník 8"/>
          <p:cNvSpPr/>
          <p:nvPr/>
        </p:nvSpPr>
        <p:spPr>
          <a:xfrm>
            <a:off x="467544" y="6197242"/>
            <a:ext cx="3840481" cy="396240"/>
          </a:xfrm>
          <a:prstGeom prst="rect"/>
        </p:spPr>
        <p:txBody>
          <a:bodyPr wrap="none">
            <a:spAutoFit/>
          </a:bodyPr>
          <a:p>
            <a:r>
              <a:rPr dirty="0" lang="cs-CZ">
                <a:hlinkClick r:id="rId3"/>
              </a:rPr>
              <a:t>Simulace binomického rozložení</a:t>
            </a:r>
            <a:endParaRPr dirty="0"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Nadpis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…Výběrové rozložení </a:t>
            </a:r>
            <a:r>
              <a:rPr b="1" dirty="0" lang="cs-CZ"/>
              <a:t>mediánu</a:t>
            </a:r>
          </a:p>
        </p:txBody>
      </p:sp>
      <p:sp>
        <p:nvSpPr>
          <p:cNvPr id="1048705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1800" lang="cs-CZ"/>
              <a:t>Simulace:  </a:t>
            </a:r>
            <a:r>
              <a:rPr dirty="0" sz="1800" lang="cs-CZ">
                <a:solidFill>
                  <a:srgbClr val="0070C0"/>
                </a:solidFill>
              </a:rPr>
              <a:t>www.</a:t>
            </a:r>
            <a:r>
              <a:rPr dirty="0" sz="1800" lang="cs-CZ" err="1">
                <a:solidFill>
                  <a:srgbClr val="0070C0"/>
                </a:solidFill>
              </a:rPr>
              <a:t>stat.tamu.edu</a:t>
            </a:r>
            <a:r>
              <a:rPr dirty="0" sz="1800" lang="cs-CZ">
                <a:solidFill>
                  <a:srgbClr val="0070C0"/>
                </a:solidFill>
              </a:rPr>
              <a:t>/</a:t>
            </a:r>
            <a:r>
              <a:rPr dirty="0" sz="1800" lang="en-US">
                <a:solidFill>
                  <a:srgbClr val="0070C0"/>
                </a:solidFill>
              </a:rPr>
              <a:t>~</a:t>
            </a:r>
            <a:r>
              <a:rPr dirty="0" sz="1800" lang="en-US" err="1">
                <a:solidFill>
                  <a:srgbClr val="0070C0"/>
                </a:solidFill>
              </a:rPr>
              <a:t>jhardin</a:t>
            </a:r>
            <a:r>
              <a:rPr dirty="0" sz="1800" lang="cs-CZ">
                <a:solidFill>
                  <a:srgbClr val="0070C0"/>
                </a:solidFill>
              </a:rPr>
              <a:t>/</a:t>
            </a:r>
            <a:r>
              <a:rPr dirty="0" sz="1800" lang="cs-CZ" err="1">
                <a:solidFill>
                  <a:srgbClr val="0070C0"/>
                </a:solidFill>
              </a:rPr>
              <a:t>applets</a:t>
            </a:r>
            <a:r>
              <a:rPr dirty="0" sz="1800" lang="cs-CZ">
                <a:solidFill>
                  <a:srgbClr val="0070C0"/>
                </a:solidFill>
              </a:rPr>
              <a:t>/</a:t>
            </a:r>
            <a:r>
              <a:rPr dirty="0" sz="1800" lang="cs-CZ" err="1">
                <a:solidFill>
                  <a:srgbClr val="0070C0"/>
                </a:solidFill>
              </a:rPr>
              <a:t>signed</a:t>
            </a:r>
            <a:r>
              <a:rPr dirty="0" sz="1800" lang="cs-CZ">
                <a:solidFill>
                  <a:srgbClr val="0070C0"/>
                </a:solidFill>
              </a:rPr>
              <a:t>/SampDist2.html </a:t>
            </a:r>
          </a:p>
          <a:p>
            <a:r>
              <a:rPr dirty="0" sz="1800" lang="cs-CZ"/>
              <a:t>V případě normálního rozložení je taky normální a směrodatná chyba je cca 1,25 směrodatné chyby průměru</a:t>
            </a:r>
          </a:p>
          <a:p>
            <a:r>
              <a:rPr dirty="0" sz="1800" lang="cs-CZ"/>
              <a:t>Pořadový způsob nabízí </a:t>
            </a:r>
            <a:r>
              <a:rPr dirty="0" sz="1800" lang="cs-CZ" err="1"/>
              <a:t>Campbell</a:t>
            </a:r>
            <a:r>
              <a:rPr dirty="0" sz="1800" lang="cs-CZ"/>
              <a:t> a Gardner</a:t>
            </a:r>
            <a:r>
              <a:rPr baseline="30000" dirty="0" sz="1800" lang="cs-CZ"/>
              <a:t>1</a:t>
            </a:r>
          </a:p>
          <a:p>
            <a:pPr lvl="1"/>
            <a:r>
              <a:rPr dirty="0" sz="1400" lang="cs-CZ"/>
              <a:t>Přibližný interval (pro N</a:t>
            </a:r>
            <a:r>
              <a:rPr dirty="0" sz="1400" lang="en-US"/>
              <a:t>&gt;100</a:t>
            </a:r>
            <a:r>
              <a:rPr dirty="0" sz="1400" lang="cs-CZ"/>
              <a:t>) se stanovuje opravdu pořadovým způsobem, tj. počítáme pořadí, které určuje horní a dolní mez intervalu</a:t>
            </a:r>
          </a:p>
          <a:p>
            <a:pPr lvl="1"/>
            <a:r>
              <a:rPr dirty="0" sz="1400" lang="cs-CZ"/>
              <a:t>Pro 95% interval spolehlivosti pak je </a:t>
            </a:r>
            <a:r>
              <a:rPr dirty="0" sz="1400" i="1" lang="cs-CZ"/>
              <a:t>r</a:t>
            </a:r>
            <a:r>
              <a:rPr dirty="0" sz="1400" lang="cs-CZ"/>
              <a:t> pořadí určující horní mez a </a:t>
            </a:r>
            <a:r>
              <a:rPr dirty="0" sz="1400" i="1" lang="cs-CZ"/>
              <a:t>s</a:t>
            </a:r>
            <a:r>
              <a:rPr dirty="0" sz="1400" lang="cs-CZ"/>
              <a:t>  pořadí určující dolní mez</a:t>
            </a:r>
          </a:p>
          <a:p>
            <a:pPr lvl="1"/>
            <a:endParaRPr dirty="0" sz="1400" lang="cs-CZ"/>
          </a:p>
          <a:p>
            <a:pPr lvl="1"/>
            <a:endParaRPr dirty="0" sz="1400" lang="cs-CZ"/>
          </a:p>
          <a:p>
            <a:r>
              <a:rPr dirty="0" sz="1800" lang="cs-CZ"/>
              <a:t>Bootstrap</a:t>
            </a:r>
          </a:p>
          <a:p>
            <a:pPr lvl="1"/>
            <a:r>
              <a:rPr dirty="0" sz="1400" lang="cs-CZ"/>
              <a:t>Obecná metoda, nejen pro mediány, téměř bez předpokladů (</a:t>
            </a:r>
            <a:r>
              <a:rPr dirty="0" sz="1400" lang="cs-CZ" err="1"/>
              <a:t>neparametrická</a:t>
            </a:r>
            <a:r>
              <a:rPr dirty="0" sz="1400" lang="cs-CZ"/>
              <a:t>)</a:t>
            </a:r>
          </a:p>
          <a:p>
            <a:pPr lvl="1"/>
            <a:r>
              <a:rPr dirty="0" sz="1400" lang="cs-CZ"/>
              <a:t>Algoritmus:</a:t>
            </a:r>
          </a:p>
          <a:p>
            <a:pPr lvl="2"/>
            <a:r>
              <a:rPr dirty="0" sz="1100" lang="cs-CZ"/>
              <a:t>1. Proveďte výběr s navracením ze svého výběru (o velikosti N)</a:t>
            </a:r>
          </a:p>
          <a:p>
            <a:pPr lvl="2"/>
            <a:r>
              <a:rPr dirty="0" sz="1100" lang="cs-CZ"/>
              <a:t>2. Spočítejte medián a uložte</a:t>
            </a:r>
          </a:p>
          <a:p>
            <a:pPr lvl="2"/>
            <a:r>
              <a:rPr dirty="0" sz="1100" lang="cs-CZ"/>
              <a:t>3. Opakujte kroky 1 a 2 tisíckrát</a:t>
            </a:r>
          </a:p>
          <a:p>
            <a:pPr lvl="1"/>
            <a:r>
              <a:rPr dirty="0" sz="1400" lang="cs-CZ"/>
              <a:t>95% interval je ohraničen 25. a 975. nejvyšším spočítaným mediánem.</a:t>
            </a:r>
          </a:p>
          <a:p>
            <a:pPr lvl="2"/>
            <a:endParaRPr dirty="0" sz="1100" lang="cs-CZ"/>
          </a:p>
        </p:txBody>
      </p:sp>
      <p:sp>
        <p:nvSpPr>
          <p:cNvPr id="1048706" name="TextovéPole 6"/>
          <p:cNvSpPr txBox="1"/>
          <p:nvPr/>
        </p:nvSpPr>
        <p:spPr>
          <a:xfrm>
            <a:off x="539552" y="6309320"/>
            <a:ext cx="8064896" cy="253916"/>
          </a:xfrm>
          <a:prstGeom prst="rect"/>
          <a:noFill/>
        </p:spPr>
        <p:txBody>
          <a:bodyPr rtlCol="0" wrap="square">
            <a:spAutoFit/>
          </a:bodyPr>
          <a:p>
            <a:pPr algn="l"/>
            <a:r>
              <a:rPr baseline="30000" b="0" dirty="0" sz="1050" lang="cs-CZ"/>
              <a:t>1</a:t>
            </a:r>
            <a:r>
              <a:rPr b="0" dirty="0" sz="1050" lang="cs-CZ"/>
              <a:t>Campbell, M.J., </a:t>
            </a:r>
            <a:r>
              <a:rPr b="0" dirty="0" sz="1050" lang="cs-CZ" err="1"/>
              <a:t>Gardner</a:t>
            </a:r>
            <a:r>
              <a:rPr b="0" dirty="0" sz="1050" lang="cs-CZ"/>
              <a:t>, M.J. (2000). </a:t>
            </a:r>
            <a:r>
              <a:rPr b="0" dirty="0" sz="1050" lang="cs-CZ" err="1"/>
              <a:t>Medians</a:t>
            </a:r>
            <a:r>
              <a:rPr b="0" dirty="0" sz="1050" lang="cs-CZ"/>
              <a:t> </a:t>
            </a:r>
            <a:r>
              <a:rPr b="0" dirty="0" sz="1050" lang="cs-CZ" err="1"/>
              <a:t>and</a:t>
            </a:r>
            <a:r>
              <a:rPr b="0" dirty="0" sz="1050" lang="cs-CZ"/>
              <a:t> </a:t>
            </a:r>
            <a:r>
              <a:rPr b="0" dirty="0" sz="1050" lang="cs-CZ" err="1"/>
              <a:t>their</a:t>
            </a:r>
            <a:r>
              <a:rPr b="0" dirty="0" sz="1050" lang="cs-CZ"/>
              <a:t> </a:t>
            </a:r>
            <a:r>
              <a:rPr b="0" dirty="0" sz="1050" lang="cs-CZ" err="1"/>
              <a:t>differences</a:t>
            </a:r>
            <a:r>
              <a:rPr b="0" dirty="0" sz="1050" lang="cs-CZ"/>
              <a:t>. In Altman </a:t>
            </a:r>
            <a:r>
              <a:rPr b="0" dirty="0" sz="1050" lang="cs-CZ" err="1"/>
              <a:t>et</a:t>
            </a:r>
            <a:r>
              <a:rPr b="0" dirty="0" sz="1050" lang="cs-CZ"/>
              <a:t> </a:t>
            </a:r>
            <a:r>
              <a:rPr b="0" dirty="0" sz="1050" lang="cs-CZ" err="1"/>
              <a:t>al</a:t>
            </a:r>
            <a:r>
              <a:rPr b="0" dirty="0" sz="1050" lang="cs-CZ"/>
              <a:t>., </a:t>
            </a:r>
            <a:r>
              <a:rPr b="0" dirty="0" sz="1050" i="1" lang="cs-CZ" err="1"/>
              <a:t>Statistics</a:t>
            </a:r>
            <a:r>
              <a:rPr b="0" dirty="0" sz="1050" i="1" lang="cs-CZ"/>
              <a:t> </a:t>
            </a:r>
            <a:r>
              <a:rPr b="0" dirty="0" sz="1050" i="1" lang="cs-CZ" err="1"/>
              <a:t>with</a:t>
            </a:r>
            <a:r>
              <a:rPr b="0" dirty="0" sz="1050" i="1" lang="cs-CZ"/>
              <a:t> </a:t>
            </a:r>
            <a:r>
              <a:rPr b="0" dirty="0" sz="1050" i="1" lang="cs-CZ" err="1"/>
              <a:t>confidence</a:t>
            </a:r>
            <a:r>
              <a:rPr b="0" dirty="0" sz="1050" i="1" lang="cs-CZ"/>
              <a:t> (36 – 44)</a:t>
            </a:r>
            <a:r>
              <a:rPr b="0" dirty="0" sz="1050" lang="cs-CZ"/>
              <a:t>. BMJ </a:t>
            </a:r>
            <a:r>
              <a:rPr b="0" dirty="0" sz="1050" lang="cs-CZ" err="1"/>
              <a:t>Books</a:t>
            </a:r>
            <a:r>
              <a:rPr b="0" dirty="0" sz="1050" lang="cs-CZ"/>
              <a:t>. </a:t>
            </a:r>
          </a:p>
        </p:txBody>
      </p:sp>
      <p:graphicFrame>
        <p:nvGraphicFramePr>
          <p:cNvPr id="4194312" name="Objekt 7"/>
          <p:cNvGraphicFramePr>
            <a:graphicFrameLocks noChangeAspect="1"/>
          </p:cNvGraphicFramePr>
          <p:nvPr/>
        </p:nvGraphicFramePr>
        <p:xfrm>
          <a:off x="2132013" y="3789363"/>
          <a:ext cx="59626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54316" imgH="431640" imgW="3022560" progId="Equation.3">
                  <p:embed/>
                </p:oleObj>
              </mc:Choice>
              <mc:Fallback>
                <p:oleObj name="Rovnice" r:id="rId1" imgH="431640" imgW="3022560" progId="Equation.3">
                  <p:embed/>
                  <p:pic>
                    <p:nvPicPr>
                      <p:cNvPr id="2097165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789363"/>
                        <a:ext cx="5962650" cy="852487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3200" lang="cs-CZ"/>
              <a:t>…Výběrové rozložení </a:t>
            </a:r>
            <a:r>
              <a:rPr b="1" dirty="0" sz="3200" lang="cs-CZ"/>
              <a:t>relativní četnosti </a:t>
            </a:r>
            <a:r>
              <a:rPr dirty="0" sz="3200" i="1" lang="cs-CZ"/>
              <a:t>p</a:t>
            </a:r>
          </a:p>
        </p:txBody>
      </p:sp>
      <p:sp>
        <p:nvSpPr>
          <p:cNvPr id="10487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400" lang="cs-CZ"/>
              <a:t>Pro dostatečně velkou populaci (</a:t>
            </a:r>
            <a:r>
              <a:rPr dirty="0" sz="2400" i="1" lang="cs-CZ" err="1">
                <a:latin typeface="Times New Roman" pitchFamily="18" charset="0"/>
                <a:cs typeface="Times New Roman" pitchFamily="18" charset="0"/>
              </a:rPr>
              <a:t>np</a:t>
            </a:r>
            <a:r>
              <a:rPr dirty="0" sz="2400" lang="en-US"/>
              <a:t>&gt;10; </a:t>
            </a:r>
            <a:r>
              <a:rPr dirty="0" sz="2400" i="1" lang="cs-CZ">
                <a:latin typeface="Times New Roman" pitchFamily="18" charset="0"/>
                <a:cs typeface="Times New Roman" pitchFamily="18" charset="0"/>
              </a:rPr>
              <a:t>n</a:t>
            </a:r>
            <a:r>
              <a:rPr dirty="0" sz="2400" lang="cs-CZ"/>
              <a:t>(</a:t>
            </a:r>
            <a:r>
              <a:rPr dirty="0" sz="2400" lang="en-US"/>
              <a:t>1</a:t>
            </a:r>
            <a:r>
              <a:rPr dirty="0" sz="2400" lang="en-US">
                <a:latin typeface="Calibri"/>
                <a:cs typeface="Calibri"/>
              </a:rPr>
              <a:t>−</a:t>
            </a:r>
            <a:r>
              <a:rPr dirty="0" sz="2400" i="1" lang="en-US">
                <a:latin typeface="Times New Roman" pitchFamily="18" charset="0"/>
                <a:cs typeface="Times New Roman" pitchFamily="18" charset="0"/>
              </a:rPr>
              <a:t>p</a:t>
            </a:r>
            <a:r>
              <a:rPr dirty="0" sz="2400" lang="cs-CZ"/>
              <a:t>)</a:t>
            </a:r>
            <a:r>
              <a:rPr dirty="0" sz="2400" lang="en-US"/>
              <a:t>&gt;10</a:t>
            </a:r>
            <a:r>
              <a:rPr dirty="0" sz="2400" lang="cs-CZ"/>
              <a:t>)…</a:t>
            </a:r>
          </a:p>
          <a:p>
            <a:r>
              <a:rPr dirty="0" sz="2400" lang="cs-CZ"/>
              <a:t>…je přibližně normální s průměrem </a:t>
            </a:r>
            <a:r>
              <a:rPr dirty="0" sz="2400" i="1" lang="cs-CZ">
                <a:latin typeface="Times New Roman" pitchFamily="18" charset="0"/>
                <a:cs typeface="Times New Roman" pitchFamily="18" charset="0"/>
              </a:rPr>
              <a:t>p</a:t>
            </a:r>
            <a:r>
              <a:rPr dirty="0" sz="2400" lang="cs-CZ"/>
              <a:t> a směrodatnou chybou</a:t>
            </a:r>
            <a:endParaRPr dirty="0" sz="2400" lang="en-US"/>
          </a:p>
          <a:p>
            <a:r>
              <a:rPr dirty="0" sz="2400" lang="cs-CZ"/>
              <a:t>(1</a:t>
            </a:r>
            <a:r>
              <a:rPr dirty="0" sz="2400" lang="cs-CZ">
                <a:latin typeface="Calibri"/>
                <a:cs typeface="Calibri"/>
              </a:rPr>
              <a:t>−</a:t>
            </a:r>
            <a:r>
              <a:rPr dirty="0" sz="2400" i="1" lang="cs-CZ">
                <a:latin typeface="Symbol" pitchFamily="18" charset="2"/>
              </a:rPr>
              <a:t>a</a:t>
            </a:r>
            <a:r>
              <a:rPr dirty="0" sz="2400" lang="cs-CZ"/>
              <a:t>)% interval spolehlivosti má tedy podobu:</a:t>
            </a:r>
          </a:p>
          <a:p>
            <a:pPr lvl="1">
              <a:buNone/>
            </a:pPr>
            <a:r>
              <a:rPr dirty="0" sz="2000" lang="cs-CZ"/>
              <a:t> </a:t>
            </a:r>
          </a:p>
          <a:p>
            <a:pPr lvl="1">
              <a:buNone/>
            </a:pPr>
            <a:endParaRPr dirty="0" sz="2000" lang="cs-CZ"/>
          </a:p>
          <a:p>
            <a:pPr lvl="1">
              <a:buNone/>
            </a:pPr>
            <a:endParaRPr dirty="0" sz="2000" lang="cs-CZ"/>
          </a:p>
          <a:p>
            <a:pPr lvl="1">
              <a:buNone/>
            </a:pPr>
            <a:endParaRPr dirty="0" sz="2000" lang="cs-CZ"/>
          </a:p>
          <a:p>
            <a:pPr lvl="1">
              <a:buNone/>
            </a:pPr>
            <a:r>
              <a:rPr dirty="0" sz="2000" lang="cs-CZ">
                <a:solidFill>
                  <a:srgbClr val="FF0000"/>
                </a:solidFill>
              </a:rPr>
              <a:t>…proto na malých vzorcích může být těžké usuzovat na rozložení proměnné </a:t>
            </a:r>
          </a:p>
        </p:txBody>
      </p:sp>
      <p:graphicFrame>
        <p:nvGraphicFramePr>
          <p:cNvPr id="4194313" name="Objekt 3"/>
          <p:cNvGraphicFramePr>
            <a:graphicFrameLocks noChangeAspect="1"/>
          </p:cNvGraphicFramePr>
          <p:nvPr/>
        </p:nvGraphicFramePr>
        <p:xfrm>
          <a:off x="2267744" y="2492896"/>
          <a:ext cx="194362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55382" imgH="253800" imgW="914400" progId="Equation.3">
                  <p:embed/>
                </p:oleObj>
              </mc:Choice>
              <mc:Fallback>
                <p:oleObj name="Rovnice" r:id="rId1" imgH="253800" imgW="914400" progId="Equation.3">
                  <p:embed/>
                  <p:pic>
                    <p:nvPicPr>
                      <p:cNvPr id="2097167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92896"/>
                        <a:ext cx="1943623" cy="576064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4" name="Objekt 4"/>
          <p:cNvGraphicFramePr>
            <a:graphicFrameLocks noChangeAspect="1"/>
          </p:cNvGraphicFramePr>
          <p:nvPr/>
        </p:nvGraphicFramePr>
        <p:xfrm>
          <a:off x="1187623" y="3429000"/>
          <a:ext cx="68853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spid="_x0000_s55383" imgH="266400" imgW="3187440" progId="Equation.3">
                  <p:embed/>
                </p:oleObj>
              </mc:Choice>
              <mc:Fallback>
                <p:oleObj name="Rovnice" r:id="rId3" imgH="266400" imgW="3187440" progId="Equation.3">
                  <p:embed/>
                  <p:pic>
                    <p:nvPicPr>
                      <p:cNvPr id="2097168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3" y="3429000"/>
                        <a:ext cx="6885336" cy="576064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…Výběrové rozložení </a:t>
            </a:r>
            <a:r>
              <a:rPr b="1" dirty="0" lang="cs-CZ"/>
              <a:t>rozptylu</a:t>
            </a:r>
            <a:r>
              <a:rPr dirty="0" lang="cs-CZ"/>
              <a:t> </a:t>
            </a:r>
            <a:r>
              <a:rPr dirty="0" i="1" lang="cs-CZ"/>
              <a:t>s</a:t>
            </a:r>
            <a:r>
              <a:rPr baseline="30000" dirty="0" lang="cs-CZ"/>
              <a:t>2</a:t>
            </a:r>
          </a:p>
        </p:txBody>
      </p:sp>
      <p:sp>
        <p:nvSpPr>
          <p:cNvPr id="104871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400" lang="cs-CZ"/>
              <a:t>Rozložení poměru (s</a:t>
            </a:r>
            <a:r>
              <a:rPr baseline="30000" dirty="0" sz="2400" lang="cs-CZ"/>
              <a:t>2</a:t>
            </a:r>
            <a:r>
              <a:rPr dirty="0" sz="2400" lang="cs-CZ"/>
              <a:t>/</a:t>
            </a:r>
            <a:r>
              <a:rPr dirty="0" sz="2400" lang="cs-CZ">
                <a:latin typeface="Symbol" pitchFamily="18" charset="2"/>
              </a:rPr>
              <a:t>s</a:t>
            </a:r>
            <a:r>
              <a:rPr baseline="30000" dirty="0" sz="2400" lang="cs-CZ"/>
              <a:t>2</a:t>
            </a:r>
            <a:r>
              <a:rPr dirty="0" sz="2400" lang="cs-CZ"/>
              <a:t>)(</a:t>
            </a:r>
            <a:r>
              <a:rPr dirty="0" sz="2400" i="1" lang="cs-CZ"/>
              <a:t>n</a:t>
            </a:r>
            <a:r>
              <a:rPr dirty="0" sz="2400" lang="cs-CZ"/>
              <a:t>-1) má podobu chí-kvadrát rozložení s </a:t>
            </a:r>
            <a:r>
              <a:rPr dirty="0" sz="2400" i="1" lang="cs-CZ">
                <a:latin typeface="Symbol" pitchFamily="18" charset="2"/>
              </a:rPr>
              <a:t>n </a:t>
            </a:r>
            <a:r>
              <a:rPr dirty="0" sz="2400" lang="cs-CZ"/>
              <a:t>= </a:t>
            </a:r>
            <a:r>
              <a:rPr dirty="0" sz="2400" i="1" lang="cs-CZ" err="1"/>
              <a:t>n</a:t>
            </a:r>
            <a:r>
              <a:rPr dirty="0" sz="2400" lang="cs-CZ"/>
              <a:t>-1 stupni volnosti</a:t>
            </a:r>
          </a:p>
          <a:p>
            <a:endParaRPr dirty="0" sz="2400" lang="cs-CZ"/>
          </a:p>
          <a:p>
            <a:endParaRPr dirty="0" sz="2400" lang="cs-CZ"/>
          </a:p>
          <a:p>
            <a:r>
              <a:rPr dirty="0" sz="2400" lang="cs-CZ"/>
              <a:t>(1</a:t>
            </a:r>
            <a:r>
              <a:rPr dirty="0" sz="2400" lang="cs-CZ">
                <a:latin typeface="Calibri"/>
                <a:cs typeface="Calibri"/>
              </a:rPr>
              <a:t>−</a:t>
            </a:r>
            <a:r>
              <a:rPr dirty="0" sz="2400" i="1" lang="cs-CZ">
                <a:latin typeface="Symbol" pitchFamily="18" charset="2"/>
              </a:rPr>
              <a:t>a</a:t>
            </a:r>
            <a:r>
              <a:rPr dirty="0" sz="2400" lang="cs-CZ"/>
              <a:t>)% interval spolehlivosti pro </a:t>
            </a:r>
            <a:r>
              <a:rPr dirty="0" sz="2400" lang="cs-CZ">
                <a:latin typeface="Symbol" pitchFamily="18" charset="2"/>
              </a:rPr>
              <a:t>s</a:t>
            </a:r>
            <a:r>
              <a:rPr baseline="30000" dirty="0" sz="2400" lang="cs-CZ"/>
              <a:t>2</a:t>
            </a:r>
            <a:r>
              <a:rPr dirty="0" sz="2400" lang="cs-CZ"/>
              <a:t> má tedy podobu:</a:t>
            </a:r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endParaRPr dirty="0" sz="2400" lang="cs-CZ"/>
          </a:p>
          <a:p>
            <a:r>
              <a:rPr dirty="0" sz="2400" lang="cs-CZ"/>
              <a:t>V Excelu =CHISQ.INV(1-</a:t>
            </a:r>
            <a:r>
              <a:rPr dirty="0" sz="2400" lang="cs-CZ">
                <a:latin typeface="Symbol" pitchFamily="18" charset="2"/>
              </a:rPr>
              <a:t>a</a:t>
            </a:r>
            <a:r>
              <a:rPr dirty="0" sz="2400" lang="cs-CZ"/>
              <a:t>;</a:t>
            </a:r>
            <a:r>
              <a:rPr dirty="0" sz="2400" i="1" lang="cs-CZ"/>
              <a:t>df</a:t>
            </a:r>
            <a:r>
              <a:rPr dirty="0" sz="2400" lang="cs-CZ"/>
              <a:t>)=</a:t>
            </a:r>
            <a:r>
              <a:rPr dirty="0" sz="2400" i="1" lang="cs-CZ">
                <a:latin typeface="Symbol" pitchFamily="18" charset="2"/>
              </a:rPr>
              <a:t>c</a:t>
            </a:r>
            <a:r>
              <a:rPr baseline="30000" dirty="0" sz="2400" lang="cs-CZ"/>
              <a:t>2</a:t>
            </a:r>
            <a:r>
              <a:rPr baseline="-25000" dirty="0" sz="2400" lang="cs-CZ"/>
              <a:t>1-</a:t>
            </a:r>
            <a:r>
              <a:rPr baseline="-25000" dirty="0" sz="2400" i="1" lang="cs-CZ">
                <a:latin typeface="Symbol" pitchFamily="18" charset="2"/>
              </a:rPr>
              <a:t>a</a:t>
            </a:r>
            <a:r>
              <a:rPr dirty="0" sz="2400" lang="cs-CZ"/>
              <a:t>(</a:t>
            </a:r>
            <a:r>
              <a:rPr dirty="0" sz="2400" i="1" lang="cs-CZ" err="1"/>
              <a:t>df</a:t>
            </a:r>
            <a:r>
              <a:rPr dirty="0" sz="2400" lang="cs-CZ"/>
              <a:t>)    </a:t>
            </a:r>
            <a:r>
              <a:rPr dirty="0" sz="1800" lang="en-US"/>
              <a:t>[</a:t>
            </a:r>
            <a:r>
              <a:rPr dirty="0" sz="1800" lang="cs-CZ"/>
              <a:t>=CHIINV(</a:t>
            </a:r>
            <a:r>
              <a:rPr dirty="0" sz="1800" lang="cs-CZ" err="1">
                <a:latin typeface="Symbol" pitchFamily="18" charset="2"/>
              </a:rPr>
              <a:t>a</a:t>
            </a:r>
            <a:r>
              <a:rPr dirty="0" sz="1800" lang="cs-CZ" err="1"/>
              <a:t>;</a:t>
            </a:r>
            <a:r>
              <a:rPr dirty="0" sz="1800" i="1" lang="cs-CZ" err="1"/>
              <a:t>df</a:t>
            </a:r>
            <a:r>
              <a:rPr dirty="0" sz="1800" lang="cs-CZ"/>
              <a:t>)</a:t>
            </a:r>
            <a:r>
              <a:rPr dirty="0" sz="1800" lang="en-US"/>
              <a:t>]</a:t>
            </a:r>
            <a:endParaRPr dirty="0" sz="2400" lang="cs-CZ"/>
          </a:p>
          <a:p>
            <a:endParaRPr dirty="0" sz="2400" lang="cs-CZ"/>
          </a:p>
        </p:txBody>
      </p:sp>
      <p:graphicFrame>
        <p:nvGraphicFramePr>
          <p:cNvPr id="4194315" name="Objekt 3"/>
          <p:cNvGraphicFramePr>
            <a:graphicFrameLocks noChangeAspect="1"/>
          </p:cNvGraphicFramePr>
          <p:nvPr/>
        </p:nvGraphicFramePr>
        <p:xfrm>
          <a:off x="5380038" y="2349500"/>
          <a:ext cx="2863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56406" imgH="419040" imgW="1282680" progId="Equation.3">
                  <p:embed/>
                </p:oleObj>
              </mc:Choice>
              <mc:Fallback>
                <p:oleObj name="Rovnice" r:id="rId1" imgH="419040" imgW="1282680" progId="Equation.3">
                  <p:embed/>
                  <p:pic>
                    <p:nvPicPr>
                      <p:cNvPr id="2097171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2349500"/>
                        <a:ext cx="2863850" cy="935038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6" name="Objekt 4"/>
          <p:cNvGraphicFramePr>
            <a:graphicFrameLocks noChangeAspect="1"/>
          </p:cNvGraphicFramePr>
          <p:nvPr/>
        </p:nvGraphicFramePr>
        <p:xfrm>
          <a:off x="2123727" y="4005064"/>
          <a:ext cx="427727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spid="_x0000_s56407" imgH="507960" imgW="1676160" progId="Equation.3">
                  <p:embed/>
                </p:oleObj>
              </mc:Choice>
              <mc:Fallback>
                <p:oleObj name="Rovnice" r:id="rId3" imgH="507960" imgW="1676160" progId="Equation.3">
                  <p:embed/>
                  <p:pic>
                    <p:nvPicPr>
                      <p:cNvPr id="2097172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7" y="4005064"/>
                        <a:ext cx="4277275" cy="1296144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p>
            <a:r>
              <a:rPr dirty="0" lang="cs-CZ"/>
              <a:t>…</a:t>
            </a:r>
            <a:r>
              <a:rPr dirty="0" sz="3200" lang="cs-CZ"/>
              <a:t>Výběrové rozložení </a:t>
            </a:r>
            <a:r>
              <a:rPr dirty="0" sz="3200" lang="cs-CZ" err="1"/>
              <a:t>Pearsonovy</a:t>
            </a:r>
            <a:r>
              <a:rPr dirty="0" sz="3200" lang="cs-CZ"/>
              <a:t> </a:t>
            </a:r>
            <a:r>
              <a:rPr b="1" dirty="0" sz="3200" lang="cs-CZ"/>
              <a:t>korelace</a:t>
            </a:r>
            <a:r>
              <a:rPr dirty="0" sz="3200" lang="cs-CZ"/>
              <a:t> </a:t>
            </a:r>
            <a:r>
              <a:rPr dirty="0" sz="3200" i="1" lang="cs-CZ"/>
              <a:t>r</a:t>
            </a:r>
            <a:endParaRPr dirty="0" i="1" lang="cs-CZ"/>
          </a:p>
        </p:txBody>
      </p:sp>
      <p:sp>
        <p:nvSpPr>
          <p:cNvPr id="1048715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p>
            <a:pPr>
              <a:spcBef>
                <a:spcPts val="1800"/>
              </a:spcBef>
            </a:pPr>
            <a:r>
              <a:rPr dirty="0" sz="22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Výběrové rozložení korelace neznáme. </a:t>
            </a:r>
          </a:p>
          <a:p>
            <a:pPr>
              <a:spcBef>
                <a:spcPts val="1800"/>
              </a:spcBef>
            </a:pPr>
            <a:r>
              <a:rPr dirty="0" sz="2200" lang="cs-CZ"/>
              <a:t>Známe výběrové rozložení korelace po </a:t>
            </a:r>
            <a:r>
              <a:rPr dirty="0" sz="2200" lang="cs-CZ" err="1"/>
              <a:t>Fisherově</a:t>
            </a:r>
            <a:r>
              <a:rPr dirty="0" sz="2200" lang="cs-CZ"/>
              <a:t> transformaci</a:t>
            </a:r>
            <a:r>
              <a:rPr dirty="0" sz="2400" lang="cs-CZ"/>
              <a:t>:  </a:t>
            </a:r>
            <a:r>
              <a:rPr dirty="0" sz="2400" i="1" lang="cs-CZ"/>
              <a:t>Z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0,5 </a:t>
            </a:r>
            <a:r>
              <a:rPr dirty="0" sz="2400" i="1" lang="cs-CZ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ln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((1+</a:t>
            </a:r>
            <a:r>
              <a:rPr dirty="0" sz="2400" i="1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)/(1-</a:t>
            </a:r>
            <a:r>
              <a:rPr dirty="0" sz="2400" i="1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)) = </a:t>
            </a:r>
            <a:r>
              <a:rPr dirty="0" sz="2400" lang="cs-CZ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arctgh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dirty="0" sz="2400" i="1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FISHER(</a:t>
            </a:r>
            <a:r>
              <a:rPr dirty="0" sz="2400" i="1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</a:p>
          <a:p>
            <a:pPr>
              <a:spcBef>
                <a:spcPts val="1800"/>
              </a:spcBef>
            </a:pPr>
            <a:r>
              <a:rPr dirty="0" sz="2200" lang="cs-CZ"/>
              <a:t>Výběrové rozložení Z je přibližně normální s průměrem Z a směrodatnou chybou </a:t>
            </a:r>
            <a:r>
              <a:rPr dirty="0" sz="2400" i="1" lang="cs-CZ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baseline="-25000" dirty="0" sz="2400" i="1" lang="cs-CZ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dirty="0" sz="2400" lang="cs-CZ">
                <a:solidFill>
                  <a:schemeClr val="tx1"/>
                </a:solidFill>
                <a:latin typeface="+mn-lt"/>
                <a:ea typeface="+mn-ea"/>
                <a:cs typeface="+mn-cs"/>
              </a:rPr>
              <a:t>=1/√(n-3)</a:t>
            </a:r>
          </a:p>
          <a:p>
            <a:pPr>
              <a:spcBef>
                <a:spcPts val="1800"/>
              </a:spcBef>
            </a:pPr>
            <a:r>
              <a:rPr dirty="0" sz="2400" lang="cs-CZ"/>
              <a:t>(1</a:t>
            </a:r>
            <a:r>
              <a:rPr dirty="0" sz="2400" lang="cs-CZ">
                <a:latin typeface="Calibri"/>
                <a:cs typeface="Calibri"/>
              </a:rPr>
              <a:t>−</a:t>
            </a:r>
            <a:r>
              <a:rPr dirty="0" sz="2400" i="1" lang="cs-CZ">
                <a:latin typeface="Symbol" pitchFamily="18" charset="2"/>
              </a:rPr>
              <a:t>a</a:t>
            </a:r>
            <a:r>
              <a:rPr dirty="0" sz="2400" lang="cs-CZ"/>
              <a:t>)% CI pro </a:t>
            </a:r>
            <a:r>
              <a:rPr dirty="0" sz="2400" i="1" lang="cs-CZ"/>
              <a:t>Z</a:t>
            </a:r>
            <a:r>
              <a:rPr dirty="0" sz="2400" lang="cs-CZ"/>
              <a:t>: </a:t>
            </a:r>
          </a:p>
          <a:p>
            <a:pPr>
              <a:spcBef>
                <a:spcPts val="1800"/>
              </a:spcBef>
            </a:pPr>
            <a:r>
              <a:rPr dirty="0" sz="2400" lang="cs-CZ"/>
              <a:t>Nutno transformovat zpět do metriky korelačního koeficientu: </a:t>
            </a:r>
            <a:r>
              <a:rPr dirty="0" sz="2400" i="1" lang="cs-CZ"/>
              <a:t>r</a:t>
            </a:r>
            <a:r>
              <a:rPr dirty="0" sz="2400" lang="cs-CZ"/>
              <a:t>=(e</a:t>
            </a:r>
            <a:r>
              <a:rPr baseline="30000" dirty="0" sz="2400" lang="cs-CZ"/>
              <a:t>2</a:t>
            </a:r>
            <a:r>
              <a:rPr baseline="30000" dirty="0" sz="2400" i="1" lang="cs-CZ"/>
              <a:t>Z</a:t>
            </a:r>
            <a:r>
              <a:rPr dirty="0" sz="2400" lang="cs-CZ"/>
              <a:t>−1)/(e</a:t>
            </a:r>
            <a:r>
              <a:rPr baseline="30000" dirty="0" sz="2400" lang="cs-CZ"/>
              <a:t>2</a:t>
            </a:r>
            <a:r>
              <a:rPr baseline="30000" dirty="0" sz="2400" i="1" lang="cs-CZ"/>
              <a:t>Z</a:t>
            </a:r>
            <a:r>
              <a:rPr dirty="0" sz="2400" i="1" lang="cs-CZ"/>
              <a:t>+</a:t>
            </a:r>
            <a:r>
              <a:rPr dirty="0" sz="2400" lang="cs-CZ"/>
              <a:t>1)=FISHERINV(</a:t>
            </a:r>
            <a:r>
              <a:rPr dirty="0" sz="2400" i="1" lang="cs-CZ"/>
              <a:t>Z</a:t>
            </a:r>
            <a:r>
              <a:rPr dirty="0" sz="2400" lang="cs-CZ"/>
              <a:t>)</a:t>
            </a:r>
          </a:p>
        </p:txBody>
      </p:sp>
      <p:graphicFrame>
        <p:nvGraphicFramePr>
          <p:cNvPr id="4194317" name="Objekt 3"/>
          <p:cNvGraphicFramePr>
            <a:graphicFrameLocks noChangeAspect="1"/>
          </p:cNvGraphicFramePr>
          <p:nvPr/>
        </p:nvGraphicFramePr>
        <p:xfrm>
          <a:off x="3347864" y="4221088"/>
          <a:ext cx="355492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" spid="_x0000_s57430" imgH="241200" imgW="1701720" progId="Equation.3">
                  <p:embed/>
                </p:oleObj>
              </mc:Choice>
              <mc:Fallback>
                <p:oleObj name="Rovnice" r:id="rId1" imgH="241200" imgW="1701720" progId="Equation.3">
                  <p:embed/>
                  <p:pic>
                    <p:nvPicPr>
                      <p:cNvPr id="2097175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3554922" cy="504056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8" name="Objekt 5"/>
          <p:cNvGraphicFramePr>
            <a:graphicFrameLocks noChangeAspect="1"/>
          </p:cNvGraphicFramePr>
          <p:nvPr/>
        </p:nvGraphicFramePr>
        <p:xfrm>
          <a:off x="835843" y="5516563"/>
          <a:ext cx="812864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spid="_x0000_s57431" imgH="241200" imgW="3441600" progId="Equation.3">
                  <p:embed/>
                </p:oleObj>
              </mc:Choice>
              <mc:Fallback>
                <p:oleObj name="Rovnice" r:id="rId3" imgH="241200" imgW="3441600" progId="Equation.3">
                  <p:embed/>
                  <p:pic>
                    <p:nvPicPr>
                      <p:cNvPr id="2097176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43" y="5516563"/>
                        <a:ext cx="8128645" cy="504825"/>
                      </a:xfrm>
                      <a:prstGeom prst="rect"/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r>
              <a:rPr lang="cs-CZ"/>
              <a:t>Shrnutí</a:t>
            </a:r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750" cy="4267200"/>
          </a:xfrm>
        </p:spPr>
        <p:txBody>
          <a:bodyPr/>
          <a:p>
            <a:pPr eaLnBrk="1" hangingPunct="1"/>
            <a:r>
              <a:rPr dirty="0" sz="2400" lang="cs-CZ"/>
              <a:t>Na vzorcích počítáme </a:t>
            </a:r>
            <a:r>
              <a:rPr b="1" dirty="0" sz="2400" lang="cs-CZ"/>
              <a:t>statistiky</a:t>
            </a:r>
            <a:r>
              <a:rPr dirty="0" sz="2400" lang="cs-CZ"/>
              <a:t>, které jsou odhadem populačních </a:t>
            </a:r>
            <a:r>
              <a:rPr b="1" dirty="0" sz="2400" lang="cs-CZ"/>
              <a:t>parametrů</a:t>
            </a:r>
            <a:r>
              <a:rPr dirty="0" sz="2400" lang="cs-CZ"/>
              <a:t>.</a:t>
            </a:r>
          </a:p>
          <a:p>
            <a:pPr eaLnBrk="1" hangingPunct="1"/>
            <a:r>
              <a:rPr dirty="0" sz="2400" lang="cs-CZ"/>
              <a:t>K posouzení přesnosti odhadu musíme znát </a:t>
            </a:r>
            <a:r>
              <a:rPr b="1" dirty="0" sz="2400" lang="cs-CZ"/>
              <a:t>výběrové rozložení</a:t>
            </a:r>
            <a:r>
              <a:rPr dirty="0" sz="2400" lang="cs-CZ"/>
              <a:t> statistiky, kterou k odhadu používáme, zejména jeho variabilitu – </a:t>
            </a:r>
            <a:r>
              <a:rPr b="1" dirty="0" sz="2400" lang="cs-CZ"/>
              <a:t>směrodatnou chybu</a:t>
            </a:r>
            <a:r>
              <a:rPr dirty="0" sz="2400" lang="cs-CZ"/>
              <a:t>.</a:t>
            </a:r>
          </a:p>
          <a:p>
            <a:pPr eaLnBrk="1" hangingPunct="1"/>
            <a:r>
              <a:rPr dirty="0" sz="2400" lang="cs-CZ"/>
              <a:t>Výběrové rozložení známe buď z teorie, nebo ho získáme </a:t>
            </a:r>
            <a:r>
              <a:rPr b="1" dirty="0" sz="2400" lang="cs-CZ" err="1"/>
              <a:t>bootstrapováním</a:t>
            </a:r>
            <a:endParaRPr b="1" dirty="0" sz="2400" lang="cs-CZ"/>
          </a:p>
          <a:p>
            <a:pPr eaLnBrk="1" hangingPunct="1"/>
            <a:r>
              <a:rPr dirty="0" sz="2400" lang="cs-CZ"/>
              <a:t>Směrodatná chyba klesá především s velikostí vzorku</a:t>
            </a:r>
            <a:r>
              <a:rPr dirty="0" sz="2400" lang="en-GB"/>
              <a:t> a s </a:t>
            </a:r>
            <a:r>
              <a:rPr dirty="0" sz="2400" lang="en-GB" err="1"/>
              <a:t>variabilitou</a:t>
            </a:r>
            <a:r>
              <a:rPr dirty="0" sz="2400" lang="en-GB"/>
              <a:t> </a:t>
            </a:r>
            <a:r>
              <a:rPr dirty="0" sz="2400" lang="en-GB" err="1"/>
              <a:t>jevu</a:t>
            </a:r>
            <a:r>
              <a:rPr dirty="0" sz="2400" lang="en-GB"/>
              <a:t> v </a:t>
            </a:r>
            <a:r>
              <a:rPr dirty="0" sz="2400" lang="en-GB" err="1"/>
              <a:t>populaci</a:t>
            </a:r>
            <a:r>
              <a:rPr dirty="0" sz="2400" lang="cs-CZ"/>
              <a:t>.</a:t>
            </a:r>
          </a:p>
          <a:p>
            <a:pPr eaLnBrk="1" hangingPunct="1"/>
            <a:r>
              <a:rPr dirty="0" sz="2400" lang="cs-CZ"/>
              <a:t>Přesnost odhadu parametru sdělujeme prostřednictvím </a:t>
            </a:r>
            <a:r>
              <a:rPr b="1" dirty="0" sz="2400" lang="cs-CZ"/>
              <a:t>intervalu spolehlivosti</a:t>
            </a:r>
            <a:r>
              <a:rPr dirty="0" sz="2400" lang="cs-CZ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Binomické rozložení</a:t>
            </a:r>
          </a:p>
        </p:txBody>
      </p:sp>
      <p:sp>
        <p:nvSpPr>
          <p:cNvPr id="1048604" name="Zástupný symbol pro obsah 2"/>
          <p:cNvSpPr>
            <a:spLocks noChangeAspect="1" noMove="1" noResize="1" noRot="1" noGrp="1" noAdjustHandles="1" noEditPoints="1" noChangeArrowheads="1" noChangeShapeType="1" noTextEdit="1"/>
          </p:cNvSpPr>
          <p:nvPr>
            <p:ph idx="1"/>
          </p:nvPr>
        </p:nvSpPr>
        <p:spPr>
          <a:xfrm>
            <a:off x="566738" y="1752600"/>
            <a:ext cx="8577262" cy="4267200"/>
          </a:xfrm>
          <a:blipFill>
            <a:blip xmlns:r="http://schemas.openxmlformats.org/officeDocument/2006/relationships" r:embed="rId1"/>
            <a:stretch>
              <a:fillRect l="-1279" t="-1714" r="-1208" b="-1714"/>
            </a:stretch>
          </a:blipFill>
        </p:spPr>
        <p:txBody>
          <a:bodyPr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Graf 3"/>
          <p:cNvGraphicFramePr>
            <a:graphicFrameLocks/>
          </p:cNvGraphicFramePr>
          <p:nvPr/>
        </p:nvGraphicFramePr>
        <p:xfrm>
          <a:off x="566738" y="304800"/>
          <a:ext cx="7605662" cy="629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cs-CZ"/>
          </a:p>
        </p:txBody>
      </p:sp>
      <p:sp>
        <p:nvSpPr>
          <p:cNvPr id="1048606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p>
            <a:r>
              <a:rPr dirty="0" sz="2800" lang="cs-CZ"/>
              <a:t>Nejlepší je hádat, že v populaci je takový podíl barevných srdíček, jaký je v našem vzorku</a:t>
            </a:r>
          </a:p>
          <a:p>
            <a:pPr lvl="1"/>
            <a:r>
              <a:rPr dirty="0" sz="2400" lang="cs-CZ"/>
              <a:t>Nejlepší = takový dohad, který maximalizuje pravděpodobnost, že naše data vznikla náhodným výběrem z populace s daným podílem barevných srdíček (</a:t>
            </a:r>
            <a:r>
              <a:rPr dirty="0" sz="1800" lang="cs-CZ"/>
              <a:t>odhad maximální věrohodností, ML</a:t>
            </a:r>
            <a:r>
              <a:rPr dirty="0" sz="2400" lang="cs-CZ"/>
              <a:t>)</a:t>
            </a:r>
          </a:p>
          <a:p>
            <a:pPr lvl="1"/>
            <a:r>
              <a:rPr altLang="en-US" b="1" dirty="0" sz="2400" lang="en-US"/>
              <a:t>P</a:t>
            </a:r>
            <a:r>
              <a:rPr altLang="en-US" b="1" dirty="0" sz="2400" lang="en-US"/>
              <a:t>l</a:t>
            </a:r>
            <a:r>
              <a:rPr altLang="en-US" b="1" dirty="0" sz="2400" lang="en-US"/>
              <a:t>a</a:t>
            </a:r>
            <a:r>
              <a:rPr altLang="en-US" b="1" dirty="0" sz="2400" lang="en-US"/>
              <a:t>t</a:t>
            </a:r>
            <a:r>
              <a:rPr altLang="en-US" b="1" dirty="0" sz="2400" lang="cs-CZ"/>
              <a:t>í</a:t>
            </a:r>
            <a:r>
              <a:rPr altLang="en-US" b="1" dirty="0" sz="2400" lang="en-US"/>
              <a:t> </a:t>
            </a:r>
            <a:r>
              <a:rPr altLang="en-US" b="1" dirty="0" sz="2400" lang="en-US"/>
              <a:t>p</a:t>
            </a:r>
            <a:r>
              <a:rPr altLang="en-US" b="1" dirty="0" sz="2400" lang="en-US"/>
              <a:t>r</a:t>
            </a:r>
            <a:r>
              <a:rPr altLang="en-US" b="1" dirty="0" sz="2400" lang="en-US"/>
              <a:t>o</a:t>
            </a:r>
            <a:r>
              <a:rPr altLang="en-US" b="1" dirty="0" sz="2400" lang="en-US"/>
              <a:t> </a:t>
            </a:r>
            <a:r>
              <a:rPr altLang="en-US" b="1" dirty="0" sz="2400" lang="en-US"/>
              <a:t>všechny </a:t>
            </a:r>
            <a:r>
              <a:rPr altLang="en-US" b="1" dirty="0" sz="2400" lang="en-US"/>
              <a:t>s</a:t>
            </a:r>
            <a:r>
              <a:rPr altLang="en-US" b="1" dirty="0" sz="2400" lang="en-US"/>
              <a:t>l</a:t>
            </a:r>
            <a:r>
              <a:rPr altLang="en-US" b="1" dirty="0" sz="2400" lang="en-US"/>
              <a:t>u</a:t>
            </a:r>
            <a:r>
              <a:rPr altLang="en-US" b="1" dirty="0" sz="2400" lang="cs-CZ"/>
              <a:t>š</a:t>
            </a:r>
            <a:r>
              <a:rPr altLang="en-US" b="1" dirty="0" sz="2400" lang="en-US"/>
              <a:t>n</a:t>
            </a:r>
            <a:r>
              <a:rPr altLang="en-US" b="1" dirty="0" sz="2400" lang="cs-CZ"/>
              <a:t>é</a:t>
            </a:r>
            <a:r>
              <a:rPr altLang="en-US" b="1" dirty="0" sz="2400" lang="en-US"/>
              <a:t> </a:t>
            </a:r>
            <a:r>
              <a:rPr altLang="en-US" b="1" dirty="0" sz="2400" lang="en-US"/>
              <a:t>s</a:t>
            </a:r>
            <a:r>
              <a:rPr altLang="en-US" b="1" dirty="0" sz="2400" lang="en-US"/>
              <a:t>t</a:t>
            </a:r>
            <a:r>
              <a:rPr altLang="en-US" b="1" dirty="0" sz="2400" lang="en-US"/>
              <a:t>a</a:t>
            </a:r>
            <a:r>
              <a:rPr altLang="en-US" b="1" dirty="0" sz="2400" lang="en-US"/>
              <a:t>t</a:t>
            </a:r>
            <a:r>
              <a:rPr altLang="en-US" b="1" dirty="0" sz="2400" lang="en-US"/>
              <a:t>i</a:t>
            </a:r>
            <a:r>
              <a:rPr altLang="en-US" b="1" dirty="0" sz="2400" lang="en-US"/>
              <a:t>s</a:t>
            </a:r>
            <a:r>
              <a:rPr altLang="en-US" b="1" dirty="0" sz="2400" lang="en-US"/>
              <a:t>t</a:t>
            </a:r>
            <a:r>
              <a:rPr altLang="en-US" b="1" dirty="0" sz="2400" lang="en-US"/>
              <a:t>i</a:t>
            </a:r>
            <a:r>
              <a:rPr altLang="en-US" b="1" dirty="0" sz="2400" lang="en-US"/>
              <a:t>k</a:t>
            </a:r>
            <a:r>
              <a:rPr altLang="en-US" b="1" dirty="0" sz="2400" lang="en-US"/>
              <a:t>y</a:t>
            </a:r>
            <a:endParaRPr altLang="en-US" b="1" lang="zh-CN"/>
          </a:p>
          <a:p>
            <a:pPr lvl="1"/>
            <a:endParaRPr dirty="0" sz="2400" lang="cs-CZ"/>
          </a:p>
          <a:p>
            <a:r>
              <a:rPr dirty="0" sz="2800" lang="cs-CZ"/>
              <a:t>Ale i jiné (blízké) podíly barevných srdíček jsou podobně pravděpodobné – jak moc si můžeme být jistí?</a:t>
            </a:r>
          </a:p>
          <a:p>
            <a:endParaRPr dirty="0" sz="2800"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Graf 2"/>
          <p:cNvGraphicFramePr>
            <a:graphicFrameLocks/>
          </p:cNvGraphicFramePr>
          <p:nvPr/>
        </p:nvGraphicFramePr>
        <p:xfrm>
          <a:off x="251520" y="260649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cs-CZ"/>
          </a:p>
        </p:txBody>
      </p:sp>
      <p:sp>
        <p:nvSpPr>
          <p:cNvPr id="1048608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700736"/>
          </a:xfrm>
        </p:spPr>
        <p:txBody>
          <a:bodyPr/>
          <a:p>
            <a:pPr algn="ctr" indent="0" marL="0">
              <a:buNone/>
            </a:pPr>
            <a:r>
              <a:rPr dirty="0" lang="cs-CZ"/>
              <a:t>S větším vzorkem se interval pravděpodobných hodnot podílu barevných srdíček v populaci zužuje.</a:t>
            </a:r>
          </a:p>
          <a:p>
            <a:pPr algn="ctr" indent="0" marL="0">
              <a:buNone/>
            </a:pPr>
            <a:r>
              <a:rPr dirty="0" sz="3200" i="1" lang="cs-CZ"/>
              <a:t>P</a:t>
            </a:r>
            <a:r>
              <a:rPr dirty="0" sz="3200" lang="cs-CZ"/>
              <a:t>(</a:t>
            </a:r>
            <a:r>
              <a:rPr dirty="0" sz="3200" i="1" lang="cs-CZ" err="1"/>
              <a:t>p</a:t>
            </a:r>
            <a:r>
              <a:rPr dirty="0" sz="3200" lang="cs-CZ" err="1"/>
              <a:t>|</a:t>
            </a:r>
            <a:r>
              <a:rPr dirty="0" sz="3200" i="1" lang="cs-CZ" err="1"/>
              <a:t>k</a:t>
            </a:r>
            <a:r>
              <a:rPr dirty="0" sz="3200" lang="cs-CZ"/>
              <a:t>)</a:t>
            </a:r>
          </a:p>
          <a:p>
            <a:pPr algn="ctr" indent="0" marL="0">
              <a:buNone/>
            </a:pPr>
            <a:endParaRPr dirty="0" sz="2000" lang="cs-CZ"/>
          </a:p>
          <a:p>
            <a:pPr algn="ctr" indent="0" marL="0">
              <a:buNone/>
            </a:pPr>
            <a:r>
              <a:rPr dirty="0" sz="2800" lang="cs-CZ"/>
              <a:t>Obraťme nyní otázku:</a:t>
            </a:r>
          </a:p>
          <a:p>
            <a:pPr algn="ctr" indent="0" marL="0">
              <a:buNone/>
            </a:pPr>
            <a:r>
              <a:rPr dirty="0" lang="cs-CZ"/>
              <a:t>Je-li podíl barevných srdíček </a:t>
            </a:r>
            <a:r>
              <a:rPr dirty="0" i="1" lang="cs-CZ"/>
              <a:t>p</a:t>
            </a:r>
            <a:r>
              <a:rPr dirty="0" lang="cs-CZ"/>
              <a:t>, jaké výsledky našeho výzkumu můžeme očekávat (</a:t>
            </a:r>
            <a:r>
              <a:rPr dirty="0" i="1" lang="cs-CZ"/>
              <a:t>k</a:t>
            </a:r>
            <a:r>
              <a:rPr dirty="0" lang="cs-CZ"/>
              <a:t>)?</a:t>
            </a:r>
          </a:p>
          <a:p>
            <a:pPr algn="ctr" indent="0" marL="0">
              <a:buNone/>
            </a:pPr>
            <a:r>
              <a:rPr dirty="0" i="1" lang="cs-CZ"/>
              <a:t>P</a:t>
            </a:r>
            <a:r>
              <a:rPr dirty="0" lang="cs-CZ"/>
              <a:t>(</a:t>
            </a:r>
            <a:r>
              <a:rPr dirty="0" i="1" lang="cs-CZ" err="1"/>
              <a:t>k</a:t>
            </a:r>
            <a:r>
              <a:rPr dirty="0" lang="cs-CZ" err="1"/>
              <a:t>|</a:t>
            </a:r>
            <a:r>
              <a:rPr dirty="0" i="1" lang="cs-CZ" err="1"/>
              <a:t>p</a:t>
            </a:r>
            <a:r>
              <a:rPr dirty="0" lang="cs-CZ"/>
              <a:t>) </a:t>
            </a:r>
          </a:p>
          <a:p>
            <a:pPr algn="ctr" indent="0" marL="0">
              <a:buNone/>
            </a:pPr>
            <a:endParaRPr dirty="0"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cs-CZ"/>
              <a:t>Pojďme na to tentokrát hrubou silou</a:t>
            </a:r>
          </a:p>
        </p:txBody>
      </p:sp>
      <p:sp>
        <p:nvSpPr>
          <p:cNvPr id="1048610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00600"/>
          </a:xfrm>
        </p:spPr>
        <p:txBody>
          <a:bodyPr/>
          <a:p>
            <a:pPr indent="0" marL="0">
              <a:buNone/>
            </a:pPr>
            <a:r>
              <a:rPr dirty="0" lang="cs-CZ"/>
              <a:t>Jaké je empirické rozložení odhadů </a:t>
            </a:r>
            <a:r>
              <a:rPr dirty="0" i="1" lang="cs-CZ"/>
              <a:t>p </a:t>
            </a:r>
            <a:r>
              <a:rPr dirty="0" lang="cs-CZ"/>
              <a:t>pomocí </a:t>
            </a:r>
            <a:r>
              <a:rPr dirty="0" i="1" lang="cs-CZ"/>
              <a:t>k</a:t>
            </a:r>
            <a:r>
              <a:rPr dirty="0" lang="cs-CZ"/>
              <a:t> opakovanými výzkumy (=opakovaným losováním vzorků)?</a:t>
            </a:r>
          </a:p>
          <a:p>
            <a:pPr indent="0" marL="0">
              <a:buNone/>
            </a:pPr>
            <a:endParaRPr dirty="0" lang="cs-CZ"/>
          </a:p>
          <a:p>
            <a:pPr indent="0" marL="0">
              <a:buNone/>
            </a:pPr>
            <a:endParaRPr dirty="0" lang="cs-CZ"/>
          </a:p>
          <a:p>
            <a:pPr indent="0" marL="0">
              <a:buNone/>
            </a:pPr>
            <a:endParaRPr dirty="0" lang="cs-CZ"/>
          </a:p>
          <a:p>
            <a:pPr indent="0" marL="0">
              <a:buNone/>
            </a:pPr>
            <a:endParaRPr dirty="0" lang="cs-CZ"/>
          </a:p>
          <a:p>
            <a:pPr indent="0" marL="0">
              <a:buNone/>
            </a:pPr>
            <a:endParaRPr dirty="0" lang="cs-CZ"/>
          </a:p>
          <a:p>
            <a:pPr indent="0" marL="0">
              <a:buNone/>
            </a:pPr>
            <a:endParaRPr dirty="0" sz="2000" lang="cs-CZ"/>
          </a:p>
          <a:p>
            <a:pPr indent="0" marL="0">
              <a:buNone/>
            </a:pPr>
            <a:r>
              <a:rPr dirty="0" sz="1800" lang="cs-CZ">
                <a:hlinkClick r:id="rId1"/>
              </a:rPr>
              <a:t>Simulace binomického rozložení</a:t>
            </a:r>
            <a:endParaRPr dirty="0" sz="1800" lang="cs-CZ"/>
          </a:p>
          <a:p>
            <a:pPr indent="0" marL="0">
              <a:buNone/>
            </a:pPr>
            <a:endParaRPr dirty="0"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anchor="ctr" anchorCtr="0" bIns="45720" compatLnSpc="1" lIns="91440" numCol="1" rIns="91440" tIns="45720" vert="horz" wrap="none">
        <a:prstTxWarp prst="textNoShape"/>
      </a:bodyPr>
      <a:lstStyle>
        <a:defPPr algn="ctr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baseline="0" b="1" cap="none" sz="2000" i="0" kumimoji="0" lang="cs-CZ" normalizeH="0" strike="noStrike" u="none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anchor="ctr" anchorCtr="0" bIns="45720" compatLnSpc="1" lIns="91440" numCol="1" rIns="91440" tIns="45720" vert="horz" wrap="none">
        <a:prstTxWarp prst="textNoShape"/>
      </a:bodyPr>
      <a:lstStyle>
        <a:defPPr algn="ctr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baseline="0" b="1" cap="none" sz="2000" i="0" kumimoji="0" lang="cs-CZ" normalizeH="0" strike="noStrike" u="none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Profil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r="5400000" dist="20000" rotWithShape="0">
            <a:srgbClr val="000000">
              <a:alpha val="38000"/>
            </a:srgbClr>
          </a:outerShdw>
        </a:effectLst>
      </a:effectStyle>
      <a:effectStyle>
        <a:effectLst>
          <a:outerShdw blurRad="40000" dir="5400000" dist="23000" rotWithShape="0">
            <a:srgbClr val="000000">
              <a:alpha val="35000"/>
            </a:srgbClr>
          </a:outerShdw>
        </a:effectLst>
      </a:effectStyle>
      <a:effectStyle>
        <a:effectLst>
          <a:outerShdw blurRad="40000" dir="5400000" dist="23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dir="t" rig="threeP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>
  <Application>Microsoft Office PowerPoint</Application>
  <ScaleCrop>0</ScaleCrop>
  <Company>Masarykova Univerzita</Company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PSY117/454 Statistická analýza dat v psychologii</dc:title>
  <dc:creator>Stanislav Ježek</dc:creator>
  <cp:lastModifiedBy>Stanislav Ježek</cp:lastModifiedBy>
  <dcterms:created xsi:type="dcterms:W3CDTF">2006-03-20T06:34:43Z</dcterms:created>
  <dcterms:modified xsi:type="dcterms:W3CDTF">2019-04-10T05:31:56Z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