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84" r:id="rId2"/>
    <p:sldId id="286" r:id="rId3"/>
    <p:sldId id="279" r:id="rId4"/>
    <p:sldId id="297" r:id="rId5"/>
    <p:sldId id="285" r:id="rId6"/>
    <p:sldId id="269" r:id="rId7"/>
    <p:sldId id="293" r:id="rId8"/>
    <p:sldId id="294" r:id="rId9"/>
    <p:sldId id="282" r:id="rId10"/>
    <p:sldId id="275" r:id="rId11"/>
    <p:sldId id="295" r:id="rId12"/>
    <p:sldId id="296" r:id="rId13"/>
    <p:sldId id="280" r:id="rId14"/>
    <p:sldId id="281" r:id="rId15"/>
    <p:sldId id="288" r:id="rId16"/>
    <p:sldId id="289" r:id="rId17"/>
    <p:sldId id="290" r:id="rId18"/>
    <p:sldId id="283" r:id="rId19"/>
    <p:sldId id="291" r:id="rId20"/>
    <p:sldId id="292" r:id="rId2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5550" autoAdjust="0"/>
  </p:normalViewPr>
  <p:slideViewPr>
    <p:cSldViewPr>
      <p:cViewPr varScale="1">
        <p:scale>
          <a:sx n="100" d="100"/>
          <a:sy n="100" d="100"/>
        </p:scale>
        <p:origin x="3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0CD6450E-4E44-4545-91E7-D643B86B8079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6BF4781D-2394-4E6C-9A67-6385588A7E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19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0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5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 smtClean="0"/>
            </a:lvl1pPr>
          </a:lstStyle>
          <a:p>
            <a:pPr>
              <a:defRPr/>
            </a:pPr>
            <a:fld id="{07ABDEB1-119B-49A8-B7D1-F402197FD8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56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96295BD-1353-41C5-B654-F80DC76F1F7C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Nejtěžší přednáška.</a:t>
            </a:r>
          </a:p>
          <a:p>
            <a:pPr eaLnBrk="1" hangingPunct="1"/>
            <a:r>
              <a:rPr lang="cs-CZ" altLang="cs-CZ" dirty="0"/>
              <a:t>Vrchol složitosti v tomto semestru. </a:t>
            </a:r>
          </a:p>
          <a:p>
            <a:pPr eaLnBrk="1" hangingPunct="1"/>
            <a:r>
              <a:rPr lang="cs-CZ" altLang="cs-CZ" dirty="0"/>
              <a:t>Zároveň něco, co je používáno velmi problematicky.</a:t>
            </a:r>
          </a:p>
        </p:txBody>
      </p:sp>
    </p:spTree>
    <p:extLst>
      <p:ext uri="{BB962C8B-B14F-4D97-AF65-F5344CB8AC3E}">
        <p14:creationId xmlns:p14="http://schemas.microsoft.com/office/powerpoint/2010/main" val="3231873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6CD01D9-FD4C-44BC-854A-9E653B5A8462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390061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80C6F61-38AC-4F74-9B16-33FE2B4DDD5A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148226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F1EE1BD-7883-4440-803B-BBFBF830B2EB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Přečíst </a:t>
            </a:r>
            <a:r>
              <a:rPr lang="cs-CZ" altLang="cs-CZ" dirty="0" err="1"/>
              <a:t>Cohena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http://amstat.tandfonline.com/doi/abs/10.1080/00031305.2016.1154108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3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F4CE9CE-EB11-48E3-8CDB-3460CDC410AC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Cílem výzkumu je obvykle konfrontovat očekávání vyplývající z teorie s empirickými daty.</a:t>
            </a:r>
          </a:p>
          <a:p>
            <a:pPr eaLnBrk="1" hangingPunct="1"/>
            <a:r>
              <a:rPr lang="cs-CZ" altLang="cs-CZ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/>
              <a:t>Namalovat si TO. – rozložení kolem stofky</a:t>
            </a:r>
          </a:p>
          <a:p>
            <a:pPr eaLnBrk="1" hangingPunct="1"/>
            <a:r>
              <a:rPr lang="cs-CZ" altLang="cs-CZ"/>
              <a:t>A pak ještě jednou pro n=25. </a:t>
            </a:r>
          </a:p>
        </p:txBody>
      </p:sp>
    </p:spTree>
    <p:extLst>
      <p:ext uri="{BB962C8B-B14F-4D97-AF65-F5344CB8AC3E}">
        <p14:creationId xmlns:p14="http://schemas.microsoft.com/office/powerpoint/2010/main" val="368186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0317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9160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353517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1721447-1DB3-462C-AC2E-F69431FD0B97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Jednostranné pomluvit a že už se jimi zabývat nebudeme.</a:t>
            </a:r>
          </a:p>
          <a:p>
            <a:pPr eaLnBrk="1" hangingPunct="1"/>
            <a:r>
              <a:rPr lang="cs-CZ" altLang="cs-CZ"/>
              <a:t>V mnoha učebnicích je „statistická hypotéza“ nadřazeným pojmem nulové a alternativní. „Statistická“ je pak definovaná jako hypotéza o parametru a nulová a alternativní jsou nerozdělitelnou dvojicí.</a:t>
            </a:r>
          </a:p>
        </p:txBody>
      </p:sp>
    </p:spTree>
    <p:extLst>
      <p:ext uri="{BB962C8B-B14F-4D97-AF65-F5344CB8AC3E}">
        <p14:creationId xmlns:p14="http://schemas.microsoft.com/office/powerpoint/2010/main" val="30215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1609454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A6CC9F92-9A23-463C-AF6B-79C4A7555A8D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„D“ znamená „statistika nebo extrémnější“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49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CCCC1E6-BB90-4B84-9253-ECB51E26C7EE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92096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88AD8C-1D5D-4A0D-B118-93824562A8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9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A5B-BFEF-4437-917F-A02BB55BB1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4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2B69-AA57-4359-8CDB-AB8FA47E82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18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2B68-BA93-4F3D-966D-7CB8A6142D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40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45ACC-F668-42B0-9C94-C1391911B4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4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E969-010C-44C5-B9D0-6036C31374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3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9A69-C57B-4193-8508-A28F07BD6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768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8F87-4201-45EF-BC81-512D6CA563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927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5C31-6B7F-451F-93E0-EF5FCCA0A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5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4142-AA81-4EC4-BFB9-5DF2AB0822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1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9C118-6506-445F-8FA4-0B7CE59A8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86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30C0-ACF7-41AC-AF4A-7A0F82EC8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00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305D-D5BA-40F2-A130-C0C87F8DCD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18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3206C46-6A82-454C-8DA7-A0077FC748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mstat.tandfonline.com/doi/abs/10.1080/00031305.2016.115410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9 2018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Statistické testování hypotéz</a:t>
            </a:r>
          </a:p>
          <a:p>
            <a:pPr algn="ctr"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s-CZ" sz="1800"/>
              <a:t>					</a:t>
            </a:r>
            <a:r>
              <a:rPr lang="cs-CZ" altLang="cs-CZ" sz="1800"/>
              <a:t>Země je kulatá (</a:t>
            </a:r>
            <a:r>
              <a:rPr lang="cs-CZ" altLang="cs-CZ" sz="1800" i="1"/>
              <a:t>p</a:t>
            </a:r>
            <a:r>
              <a:rPr lang="en-US" altLang="cs-CZ" sz="1800"/>
              <a:t>&lt;0,05).</a:t>
            </a:r>
            <a:endParaRPr lang="cs-CZ" altLang="cs-CZ" sz="1800"/>
          </a:p>
          <a:p>
            <a:pPr algn="r" eaLnBrk="1" hangingPunct="1">
              <a:spcBef>
                <a:spcPct val="0"/>
              </a:spcBef>
            </a:pPr>
            <a:r>
              <a:rPr lang="en-US" altLang="cs-CZ" sz="1800" i="1"/>
              <a:t>Jacob Cohen</a:t>
            </a:r>
            <a:endParaRPr lang="cs-CZ" altLang="cs-CZ" sz="18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Terminologická vložka</a:t>
            </a:r>
            <a:endParaRPr lang="cs-CZ" altLang="cs-CZ" sz="2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71277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: </a:t>
            </a:r>
            <a:r>
              <a:rPr lang="cs-CZ" altLang="cs-CZ" sz="2000" b="1" dirty="0"/>
              <a:t>nulová (statistická, </a:t>
            </a:r>
            <a:r>
              <a:rPr lang="cs-CZ" altLang="cs-CZ" sz="2000" b="1" dirty="0">
                <a:solidFill>
                  <a:srgbClr val="FF0000"/>
                </a:solidFill>
              </a:rPr>
              <a:t>testová</a:t>
            </a:r>
            <a:r>
              <a:rPr lang="cs-CZ" altLang="cs-CZ" sz="2000" b="1" dirty="0"/>
              <a:t>, testovaná) hypotéza</a:t>
            </a:r>
            <a:r>
              <a:rPr lang="cs-CZ" altLang="cs-CZ" sz="2000" dirty="0"/>
              <a:t> </a:t>
            </a:r>
            <a:endParaRPr lang="ru-RU" altLang="cs-CZ" sz="20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obvykle logická negace (doplněk) vědecké hypotézy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ve </a:t>
            </a:r>
            <a:r>
              <a:rPr lang="cs-CZ" altLang="cs-CZ" sz="1600" dirty="0" err="1"/>
              <a:t>Fisherovském</a:t>
            </a:r>
            <a:r>
              <a:rPr lang="cs-CZ" altLang="cs-CZ" sz="1600" dirty="0"/>
              <a:t> přístupu prostě hypotéza, jejíž testování pokládáme za přínosné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: </a:t>
            </a:r>
            <a:r>
              <a:rPr lang="cs-CZ" altLang="cs-CZ" sz="2000" b="1" dirty="0"/>
              <a:t>alternativní  (vědecká, výzkumná) hypotéza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N-P (NHST): ta, o kterou nám primárně jde, doplněk nulové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), podle které rozhodujeme o víře v platnost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</a:t>
            </a:r>
            <a:endParaRPr lang="ru-RU" altLang="cs-CZ" sz="20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značí se </a:t>
            </a:r>
            <a:r>
              <a:rPr lang="cs-CZ" altLang="cs-CZ" sz="1600" b="1" i="1" dirty="0"/>
              <a:t>p</a:t>
            </a:r>
            <a:r>
              <a:rPr lang="cs-CZ" altLang="cs-CZ" sz="1600" dirty="0"/>
              <a:t>, též p-</a:t>
            </a:r>
            <a:r>
              <a:rPr lang="cs-CZ" altLang="cs-CZ" sz="1600" dirty="0" err="1"/>
              <a:t>value</a:t>
            </a:r>
            <a:r>
              <a:rPr lang="cs-CZ" altLang="cs-CZ" sz="1600" dirty="0"/>
              <a:t>, p-hodnota (nebo v SPSS </a:t>
            </a:r>
            <a:r>
              <a:rPr lang="cs-CZ" altLang="cs-CZ" sz="1600" b="1" i="1" dirty="0" err="1"/>
              <a:t>Sig</a:t>
            </a:r>
            <a:r>
              <a:rPr lang="cs-CZ" altLang="cs-CZ" sz="1600" b="1" i="1" dirty="0"/>
              <a:t>.</a:t>
            </a:r>
            <a:r>
              <a:rPr lang="cs-CZ" altLang="cs-CZ" sz="1600" dirty="0"/>
              <a:t>, ale to je fuj)</a:t>
            </a:r>
            <a:endParaRPr lang="cs-CZ" altLang="cs-CZ" sz="1600" dirty="0">
              <a:latin typeface="Symbol" panose="05050102010706020507" pitchFamily="18" charset="2"/>
            </a:endParaRP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Je-li stanovena dopředu (N-P): </a:t>
            </a:r>
            <a:r>
              <a:rPr lang="cs-CZ" altLang="cs-CZ" sz="1600" b="1" dirty="0"/>
              <a:t>úroveň/hladina </a:t>
            </a:r>
            <a:r>
              <a:rPr lang="cs-CZ" altLang="cs-CZ" sz="1600" b="1" u="sng" dirty="0"/>
              <a:t>statistické</a:t>
            </a:r>
            <a:r>
              <a:rPr lang="cs-CZ" altLang="cs-CZ" sz="1600" b="1" dirty="0"/>
              <a:t> významnosti</a:t>
            </a:r>
            <a:r>
              <a:rPr lang="cs-CZ" altLang="cs-CZ" sz="1600" dirty="0"/>
              <a:t> (průkaznosti), </a:t>
            </a:r>
            <a:r>
              <a:rPr lang="cs-CZ" altLang="cs-CZ" sz="1600" b="1" i="1" dirty="0">
                <a:latin typeface="Symbol" panose="05050102010706020507" pitchFamily="18" charset="2"/>
              </a:rPr>
              <a:t>a</a:t>
            </a:r>
            <a:r>
              <a:rPr lang="cs-CZ" altLang="cs-CZ" sz="1600" b="1" dirty="0"/>
              <a:t>, </a:t>
            </a:r>
            <a:r>
              <a:rPr lang="cs-CZ" altLang="cs-CZ" sz="1600" dirty="0"/>
              <a:t>udává se často v procentech: 5%, 1%</a:t>
            </a:r>
          </a:p>
          <a:p>
            <a:pPr lvl="2" eaLnBrk="1" hangingPunct="1">
              <a:spcBef>
                <a:spcPct val="30000"/>
              </a:spcBef>
            </a:pPr>
            <a:r>
              <a:rPr lang="cs-CZ" altLang="cs-CZ" sz="1200" dirty="0"/>
              <a:t>p-</a:t>
            </a:r>
            <a:r>
              <a:rPr lang="cs-CZ" altLang="cs-CZ" sz="1200" dirty="0" err="1"/>
              <a:t>nost</a:t>
            </a:r>
            <a:r>
              <a:rPr lang="cs-CZ" altLang="cs-CZ" sz="1200" dirty="0"/>
              <a:t> chybného zamítnutí </a:t>
            </a:r>
            <a:r>
              <a:rPr lang="cs-CZ" altLang="cs-CZ" sz="1200" i="1" dirty="0"/>
              <a:t>H</a:t>
            </a:r>
            <a:r>
              <a:rPr lang="cs-CZ" altLang="cs-CZ" sz="1200" baseline="-25000" dirty="0"/>
              <a:t>0 </a:t>
            </a:r>
            <a:r>
              <a:rPr lang="cs-CZ" altLang="cs-CZ" sz="1200" dirty="0"/>
              <a:t>- </a:t>
            </a:r>
            <a:r>
              <a:rPr lang="cs-CZ" altLang="cs-CZ" sz="1200" b="1" dirty="0"/>
              <a:t>chyba prvního typu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/>
              <a:t>Jednostranné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oboustranné</a:t>
            </a:r>
            <a:r>
              <a:rPr lang="cs-CZ" altLang="cs-CZ" sz="2000" dirty="0"/>
              <a:t> hypotézy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jednostranné, směrové: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: </a:t>
            </a:r>
            <a:r>
              <a:rPr lang="cs-CZ" altLang="cs-CZ" sz="1600" i="1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≥</a:t>
            </a:r>
            <a:r>
              <a:rPr lang="en-US" altLang="cs-CZ" sz="1600" dirty="0"/>
              <a:t> 23, </a:t>
            </a:r>
            <a:r>
              <a:rPr lang="cs-CZ" altLang="cs-CZ" sz="1600" dirty="0"/>
              <a:t>H</a:t>
            </a:r>
            <a:r>
              <a:rPr lang="cs-CZ" altLang="cs-CZ" sz="1600" baseline="-25000" dirty="0"/>
              <a:t>1</a:t>
            </a:r>
            <a:r>
              <a:rPr lang="cs-CZ" altLang="cs-CZ" sz="1600" dirty="0"/>
              <a:t>: </a:t>
            </a:r>
            <a:r>
              <a:rPr lang="cs-CZ" altLang="cs-CZ" sz="1600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&lt;</a:t>
            </a:r>
            <a:r>
              <a:rPr lang="en-US" altLang="cs-CZ" sz="1600" dirty="0"/>
              <a:t> </a:t>
            </a:r>
            <a:r>
              <a:rPr lang="cs-CZ" altLang="cs-CZ" sz="1600" dirty="0"/>
              <a:t>23, z různých důvodů užíváme zdrženlivě</a:t>
            </a:r>
            <a:endParaRPr lang="en-US" altLang="cs-CZ" sz="1600" dirty="0"/>
          </a:p>
          <a:p>
            <a:pPr lvl="1" eaLnBrk="1" hangingPunct="1">
              <a:spcBef>
                <a:spcPct val="30000"/>
              </a:spcBef>
            </a:pPr>
            <a:r>
              <a:rPr lang="en-US" altLang="cs-CZ" sz="1600" dirty="0" err="1"/>
              <a:t>oboustrann</a:t>
            </a:r>
            <a:r>
              <a:rPr lang="cs-CZ" altLang="cs-CZ" sz="1600" dirty="0"/>
              <a:t>é: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: </a:t>
            </a:r>
            <a:r>
              <a:rPr lang="cs-CZ" altLang="cs-CZ" sz="1600" i="1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=</a:t>
            </a:r>
            <a:r>
              <a:rPr lang="en-US" altLang="cs-CZ" sz="1600" dirty="0"/>
              <a:t> 23, </a:t>
            </a:r>
            <a:r>
              <a:rPr lang="cs-CZ" altLang="cs-CZ" sz="1600" dirty="0"/>
              <a:t>H</a:t>
            </a:r>
            <a:r>
              <a:rPr lang="cs-CZ" altLang="cs-CZ" sz="1600" baseline="-25000" dirty="0"/>
              <a:t>1</a:t>
            </a:r>
            <a:r>
              <a:rPr lang="cs-CZ" altLang="cs-CZ" sz="1600" dirty="0"/>
              <a:t>: </a:t>
            </a:r>
            <a:r>
              <a:rPr lang="cs-CZ" altLang="cs-CZ" sz="1600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≠</a:t>
            </a:r>
            <a:r>
              <a:rPr lang="en-US" altLang="cs-CZ" sz="1600" dirty="0"/>
              <a:t> </a:t>
            </a:r>
            <a:r>
              <a:rPr lang="cs-CZ" altLang="cs-CZ" sz="1600" dirty="0"/>
              <a:t>23, připouští rozdíl oproti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 na obě strany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100" dirty="0"/>
              <a:t>AJ: </a:t>
            </a:r>
            <a:r>
              <a:rPr lang="cs-CZ" altLang="cs-CZ" sz="1100" dirty="0" err="1"/>
              <a:t>null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scientific</a:t>
            </a:r>
            <a:r>
              <a:rPr lang="cs-CZ" altLang="cs-CZ" sz="1100" dirty="0"/>
              <a:t>/</a:t>
            </a:r>
            <a:r>
              <a:rPr lang="cs-CZ" altLang="cs-CZ" sz="1100" dirty="0" err="1"/>
              <a:t>alternative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level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of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statistical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significance</a:t>
            </a:r>
            <a:r>
              <a:rPr lang="cs-CZ" altLang="cs-CZ" sz="1100" dirty="0"/>
              <a:t>, type I </a:t>
            </a:r>
            <a:r>
              <a:rPr lang="cs-CZ" altLang="cs-CZ" sz="1100" dirty="0" err="1"/>
              <a:t>error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one-tailed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two-tailed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directional</a:t>
            </a:r>
            <a:endParaRPr lang="cs-CZ" altLang="cs-CZ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http://rpsychologist.com/d3/NHST/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2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Pravděpodobnosti různých výsledků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a</a:t>
            </a:r>
            <a:r>
              <a:rPr lang="cs-CZ" altLang="cs-CZ" sz="2400" dirty="0"/>
              <a:t> = </a:t>
            </a:r>
            <a:r>
              <a:rPr lang="cs-CZ" altLang="cs-CZ" sz="2400" i="1" dirty="0"/>
              <a:t>P</a:t>
            </a:r>
            <a:r>
              <a:rPr lang="cs-CZ" altLang="cs-CZ" sz="2400" dirty="0"/>
              <a:t>(zamítnutí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(chyba I. typu)=</a:t>
            </a:r>
            <a:r>
              <a:rPr lang="cs-CZ" altLang="cs-CZ" sz="2400" dirty="0" err="1">
                <a:latin typeface="Symbol" panose="05050102010706020507" pitchFamily="18" charset="2"/>
              </a:rPr>
              <a:t>a.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b</a:t>
            </a:r>
            <a:r>
              <a:rPr lang="cs-CZ" altLang="cs-CZ" sz="2400" dirty="0"/>
              <a:t> </a:t>
            </a:r>
            <a:r>
              <a:rPr lang="cs-CZ" altLang="cs-CZ" sz="2400"/>
              <a:t>= </a:t>
            </a:r>
            <a:r>
              <a:rPr lang="cs-CZ" altLang="cs-CZ" sz="2400" i="1"/>
              <a:t>P</a:t>
            </a:r>
            <a:r>
              <a:rPr lang="cs-CZ" altLang="cs-CZ" sz="2400"/>
              <a:t>(nezamítnutí </a:t>
            </a:r>
            <a:r>
              <a:rPr lang="cs-CZ" altLang="cs-CZ" sz="2400" b="1" i="1"/>
              <a:t>H</a:t>
            </a:r>
            <a:r>
              <a:rPr lang="cs-CZ" altLang="cs-CZ" sz="2400" b="1" baseline="-25000"/>
              <a:t>0</a:t>
            </a:r>
            <a:r>
              <a:rPr lang="cs-CZ" altLang="cs-CZ" sz="2400"/>
              <a:t>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(chyba II. typu)=</a:t>
            </a:r>
            <a:r>
              <a:rPr lang="cs-CZ" altLang="cs-CZ" sz="2400" dirty="0" err="1">
                <a:latin typeface="Symbol" panose="05050102010706020507" pitchFamily="18" charset="2"/>
              </a:rPr>
              <a:t>b.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23959"/>
              </p:ext>
            </p:extLst>
          </p:nvPr>
        </p:nvGraphicFramePr>
        <p:xfrm>
          <a:off x="2411760" y="1773109"/>
          <a:ext cx="6048400" cy="2159947"/>
        </p:xfrm>
        <a:graphic>
          <a:graphicData uri="http://schemas.openxmlformats.org/drawingml/2006/table">
            <a:tbl>
              <a:tblPr/>
              <a:tblGrid>
                <a:gridCol w="2016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8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testování statistické hypotézy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Formulujte </a:t>
            </a:r>
            <a:r>
              <a:rPr lang="cs-CZ" altLang="cs-CZ" sz="2000" b="1" dirty="0"/>
              <a:t>testovou </a:t>
            </a:r>
            <a:r>
              <a:rPr lang="cs-CZ" altLang="cs-CZ" sz="2000" dirty="0"/>
              <a:t>(nulovou)</a:t>
            </a:r>
            <a:r>
              <a:rPr lang="cs-CZ" altLang="cs-CZ" sz="2000" b="1" dirty="0"/>
              <a:t> hypotézu</a:t>
            </a:r>
            <a:r>
              <a:rPr lang="cs-CZ" altLang="cs-CZ" sz="2000" dirty="0"/>
              <a:t>, kterou budete testovat (tj. vyvracet) (př.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0, nebo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6)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Zvolte </a:t>
            </a:r>
            <a:r>
              <a:rPr lang="cs-CZ" altLang="cs-CZ" sz="2000" b="1" dirty="0"/>
              <a:t>hladinu statistické významnosti</a:t>
            </a:r>
            <a:r>
              <a:rPr lang="cs-CZ" altLang="cs-CZ" sz="2000" dirty="0"/>
              <a:t>, tj. míru rizika, že dojde k chybě 1. typu (např. </a:t>
            </a:r>
            <a:r>
              <a:rPr lang="cs-CZ" altLang="cs-CZ" sz="2000" i="1" dirty="0">
                <a:latin typeface="Symbol" panose="05050102010706020507" pitchFamily="18" charset="2"/>
              </a:rPr>
              <a:t>a </a:t>
            </a:r>
            <a:r>
              <a:rPr lang="cs-CZ" altLang="cs-CZ" sz="2000" dirty="0"/>
              <a:t>= 0,05) </a:t>
            </a:r>
            <a:r>
              <a:rPr lang="cs-CZ" altLang="cs-CZ" sz="1600" i="1" dirty="0"/>
              <a:t>(pro </a:t>
            </a:r>
            <a:r>
              <a:rPr lang="cs-CZ" altLang="cs-CZ" sz="1600" i="1" dirty="0" err="1"/>
              <a:t>Fisheriány</a:t>
            </a:r>
            <a:r>
              <a:rPr lang="cs-CZ" altLang="cs-CZ" sz="1600" i="1" dirty="0"/>
              <a:t> není nutno)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Hledáme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získání naší výběrové statistiky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extr</a:t>
            </a:r>
            <a:r>
              <a:rPr lang="cs-CZ" altLang="cs-CZ" sz="2000" dirty="0" err="1"/>
              <a:t>émnější</a:t>
            </a:r>
            <a:r>
              <a:rPr lang="cs-CZ" altLang="cs-CZ" sz="2000" dirty="0"/>
              <a:t> hodnoty, za předpokladu, že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je pravdivá</a:t>
            </a:r>
            <a:r>
              <a:rPr lang="en-US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baseline="-25000" dirty="0"/>
              <a:t>0</a:t>
            </a:r>
            <a:r>
              <a:rPr lang="en-US" altLang="cs-CZ" sz="2000" dirty="0"/>
              <a:t>)</a:t>
            </a:r>
            <a:r>
              <a:rPr lang="cs-CZ" altLang="cs-CZ" sz="2000" dirty="0"/>
              <a:t>, </a:t>
            </a:r>
            <a:r>
              <a:rPr lang="cs-CZ" altLang="cs-CZ" sz="2000" i="1" dirty="0"/>
              <a:t>p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cesta vede přes znalost výběrového rozložení statistiky</a:t>
            </a:r>
            <a:endParaRPr lang="en-US" altLang="cs-CZ" sz="1800" dirty="0"/>
          </a:p>
          <a:p>
            <a:pPr marL="966788" lvl="1" indent="-495300" eaLnBrk="1" hangingPunct="1"/>
            <a:r>
              <a:rPr lang="cs-CZ" altLang="cs-CZ" sz="1800" dirty="0"/>
              <a:t>např. </a:t>
            </a:r>
            <a:r>
              <a:rPr lang="cs-CZ" altLang="cs-CZ" sz="1800" i="1" dirty="0"/>
              <a:t>m </a:t>
            </a:r>
            <a:r>
              <a:rPr lang="cs-CZ" altLang="cs-CZ" sz="1800" dirty="0"/>
              <a:t>= 0,5.</a:t>
            </a:r>
            <a:r>
              <a:rPr lang="en-US" altLang="cs-CZ" sz="1800" dirty="0"/>
              <a:t> </a:t>
            </a:r>
            <a:r>
              <a:rPr lang="en-US" altLang="cs-CZ" sz="1800" i="1" dirty="0"/>
              <a:t>P</a:t>
            </a:r>
            <a:r>
              <a:rPr lang="cs-CZ" altLang="cs-CZ" sz="1800" i="1" dirty="0"/>
              <a:t> </a:t>
            </a:r>
            <a:r>
              <a:rPr lang="en-US" altLang="cs-CZ" sz="1800" dirty="0"/>
              <a:t>(</a:t>
            </a:r>
            <a:r>
              <a:rPr lang="en-US" altLang="cs-CZ" sz="1600" dirty="0"/>
              <a:t>|</a:t>
            </a:r>
            <a:r>
              <a:rPr lang="en-US" altLang="cs-CZ" sz="1800" i="1" dirty="0"/>
              <a:t>m</a:t>
            </a:r>
            <a:r>
              <a:rPr lang="en-US" altLang="cs-CZ" sz="1600" dirty="0"/>
              <a:t>|</a:t>
            </a:r>
            <a:r>
              <a:rPr lang="en-US" altLang="cs-CZ" sz="1800" dirty="0"/>
              <a:t>≥0,5|</a:t>
            </a:r>
            <a:r>
              <a:rPr lang="en-US" altLang="cs-CZ" sz="1800" i="1" dirty="0">
                <a:latin typeface="Symbol" panose="05050102010706020507" pitchFamily="18" charset="2"/>
              </a:rPr>
              <a:t>m</a:t>
            </a:r>
            <a:r>
              <a:rPr lang="en-US" altLang="cs-CZ" sz="1800" dirty="0"/>
              <a:t>=0)</a:t>
            </a:r>
            <a:endParaRPr lang="cs-CZ" altLang="cs-CZ" sz="1800" dirty="0"/>
          </a:p>
          <a:p>
            <a:pPr marL="966788" lvl="1" indent="-495300" eaLnBrk="1" hangingPunct="1"/>
            <a:r>
              <a:rPr lang="cs-CZ" altLang="cs-CZ" sz="1800" dirty="0"/>
              <a:t>obvykle je nutný přepočet na tzv. </a:t>
            </a:r>
            <a:r>
              <a:rPr lang="cs-CZ" altLang="cs-CZ" sz="1800" i="1" dirty="0"/>
              <a:t>testovou statistiku</a:t>
            </a:r>
            <a:r>
              <a:rPr lang="cs-CZ" altLang="cs-CZ" sz="1800" dirty="0"/>
              <a:t>, např. </a:t>
            </a:r>
            <a:r>
              <a:rPr lang="cs-CZ" altLang="cs-CZ" sz="1800" i="1" dirty="0"/>
              <a:t>t, z… </a:t>
            </a:r>
            <a:r>
              <a:rPr lang="cs-CZ" altLang="cs-CZ" sz="1800" dirty="0"/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Zformulujeme závěr 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</a:t>
            </a:r>
            <a:r>
              <a:rPr lang="cs-CZ" altLang="cs-CZ" sz="1800" i="1" dirty="0"/>
              <a:t>zamítáme </a:t>
            </a:r>
            <a:r>
              <a:rPr lang="cs-CZ" altLang="cs-CZ" sz="1800" dirty="0"/>
              <a:t>(P-N), zpochybňujeme (F)</a:t>
            </a:r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≥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podpoříme</a:t>
            </a:r>
            <a:endParaRPr lang="en-GB" altLang="cs-CZ" sz="1800" dirty="0"/>
          </a:p>
          <a:p>
            <a:pPr marL="966788" lvl="1" indent="-495300" eaLnBrk="1" hangingPunct="1"/>
            <a:endParaRPr lang="en-US" altLang="cs-CZ" sz="1800" dirty="0">
              <a:latin typeface="Symbol" panose="05050102010706020507" pitchFamily="18" charset="2"/>
            </a:endParaRPr>
          </a:p>
          <a:p>
            <a:pPr marL="966788" lvl="1" indent="-495300" eaLnBrk="1" hangingPunct="1">
              <a:lnSpc>
                <a:spcPct val="90000"/>
              </a:lnSpc>
            </a:pPr>
            <a:endParaRPr lang="en-US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/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/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≠0) – oboustranná 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=3,5/√10)=1,1</a:t>
            </a:r>
          </a:p>
          <a:p>
            <a:pPr marL="1347788" lvl="2" indent="-438150" eaLnBrk="1" hangingPunct="1"/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/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</a:t>
            </a:r>
            <a:r>
              <a:rPr lang="en-US" altLang="cs-CZ" sz="1400" dirty="0"/>
              <a:t>|</a:t>
            </a:r>
            <a:r>
              <a:rPr lang="cs-CZ" altLang="cs-CZ" sz="1700" i="1" dirty="0"/>
              <a:t>t</a:t>
            </a:r>
            <a:r>
              <a:rPr lang="cs-CZ" altLang="cs-CZ" sz="1700" dirty="0"/>
              <a:t> </a:t>
            </a:r>
            <a:r>
              <a:rPr lang="en-US" altLang="cs-CZ" sz="1400" dirty="0"/>
              <a:t>|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</a:t>
            </a:r>
            <a:r>
              <a:rPr lang="en-US" altLang="cs-CZ" sz="1700" dirty="0"/>
              <a:t>2*(1–</a:t>
            </a:r>
            <a:r>
              <a:rPr lang="cs-CZ" altLang="cs-CZ" sz="1700" dirty="0"/>
              <a:t>T.DIST(2,45;9;</a:t>
            </a:r>
            <a:r>
              <a:rPr lang="en-US" altLang="cs-CZ" sz="1700" dirty="0"/>
              <a:t>1</a:t>
            </a:r>
            <a:r>
              <a:rPr lang="cs-CZ" altLang="cs-CZ" sz="1700" dirty="0"/>
              <a:t>)</a:t>
            </a:r>
            <a:r>
              <a:rPr lang="en-US" altLang="cs-CZ" sz="1700" dirty="0"/>
              <a:t>)</a:t>
            </a:r>
            <a:r>
              <a:rPr lang="cs-CZ" altLang="cs-CZ" sz="1700" dirty="0"/>
              <a:t> = 0,04</a:t>
            </a:r>
            <a:r>
              <a:rPr lang="en-US" altLang="cs-CZ" sz="1700" dirty="0"/>
              <a:t>    </a:t>
            </a:r>
            <a:r>
              <a:rPr lang="cs-CZ" altLang="cs-CZ" sz="1100" dirty="0"/>
              <a:t>(nebo TDIST(2,45;9;2))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zpochybníme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</a:t>
            </a:r>
            <a:r>
              <a:rPr lang="cs-CZ" altLang="cs-CZ" sz="2000" i="1" dirty="0"/>
              <a:t>D</a:t>
            </a:r>
            <a:r>
              <a:rPr lang="cs-CZ" altLang="cs-CZ" sz="2000" dirty="0"/>
              <a:t> a 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0</a:t>
            </a:r>
            <a:r>
              <a:rPr lang="cs-CZ" altLang="cs-CZ" sz="2000" dirty="0"/>
              <a:t>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</a:pPr>
            <a:r>
              <a:rPr lang="cs-CZ" altLang="cs-CZ" sz="2000" dirty="0"/>
              <a:t>Protože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je velmi málo pravděpodobný, kdyby byl rozdíl byl 0, tak nalézáme nepřímou podporu pro přesvědčení, že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75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 </a:t>
            </a:r>
            <a:r>
              <a:rPr lang="cs-CZ" altLang="cs-CZ" sz="1200" dirty="0"/>
              <a:t>(Technicky je to </a:t>
            </a:r>
            <a:r>
              <a:rPr lang="cs-CZ" altLang="cs-CZ" sz="1200" i="1" dirty="0">
                <a:latin typeface="Symbol" panose="05050102010706020507" pitchFamily="18" charset="2"/>
              </a:rPr>
              <a:t>m </a:t>
            </a:r>
            <a:r>
              <a:rPr lang="cs-CZ" altLang="cs-CZ" sz="12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1–T.DIST(2,45;9;1) = 0,02        </a:t>
            </a:r>
            <a:r>
              <a:rPr lang="cs-CZ" altLang="cs-CZ" sz="1050" dirty="0"/>
              <a:t>(nebo TDIST(2,45;9))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- rozdíl mezi D a H0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málo pravděpodobný, kdyby byl rozdíl 0 nebo menší, tak nalézáme nepřímou podporu pro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253734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</a:t>
            </a:r>
            <a:r>
              <a:rPr lang="cs-CZ" altLang="cs-CZ" sz="1100" dirty="0"/>
              <a:t>(Technicky je to </a:t>
            </a:r>
            <a:r>
              <a:rPr lang="cs-CZ" altLang="cs-CZ" sz="1100" i="1" dirty="0">
                <a:latin typeface="Symbol" panose="05050102010706020507" pitchFamily="18" charset="2"/>
              </a:rPr>
              <a:t>m </a:t>
            </a:r>
            <a:r>
              <a:rPr lang="cs-CZ" altLang="cs-CZ" sz="11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2,45;9;1) = 0,98        </a:t>
            </a:r>
            <a:r>
              <a:rPr lang="cs-CZ" altLang="cs-CZ" sz="1050" dirty="0"/>
              <a:t>(nebo 1-TDIST(2,45;9;1))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</a:t>
            </a:r>
            <a:r>
              <a:rPr lang="cs-CZ" altLang="cs-CZ" sz="2000"/>
              <a:t>) &gt;</a:t>
            </a:r>
            <a:r>
              <a:rPr lang="en-US" altLang="cs-CZ" sz="2000"/>
              <a:t> </a:t>
            </a:r>
            <a:r>
              <a:rPr lang="en-US" altLang="cs-CZ" sz="2000" dirty="0"/>
              <a:t>0,05   &gt;&gt; </a:t>
            </a:r>
            <a:r>
              <a:rPr lang="cs-CZ" altLang="cs-CZ" sz="2000" b="1" dirty="0">
                <a:solidFill>
                  <a:srgbClr val="FF0000"/>
                </a:solidFill>
              </a:rPr>
              <a:t>ne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D a H0 není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 je pravděpodobnější, že je rozdíl 0, než že je pozitivní, ponecháváme nulovou hypotézu v platnosti.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Jednostranné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Používáme pouze, pokud rozdíl, který by měl opačné znaménko, než čekáme, je bezvýznamný, neinterpretovatelný.</a:t>
            </a:r>
          </a:p>
          <a:p>
            <a:pPr lvl="1"/>
            <a:r>
              <a:rPr lang="cs-CZ" sz="2400" dirty="0"/>
              <a:t>Specificky se dají využít, když si přejeme nalézt explicitní podporu pro neexistenci rozdílu/korelace – TOST (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One-Sided</a:t>
            </a:r>
            <a:r>
              <a:rPr lang="cs-CZ" sz="2400" dirty="0"/>
              <a:t> Test, </a:t>
            </a:r>
            <a:r>
              <a:rPr lang="cs-CZ" sz="2400"/>
              <a:t>test ekvivalence)</a:t>
            </a:r>
            <a:endParaRPr lang="cs-CZ" sz="2400" dirty="0"/>
          </a:p>
          <a:p>
            <a:r>
              <a:rPr lang="cs-CZ" sz="2800" dirty="0"/>
              <a:t>Obvykle </a:t>
            </a:r>
            <a:r>
              <a:rPr lang="cs-CZ" sz="2800" u="sng" dirty="0"/>
              <a:t>uvažujeme</a:t>
            </a:r>
            <a:r>
              <a:rPr lang="cs-CZ" sz="2800" dirty="0"/>
              <a:t> v jednostranných hypotézách, ale </a:t>
            </a:r>
            <a:r>
              <a:rPr lang="cs-CZ" sz="2800" u="sng" dirty="0"/>
              <a:t>testujeme </a:t>
            </a:r>
            <a:r>
              <a:rPr lang="cs-CZ" sz="2800" dirty="0"/>
              <a:t>je oboustranně.</a:t>
            </a:r>
          </a:p>
          <a:p>
            <a:r>
              <a:rPr lang="cs-CZ" sz="2800" dirty="0"/>
              <a:t>Oboustranné testování je „bezpečná“ volba. Jednostranné obvykle přitahuje žádost o zdůvodnění.</a:t>
            </a:r>
          </a:p>
        </p:txBody>
      </p:sp>
    </p:spTree>
    <p:extLst>
      <p:ext uri="{BB962C8B-B14F-4D97-AF65-F5344CB8AC3E}">
        <p14:creationId xmlns:p14="http://schemas.microsoft.com/office/powerpoint/2010/main" val="489697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Problémy statistického testování </a:t>
            </a:r>
            <a:r>
              <a:rPr lang="cs-CZ" altLang="cs-CZ" i="1" dirty="0"/>
              <a:t>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726" cy="44127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Dichotomizace</a:t>
            </a:r>
            <a:r>
              <a:rPr lang="cs-CZ" sz="2000" dirty="0"/>
              <a:t> rozhodnutí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stejná </a:t>
            </a:r>
            <a:r>
              <a:rPr lang="cs-CZ" sz="1800" i="1" dirty="0"/>
              <a:t>velikost účinku</a:t>
            </a:r>
            <a:r>
              <a:rPr lang="cs-CZ" sz="1800" dirty="0"/>
              <a:t> dává při různých </a:t>
            </a:r>
            <a:r>
              <a:rPr lang="cs-CZ" sz="1800" i="1" dirty="0"/>
              <a:t>N</a:t>
            </a:r>
            <a:r>
              <a:rPr lang="cs-CZ" sz="1800" dirty="0"/>
              <a:t> jiné rozhodnutí o 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komplikuje kumulativní budování znalostní báze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interpretace </a:t>
            </a:r>
            <a:r>
              <a:rPr lang="cs-CZ" sz="2000" i="1" dirty="0"/>
              <a:t>p</a:t>
            </a:r>
            <a:r>
              <a:rPr lang="cs-CZ" sz="2000" dirty="0"/>
              <a:t>-hodnot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/>
              <a:t>p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D </a:t>
            </a:r>
            <a:r>
              <a:rPr lang="en-US" sz="1800" dirty="0"/>
              <a:t>|</a:t>
            </a:r>
            <a:r>
              <a:rPr lang="en-US" sz="1800" i="1" dirty="0"/>
              <a:t>H</a:t>
            </a:r>
            <a:r>
              <a:rPr lang="en-US" sz="1800" baseline="-25000" dirty="0"/>
              <a:t>0</a:t>
            </a:r>
            <a:r>
              <a:rPr lang="en-US" sz="1800" dirty="0"/>
              <a:t>)</a:t>
            </a:r>
            <a:r>
              <a:rPr lang="cs-CZ" sz="1800" dirty="0"/>
              <a:t> a nikoli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H </a:t>
            </a:r>
            <a:r>
              <a:rPr lang="en-US" sz="1800" dirty="0"/>
              <a:t>|</a:t>
            </a:r>
            <a:r>
              <a:rPr lang="cs-CZ" sz="1800" i="1" dirty="0"/>
              <a:t>D</a:t>
            </a:r>
            <a:r>
              <a:rPr lang="en-US" sz="1800" dirty="0"/>
              <a:t>)</a:t>
            </a:r>
            <a:endParaRPr lang="cs-CZ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/>
              <a:t>p</a:t>
            </a:r>
            <a:r>
              <a:rPr lang="cs-CZ" sz="1800" dirty="0"/>
              <a:t> udává překvapivost dat, může vést k vyvrácení </a:t>
            </a:r>
            <a:r>
              <a:rPr lang="cs-CZ" sz="1800" i="1" dirty="0"/>
              <a:t>H</a:t>
            </a:r>
            <a:r>
              <a:rPr lang="cs-CZ" sz="1800" dirty="0"/>
              <a:t>, ne však k přijetí </a:t>
            </a:r>
            <a:r>
              <a:rPr lang="cs-CZ" sz="1800" i="1" dirty="0"/>
              <a:t>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nulové hypotézy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 je smysluplný, jen když je nulová hypotéza smysluplná.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marL="471487" lvl="1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>
                <a:solidFill>
                  <a:srgbClr val="FF0000"/>
                </a:solidFill>
              </a:rPr>
              <a:t>Největší problém je tedy formální, bezmyšlenkovité testování</a:t>
            </a:r>
            <a:r>
              <a:rPr lang="cs-CZ" sz="1800" dirty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Jak z problémů ven?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VŽDY se primárně zajímat o velikost účinku (Cohenovo </a:t>
            </a:r>
            <a:r>
              <a:rPr lang="cs-CZ" sz="1800" i="1" dirty="0"/>
              <a:t>d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h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w</a:t>
            </a:r>
            <a:r>
              <a:rPr lang="cs-CZ" sz="1800" baseline="30000" dirty="0"/>
              <a:t>2</a:t>
            </a:r>
            <a:r>
              <a:rPr lang="cs-CZ" sz="1800" dirty="0"/>
              <a:t>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používat intervalové odhady, kdy to jen lze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testování hypotéz používat pouze doplňkově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Cohen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</a:t>
            </a:r>
            <a:r>
              <a:rPr lang="cs-CZ" altLang="cs-CZ" sz="1600" dirty="0">
                <a:hlinkClick r:id="rId2"/>
              </a:rPr>
              <a:t>http://amstat.tandfonline.com/doi/abs/10.1080/00031305.2016.1154108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marL="0" indent="0" eaLnBrk="1" hangingPunct="1">
              <a:buNone/>
            </a:pPr>
            <a:r>
              <a:rPr lang="cs-CZ" altLang="cs-CZ" sz="1600" dirty="0" err="1"/>
              <a:t>Lakensova</a:t>
            </a:r>
            <a:r>
              <a:rPr lang="cs-CZ" altLang="cs-CZ" sz="1600" dirty="0"/>
              <a:t> prezentace pro mírně pokročilé: http://www.educationandlearning.nl/uploads/cfeal/attachments/Presentation%20Daniel%20Lakens%20-%20morning_0.pdf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7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Od vzorku k populaci a zpět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Vzhledem k tomu, jaká nám na vzorku vyšla statistika, jaký je odpovídající populační parametr?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interval spolehlivosti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Pokud předpokládáme, že v populaci je hodnota parametru X, co si myslet o své hypotéze poté, co nám na vzorku vyšlo Y?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statistický test hypotézy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Statistické testování hypotéz vychází z konstrukce intervalu spolehlivosti pro hypotetizovaný parametr</a:t>
            </a:r>
          </a:p>
          <a:p>
            <a:r>
              <a:rPr lang="cs-CZ" dirty="0"/>
              <a:t>Může znamenat (ne)podporu pro hypotézu, nikoli striktně potvrzení/vyvrácení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14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8208962" cy="4629150"/>
          </a:xfrm>
          <a:noFill/>
        </p:spPr>
        <p:txBody>
          <a:bodyPr/>
          <a:lstStyle/>
          <a:p>
            <a:pPr eaLnBrk="1" hangingPunct="1"/>
            <a:r>
              <a:rPr lang="cs-CZ" altLang="cs-CZ" sz="2400" dirty="0"/>
              <a:t>Příklady (statistických) hypotéz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100</a:t>
            </a:r>
            <a:r>
              <a:rPr lang="cs-CZ" altLang="cs-CZ" sz="1500" dirty="0"/>
              <a:t>	: Populační průměr IQ je roven 100.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s</a:t>
            </a:r>
            <a:r>
              <a:rPr lang="cs-CZ" altLang="cs-CZ" sz="2000" dirty="0">
                <a:latin typeface="Symbol" panose="05050102010706020507" pitchFamily="18" charset="2"/>
              </a:rPr>
              <a:t> </a:t>
            </a:r>
            <a:r>
              <a:rPr lang="cs-CZ" altLang="cs-CZ" sz="2000" dirty="0"/>
              <a:t>= 10</a:t>
            </a:r>
            <a:r>
              <a:rPr lang="cs-CZ" altLang="cs-CZ" sz="1500" dirty="0"/>
              <a:t>	: Populační směrodatná odchylka je 10.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–</a:t>
            </a:r>
            <a:r>
              <a:rPr lang="cs-CZ" altLang="cs-CZ" sz="2000" baseline="-25000" dirty="0"/>
              <a:t> 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baseline="-25000" dirty="0"/>
              <a:t>2 </a:t>
            </a:r>
            <a:r>
              <a:rPr lang="cs-CZ" altLang="cs-CZ" sz="2000" dirty="0"/>
              <a:t>= 0</a:t>
            </a:r>
            <a:r>
              <a:rPr lang="cs-CZ" altLang="cs-CZ" sz="1500" dirty="0"/>
              <a:t>	: Populační průměry </a:t>
            </a:r>
            <a:r>
              <a:rPr lang="cs-CZ" altLang="cs-CZ" sz="1500" i="1" dirty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/>
              <a:t>1 </a:t>
            </a:r>
            <a:r>
              <a:rPr lang="cs-CZ" altLang="cs-CZ" sz="1500" dirty="0"/>
              <a:t>(psychotici)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a </a:t>
            </a:r>
            <a:r>
              <a:rPr lang="cs-CZ" altLang="cs-CZ" sz="1500" i="1" dirty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/>
              <a:t>2</a:t>
            </a:r>
            <a:r>
              <a:rPr lang="cs-CZ" altLang="cs-CZ" sz="1500" dirty="0"/>
              <a:t> (zdraví) jsou stejné.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 err="1">
                <a:latin typeface="Symbol" panose="05050102010706020507" pitchFamily="18" charset="2"/>
              </a:rPr>
              <a:t>r</a:t>
            </a:r>
            <a:r>
              <a:rPr lang="cs-CZ" altLang="cs-CZ" sz="2000" baseline="-25000" dirty="0" err="1"/>
              <a:t>xy</a:t>
            </a:r>
            <a:r>
              <a:rPr lang="cs-CZ" altLang="cs-CZ" sz="2000" dirty="0"/>
              <a:t>= 0</a:t>
            </a:r>
            <a:r>
              <a:rPr lang="cs-CZ" altLang="cs-CZ" sz="1500" dirty="0"/>
              <a:t>	: Proměnné </a:t>
            </a:r>
            <a:r>
              <a:rPr lang="cs-CZ" altLang="cs-CZ" sz="1500" i="1" dirty="0"/>
              <a:t>X</a:t>
            </a:r>
            <a:r>
              <a:rPr lang="cs-CZ" altLang="cs-CZ" sz="1500" dirty="0"/>
              <a:t> (pití piva) a </a:t>
            </a:r>
            <a:r>
              <a:rPr lang="cs-CZ" altLang="cs-CZ" sz="1500" i="1" dirty="0"/>
              <a:t>Y</a:t>
            </a:r>
            <a:r>
              <a:rPr lang="cs-CZ" altLang="cs-CZ" sz="1500" dirty="0"/>
              <a:t> (dominance) spolu nekorelují </a:t>
            </a:r>
          </a:p>
          <a:p>
            <a:pPr eaLnBrk="1" hangingPunct="1"/>
            <a:endParaRPr lang="cs-CZ" altLang="cs-CZ" sz="1200" dirty="0"/>
          </a:p>
          <a:p>
            <a:pPr eaLnBrk="1" hangingPunct="1"/>
            <a:r>
              <a:rPr lang="cs-CZ" altLang="cs-CZ" sz="2400" dirty="0"/>
              <a:t>Hypotézy? </a:t>
            </a:r>
          </a:p>
          <a:p>
            <a:pPr lvl="1" eaLnBrk="1" hangingPunct="1"/>
            <a:r>
              <a:rPr lang="cs-CZ" altLang="cs-CZ" sz="1800" dirty="0"/>
              <a:t>Velké slovo pro (malá i velká) očekávání</a:t>
            </a:r>
          </a:p>
          <a:p>
            <a:pPr lvl="1" eaLnBrk="1" hangingPunct="1"/>
            <a:r>
              <a:rPr lang="cs-CZ" altLang="cs-CZ" sz="1800" dirty="0"/>
              <a:t>Očekávání plynoucí ze zkušenosti a z předchozích empirických výzkumů</a:t>
            </a:r>
          </a:p>
          <a:p>
            <a:pPr lvl="1" eaLnBrk="1" hangingPunct="1"/>
            <a:r>
              <a:rPr lang="cs-CZ" altLang="cs-CZ" sz="1800" dirty="0"/>
              <a:t>Očekávání plynoucí z teorie … s potenciálem teorii zpochybnit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statistical hypotheses testing, hypothesis, hypothesis supported by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2DE5-E57D-4BEE-910F-41D2782AE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Na vzorku 100 náhodně vybraných dospělých jsme zjistili průměrné IQ (</a:t>
            </a:r>
            <a:r>
              <a:rPr lang="cs-CZ" altLang="cs-CZ" sz="2400" i="1" dirty="0"/>
              <a:t>m</a:t>
            </a:r>
            <a:r>
              <a:rPr lang="cs-CZ" altLang="cs-CZ" sz="2400" dirty="0"/>
              <a:t>) rovné 105 (</a:t>
            </a:r>
            <a:r>
              <a:rPr lang="cs-CZ" altLang="cs-CZ" sz="2400" i="1" dirty="0"/>
              <a:t>s </a:t>
            </a:r>
            <a:r>
              <a:rPr lang="cs-CZ" altLang="cs-CZ" sz="2400" dirty="0"/>
              <a:t>=14).</a:t>
            </a:r>
            <a:br>
              <a:rPr lang="cs-CZ" altLang="cs-CZ" sz="2400" dirty="0"/>
            </a:br>
            <a:r>
              <a:rPr lang="cs-CZ" altLang="cs-CZ" sz="2400" i="1" dirty="0"/>
              <a:t>H</a:t>
            </a:r>
            <a:r>
              <a:rPr lang="cs-CZ" altLang="cs-CZ" sz="2400" dirty="0"/>
              <a:t>: </a:t>
            </a:r>
            <a:r>
              <a:rPr lang="cs-CZ" altLang="cs-CZ" sz="2400" i="1" dirty="0">
                <a:latin typeface="Symbol" panose="05050102010706020507" pitchFamily="18" charset="2"/>
              </a:rPr>
              <a:t>m </a:t>
            </a:r>
            <a:r>
              <a:rPr lang="cs-CZ" altLang="cs-CZ" sz="2400" dirty="0"/>
              <a:t>= 100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D8EA7-F60A-4E7B-8434-004B94B5F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Možné interpretace:</a:t>
            </a:r>
          </a:p>
          <a:p>
            <a:pPr marL="985837" lvl="1" indent="-514350">
              <a:buFont typeface="+mj-lt"/>
              <a:buAutoNum type="alphaUcPeriod"/>
            </a:pPr>
            <a:r>
              <a:rPr lang="cs-CZ" sz="2400" i="1" dirty="0"/>
              <a:t>H</a:t>
            </a:r>
            <a:r>
              <a:rPr lang="cs-CZ" sz="2400" dirty="0"/>
              <a:t> neplatí, vidíme přeci, že průměr není 100, ale 105.</a:t>
            </a:r>
          </a:p>
          <a:p>
            <a:pPr marL="985837" lvl="1" indent="-514350">
              <a:buFont typeface="+mj-lt"/>
              <a:buAutoNum type="alphaUcPeriod"/>
            </a:pPr>
            <a:r>
              <a:rPr lang="cs-CZ" sz="2400" dirty="0"/>
              <a:t>105 je dost blízko 100, to je jen výběrovou chybou. Není důvod považovat </a:t>
            </a:r>
            <a:r>
              <a:rPr lang="cs-CZ" sz="2400" i="1" dirty="0"/>
              <a:t>H</a:t>
            </a:r>
            <a:r>
              <a:rPr lang="cs-CZ" sz="2400" dirty="0"/>
              <a:t> za neplatnou.</a:t>
            </a:r>
          </a:p>
          <a:p>
            <a:pPr marL="985837" lvl="1" indent="-514350">
              <a:buFont typeface="+mj-lt"/>
              <a:buAutoNum type="alphaUcPeriod"/>
            </a:pPr>
            <a:r>
              <a:rPr lang="cs-CZ" sz="2400" dirty="0"/>
              <a:t>… něco jiného je špatně</a:t>
            </a:r>
          </a:p>
        </p:txBody>
      </p:sp>
    </p:spTree>
    <p:extLst>
      <p:ext uri="{BB962C8B-B14F-4D97-AF65-F5344CB8AC3E}">
        <p14:creationId xmlns:p14="http://schemas.microsoft.com/office/powerpoint/2010/main" val="24583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Statistický test hypotézy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300" dirty="0"/>
              <a:t>Statistické testování založeno na p-</a:t>
            </a:r>
            <a:r>
              <a:rPr lang="cs-CZ" altLang="cs-CZ" sz="3300" dirty="0" err="1"/>
              <a:t>nosti</a:t>
            </a:r>
            <a:endParaRPr lang="cs-CZ" altLang="cs-CZ" sz="3300" dirty="0"/>
          </a:p>
          <a:p>
            <a:pPr lvl="1" eaLnBrk="1" hangingPunct="1"/>
            <a:r>
              <a:rPr lang="cs-CZ" altLang="cs-CZ" sz="2000" dirty="0"/>
              <a:t>Známe-li pravděpodobnostní rozložení statistik můžeme usuzovat, </a:t>
            </a:r>
            <a:r>
              <a:rPr lang="cs-CZ" altLang="cs-CZ" sz="2000" b="1" dirty="0"/>
              <a:t>jak pravděpodobná je určitá výběrová statistika vzhledem k hypotéze</a:t>
            </a:r>
            <a:r>
              <a:rPr lang="ru-RU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/>
              <a:t>P </a:t>
            </a:r>
            <a:r>
              <a:rPr lang="cs-CZ" altLang="cs-CZ" sz="2000" b="1" dirty="0"/>
              <a:t>(</a:t>
            </a:r>
            <a:r>
              <a:rPr lang="cs-CZ" altLang="cs-CZ" sz="2000" b="1" i="1" dirty="0"/>
              <a:t>D</a:t>
            </a:r>
            <a:r>
              <a:rPr lang="en-US" altLang="cs-CZ" sz="2000" b="1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b="1" dirty="0"/>
              <a:t>|</a:t>
            </a:r>
            <a:r>
              <a:rPr lang="en-US" altLang="cs-CZ" sz="2000" b="1" i="1" dirty="0"/>
              <a:t>H</a:t>
            </a:r>
            <a:r>
              <a:rPr lang="cs-CZ" altLang="cs-CZ" sz="2000" b="1" i="1" dirty="0"/>
              <a:t> </a:t>
            </a:r>
            <a:r>
              <a:rPr lang="en-US" altLang="cs-CZ" sz="2000" b="1" dirty="0"/>
              <a:t>)</a:t>
            </a:r>
            <a:endParaRPr lang="cs-CZ" altLang="cs-CZ" sz="2000" b="1" dirty="0"/>
          </a:p>
          <a:p>
            <a:pPr lvl="2" eaLnBrk="1" hangingPunct="1"/>
            <a:r>
              <a:rPr lang="cs-CZ" altLang="cs-CZ" sz="1900" i="1" dirty="0"/>
              <a:t>Př. D </a:t>
            </a:r>
            <a:r>
              <a:rPr lang="cs-CZ" altLang="cs-CZ" sz="1900" dirty="0"/>
              <a:t>:  </a:t>
            </a:r>
            <a:r>
              <a:rPr lang="cs-CZ" altLang="cs-CZ" sz="1900" i="1" dirty="0"/>
              <a:t>m</a:t>
            </a:r>
            <a:r>
              <a:rPr lang="cs-CZ" altLang="cs-CZ" sz="1900" dirty="0"/>
              <a:t>=105 </a:t>
            </a:r>
            <a:r>
              <a:rPr lang="cs-CZ" altLang="cs-CZ" sz="1600" dirty="0"/>
              <a:t>nebo rozdíl mezi statistikou a hypotézou</a:t>
            </a:r>
            <a:r>
              <a:rPr lang="cs-CZ" altLang="cs-CZ" sz="1900" dirty="0"/>
              <a:t> 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/>
              <a:t>m–</a:t>
            </a:r>
            <a:r>
              <a:rPr lang="cs-CZ" altLang="cs-CZ" sz="2000" i="1" dirty="0">
                <a:latin typeface="Symbol" panose="05050102010706020507" pitchFamily="18" charset="2"/>
              </a:rPr>
              <a:t> m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000" dirty="0"/>
              <a:t>5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endParaRPr lang="cs-CZ" altLang="cs-CZ" sz="1900" dirty="0"/>
          </a:p>
          <a:p>
            <a:pPr marL="909637" lvl="2" indent="0" eaLnBrk="1" hangingPunct="1">
              <a:buNone/>
            </a:pPr>
            <a:r>
              <a:rPr lang="cs-CZ" altLang="cs-CZ" sz="1900" i="1" dirty="0"/>
              <a:t>	           H</a:t>
            </a:r>
            <a:r>
              <a:rPr lang="cs-CZ" altLang="cs-CZ" sz="1900" dirty="0"/>
              <a:t> :  </a:t>
            </a:r>
            <a:r>
              <a:rPr lang="cs-CZ" altLang="cs-CZ" sz="1900" i="1" dirty="0">
                <a:latin typeface="Symbol" panose="05050102010706020507" pitchFamily="18" charset="2"/>
              </a:rPr>
              <a:t>m </a:t>
            </a:r>
            <a:r>
              <a:rPr lang="cs-CZ" altLang="cs-CZ" sz="1900" dirty="0"/>
              <a:t>=100</a:t>
            </a:r>
          </a:p>
          <a:p>
            <a:pPr lvl="2" eaLnBrk="1" hangingPunct="1"/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D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je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/>
              <a:t>m</a:t>
            </a:r>
            <a:r>
              <a:rPr lang="cs-CZ" altLang="cs-CZ" sz="1800" dirty="0"/>
              <a:t>=105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resp.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 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/>
              <a:t>m–</a:t>
            </a:r>
            <a:r>
              <a:rPr lang="cs-CZ" altLang="cs-CZ" sz="1800" i="1" dirty="0">
                <a:latin typeface="Symbol" panose="05050102010706020507" pitchFamily="18" charset="2"/>
              </a:rPr>
              <a:t> m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1800" dirty="0"/>
              <a:t>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endParaRPr lang="ru-RU" altLang="cs-CZ" sz="1800" dirty="0"/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vysoká, je tím hypotéza podpořena.</a:t>
            </a:r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nízká, hypotéza je „činěna méně p-</a:t>
            </a:r>
            <a:r>
              <a:rPr lang="cs-CZ" altLang="cs-CZ" sz="2000" dirty="0" err="1"/>
              <a:t>nou</a:t>
            </a:r>
            <a:r>
              <a:rPr lang="cs-CZ" altLang="cs-CZ" sz="2000" dirty="0"/>
              <a:t>“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altLang="cs-CZ" sz="2400" dirty="0"/>
              <a:t>Jak relativně „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“ je 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 pravděpodobnost, abychom hypotézu </a:t>
            </a:r>
            <a:r>
              <a:rPr lang="cs-CZ" altLang="cs-CZ" sz="2400" dirty="0" err="1"/>
              <a:t>podpořili</a:t>
            </a:r>
            <a:r>
              <a:rPr lang="cs-CZ" altLang="cs-CZ" sz="2400" baseline="-25000" dirty="0" err="1"/>
              <a:t>zpochybnili</a:t>
            </a:r>
            <a:r>
              <a:rPr lang="cs-CZ" altLang="cs-CZ" sz="2400" dirty="0"/>
              <a:t>?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97875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Bayesovský</a:t>
            </a:r>
            <a:r>
              <a:rPr lang="cs-CZ" altLang="cs-CZ" sz="2400" dirty="0"/>
              <a:t> přístup –  otázka není relevantní</a:t>
            </a:r>
          </a:p>
          <a:p>
            <a:pPr lvl="1" eaLnBrk="1" hangingPunct="1"/>
            <a:r>
              <a:rPr lang="cs-CZ" altLang="cs-CZ" sz="2000" dirty="0"/>
              <a:t>s H je spojena určitá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a ta se díky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dirty="0"/>
              <a:t>)</a:t>
            </a:r>
            <a:r>
              <a:rPr lang="cs-CZ" altLang="cs-CZ" sz="2000" dirty="0"/>
              <a:t> zvyšuje či snižuje</a:t>
            </a:r>
          </a:p>
          <a:p>
            <a:pPr lvl="1" eaLnBrk="1" hangingPunct="1"/>
            <a:r>
              <a:rPr lang="cs-CZ" altLang="cs-CZ" sz="2000" dirty="0" err="1"/>
              <a:t>Bayesův</a:t>
            </a:r>
            <a:r>
              <a:rPr lang="cs-CZ" altLang="cs-CZ" sz="2000" dirty="0"/>
              <a:t> teorém:  </a:t>
            </a:r>
            <a:r>
              <a:rPr lang="cs-CZ" altLang="cs-CZ" sz="2000" b="1" i="1" dirty="0"/>
              <a:t>P </a:t>
            </a:r>
            <a:r>
              <a:rPr lang="cs-CZ" altLang="cs-CZ" sz="2000" b="1" dirty="0"/>
              <a:t>(</a:t>
            </a:r>
            <a:r>
              <a:rPr lang="cs-CZ" altLang="cs-CZ" sz="2000" b="1" i="1" dirty="0"/>
              <a:t>H </a:t>
            </a:r>
            <a:r>
              <a:rPr lang="en-US" altLang="cs-CZ" sz="2000" b="1" dirty="0"/>
              <a:t>|</a:t>
            </a:r>
            <a:r>
              <a:rPr lang="cs-CZ" altLang="cs-CZ" sz="2000" b="1" i="1" dirty="0"/>
              <a:t>D </a:t>
            </a:r>
            <a:r>
              <a:rPr lang="cs-CZ" altLang="cs-CZ" sz="2000" b="1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dirty="0"/>
              <a:t>=</a:t>
            </a:r>
            <a:r>
              <a:rPr lang="en-US" altLang="cs-CZ" sz="2000" dirty="0"/>
              <a:t>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H </a:t>
            </a:r>
            <a:r>
              <a:rPr lang="cs-CZ" altLang="cs-CZ" sz="2000" dirty="0"/>
              <a:t>) *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 / </a:t>
            </a:r>
            <a:r>
              <a:rPr lang="en-US" altLang="cs-CZ" sz="2000" i="1" dirty="0"/>
              <a:t>P</a:t>
            </a:r>
            <a:r>
              <a:rPr lang="cs-CZ" altLang="cs-CZ" sz="2000" i="1" dirty="0"/>
              <a:t> </a:t>
            </a:r>
            <a:r>
              <a:rPr lang="en-US" altLang="cs-CZ" sz="2000" dirty="0"/>
              <a:t>(</a:t>
            </a:r>
            <a:r>
              <a:rPr lang="en-US" altLang="cs-CZ" sz="2000" i="1" dirty="0"/>
              <a:t>D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endParaRPr lang="cs-CZ" altLang="cs-CZ" sz="2000" dirty="0"/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2400" dirty="0" err="1"/>
              <a:t>Fisher</a:t>
            </a:r>
            <a:r>
              <a:rPr lang="cs-CZ" altLang="cs-CZ" sz="2400" dirty="0"/>
              <a:t> – otázka je celkem relevantní</a:t>
            </a:r>
          </a:p>
          <a:p>
            <a:pPr lvl="1" eaLnBrk="1" hangingPunct="1"/>
            <a:r>
              <a:rPr lang="cs-CZ" altLang="cs-CZ" sz="2000" dirty="0"/>
              <a:t>Princip falzifikace – H nelze potvrdit, pouze vyvrátit</a:t>
            </a:r>
          </a:p>
          <a:p>
            <a:pPr lvl="1" eaLnBrk="1" hangingPunct="1"/>
            <a:r>
              <a:rPr lang="cs-CZ" altLang="cs-CZ" sz="2000" dirty="0"/>
              <a:t>Zamítnutí (zpochybnění)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dirty="0"/>
              <a:t>) </a:t>
            </a:r>
            <a:r>
              <a:rPr lang="en-US" altLang="cs-CZ" sz="2000" dirty="0"/>
              <a:t>&lt; </a:t>
            </a:r>
            <a:r>
              <a:rPr lang="en-US" altLang="cs-CZ" sz="2000" b="1" dirty="0"/>
              <a:t>0,05</a:t>
            </a:r>
            <a:r>
              <a:rPr lang="cs-CZ" altLang="cs-CZ" sz="2000" dirty="0"/>
              <a:t>;</a:t>
            </a:r>
            <a:r>
              <a:rPr lang="en-US" altLang="cs-CZ" sz="2000" dirty="0"/>
              <a:t> </a:t>
            </a:r>
            <a:r>
              <a:rPr lang="en-US" altLang="cs-CZ" sz="2000" b="1" dirty="0"/>
              <a:t>0,01</a:t>
            </a:r>
            <a:r>
              <a:rPr lang="cs-CZ" altLang="cs-CZ" sz="2000" dirty="0"/>
              <a:t> podle oborových zvyků</a:t>
            </a:r>
          </a:p>
          <a:p>
            <a:pPr lvl="1" eaLnBrk="1" hangingPunct="1"/>
            <a:r>
              <a:rPr lang="cs-CZ" altLang="cs-CZ" sz="2000" dirty="0"/>
              <a:t>Výsledek: Je-li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dirty="0"/>
              <a:t>) nízká, buď jsme měli štěstí/smůlu, nebo není </a:t>
            </a:r>
            <a:r>
              <a:rPr lang="cs-CZ" altLang="cs-CZ" sz="2000" i="1" dirty="0"/>
              <a:t>H</a:t>
            </a:r>
            <a:r>
              <a:rPr lang="cs-CZ" altLang="cs-CZ" sz="2000" dirty="0"/>
              <a:t> vhodným vysvětlením(modelem) dat. Další výzkum by měl prověřit tyto možnosti.</a:t>
            </a:r>
          </a:p>
          <a:p>
            <a:pPr lvl="1" eaLnBrk="1" hangingPunct="1"/>
            <a:r>
              <a:rPr lang="cs-CZ" altLang="cs-CZ" sz="2000" dirty="0"/>
              <a:t>Flexibilní, dosti subjektivní přístup vhodný pro malé výzkumné programy</a:t>
            </a:r>
          </a:p>
          <a:p>
            <a:pPr marL="471487" lvl="1" indent="0" eaLnBrk="1" hangingPunct="1">
              <a:buNone/>
            </a:pPr>
            <a:endParaRPr lang="cs-CZ" altLang="cs-CZ" sz="1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  <a:br>
              <a:rPr lang="cs-CZ" altLang="cs-CZ" sz="3400" dirty="0"/>
            </a:br>
            <a:r>
              <a:rPr lang="cs-CZ" altLang="cs-CZ" sz="2400" dirty="0"/>
              <a:t>(</a:t>
            </a:r>
            <a:r>
              <a:rPr lang="cs-CZ" altLang="cs-CZ" sz="2400" dirty="0" err="1"/>
              <a:t>pokr</a:t>
            </a:r>
            <a:r>
              <a:rPr lang="cs-CZ" altLang="cs-CZ" sz="2400" dirty="0"/>
              <a:t>.)</a:t>
            </a:r>
            <a:endParaRPr lang="cs-CZ" altLang="cs-CZ" sz="34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577262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Pearson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Neyman</a:t>
            </a:r>
            <a:r>
              <a:rPr lang="cs-CZ" altLang="cs-CZ" sz="2400" dirty="0"/>
              <a:t> – otázka je naprosto relevantní </a:t>
            </a:r>
          </a:p>
          <a:p>
            <a:pPr lvl="1" eaLnBrk="1" hangingPunct="1"/>
            <a:r>
              <a:rPr lang="cs-CZ" altLang="cs-CZ" sz="2000" dirty="0"/>
              <a:t>Frustrováni subjektivitou </a:t>
            </a:r>
            <a:r>
              <a:rPr lang="cs-CZ" altLang="cs-CZ" sz="2000" dirty="0" err="1"/>
              <a:t>Fisherova</a:t>
            </a:r>
            <a:r>
              <a:rPr lang="cs-CZ" altLang="cs-CZ" sz="2000" dirty="0"/>
              <a:t> přístupu</a:t>
            </a:r>
          </a:p>
          <a:p>
            <a:pPr lvl="1" eaLnBrk="1" hangingPunct="1"/>
            <a:r>
              <a:rPr lang="cs-CZ" altLang="cs-CZ" sz="2000" dirty="0"/>
              <a:t>Jak často se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mýlit, když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při nízké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</a:t>
            </a:r>
            <a:r>
              <a:rPr lang="cs-CZ" altLang="cs-CZ" sz="2000" u="sng" dirty="0"/>
              <a:t>zamítat?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/>
              <a:t>K odpovědi potřebujeme…</a:t>
            </a:r>
          </a:p>
          <a:p>
            <a:pPr lvl="2" eaLnBrk="1" hangingPunct="1"/>
            <a:r>
              <a:rPr lang="cs-CZ" altLang="cs-CZ" sz="1700" dirty="0"/>
              <a:t>pevně stanovit hranici zamítání </a:t>
            </a:r>
            <a:r>
              <a:rPr lang="cs-CZ" altLang="cs-CZ" sz="1800" i="1" dirty="0"/>
              <a:t>H</a:t>
            </a:r>
            <a:endParaRPr lang="cs-CZ" altLang="cs-CZ" sz="1700" dirty="0"/>
          </a:p>
          <a:p>
            <a:pPr lvl="2" eaLnBrk="1" hangingPunct="1"/>
            <a:r>
              <a:rPr lang="cs-CZ" altLang="cs-CZ" sz="1700" dirty="0"/>
              <a:t>stanovit hypotézu, kterou budeme považovat za platnou, když zamítneme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– </a:t>
            </a:r>
            <a:r>
              <a:rPr lang="cs-CZ" altLang="cs-CZ" sz="1800" b="1" dirty="0"/>
              <a:t>alternativní hypotéza </a:t>
            </a:r>
            <a:r>
              <a:rPr lang="cs-CZ" altLang="cs-CZ" sz="1800" b="1" i="1" dirty="0"/>
              <a:t>H</a:t>
            </a:r>
            <a:r>
              <a:rPr lang="cs-CZ" altLang="cs-CZ" sz="1800" b="1" baseline="-25000" dirty="0"/>
              <a:t>1</a:t>
            </a:r>
          </a:p>
          <a:p>
            <a:pPr lvl="2" eaLnBrk="1" hangingPunct="1"/>
            <a:r>
              <a:rPr lang="cs-CZ" altLang="cs-CZ" sz="1800" dirty="0"/>
              <a:t>mít představu o velikosti rozdílu mezi nulovou a alternativní hypotézou – </a:t>
            </a:r>
            <a:r>
              <a:rPr lang="cs-CZ" altLang="cs-CZ" sz="1800" b="1" dirty="0"/>
              <a:t>velikost účinku</a:t>
            </a:r>
          </a:p>
          <a:p>
            <a:pPr lvl="2" eaLnBrk="1" hangingPunct="1"/>
            <a:r>
              <a:rPr lang="cs-CZ" altLang="cs-CZ" sz="1800" dirty="0"/>
              <a:t>zajistit, aby pravděpodobnost zamítání </a:t>
            </a:r>
            <a:r>
              <a:rPr lang="cs-CZ" altLang="cs-CZ" sz="1800" i="1" dirty="0"/>
              <a:t>H</a:t>
            </a:r>
            <a:r>
              <a:rPr lang="cs-CZ" altLang="cs-CZ" sz="1800" dirty="0"/>
              <a:t>, pokud by </a:t>
            </a:r>
            <a:r>
              <a:rPr lang="cs-CZ" altLang="cs-CZ" sz="1800" i="1" dirty="0"/>
              <a:t>H</a:t>
            </a:r>
            <a:r>
              <a:rPr lang="cs-CZ" altLang="cs-CZ" sz="1800" dirty="0"/>
              <a:t> skutečně nebyla pravdivá, byla dostatečně vysoká – </a:t>
            </a:r>
            <a:r>
              <a:rPr lang="cs-CZ" altLang="cs-CZ" sz="1800" b="1" dirty="0"/>
              <a:t>síla testu</a:t>
            </a:r>
            <a:endParaRPr lang="cs-CZ" altLang="cs-CZ" sz="1700" b="1" dirty="0"/>
          </a:p>
          <a:p>
            <a:pPr lvl="1" eaLnBrk="1" hangingPunct="1"/>
            <a:r>
              <a:rPr lang="cs-CZ" altLang="cs-CZ" sz="2000" dirty="0"/>
              <a:t>Zavedli tedy princip vzájemně se doplňujících konkurenčních </a:t>
            </a:r>
            <a:r>
              <a:rPr lang="cs-CZ" altLang="cs-CZ" sz="2000" i="1" dirty="0"/>
              <a:t>H</a:t>
            </a:r>
          </a:p>
          <a:p>
            <a:pPr lvl="2" eaLnBrk="1" hangingPunct="1"/>
            <a:r>
              <a:rPr lang="cs-CZ" altLang="cs-CZ" sz="1600" dirty="0"/>
              <a:t>Vytvořme takovou </a:t>
            </a:r>
            <a:r>
              <a:rPr lang="cs-CZ" altLang="cs-CZ" sz="1600" i="1" dirty="0"/>
              <a:t>H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kt</a:t>
            </a:r>
            <a:r>
              <a:rPr lang="cs-CZ" altLang="cs-CZ" sz="1600" dirty="0"/>
              <a:t>. bude </a:t>
            </a:r>
            <a:r>
              <a:rPr lang="cs-CZ" altLang="cs-CZ" sz="1600" u="sng" dirty="0"/>
              <a:t>negací</a:t>
            </a:r>
            <a:r>
              <a:rPr lang="cs-CZ" altLang="cs-CZ" sz="1600" dirty="0"/>
              <a:t> naší vědecké hypotézy a říkejme jí </a:t>
            </a:r>
            <a:r>
              <a:rPr lang="cs-CZ" altLang="cs-CZ" sz="1600" b="1" dirty="0"/>
              <a:t>nulová H</a:t>
            </a:r>
            <a:r>
              <a:rPr lang="cs-CZ" altLang="cs-CZ" sz="1600" dirty="0"/>
              <a:t>. Když se nám podaří nulovou H zamítnout, znamená to </a:t>
            </a:r>
            <a:r>
              <a:rPr lang="cs-CZ" altLang="cs-CZ" sz="1600" b="1" dirty="0"/>
              <a:t>podporu</a:t>
            </a:r>
            <a:r>
              <a:rPr lang="cs-CZ" altLang="cs-CZ" sz="1600" dirty="0"/>
              <a:t> pro naší vědeckou hypotézu.</a:t>
            </a:r>
          </a:p>
          <a:p>
            <a:pPr lvl="1" eaLnBrk="1" hangingPunct="1"/>
            <a:endParaRPr lang="cs-CZ" altLang="cs-CZ" sz="1000" b="1" dirty="0"/>
          </a:p>
        </p:txBody>
      </p:sp>
    </p:spTree>
    <p:extLst>
      <p:ext uri="{BB962C8B-B14F-4D97-AF65-F5344CB8AC3E}">
        <p14:creationId xmlns:p14="http://schemas.microsoft.com/office/powerpoint/2010/main" val="32259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4623"/>
            <a:ext cx="9144000" cy="454875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0" y="630932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0" dirty="0"/>
              <a:t>převzato z D. </a:t>
            </a:r>
            <a:r>
              <a:rPr lang="cs-CZ" sz="1100" b="0" dirty="0" err="1"/>
              <a:t>Lakens</a:t>
            </a:r>
            <a:r>
              <a:rPr lang="cs-CZ" sz="1100" b="0" dirty="0"/>
              <a:t> http://www.educationandlearning.nl/uploads/cfeal/attachments/Presentation%20Daniel%20Lakens%20-%20morning_0.pdf</a:t>
            </a:r>
          </a:p>
        </p:txBody>
      </p:sp>
    </p:spTree>
    <p:extLst>
      <p:ext uri="{BB962C8B-B14F-4D97-AF65-F5344CB8AC3E}">
        <p14:creationId xmlns:p14="http://schemas.microsoft.com/office/powerpoint/2010/main" val="70065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Dichotomizace výsledků výzkumu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Výsledek výzkumu je v P-N přístupu zredukován na ano-ne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Čím nižší je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, tím vyšší je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. Přesná podoba vztahu závisí na použitém testu.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 i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 mohou být nízké pouze při vysokých </a:t>
            </a:r>
            <a:r>
              <a:rPr lang="cs-CZ" altLang="cs-CZ" sz="2000" i="1" dirty="0"/>
              <a:t>n</a:t>
            </a:r>
            <a:r>
              <a:rPr lang="cs-CZ" altLang="cs-CZ" sz="20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type-I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type-II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 (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) </a:t>
            </a:r>
            <a:r>
              <a:rPr lang="cs-CZ" altLang="cs-CZ" sz="1200" dirty="0" err="1"/>
              <a:t>power</a:t>
            </a:r>
            <a:endParaRPr lang="cs-CZ" altLang="cs-CZ" sz="12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98497"/>
              </p:ext>
            </p:extLst>
          </p:nvPr>
        </p:nvGraphicFramePr>
        <p:xfrm>
          <a:off x="1331913" y="2133600"/>
          <a:ext cx="7129462" cy="2865438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4576</TotalTime>
  <Words>2083</Words>
  <Application>Microsoft Office PowerPoint</Application>
  <PresentationFormat>Předvádění na obrazovce (4:3)</PresentationFormat>
  <Paragraphs>248</Paragraphs>
  <Slides>20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Segoe UI</vt:lpstr>
      <vt:lpstr>Symbol</vt:lpstr>
      <vt:lpstr>Times New Roman</vt:lpstr>
      <vt:lpstr>Wingdings</vt:lpstr>
      <vt:lpstr>Profil</vt:lpstr>
      <vt:lpstr>PSY117 Statistická analýza dat v psychologii Přednáška 9 2018</vt:lpstr>
      <vt:lpstr>Od vzorku k populaci a zpět</vt:lpstr>
      <vt:lpstr>Hypotézy</vt:lpstr>
      <vt:lpstr>Na vzorku 100 náhodně vybraných dospělých jsme zjistili průměrné IQ (m) rovné 105 (s =14). H: m = 100</vt:lpstr>
      <vt:lpstr>Statistický test hypotézy</vt:lpstr>
      <vt:lpstr>Jak vysoká P(D |H ) je nutná k podpoře H?</vt:lpstr>
      <vt:lpstr>Jak vysoká P(D |H ) je nutná k podpoře H? (pokr.)</vt:lpstr>
      <vt:lpstr>Prezentace aplikace PowerPoint</vt:lpstr>
      <vt:lpstr>Dichotomizace výsledků výzkumu</vt:lpstr>
      <vt:lpstr>Terminologická vložka</vt:lpstr>
      <vt:lpstr>http://rpsychologist.com/d3/NHST/</vt:lpstr>
      <vt:lpstr>Pravděpodobnosti různých výsledků</vt:lpstr>
      <vt:lpstr>Postup testování statistické hypotézy</vt:lpstr>
      <vt:lpstr>Příklad – jednovýběrový t-test</vt:lpstr>
      <vt:lpstr>Příklad – jednovýběrový t-test</vt:lpstr>
      <vt:lpstr>Příklad – jednovýběrový t-test</vt:lpstr>
      <vt:lpstr>Jednostranné testy</vt:lpstr>
      <vt:lpstr>Problémy statistického testování H</vt:lpstr>
      <vt:lpstr>Doporučené čtení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testování hypotéz</dc:subject>
  <dc:creator>Stanislav Ježek</dc:creator>
  <cp:lastModifiedBy>Stanislav Ježek</cp:lastModifiedBy>
  <cp:revision>147</cp:revision>
  <cp:lastPrinted>2017-04-19T05:56:01Z</cp:lastPrinted>
  <dcterms:created xsi:type="dcterms:W3CDTF">2006-03-20T08:34:43Z</dcterms:created>
  <dcterms:modified xsi:type="dcterms:W3CDTF">2019-04-16T19:30:17Z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