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9" r:id="rId1"/>
  </p:sldMasterIdLst>
  <p:sldIdLst>
    <p:sldId id="256" r:id="rId2"/>
    <p:sldId id="270" r:id="rId3"/>
    <p:sldId id="272" r:id="rId4"/>
    <p:sldId id="271" r:id="rId5"/>
    <p:sldId id="273" r:id="rId6"/>
    <p:sldId id="274" r:id="rId7"/>
    <p:sldId id="275" r:id="rId8"/>
    <p:sldId id="276" r:id="rId9"/>
    <p:sldId id="278" r:id="rId10"/>
    <p:sldId id="257" r:id="rId11"/>
    <p:sldId id="258" r:id="rId12"/>
    <p:sldId id="280" r:id="rId13"/>
    <p:sldId id="281" r:id="rId14"/>
    <p:sldId id="279" r:id="rId15"/>
    <p:sldId id="277" r:id="rId16"/>
    <p:sldId id="283" r:id="rId17"/>
    <p:sldId id="262" r:id="rId18"/>
    <p:sldId id="264" r:id="rId19"/>
    <p:sldId id="265" r:id="rId20"/>
    <p:sldId id="266" r:id="rId21"/>
    <p:sldId id="268"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nka Lacinová" initials="LL"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180"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611D4F-682F-4A7A-90E5-76EAD167BD54}"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cs-CZ"/>
        </a:p>
      </dgm:t>
    </dgm:pt>
    <dgm:pt modelId="{876F40C2-CEBF-4FFA-8004-BCD03FB1D563}">
      <dgm:prSet phldrT="[Text]" custT="1"/>
      <dgm:spPr/>
      <dgm:t>
        <a:bodyPr/>
        <a:lstStyle/>
        <a:p>
          <a:r>
            <a:rPr lang="cs-CZ" sz="3600" dirty="0"/>
            <a:t>SR</a:t>
          </a:r>
        </a:p>
      </dgm:t>
    </dgm:pt>
    <dgm:pt modelId="{2F00DBF1-643A-46C8-A4CD-8482A6345D51}" type="parTrans" cxnId="{4AB95112-A5A3-4E36-A7F6-D9D89FD3F960}">
      <dgm:prSet/>
      <dgm:spPr/>
      <dgm:t>
        <a:bodyPr/>
        <a:lstStyle/>
        <a:p>
          <a:endParaRPr lang="cs-CZ"/>
        </a:p>
      </dgm:t>
    </dgm:pt>
    <dgm:pt modelId="{22874A4A-C3B3-4289-9BD9-3B0899EDDBE1}" type="sibTrans" cxnId="{4AB95112-A5A3-4E36-A7F6-D9D89FD3F960}">
      <dgm:prSet/>
      <dgm:spPr/>
      <dgm:t>
        <a:bodyPr/>
        <a:lstStyle/>
        <a:p>
          <a:endParaRPr lang="cs-CZ"/>
        </a:p>
      </dgm:t>
    </dgm:pt>
    <dgm:pt modelId="{0BDDC93D-457D-4927-83D6-D67AA26FD644}">
      <dgm:prSet phldrT="[Text]"/>
      <dgm:spPr>
        <a:solidFill>
          <a:schemeClr val="accent2"/>
        </a:solidFill>
      </dgm:spPr>
      <dgm:t>
        <a:bodyPr/>
        <a:lstStyle/>
        <a:p>
          <a:r>
            <a:rPr lang="cs-CZ" dirty="0"/>
            <a:t>triangulace</a:t>
          </a:r>
        </a:p>
      </dgm:t>
    </dgm:pt>
    <dgm:pt modelId="{65FF58CF-37A3-402A-863C-A0732776B706}" type="parTrans" cxnId="{2471CF43-76F6-4ACA-88B8-09AC4D337FB9}">
      <dgm:prSet/>
      <dgm:spPr/>
      <dgm:t>
        <a:bodyPr/>
        <a:lstStyle/>
        <a:p>
          <a:endParaRPr lang="cs-CZ"/>
        </a:p>
      </dgm:t>
    </dgm:pt>
    <dgm:pt modelId="{0335FF15-966D-4B1F-8A6D-3FA9625BB972}" type="sibTrans" cxnId="{2471CF43-76F6-4ACA-88B8-09AC4D337FB9}">
      <dgm:prSet/>
      <dgm:spPr/>
      <dgm:t>
        <a:bodyPr/>
        <a:lstStyle/>
        <a:p>
          <a:endParaRPr lang="cs-CZ"/>
        </a:p>
      </dgm:t>
    </dgm:pt>
    <dgm:pt modelId="{A17D2A3A-4A98-4E53-8F34-36E91B2F8724}">
      <dgm:prSet phldrT="[Text]"/>
      <dgm:spPr>
        <a:solidFill>
          <a:schemeClr val="accent2"/>
        </a:solidFill>
      </dgm:spPr>
      <dgm:t>
        <a:bodyPr/>
        <a:lstStyle/>
        <a:p>
          <a:r>
            <a:rPr lang="cs-CZ" dirty="0"/>
            <a:t>kooperace</a:t>
          </a:r>
        </a:p>
      </dgm:t>
    </dgm:pt>
    <dgm:pt modelId="{C3A6771F-CEF3-4F2A-91BC-036F3E22A6CE}" type="parTrans" cxnId="{CD6B60E7-8CC3-411D-B9DD-3E0D48186B62}">
      <dgm:prSet/>
      <dgm:spPr/>
      <dgm:t>
        <a:bodyPr/>
        <a:lstStyle/>
        <a:p>
          <a:endParaRPr lang="cs-CZ"/>
        </a:p>
      </dgm:t>
    </dgm:pt>
    <dgm:pt modelId="{A347ED57-35CA-4216-9398-D65C6F2B4ED5}" type="sibTrans" cxnId="{CD6B60E7-8CC3-411D-B9DD-3E0D48186B62}">
      <dgm:prSet/>
      <dgm:spPr/>
      <dgm:t>
        <a:bodyPr/>
        <a:lstStyle/>
        <a:p>
          <a:endParaRPr lang="cs-CZ"/>
        </a:p>
      </dgm:t>
    </dgm:pt>
    <dgm:pt modelId="{D3A5C2EC-0891-4250-B524-068ACB44BC39}">
      <dgm:prSet phldrT="[Text]"/>
      <dgm:spPr>
        <a:solidFill>
          <a:schemeClr val="accent2"/>
        </a:solidFill>
      </dgm:spPr>
      <dgm:t>
        <a:bodyPr/>
        <a:lstStyle/>
        <a:p>
          <a:r>
            <a:rPr lang="cs-CZ" dirty="0"/>
            <a:t>shoda při výchově</a:t>
          </a:r>
        </a:p>
      </dgm:t>
    </dgm:pt>
    <dgm:pt modelId="{11D174B5-0C27-4C2C-81AE-74F861692810}" type="parTrans" cxnId="{6B361666-55D0-4A79-A781-61E09F109278}">
      <dgm:prSet/>
      <dgm:spPr/>
      <dgm:t>
        <a:bodyPr/>
        <a:lstStyle/>
        <a:p>
          <a:endParaRPr lang="cs-CZ"/>
        </a:p>
      </dgm:t>
    </dgm:pt>
    <dgm:pt modelId="{E33D521F-0507-47D0-B1C7-204CBB271C26}" type="sibTrans" cxnId="{6B361666-55D0-4A79-A781-61E09F109278}">
      <dgm:prSet/>
      <dgm:spPr/>
      <dgm:t>
        <a:bodyPr/>
        <a:lstStyle/>
        <a:p>
          <a:endParaRPr lang="cs-CZ"/>
        </a:p>
      </dgm:t>
    </dgm:pt>
    <dgm:pt modelId="{70B20D4F-6BDE-433F-A4E9-B17F18F4213A}">
      <dgm:prSet phldrT="[Text]"/>
      <dgm:spPr>
        <a:solidFill>
          <a:schemeClr val="accent2"/>
        </a:solidFill>
      </dgm:spPr>
      <dgm:t>
        <a:bodyPr/>
        <a:lstStyle/>
        <a:p>
          <a:r>
            <a:rPr lang="cs-CZ" dirty="0"/>
            <a:t>konflikt mezi rodiči</a:t>
          </a:r>
        </a:p>
      </dgm:t>
    </dgm:pt>
    <dgm:pt modelId="{C8B8FA5F-28ED-46AC-A84D-776BFE093527}" type="parTrans" cxnId="{B9430CC7-2FCB-4D69-A71E-50BF56D60374}">
      <dgm:prSet/>
      <dgm:spPr/>
      <dgm:t>
        <a:bodyPr/>
        <a:lstStyle/>
        <a:p>
          <a:endParaRPr lang="cs-CZ"/>
        </a:p>
      </dgm:t>
    </dgm:pt>
    <dgm:pt modelId="{54A8A276-4290-4302-8E8D-997B6C010601}" type="sibTrans" cxnId="{B9430CC7-2FCB-4D69-A71E-50BF56D60374}">
      <dgm:prSet/>
      <dgm:spPr/>
      <dgm:t>
        <a:bodyPr/>
        <a:lstStyle/>
        <a:p>
          <a:endParaRPr lang="cs-CZ"/>
        </a:p>
      </dgm:t>
    </dgm:pt>
    <dgm:pt modelId="{7C83C16E-A5B3-421B-B7FA-992BAF0F0ACA}" type="pres">
      <dgm:prSet presAssocID="{6D611D4F-682F-4A7A-90E5-76EAD167BD54}" presName="Name0" presStyleCnt="0">
        <dgm:presLayoutVars>
          <dgm:chMax val="1"/>
          <dgm:dir/>
          <dgm:animLvl val="ctr"/>
          <dgm:resizeHandles val="exact"/>
        </dgm:presLayoutVars>
      </dgm:prSet>
      <dgm:spPr/>
    </dgm:pt>
    <dgm:pt modelId="{DCDEC5EF-2AD8-45FF-B825-D4DEFC8CE110}" type="pres">
      <dgm:prSet presAssocID="{876F40C2-CEBF-4FFA-8004-BCD03FB1D563}" presName="centerShape" presStyleLbl="node0" presStyleIdx="0" presStyleCnt="1" custScaleX="73979" custScaleY="71695"/>
      <dgm:spPr/>
    </dgm:pt>
    <dgm:pt modelId="{E0B882F7-88EF-42BC-B85B-14BA359B3E61}" type="pres">
      <dgm:prSet presAssocID="{0BDDC93D-457D-4927-83D6-D67AA26FD644}" presName="node" presStyleLbl="node1" presStyleIdx="0" presStyleCnt="4" custScaleX="134786" custScaleY="137204">
        <dgm:presLayoutVars>
          <dgm:bulletEnabled val="1"/>
        </dgm:presLayoutVars>
      </dgm:prSet>
      <dgm:spPr/>
    </dgm:pt>
    <dgm:pt modelId="{1C5BC581-3FEF-4FA7-B624-88B3CE54FF92}" type="pres">
      <dgm:prSet presAssocID="{0BDDC93D-457D-4927-83D6-D67AA26FD644}" presName="dummy" presStyleCnt="0"/>
      <dgm:spPr/>
    </dgm:pt>
    <dgm:pt modelId="{FD099322-0251-4FB9-9A7E-3FD4771E9BC9}" type="pres">
      <dgm:prSet presAssocID="{0335FF15-966D-4B1F-8A6D-3FA9625BB972}" presName="sibTrans" presStyleLbl="sibTrans2D1" presStyleIdx="0" presStyleCnt="4"/>
      <dgm:spPr/>
    </dgm:pt>
    <dgm:pt modelId="{4BD7C6A2-FC3F-4B94-8EDB-BA85431BB521}" type="pres">
      <dgm:prSet presAssocID="{A17D2A3A-4A98-4E53-8F34-36E91B2F8724}" presName="node" presStyleLbl="node1" presStyleIdx="1" presStyleCnt="4" custScaleX="138093" custScaleY="137341">
        <dgm:presLayoutVars>
          <dgm:bulletEnabled val="1"/>
        </dgm:presLayoutVars>
      </dgm:prSet>
      <dgm:spPr/>
    </dgm:pt>
    <dgm:pt modelId="{494843C8-111E-4A91-BB1E-C5377FBC026E}" type="pres">
      <dgm:prSet presAssocID="{A17D2A3A-4A98-4E53-8F34-36E91B2F8724}" presName="dummy" presStyleCnt="0"/>
      <dgm:spPr/>
    </dgm:pt>
    <dgm:pt modelId="{5C668C8F-22EF-4B3F-85A1-DA480225756A}" type="pres">
      <dgm:prSet presAssocID="{A347ED57-35CA-4216-9398-D65C6F2B4ED5}" presName="sibTrans" presStyleLbl="sibTrans2D1" presStyleIdx="1" presStyleCnt="4"/>
      <dgm:spPr/>
    </dgm:pt>
    <dgm:pt modelId="{1F85A602-AAB1-49FB-99E8-3A1D47E0BF8D}" type="pres">
      <dgm:prSet presAssocID="{D3A5C2EC-0891-4250-B524-068ACB44BC39}" presName="node" presStyleLbl="node1" presStyleIdx="2" presStyleCnt="4" custScaleX="131317" custScaleY="130258">
        <dgm:presLayoutVars>
          <dgm:bulletEnabled val="1"/>
        </dgm:presLayoutVars>
      </dgm:prSet>
      <dgm:spPr/>
    </dgm:pt>
    <dgm:pt modelId="{DD1047FE-E1BD-4D24-9207-DADA61C67168}" type="pres">
      <dgm:prSet presAssocID="{D3A5C2EC-0891-4250-B524-068ACB44BC39}" presName="dummy" presStyleCnt="0"/>
      <dgm:spPr/>
    </dgm:pt>
    <dgm:pt modelId="{EE4A8E16-A39D-4B22-A889-5E9554CB15DE}" type="pres">
      <dgm:prSet presAssocID="{E33D521F-0507-47D0-B1C7-204CBB271C26}" presName="sibTrans" presStyleLbl="sibTrans2D1" presStyleIdx="2" presStyleCnt="4"/>
      <dgm:spPr/>
    </dgm:pt>
    <dgm:pt modelId="{D5E3DC19-E84C-48E8-92F1-17780AF1AEC5}" type="pres">
      <dgm:prSet presAssocID="{70B20D4F-6BDE-433F-A4E9-B17F18F4213A}" presName="node" presStyleLbl="node1" presStyleIdx="3" presStyleCnt="4" custScaleX="136384" custScaleY="134297">
        <dgm:presLayoutVars>
          <dgm:bulletEnabled val="1"/>
        </dgm:presLayoutVars>
      </dgm:prSet>
      <dgm:spPr/>
    </dgm:pt>
    <dgm:pt modelId="{A7A64C64-3DDF-4FA9-846E-7C7D4AC31844}" type="pres">
      <dgm:prSet presAssocID="{70B20D4F-6BDE-433F-A4E9-B17F18F4213A}" presName="dummy" presStyleCnt="0"/>
      <dgm:spPr/>
    </dgm:pt>
    <dgm:pt modelId="{04C0356A-D72B-47E2-8AFC-17E18F5D7F20}" type="pres">
      <dgm:prSet presAssocID="{54A8A276-4290-4302-8E8D-997B6C010601}" presName="sibTrans" presStyleLbl="sibTrans2D1" presStyleIdx="3" presStyleCnt="4"/>
      <dgm:spPr/>
    </dgm:pt>
  </dgm:ptLst>
  <dgm:cxnLst>
    <dgm:cxn modelId="{4AB95112-A5A3-4E36-A7F6-D9D89FD3F960}" srcId="{6D611D4F-682F-4A7A-90E5-76EAD167BD54}" destId="{876F40C2-CEBF-4FFA-8004-BCD03FB1D563}" srcOrd="0" destOrd="0" parTransId="{2F00DBF1-643A-46C8-A4CD-8482A6345D51}" sibTransId="{22874A4A-C3B3-4289-9BD9-3B0899EDDBE1}"/>
    <dgm:cxn modelId="{29F98E23-5719-4AD8-A6A1-AAAA2B81480A}" type="presOf" srcId="{E33D521F-0507-47D0-B1C7-204CBB271C26}" destId="{EE4A8E16-A39D-4B22-A889-5E9554CB15DE}" srcOrd="0" destOrd="0" presId="urn:microsoft.com/office/officeart/2005/8/layout/radial6"/>
    <dgm:cxn modelId="{CE4BFE2E-CDA3-4C83-895C-56E0D41FC58C}" type="presOf" srcId="{54A8A276-4290-4302-8E8D-997B6C010601}" destId="{04C0356A-D72B-47E2-8AFC-17E18F5D7F20}" srcOrd="0" destOrd="0" presId="urn:microsoft.com/office/officeart/2005/8/layout/radial6"/>
    <dgm:cxn modelId="{2471CF43-76F6-4ACA-88B8-09AC4D337FB9}" srcId="{876F40C2-CEBF-4FFA-8004-BCD03FB1D563}" destId="{0BDDC93D-457D-4927-83D6-D67AA26FD644}" srcOrd="0" destOrd="0" parTransId="{65FF58CF-37A3-402A-863C-A0732776B706}" sibTransId="{0335FF15-966D-4B1F-8A6D-3FA9625BB972}"/>
    <dgm:cxn modelId="{6B361666-55D0-4A79-A781-61E09F109278}" srcId="{876F40C2-CEBF-4FFA-8004-BCD03FB1D563}" destId="{D3A5C2EC-0891-4250-B524-068ACB44BC39}" srcOrd="2" destOrd="0" parTransId="{11D174B5-0C27-4C2C-81AE-74F861692810}" sibTransId="{E33D521F-0507-47D0-B1C7-204CBB271C26}"/>
    <dgm:cxn modelId="{0BBBC147-4E9E-4E6A-982B-C5ED0BC846BC}" type="presOf" srcId="{A17D2A3A-4A98-4E53-8F34-36E91B2F8724}" destId="{4BD7C6A2-FC3F-4B94-8EDB-BA85431BB521}" srcOrd="0" destOrd="0" presId="urn:microsoft.com/office/officeart/2005/8/layout/radial6"/>
    <dgm:cxn modelId="{6EA5D167-3CAA-4F92-BE7D-438636894A9C}" type="presOf" srcId="{876F40C2-CEBF-4FFA-8004-BCD03FB1D563}" destId="{DCDEC5EF-2AD8-45FF-B825-D4DEFC8CE110}" srcOrd="0" destOrd="0" presId="urn:microsoft.com/office/officeart/2005/8/layout/radial6"/>
    <dgm:cxn modelId="{B66DED48-0D42-4F96-BD9A-AEFAC298BC4A}" type="presOf" srcId="{A347ED57-35CA-4216-9398-D65C6F2B4ED5}" destId="{5C668C8F-22EF-4B3F-85A1-DA480225756A}" srcOrd="0" destOrd="0" presId="urn:microsoft.com/office/officeart/2005/8/layout/radial6"/>
    <dgm:cxn modelId="{E4798769-A175-47FB-81F7-0F5E46D8890E}" type="presOf" srcId="{0335FF15-966D-4B1F-8A6D-3FA9625BB972}" destId="{FD099322-0251-4FB9-9A7E-3FD4771E9BC9}" srcOrd="0" destOrd="0" presId="urn:microsoft.com/office/officeart/2005/8/layout/radial6"/>
    <dgm:cxn modelId="{8A56067C-1117-4DDA-8A2A-C8EDAEDBF013}" type="presOf" srcId="{70B20D4F-6BDE-433F-A4E9-B17F18F4213A}" destId="{D5E3DC19-E84C-48E8-92F1-17780AF1AEC5}" srcOrd="0" destOrd="0" presId="urn:microsoft.com/office/officeart/2005/8/layout/radial6"/>
    <dgm:cxn modelId="{B9430CC7-2FCB-4D69-A71E-50BF56D60374}" srcId="{876F40C2-CEBF-4FFA-8004-BCD03FB1D563}" destId="{70B20D4F-6BDE-433F-A4E9-B17F18F4213A}" srcOrd="3" destOrd="0" parTransId="{C8B8FA5F-28ED-46AC-A84D-776BFE093527}" sibTransId="{54A8A276-4290-4302-8E8D-997B6C010601}"/>
    <dgm:cxn modelId="{8F891BD9-60C2-4D15-ACFE-163A11477F2D}" type="presOf" srcId="{6D611D4F-682F-4A7A-90E5-76EAD167BD54}" destId="{7C83C16E-A5B3-421B-B7FA-992BAF0F0ACA}" srcOrd="0" destOrd="0" presId="urn:microsoft.com/office/officeart/2005/8/layout/radial6"/>
    <dgm:cxn modelId="{E3215EDA-8D86-4AB4-814A-940DC234B4DB}" type="presOf" srcId="{0BDDC93D-457D-4927-83D6-D67AA26FD644}" destId="{E0B882F7-88EF-42BC-B85B-14BA359B3E61}" srcOrd="0" destOrd="0" presId="urn:microsoft.com/office/officeart/2005/8/layout/radial6"/>
    <dgm:cxn modelId="{CD6B60E7-8CC3-411D-B9DD-3E0D48186B62}" srcId="{876F40C2-CEBF-4FFA-8004-BCD03FB1D563}" destId="{A17D2A3A-4A98-4E53-8F34-36E91B2F8724}" srcOrd="1" destOrd="0" parTransId="{C3A6771F-CEF3-4F2A-91BC-036F3E22A6CE}" sibTransId="{A347ED57-35CA-4216-9398-D65C6F2B4ED5}"/>
    <dgm:cxn modelId="{06A3E4EC-3000-4594-BE4C-7E5B857A768F}" type="presOf" srcId="{D3A5C2EC-0891-4250-B524-068ACB44BC39}" destId="{1F85A602-AAB1-49FB-99E8-3A1D47E0BF8D}" srcOrd="0" destOrd="0" presId="urn:microsoft.com/office/officeart/2005/8/layout/radial6"/>
    <dgm:cxn modelId="{699925A7-9956-4783-B1A5-5778E4F90C24}" type="presParOf" srcId="{7C83C16E-A5B3-421B-B7FA-992BAF0F0ACA}" destId="{DCDEC5EF-2AD8-45FF-B825-D4DEFC8CE110}" srcOrd="0" destOrd="0" presId="urn:microsoft.com/office/officeart/2005/8/layout/radial6"/>
    <dgm:cxn modelId="{5A2B5726-5FE0-4BB9-B080-43AB351A672E}" type="presParOf" srcId="{7C83C16E-A5B3-421B-B7FA-992BAF0F0ACA}" destId="{E0B882F7-88EF-42BC-B85B-14BA359B3E61}" srcOrd="1" destOrd="0" presId="urn:microsoft.com/office/officeart/2005/8/layout/radial6"/>
    <dgm:cxn modelId="{9BAE4682-DE88-4A03-BDA9-3AA4ECFDF68A}" type="presParOf" srcId="{7C83C16E-A5B3-421B-B7FA-992BAF0F0ACA}" destId="{1C5BC581-3FEF-4FA7-B624-88B3CE54FF92}" srcOrd="2" destOrd="0" presId="urn:microsoft.com/office/officeart/2005/8/layout/radial6"/>
    <dgm:cxn modelId="{3D715C78-6BC6-4F7B-A643-1EDBF2E24246}" type="presParOf" srcId="{7C83C16E-A5B3-421B-B7FA-992BAF0F0ACA}" destId="{FD099322-0251-4FB9-9A7E-3FD4771E9BC9}" srcOrd="3" destOrd="0" presId="urn:microsoft.com/office/officeart/2005/8/layout/radial6"/>
    <dgm:cxn modelId="{AB6EDC01-B7A7-4BA2-91E2-BF7E824A6630}" type="presParOf" srcId="{7C83C16E-A5B3-421B-B7FA-992BAF0F0ACA}" destId="{4BD7C6A2-FC3F-4B94-8EDB-BA85431BB521}" srcOrd="4" destOrd="0" presId="urn:microsoft.com/office/officeart/2005/8/layout/radial6"/>
    <dgm:cxn modelId="{C503A72D-7104-4A53-A2E0-BCE6639E792C}" type="presParOf" srcId="{7C83C16E-A5B3-421B-B7FA-992BAF0F0ACA}" destId="{494843C8-111E-4A91-BB1E-C5377FBC026E}" srcOrd="5" destOrd="0" presId="urn:microsoft.com/office/officeart/2005/8/layout/radial6"/>
    <dgm:cxn modelId="{AFC0C1C7-5AC2-44A0-AFC2-65FB7C1601B7}" type="presParOf" srcId="{7C83C16E-A5B3-421B-B7FA-992BAF0F0ACA}" destId="{5C668C8F-22EF-4B3F-85A1-DA480225756A}" srcOrd="6" destOrd="0" presId="urn:microsoft.com/office/officeart/2005/8/layout/radial6"/>
    <dgm:cxn modelId="{53C39D99-645B-4517-938D-E7642A2A96E1}" type="presParOf" srcId="{7C83C16E-A5B3-421B-B7FA-992BAF0F0ACA}" destId="{1F85A602-AAB1-49FB-99E8-3A1D47E0BF8D}" srcOrd="7" destOrd="0" presId="urn:microsoft.com/office/officeart/2005/8/layout/radial6"/>
    <dgm:cxn modelId="{C9CA4B4A-5846-4E1F-945A-D64012FFD450}" type="presParOf" srcId="{7C83C16E-A5B3-421B-B7FA-992BAF0F0ACA}" destId="{DD1047FE-E1BD-4D24-9207-DADA61C67168}" srcOrd="8" destOrd="0" presId="urn:microsoft.com/office/officeart/2005/8/layout/radial6"/>
    <dgm:cxn modelId="{BD45C2B6-FC6B-4D31-B6BC-203EA25A0B2D}" type="presParOf" srcId="{7C83C16E-A5B3-421B-B7FA-992BAF0F0ACA}" destId="{EE4A8E16-A39D-4B22-A889-5E9554CB15DE}" srcOrd="9" destOrd="0" presId="urn:microsoft.com/office/officeart/2005/8/layout/radial6"/>
    <dgm:cxn modelId="{239D7486-717F-4D7D-98C2-EE5C13FA57A5}" type="presParOf" srcId="{7C83C16E-A5B3-421B-B7FA-992BAF0F0ACA}" destId="{D5E3DC19-E84C-48E8-92F1-17780AF1AEC5}" srcOrd="10" destOrd="0" presId="urn:microsoft.com/office/officeart/2005/8/layout/radial6"/>
    <dgm:cxn modelId="{2624D4A7-0128-46EC-804C-E9CF24C0D274}" type="presParOf" srcId="{7C83C16E-A5B3-421B-B7FA-992BAF0F0ACA}" destId="{A7A64C64-3DDF-4FA9-846E-7C7D4AC31844}" srcOrd="11" destOrd="0" presId="urn:microsoft.com/office/officeart/2005/8/layout/radial6"/>
    <dgm:cxn modelId="{54C84849-EBDB-43CF-ABED-287616E4933A}" type="presParOf" srcId="{7C83C16E-A5B3-421B-B7FA-992BAF0F0ACA}" destId="{04C0356A-D72B-47E2-8AFC-17E18F5D7F20}"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2E8A11-4271-4548-9C6F-301C8CA776A5}"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cs-CZ"/>
        </a:p>
      </dgm:t>
    </dgm:pt>
    <dgm:pt modelId="{90EB5099-7A07-4C98-A7AA-870B462940AC}">
      <dgm:prSet phldrT="[Text]" custT="1"/>
      <dgm:spPr/>
      <dgm:t>
        <a:bodyPr/>
        <a:lstStyle/>
        <a:p>
          <a:pPr algn="ctr"/>
          <a:r>
            <a:rPr lang="cs-CZ" sz="4000" dirty="0"/>
            <a:t>SR</a:t>
          </a:r>
        </a:p>
      </dgm:t>
    </dgm:pt>
    <dgm:pt modelId="{9F3D84D9-CBDB-4C2A-B2FE-A9600E7866AD}" type="parTrans" cxnId="{E2833B00-3539-45DF-BCDD-4CF7264485DE}">
      <dgm:prSet/>
      <dgm:spPr/>
      <dgm:t>
        <a:bodyPr/>
        <a:lstStyle/>
        <a:p>
          <a:pPr algn="ctr"/>
          <a:endParaRPr lang="cs-CZ"/>
        </a:p>
      </dgm:t>
    </dgm:pt>
    <dgm:pt modelId="{26107E96-2E01-4CB7-8357-9636B8A3B271}" type="sibTrans" cxnId="{E2833B00-3539-45DF-BCDD-4CF7264485DE}">
      <dgm:prSet/>
      <dgm:spPr/>
      <dgm:t>
        <a:bodyPr/>
        <a:lstStyle/>
        <a:p>
          <a:pPr algn="ctr"/>
          <a:endParaRPr lang="cs-CZ"/>
        </a:p>
      </dgm:t>
    </dgm:pt>
    <dgm:pt modelId="{2BC952B4-C404-4962-BEC6-0108B5A4B91E}">
      <dgm:prSet phldrT="[Text]" custT="1"/>
      <dgm:spPr>
        <a:solidFill>
          <a:schemeClr val="accent2"/>
        </a:solidFill>
      </dgm:spPr>
      <dgm:t>
        <a:bodyPr/>
        <a:lstStyle/>
        <a:p>
          <a:pPr algn="ctr"/>
          <a:r>
            <a:rPr lang="cs-CZ" sz="1600" b="0" dirty="0"/>
            <a:t>rodičovská harmonie</a:t>
          </a:r>
        </a:p>
        <a:p>
          <a:pPr algn="ctr"/>
          <a:r>
            <a:rPr lang="cs-CZ" sz="1600" i="1" dirty="0" err="1"/>
            <a:t>parental</a:t>
          </a:r>
          <a:r>
            <a:rPr lang="cs-CZ" sz="1600" i="1" dirty="0"/>
            <a:t> </a:t>
          </a:r>
          <a:r>
            <a:rPr lang="cs-CZ" sz="1600" i="1" dirty="0" err="1"/>
            <a:t>harmony</a:t>
          </a:r>
          <a:endParaRPr lang="cs-CZ" sz="1600" dirty="0"/>
        </a:p>
      </dgm:t>
    </dgm:pt>
    <dgm:pt modelId="{B56B6F10-8B44-421F-99EB-145BFF6733BA}" type="parTrans" cxnId="{782A397B-94D3-4BE1-92F4-BAF82C5B8E21}">
      <dgm:prSet/>
      <dgm:spPr/>
      <dgm:t>
        <a:bodyPr/>
        <a:lstStyle/>
        <a:p>
          <a:pPr algn="ctr"/>
          <a:endParaRPr lang="cs-CZ"/>
        </a:p>
      </dgm:t>
    </dgm:pt>
    <dgm:pt modelId="{5902BDD8-9D4F-4D21-BF46-7742C6948DA4}" type="sibTrans" cxnId="{782A397B-94D3-4BE1-92F4-BAF82C5B8E21}">
      <dgm:prSet/>
      <dgm:spPr/>
      <dgm:t>
        <a:bodyPr/>
        <a:lstStyle/>
        <a:p>
          <a:pPr algn="ctr"/>
          <a:endParaRPr lang="cs-CZ"/>
        </a:p>
      </dgm:t>
    </dgm:pt>
    <dgm:pt modelId="{8ACA7F8F-9E8C-47C1-807B-0018CE3A092F}">
      <dgm:prSet phldrT="[Text]" custT="1"/>
      <dgm:spPr>
        <a:solidFill>
          <a:schemeClr val="accent2"/>
        </a:solidFill>
      </dgm:spPr>
      <dgm:t>
        <a:bodyPr/>
        <a:lstStyle/>
        <a:p>
          <a:pPr algn="ctr"/>
          <a:r>
            <a:rPr lang="cs-CZ" sz="1600" b="0" dirty="0"/>
            <a:t>udržování hranic</a:t>
          </a:r>
        </a:p>
        <a:p>
          <a:pPr algn="ctr"/>
          <a:r>
            <a:rPr lang="cs-CZ" sz="1600" i="1" dirty="0" err="1"/>
            <a:t>boundary</a:t>
          </a:r>
          <a:r>
            <a:rPr lang="cs-CZ" sz="1600" i="1" dirty="0"/>
            <a:t> </a:t>
          </a:r>
          <a:r>
            <a:rPr lang="cs-CZ" sz="1600" i="1" dirty="0" err="1"/>
            <a:t>preservation</a:t>
          </a:r>
          <a:endParaRPr lang="cs-CZ" sz="1600" dirty="0"/>
        </a:p>
      </dgm:t>
    </dgm:pt>
    <dgm:pt modelId="{1FBB28DF-9910-42F4-AA64-6D39374DF66A}" type="parTrans" cxnId="{10C9D8E6-2999-4BCC-842E-EBED95F964ED}">
      <dgm:prSet/>
      <dgm:spPr/>
      <dgm:t>
        <a:bodyPr/>
        <a:lstStyle/>
        <a:p>
          <a:pPr algn="ctr"/>
          <a:endParaRPr lang="cs-CZ"/>
        </a:p>
      </dgm:t>
    </dgm:pt>
    <dgm:pt modelId="{8358777F-60BB-4DE1-9A0F-D2295A78C7AB}" type="sibTrans" cxnId="{10C9D8E6-2999-4BCC-842E-EBED95F964ED}">
      <dgm:prSet/>
      <dgm:spPr/>
      <dgm:t>
        <a:bodyPr/>
        <a:lstStyle/>
        <a:p>
          <a:pPr algn="ctr"/>
          <a:endParaRPr lang="cs-CZ"/>
        </a:p>
      </dgm:t>
    </dgm:pt>
    <dgm:pt modelId="{E9D81390-AD2F-4C94-8E28-AE7A94D276D1}">
      <dgm:prSet phldrT="[Text]" custT="1"/>
      <dgm:spPr>
        <a:solidFill>
          <a:schemeClr val="accent2"/>
        </a:solidFill>
      </dgm:spPr>
      <dgm:t>
        <a:bodyPr/>
        <a:lstStyle/>
        <a:p>
          <a:pPr algn="ctr"/>
          <a:r>
            <a:rPr lang="cs-CZ" sz="1600" b="0" dirty="0"/>
            <a:t>vzájemná péče</a:t>
          </a:r>
        </a:p>
        <a:p>
          <a:pPr algn="ctr"/>
          <a:r>
            <a:rPr lang="cs-CZ" sz="1600" i="1" dirty="0" err="1"/>
            <a:t>reciprocal</a:t>
          </a:r>
          <a:r>
            <a:rPr lang="cs-CZ" sz="1600" i="1" dirty="0"/>
            <a:t> </a:t>
          </a:r>
          <a:r>
            <a:rPr lang="cs-CZ" sz="1600" i="1" dirty="0" err="1"/>
            <a:t>caregiving</a:t>
          </a:r>
          <a:endParaRPr lang="cs-CZ" sz="1600" dirty="0"/>
        </a:p>
      </dgm:t>
    </dgm:pt>
    <dgm:pt modelId="{2C3C73C7-D422-4688-B7E2-E2AA4EB42F42}" type="parTrans" cxnId="{E1B1750C-5FE1-464A-B5C1-8CDFEC11F292}">
      <dgm:prSet/>
      <dgm:spPr/>
      <dgm:t>
        <a:bodyPr/>
        <a:lstStyle/>
        <a:p>
          <a:pPr algn="ctr"/>
          <a:endParaRPr lang="cs-CZ"/>
        </a:p>
      </dgm:t>
    </dgm:pt>
    <dgm:pt modelId="{A4366A7A-F15B-4170-9F50-EAB588FC2FA0}" type="sibTrans" cxnId="{E1B1750C-5FE1-464A-B5C1-8CDFEC11F292}">
      <dgm:prSet/>
      <dgm:spPr/>
      <dgm:t>
        <a:bodyPr/>
        <a:lstStyle/>
        <a:p>
          <a:pPr algn="ctr"/>
          <a:endParaRPr lang="cs-CZ"/>
        </a:p>
      </dgm:t>
    </dgm:pt>
    <dgm:pt modelId="{CE291E40-EC09-4068-9974-824786E478F4}">
      <dgm:prSet phldrT="[Text]" custT="1"/>
      <dgm:spPr>
        <a:solidFill>
          <a:schemeClr val="accent2"/>
        </a:solidFill>
      </dgm:spPr>
      <dgm:t>
        <a:bodyPr/>
        <a:lstStyle/>
        <a:p>
          <a:pPr algn="ctr"/>
          <a:r>
            <a:rPr lang="cs-CZ" sz="1600" b="0" dirty="0"/>
            <a:t>rodičovské propojení</a:t>
          </a:r>
        </a:p>
        <a:p>
          <a:pPr algn="ctr"/>
          <a:r>
            <a:rPr lang="cs-CZ" sz="1600" i="1" dirty="0" err="1"/>
            <a:t>parental</a:t>
          </a:r>
          <a:r>
            <a:rPr lang="cs-CZ" sz="1600" i="1" dirty="0"/>
            <a:t> </a:t>
          </a:r>
          <a:r>
            <a:rPr lang="cs-CZ" sz="1600" i="1" dirty="0" err="1"/>
            <a:t>connection</a:t>
          </a:r>
          <a:endParaRPr lang="cs-CZ" sz="1600" dirty="0"/>
        </a:p>
      </dgm:t>
    </dgm:pt>
    <dgm:pt modelId="{1F53FA3D-00B5-4FFB-BB3F-C74CC5490BE5}" type="parTrans" cxnId="{69FCA2CE-6FFC-4DF6-A7AB-6B8282CD9A03}">
      <dgm:prSet/>
      <dgm:spPr/>
      <dgm:t>
        <a:bodyPr/>
        <a:lstStyle/>
        <a:p>
          <a:pPr algn="ctr"/>
          <a:endParaRPr lang="cs-CZ"/>
        </a:p>
      </dgm:t>
    </dgm:pt>
    <dgm:pt modelId="{50684AD7-ACBC-4E85-BE76-30E178F25F9A}" type="sibTrans" cxnId="{69FCA2CE-6FFC-4DF6-A7AB-6B8282CD9A03}">
      <dgm:prSet/>
      <dgm:spPr/>
      <dgm:t>
        <a:bodyPr/>
        <a:lstStyle/>
        <a:p>
          <a:pPr algn="ctr"/>
          <a:endParaRPr lang="cs-CZ"/>
        </a:p>
      </dgm:t>
    </dgm:pt>
    <dgm:pt modelId="{4AEE255E-800D-4F26-980E-5F57B260EDF1}" type="pres">
      <dgm:prSet presAssocID="{682E8A11-4271-4548-9C6F-301C8CA776A5}" presName="Name0" presStyleCnt="0">
        <dgm:presLayoutVars>
          <dgm:chMax val="1"/>
          <dgm:dir/>
          <dgm:animLvl val="ctr"/>
          <dgm:resizeHandles val="exact"/>
        </dgm:presLayoutVars>
      </dgm:prSet>
      <dgm:spPr/>
    </dgm:pt>
    <dgm:pt modelId="{1C5AFFB8-6035-4B1F-BEC9-712E44170F1C}" type="pres">
      <dgm:prSet presAssocID="{90EB5099-7A07-4C98-A7AA-870B462940AC}" presName="centerShape" presStyleLbl="node0" presStyleIdx="0" presStyleCnt="1" custScaleX="97634" custScaleY="95001" custLinFactNeighborX="-7236" custLinFactNeighborY="-426"/>
      <dgm:spPr>
        <a:prstGeom prst="ellipse">
          <a:avLst/>
        </a:prstGeom>
      </dgm:spPr>
    </dgm:pt>
    <dgm:pt modelId="{F84813E1-2C66-41BC-9724-2F2639F43128}" type="pres">
      <dgm:prSet presAssocID="{2BC952B4-C404-4962-BEC6-0108B5A4B91E}" presName="node" presStyleLbl="node1" presStyleIdx="0" presStyleCnt="4" custScaleX="227317" custScaleY="106751" custRadScaleRad="175460" custRadScaleInc="-191968">
        <dgm:presLayoutVars>
          <dgm:bulletEnabled val="1"/>
        </dgm:presLayoutVars>
      </dgm:prSet>
      <dgm:spPr>
        <a:prstGeom prst="rect">
          <a:avLst/>
        </a:prstGeom>
      </dgm:spPr>
    </dgm:pt>
    <dgm:pt modelId="{DB78EB4F-1117-40E3-9589-D7682FB41F4A}" type="pres">
      <dgm:prSet presAssocID="{2BC952B4-C404-4962-BEC6-0108B5A4B91E}" presName="dummy" presStyleCnt="0"/>
      <dgm:spPr/>
    </dgm:pt>
    <dgm:pt modelId="{7DF87339-A45A-4A41-B53B-5F42DC7E57FF}" type="pres">
      <dgm:prSet presAssocID="{5902BDD8-9D4F-4D21-BF46-7742C6948DA4}" presName="sibTrans" presStyleLbl="sibTrans2D1" presStyleIdx="0" presStyleCnt="4" custScaleX="62551" custScaleY="49119" custLinFactNeighborX="-1550" custLinFactNeighborY="-1014"/>
      <dgm:spPr>
        <a:prstGeom prst="mathMinus">
          <a:avLst/>
        </a:prstGeom>
      </dgm:spPr>
    </dgm:pt>
    <dgm:pt modelId="{B44D1734-CCA6-4609-89E3-863D745DD7BE}" type="pres">
      <dgm:prSet presAssocID="{8ACA7F8F-9E8C-47C1-807B-0018CE3A092F}" presName="node" presStyleLbl="node1" presStyleIdx="1" presStyleCnt="4" custScaleX="238520" custScaleY="101969" custRadScaleRad="147128" custRadScaleInc="-133206">
        <dgm:presLayoutVars>
          <dgm:bulletEnabled val="1"/>
        </dgm:presLayoutVars>
      </dgm:prSet>
      <dgm:spPr>
        <a:prstGeom prst="rect">
          <a:avLst/>
        </a:prstGeom>
      </dgm:spPr>
    </dgm:pt>
    <dgm:pt modelId="{A2A49F4E-E90C-4A41-9ADE-014633A23A1C}" type="pres">
      <dgm:prSet presAssocID="{8ACA7F8F-9E8C-47C1-807B-0018CE3A092F}" presName="dummy" presStyleCnt="0"/>
      <dgm:spPr/>
    </dgm:pt>
    <dgm:pt modelId="{00C16082-E6CA-4AAF-A231-3CE1E51323AE}" type="pres">
      <dgm:prSet presAssocID="{8358777F-60BB-4DE1-9A0F-D2295A78C7AB}" presName="sibTrans" presStyleLbl="sibTrans2D1" presStyleIdx="1" presStyleCnt="4" custAng="5400000" custScaleX="80569" custScaleY="59364" custLinFactNeighborX="24948" custLinFactNeighborY="-832"/>
      <dgm:spPr>
        <a:prstGeom prst="mathMinus">
          <a:avLst/>
        </a:prstGeom>
      </dgm:spPr>
    </dgm:pt>
    <dgm:pt modelId="{196CCC54-C5BD-404B-A75F-D524BF7BE44B}" type="pres">
      <dgm:prSet presAssocID="{E9D81390-AD2F-4C94-8E28-AE7A94D276D1}" presName="node" presStyleLbl="node1" presStyleIdx="2" presStyleCnt="4" custScaleX="226241" custRadScaleRad="143134" custRadScaleInc="-181904">
        <dgm:presLayoutVars>
          <dgm:bulletEnabled val="1"/>
        </dgm:presLayoutVars>
      </dgm:prSet>
      <dgm:spPr>
        <a:prstGeom prst="rect">
          <a:avLst/>
        </a:prstGeom>
      </dgm:spPr>
    </dgm:pt>
    <dgm:pt modelId="{3994E091-7A9C-4D0E-97E7-657C06C6CFE0}" type="pres">
      <dgm:prSet presAssocID="{E9D81390-AD2F-4C94-8E28-AE7A94D276D1}" presName="dummy" presStyleCnt="0"/>
      <dgm:spPr/>
    </dgm:pt>
    <dgm:pt modelId="{A29938FF-E80D-4123-A3CD-EABD68B0D3C7}" type="pres">
      <dgm:prSet presAssocID="{A4366A7A-F15B-4170-9F50-EAB588FC2FA0}" presName="sibTrans" presStyleLbl="sibTrans2D1" presStyleIdx="2" presStyleCnt="4" custScaleX="66771" custScaleY="40670" custLinFactNeighborX="-822" custLinFactNeighborY="2599"/>
      <dgm:spPr>
        <a:prstGeom prst="mathMinus">
          <a:avLst/>
        </a:prstGeom>
      </dgm:spPr>
    </dgm:pt>
    <dgm:pt modelId="{52AA44A2-3FAE-440D-8F1E-0CF41F3CB033}" type="pres">
      <dgm:prSet presAssocID="{CE291E40-EC09-4068-9974-824786E478F4}" presName="node" presStyleLbl="node1" presStyleIdx="3" presStyleCnt="4" custScaleX="225934" custRadScaleRad="172175" custRadScaleInc="-95535">
        <dgm:presLayoutVars>
          <dgm:bulletEnabled val="1"/>
        </dgm:presLayoutVars>
      </dgm:prSet>
      <dgm:spPr>
        <a:prstGeom prst="rect">
          <a:avLst/>
        </a:prstGeom>
      </dgm:spPr>
    </dgm:pt>
    <dgm:pt modelId="{0A596959-F54C-4F97-A617-1E85FAE408B5}" type="pres">
      <dgm:prSet presAssocID="{CE291E40-EC09-4068-9974-824786E478F4}" presName="dummy" presStyleCnt="0"/>
      <dgm:spPr/>
    </dgm:pt>
    <dgm:pt modelId="{CEF08A03-B3C6-46C4-A6CB-ABFE67E766E0}" type="pres">
      <dgm:prSet presAssocID="{50684AD7-ACBC-4E85-BE76-30E178F25F9A}" presName="sibTrans" presStyleLbl="sibTrans2D1" presStyleIdx="3" presStyleCnt="4" custAng="5400000" custScaleX="75077" custScaleY="64565" custLinFactNeighborX="-22037" custLinFactNeighborY="0"/>
      <dgm:spPr>
        <a:prstGeom prst="mathMinus">
          <a:avLst/>
        </a:prstGeom>
      </dgm:spPr>
    </dgm:pt>
  </dgm:ptLst>
  <dgm:cxnLst>
    <dgm:cxn modelId="{E2833B00-3539-45DF-BCDD-4CF7264485DE}" srcId="{682E8A11-4271-4548-9C6F-301C8CA776A5}" destId="{90EB5099-7A07-4C98-A7AA-870B462940AC}" srcOrd="0" destOrd="0" parTransId="{9F3D84D9-CBDB-4C2A-B2FE-A9600E7866AD}" sibTransId="{26107E96-2E01-4CB7-8357-9636B8A3B271}"/>
    <dgm:cxn modelId="{E1B1750C-5FE1-464A-B5C1-8CDFEC11F292}" srcId="{90EB5099-7A07-4C98-A7AA-870B462940AC}" destId="{E9D81390-AD2F-4C94-8E28-AE7A94D276D1}" srcOrd="2" destOrd="0" parTransId="{2C3C73C7-D422-4688-B7E2-E2AA4EB42F42}" sibTransId="{A4366A7A-F15B-4170-9F50-EAB588FC2FA0}"/>
    <dgm:cxn modelId="{83F13A1B-375B-4057-A43B-354425139E60}" type="presOf" srcId="{50684AD7-ACBC-4E85-BE76-30E178F25F9A}" destId="{CEF08A03-B3C6-46C4-A6CB-ABFE67E766E0}" srcOrd="0" destOrd="0" presId="urn:microsoft.com/office/officeart/2005/8/layout/radial6"/>
    <dgm:cxn modelId="{810B893C-600C-4B06-832C-03F5719AE13D}" type="presOf" srcId="{8ACA7F8F-9E8C-47C1-807B-0018CE3A092F}" destId="{B44D1734-CCA6-4609-89E3-863D745DD7BE}" srcOrd="0" destOrd="0" presId="urn:microsoft.com/office/officeart/2005/8/layout/radial6"/>
    <dgm:cxn modelId="{A902F93C-B70E-4D36-B097-A3EB5099B3C9}" type="presOf" srcId="{682E8A11-4271-4548-9C6F-301C8CA776A5}" destId="{4AEE255E-800D-4F26-980E-5F57B260EDF1}" srcOrd="0" destOrd="0" presId="urn:microsoft.com/office/officeart/2005/8/layout/radial6"/>
    <dgm:cxn modelId="{D6C0255B-CB62-4F98-95B8-1B78FFC598C7}" type="presOf" srcId="{CE291E40-EC09-4068-9974-824786E478F4}" destId="{52AA44A2-3FAE-440D-8F1E-0CF41F3CB033}" srcOrd="0" destOrd="0" presId="urn:microsoft.com/office/officeart/2005/8/layout/radial6"/>
    <dgm:cxn modelId="{468DD95C-FF73-49CA-8EE6-EEAD1908EDD6}" type="presOf" srcId="{A4366A7A-F15B-4170-9F50-EAB588FC2FA0}" destId="{A29938FF-E80D-4123-A3CD-EABD68B0D3C7}" srcOrd="0" destOrd="0" presId="urn:microsoft.com/office/officeart/2005/8/layout/radial6"/>
    <dgm:cxn modelId="{850AD757-11D6-4EDB-A6A2-F37EBA0ED270}" type="presOf" srcId="{E9D81390-AD2F-4C94-8E28-AE7A94D276D1}" destId="{196CCC54-C5BD-404B-A75F-D524BF7BE44B}" srcOrd="0" destOrd="0" presId="urn:microsoft.com/office/officeart/2005/8/layout/radial6"/>
    <dgm:cxn modelId="{782A397B-94D3-4BE1-92F4-BAF82C5B8E21}" srcId="{90EB5099-7A07-4C98-A7AA-870B462940AC}" destId="{2BC952B4-C404-4962-BEC6-0108B5A4B91E}" srcOrd="0" destOrd="0" parTransId="{B56B6F10-8B44-421F-99EB-145BFF6733BA}" sibTransId="{5902BDD8-9D4F-4D21-BF46-7742C6948DA4}"/>
    <dgm:cxn modelId="{818A6897-2302-4646-8FA9-F9FF9BDF749F}" type="presOf" srcId="{8358777F-60BB-4DE1-9A0F-D2295A78C7AB}" destId="{00C16082-E6CA-4AAF-A231-3CE1E51323AE}" srcOrd="0" destOrd="0" presId="urn:microsoft.com/office/officeart/2005/8/layout/radial6"/>
    <dgm:cxn modelId="{484F04AA-E10E-4815-9C9B-6487A42C9128}" type="presOf" srcId="{90EB5099-7A07-4C98-A7AA-870B462940AC}" destId="{1C5AFFB8-6035-4B1F-BEC9-712E44170F1C}" srcOrd="0" destOrd="0" presId="urn:microsoft.com/office/officeart/2005/8/layout/radial6"/>
    <dgm:cxn modelId="{69FCA2CE-6FFC-4DF6-A7AB-6B8282CD9A03}" srcId="{90EB5099-7A07-4C98-A7AA-870B462940AC}" destId="{CE291E40-EC09-4068-9974-824786E478F4}" srcOrd="3" destOrd="0" parTransId="{1F53FA3D-00B5-4FFB-BB3F-C74CC5490BE5}" sibTransId="{50684AD7-ACBC-4E85-BE76-30E178F25F9A}"/>
    <dgm:cxn modelId="{10C9D8E6-2999-4BCC-842E-EBED95F964ED}" srcId="{90EB5099-7A07-4C98-A7AA-870B462940AC}" destId="{8ACA7F8F-9E8C-47C1-807B-0018CE3A092F}" srcOrd="1" destOrd="0" parTransId="{1FBB28DF-9910-42F4-AA64-6D39374DF66A}" sibTransId="{8358777F-60BB-4DE1-9A0F-D2295A78C7AB}"/>
    <dgm:cxn modelId="{6CC01DF5-5E5F-4D2C-BAD3-6211DD34F6DE}" type="presOf" srcId="{5902BDD8-9D4F-4D21-BF46-7742C6948DA4}" destId="{7DF87339-A45A-4A41-B53B-5F42DC7E57FF}" srcOrd="0" destOrd="0" presId="urn:microsoft.com/office/officeart/2005/8/layout/radial6"/>
    <dgm:cxn modelId="{A68770F6-9E03-4ABD-A0A9-D9F291E63FAA}" type="presOf" srcId="{2BC952B4-C404-4962-BEC6-0108B5A4B91E}" destId="{F84813E1-2C66-41BC-9724-2F2639F43128}" srcOrd="0" destOrd="0" presId="urn:microsoft.com/office/officeart/2005/8/layout/radial6"/>
    <dgm:cxn modelId="{021C4925-E14D-4AD8-9FC5-B59D5FD4E30A}" type="presParOf" srcId="{4AEE255E-800D-4F26-980E-5F57B260EDF1}" destId="{1C5AFFB8-6035-4B1F-BEC9-712E44170F1C}" srcOrd="0" destOrd="0" presId="urn:microsoft.com/office/officeart/2005/8/layout/radial6"/>
    <dgm:cxn modelId="{B49287E8-D147-4756-ABF3-6CE9F80B3901}" type="presParOf" srcId="{4AEE255E-800D-4F26-980E-5F57B260EDF1}" destId="{F84813E1-2C66-41BC-9724-2F2639F43128}" srcOrd="1" destOrd="0" presId="urn:microsoft.com/office/officeart/2005/8/layout/radial6"/>
    <dgm:cxn modelId="{82B2554B-E6A8-41F2-B46A-0004E92EED08}" type="presParOf" srcId="{4AEE255E-800D-4F26-980E-5F57B260EDF1}" destId="{DB78EB4F-1117-40E3-9589-D7682FB41F4A}" srcOrd="2" destOrd="0" presId="urn:microsoft.com/office/officeart/2005/8/layout/radial6"/>
    <dgm:cxn modelId="{15BF6195-BA2F-4717-85BF-3E5EFEBE6B00}" type="presParOf" srcId="{4AEE255E-800D-4F26-980E-5F57B260EDF1}" destId="{7DF87339-A45A-4A41-B53B-5F42DC7E57FF}" srcOrd="3" destOrd="0" presId="urn:microsoft.com/office/officeart/2005/8/layout/radial6"/>
    <dgm:cxn modelId="{A434B66B-9E2D-40D7-B8B6-C4ABFAADE04C}" type="presParOf" srcId="{4AEE255E-800D-4F26-980E-5F57B260EDF1}" destId="{B44D1734-CCA6-4609-89E3-863D745DD7BE}" srcOrd="4" destOrd="0" presId="urn:microsoft.com/office/officeart/2005/8/layout/radial6"/>
    <dgm:cxn modelId="{8FE3D3A6-966B-463E-8D1D-48F352ADF254}" type="presParOf" srcId="{4AEE255E-800D-4F26-980E-5F57B260EDF1}" destId="{A2A49F4E-E90C-4A41-9ADE-014633A23A1C}" srcOrd="5" destOrd="0" presId="urn:microsoft.com/office/officeart/2005/8/layout/radial6"/>
    <dgm:cxn modelId="{F54B9374-2B1E-4896-A6DC-E18D0A0D9F38}" type="presParOf" srcId="{4AEE255E-800D-4F26-980E-5F57B260EDF1}" destId="{00C16082-E6CA-4AAF-A231-3CE1E51323AE}" srcOrd="6" destOrd="0" presId="urn:microsoft.com/office/officeart/2005/8/layout/radial6"/>
    <dgm:cxn modelId="{55C528BC-6B22-4529-BC38-C7BA8944E93C}" type="presParOf" srcId="{4AEE255E-800D-4F26-980E-5F57B260EDF1}" destId="{196CCC54-C5BD-404B-A75F-D524BF7BE44B}" srcOrd="7" destOrd="0" presId="urn:microsoft.com/office/officeart/2005/8/layout/radial6"/>
    <dgm:cxn modelId="{478F946F-FCA5-4F62-BDBE-DEFF4DB5F4B7}" type="presParOf" srcId="{4AEE255E-800D-4F26-980E-5F57B260EDF1}" destId="{3994E091-7A9C-4D0E-97E7-657C06C6CFE0}" srcOrd="8" destOrd="0" presId="urn:microsoft.com/office/officeart/2005/8/layout/radial6"/>
    <dgm:cxn modelId="{EB67484A-FC53-46F5-A06F-081A111D1C43}" type="presParOf" srcId="{4AEE255E-800D-4F26-980E-5F57B260EDF1}" destId="{A29938FF-E80D-4123-A3CD-EABD68B0D3C7}" srcOrd="9" destOrd="0" presId="urn:microsoft.com/office/officeart/2005/8/layout/radial6"/>
    <dgm:cxn modelId="{92A912B8-6D48-4466-8FCD-8963A6F7F13A}" type="presParOf" srcId="{4AEE255E-800D-4F26-980E-5F57B260EDF1}" destId="{52AA44A2-3FAE-440D-8F1E-0CF41F3CB033}" srcOrd="10" destOrd="0" presId="urn:microsoft.com/office/officeart/2005/8/layout/radial6"/>
    <dgm:cxn modelId="{1D49CB0A-8D5E-4E4F-8BE8-C3BD4B4E8C4F}" type="presParOf" srcId="{4AEE255E-800D-4F26-980E-5F57B260EDF1}" destId="{0A596959-F54C-4F97-A617-1E85FAE408B5}" srcOrd="11" destOrd="0" presId="urn:microsoft.com/office/officeart/2005/8/layout/radial6"/>
    <dgm:cxn modelId="{AC073681-0BCD-4CA0-B645-F38FE34C5ED6}" type="presParOf" srcId="{4AEE255E-800D-4F26-980E-5F57B260EDF1}" destId="{CEF08A03-B3C6-46C4-A6CB-ABFE67E766E0}"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C0356A-D72B-47E2-8AFC-17E18F5D7F20}">
      <dsp:nvSpPr>
        <dsp:cNvPr id="0" name=""/>
        <dsp:cNvSpPr/>
      </dsp:nvSpPr>
      <dsp:spPr>
        <a:xfrm>
          <a:off x="1014955" y="479608"/>
          <a:ext cx="3082249" cy="3082249"/>
        </a:xfrm>
        <a:prstGeom prst="blockArc">
          <a:avLst>
            <a:gd name="adj1" fmla="val 10800000"/>
            <a:gd name="adj2" fmla="val 1620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E4A8E16-A39D-4B22-A889-5E9554CB15DE}">
      <dsp:nvSpPr>
        <dsp:cNvPr id="0" name=""/>
        <dsp:cNvSpPr/>
      </dsp:nvSpPr>
      <dsp:spPr>
        <a:xfrm>
          <a:off x="1014955" y="479608"/>
          <a:ext cx="3082249" cy="3082249"/>
        </a:xfrm>
        <a:prstGeom prst="blockArc">
          <a:avLst>
            <a:gd name="adj1" fmla="val 5400000"/>
            <a:gd name="adj2" fmla="val 1080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C668C8F-22EF-4B3F-85A1-DA480225756A}">
      <dsp:nvSpPr>
        <dsp:cNvPr id="0" name=""/>
        <dsp:cNvSpPr/>
      </dsp:nvSpPr>
      <dsp:spPr>
        <a:xfrm>
          <a:off x="1014955" y="479608"/>
          <a:ext cx="3082249" cy="3082249"/>
        </a:xfrm>
        <a:prstGeom prst="blockArc">
          <a:avLst>
            <a:gd name="adj1" fmla="val 0"/>
            <a:gd name="adj2" fmla="val 540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099322-0251-4FB9-9A7E-3FD4771E9BC9}">
      <dsp:nvSpPr>
        <dsp:cNvPr id="0" name=""/>
        <dsp:cNvSpPr/>
      </dsp:nvSpPr>
      <dsp:spPr>
        <a:xfrm>
          <a:off x="1014955" y="479608"/>
          <a:ext cx="3082249" cy="3082249"/>
        </a:xfrm>
        <a:prstGeom prst="blockArc">
          <a:avLst>
            <a:gd name="adj1" fmla="val 16200000"/>
            <a:gd name="adj2" fmla="val 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DEC5EF-2AD8-45FF-B825-D4DEFC8CE110}">
      <dsp:nvSpPr>
        <dsp:cNvPr id="0" name=""/>
        <dsp:cNvSpPr/>
      </dsp:nvSpPr>
      <dsp:spPr>
        <a:xfrm>
          <a:off x="2031688" y="1512531"/>
          <a:ext cx="1048783" cy="1016403"/>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cs-CZ" sz="3600" kern="1200" dirty="0"/>
            <a:t>SR</a:t>
          </a:r>
        </a:p>
      </dsp:txBody>
      <dsp:txXfrm>
        <a:off x="2185279" y="1661380"/>
        <a:ext cx="741601" cy="718705"/>
      </dsp:txXfrm>
    </dsp:sp>
    <dsp:sp modelId="{E0B882F7-88EF-42BC-B85B-14BA359B3E61}">
      <dsp:nvSpPr>
        <dsp:cNvPr id="0" name=""/>
        <dsp:cNvSpPr/>
      </dsp:nvSpPr>
      <dsp:spPr>
        <a:xfrm>
          <a:off x="1887289" y="-165454"/>
          <a:ext cx="1337581" cy="1361576"/>
        </a:xfrm>
        <a:prstGeom prst="ellips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cs-CZ" sz="1500" kern="1200" dirty="0"/>
            <a:t>triangulace</a:t>
          </a:r>
        </a:p>
      </dsp:txBody>
      <dsp:txXfrm>
        <a:off x="2083173" y="33944"/>
        <a:ext cx="945813" cy="962780"/>
      </dsp:txXfrm>
    </dsp:sp>
    <dsp:sp modelId="{4BD7C6A2-FC3F-4B94-8EDB-BA85431BB521}">
      <dsp:nvSpPr>
        <dsp:cNvPr id="0" name=""/>
        <dsp:cNvSpPr/>
      </dsp:nvSpPr>
      <dsp:spPr>
        <a:xfrm>
          <a:off x="3376279" y="1339264"/>
          <a:ext cx="1370399" cy="1362936"/>
        </a:xfrm>
        <a:prstGeom prst="ellips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cs-CZ" sz="1500" kern="1200" dirty="0"/>
            <a:t>kooperace</a:t>
          </a:r>
        </a:p>
      </dsp:txBody>
      <dsp:txXfrm>
        <a:off x="3576969" y="1538861"/>
        <a:ext cx="969019" cy="963742"/>
      </dsp:txXfrm>
    </dsp:sp>
    <dsp:sp modelId="{1F85A602-AAB1-49FB-99E8-3A1D47E0BF8D}">
      <dsp:nvSpPr>
        <dsp:cNvPr id="0" name=""/>
        <dsp:cNvSpPr/>
      </dsp:nvSpPr>
      <dsp:spPr>
        <a:xfrm>
          <a:off x="1904502" y="2879808"/>
          <a:ext cx="1303155" cy="1292646"/>
        </a:xfrm>
        <a:prstGeom prst="ellips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cs-CZ" sz="1500" kern="1200" dirty="0"/>
            <a:t>shoda při výchově</a:t>
          </a:r>
        </a:p>
      </dsp:txBody>
      <dsp:txXfrm>
        <a:off x="2095345" y="3069112"/>
        <a:ext cx="921469" cy="914038"/>
      </dsp:txXfrm>
    </dsp:sp>
    <dsp:sp modelId="{D5E3DC19-E84C-48E8-92F1-17780AF1AEC5}">
      <dsp:nvSpPr>
        <dsp:cNvPr id="0" name=""/>
        <dsp:cNvSpPr/>
      </dsp:nvSpPr>
      <dsp:spPr>
        <a:xfrm>
          <a:off x="373961" y="1354368"/>
          <a:ext cx="1353439" cy="1332728"/>
        </a:xfrm>
        <a:prstGeom prst="ellips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cs-CZ" sz="1500" kern="1200" dirty="0"/>
            <a:t>konflikt mezi rodiči</a:t>
          </a:r>
        </a:p>
      </dsp:txBody>
      <dsp:txXfrm>
        <a:off x="572168" y="1549541"/>
        <a:ext cx="957025" cy="9423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F08A03-B3C6-46C4-A6CB-ABFE67E766E0}">
      <dsp:nvSpPr>
        <dsp:cNvPr id="0" name=""/>
        <dsp:cNvSpPr/>
      </dsp:nvSpPr>
      <dsp:spPr>
        <a:xfrm rot="5400000">
          <a:off x="1598645" y="953412"/>
          <a:ext cx="2325438" cy="1999839"/>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29938FF-E80D-4123-A3CD-EABD68B0D3C7}">
      <dsp:nvSpPr>
        <dsp:cNvPr id="0" name=""/>
        <dsp:cNvSpPr/>
      </dsp:nvSpPr>
      <dsp:spPr>
        <a:xfrm>
          <a:off x="3327313" y="2549400"/>
          <a:ext cx="2752126" cy="1676311"/>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0C16082-E6CA-4AAF-A231-3CE1E51323AE}">
      <dsp:nvSpPr>
        <dsp:cNvPr id="0" name=""/>
        <dsp:cNvSpPr/>
      </dsp:nvSpPr>
      <dsp:spPr>
        <a:xfrm rot="5400000">
          <a:off x="5561222" y="1011043"/>
          <a:ext cx="2495547" cy="1838743"/>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DF87339-A45A-4A41-B53B-5F42DC7E57FF}">
      <dsp:nvSpPr>
        <dsp:cNvPr id="0" name=""/>
        <dsp:cNvSpPr/>
      </dsp:nvSpPr>
      <dsp:spPr>
        <a:xfrm>
          <a:off x="3411201" y="-425644"/>
          <a:ext cx="2513741" cy="1973948"/>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C5AFFB8-6035-4B1F-BEC9-712E44170F1C}">
      <dsp:nvSpPr>
        <dsp:cNvPr id="0" name=""/>
        <dsp:cNvSpPr/>
      </dsp:nvSpPr>
      <dsp:spPr>
        <a:xfrm>
          <a:off x="4083602" y="1338757"/>
          <a:ext cx="1390586" cy="135308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cs-CZ" sz="4000" kern="1200" dirty="0"/>
            <a:t>SR</a:t>
          </a:r>
        </a:p>
      </dsp:txBody>
      <dsp:txXfrm>
        <a:off x="4287249" y="1536912"/>
        <a:ext cx="983292" cy="956775"/>
      </dsp:txXfrm>
    </dsp:sp>
    <dsp:sp modelId="{F84813E1-2C66-41BC-9724-2F2639F43128}">
      <dsp:nvSpPr>
        <dsp:cNvPr id="0" name=""/>
        <dsp:cNvSpPr/>
      </dsp:nvSpPr>
      <dsp:spPr>
        <a:xfrm>
          <a:off x="1623728" y="73374"/>
          <a:ext cx="2266349" cy="1064307"/>
        </a:xfrm>
        <a:prstGeom prst="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cs-CZ" sz="1600" b="0" kern="1200" dirty="0"/>
            <a:t>rodičovská harmonie</a:t>
          </a:r>
        </a:p>
        <a:p>
          <a:pPr marL="0" lvl="0" indent="0" algn="ctr" defTabSz="711200">
            <a:lnSpc>
              <a:spcPct val="90000"/>
            </a:lnSpc>
            <a:spcBef>
              <a:spcPct val="0"/>
            </a:spcBef>
            <a:spcAft>
              <a:spcPct val="35000"/>
            </a:spcAft>
            <a:buNone/>
          </a:pPr>
          <a:r>
            <a:rPr lang="cs-CZ" sz="1600" i="1" kern="1200" dirty="0" err="1"/>
            <a:t>parental</a:t>
          </a:r>
          <a:r>
            <a:rPr lang="cs-CZ" sz="1600" i="1" kern="1200" dirty="0"/>
            <a:t> </a:t>
          </a:r>
          <a:r>
            <a:rPr lang="cs-CZ" sz="1600" i="1" kern="1200" dirty="0" err="1"/>
            <a:t>harmony</a:t>
          </a:r>
          <a:endParaRPr lang="cs-CZ" sz="1600" kern="1200" dirty="0"/>
        </a:p>
      </dsp:txBody>
      <dsp:txXfrm>
        <a:off x="1623728" y="73374"/>
        <a:ext cx="2266349" cy="1064307"/>
      </dsp:txXfrm>
    </dsp:sp>
    <dsp:sp modelId="{B44D1734-CCA6-4609-89E3-863D745DD7BE}">
      <dsp:nvSpPr>
        <dsp:cNvPr id="0" name=""/>
        <dsp:cNvSpPr/>
      </dsp:nvSpPr>
      <dsp:spPr>
        <a:xfrm>
          <a:off x="5514797" y="90315"/>
          <a:ext cx="2378043" cy="1016630"/>
        </a:xfrm>
        <a:prstGeom prst="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cs-CZ" sz="1600" b="0" kern="1200" dirty="0"/>
            <a:t>udržování hranic</a:t>
          </a:r>
        </a:p>
        <a:p>
          <a:pPr marL="0" lvl="0" indent="0" algn="ctr" defTabSz="711200">
            <a:lnSpc>
              <a:spcPct val="90000"/>
            </a:lnSpc>
            <a:spcBef>
              <a:spcPct val="0"/>
            </a:spcBef>
            <a:spcAft>
              <a:spcPct val="35000"/>
            </a:spcAft>
            <a:buNone/>
          </a:pPr>
          <a:r>
            <a:rPr lang="cs-CZ" sz="1600" i="1" kern="1200" dirty="0" err="1"/>
            <a:t>boundary</a:t>
          </a:r>
          <a:r>
            <a:rPr lang="cs-CZ" sz="1600" i="1" kern="1200" dirty="0"/>
            <a:t> </a:t>
          </a:r>
          <a:r>
            <a:rPr lang="cs-CZ" sz="1600" i="1" kern="1200" dirty="0" err="1"/>
            <a:t>preservation</a:t>
          </a:r>
          <a:endParaRPr lang="cs-CZ" sz="1600" kern="1200" dirty="0"/>
        </a:p>
      </dsp:txBody>
      <dsp:txXfrm>
        <a:off x="5514797" y="90315"/>
        <a:ext cx="2378043" cy="1016630"/>
      </dsp:txXfrm>
    </dsp:sp>
    <dsp:sp modelId="{196CCC54-C5BD-404B-A75F-D524BF7BE44B}">
      <dsp:nvSpPr>
        <dsp:cNvPr id="0" name=""/>
        <dsp:cNvSpPr/>
      </dsp:nvSpPr>
      <dsp:spPr>
        <a:xfrm>
          <a:off x="5634421" y="2784920"/>
          <a:ext cx="2255621" cy="996999"/>
        </a:xfrm>
        <a:prstGeom prst="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cs-CZ" sz="1600" b="0" kern="1200" dirty="0"/>
            <a:t>vzájemná péče</a:t>
          </a:r>
        </a:p>
        <a:p>
          <a:pPr marL="0" lvl="0" indent="0" algn="ctr" defTabSz="711200">
            <a:lnSpc>
              <a:spcPct val="90000"/>
            </a:lnSpc>
            <a:spcBef>
              <a:spcPct val="0"/>
            </a:spcBef>
            <a:spcAft>
              <a:spcPct val="35000"/>
            </a:spcAft>
            <a:buNone/>
          </a:pPr>
          <a:r>
            <a:rPr lang="cs-CZ" sz="1600" i="1" kern="1200" dirty="0" err="1"/>
            <a:t>reciprocal</a:t>
          </a:r>
          <a:r>
            <a:rPr lang="cs-CZ" sz="1600" i="1" kern="1200" dirty="0"/>
            <a:t> </a:t>
          </a:r>
          <a:r>
            <a:rPr lang="cs-CZ" sz="1600" i="1" kern="1200" dirty="0" err="1"/>
            <a:t>caregiving</a:t>
          </a:r>
          <a:endParaRPr lang="cs-CZ" sz="1600" kern="1200" dirty="0"/>
        </a:p>
      </dsp:txBody>
      <dsp:txXfrm>
        <a:off x="5634421" y="2784920"/>
        <a:ext cx="2255621" cy="996999"/>
      </dsp:txXfrm>
    </dsp:sp>
    <dsp:sp modelId="{52AA44A2-3FAE-440D-8F1E-0CF41F3CB033}">
      <dsp:nvSpPr>
        <dsp:cNvPr id="0" name=""/>
        <dsp:cNvSpPr/>
      </dsp:nvSpPr>
      <dsp:spPr>
        <a:xfrm>
          <a:off x="1586001" y="2778943"/>
          <a:ext cx="2252561" cy="996999"/>
        </a:xfrm>
        <a:prstGeom prst="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cs-CZ" sz="1600" b="0" kern="1200" dirty="0"/>
            <a:t>rodičovské propojení</a:t>
          </a:r>
        </a:p>
        <a:p>
          <a:pPr marL="0" lvl="0" indent="0" algn="ctr" defTabSz="711200">
            <a:lnSpc>
              <a:spcPct val="90000"/>
            </a:lnSpc>
            <a:spcBef>
              <a:spcPct val="0"/>
            </a:spcBef>
            <a:spcAft>
              <a:spcPct val="35000"/>
            </a:spcAft>
            <a:buNone/>
          </a:pPr>
          <a:r>
            <a:rPr lang="cs-CZ" sz="1600" i="1" kern="1200" dirty="0" err="1"/>
            <a:t>parental</a:t>
          </a:r>
          <a:r>
            <a:rPr lang="cs-CZ" sz="1600" i="1" kern="1200" dirty="0"/>
            <a:t> </a:t>
          </a:r>
          <a:r>
            <a:rPr lang="cs-CZ" sz="1600" i="1" kern="1200" dirty="0" err="1"/>
            <a:t>connection</a:t>
          </a:r>
          <a:endParaRPr lang="cs-CZ" sz="1600" kern="1200" dirty="0"/>
        </a:p>
      </dsp:txBody>
      <dsp:txXfrm>
        <a:off x="1586001" y="2778943"/>
        <a:ext cx="2252561" cy="996999"/>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82B55596-219B-40AD-8B05-C8D91C73B256}" type="datetimeFigureOut">
              <a:rPr lang="cs-CZ" smtClean="0"/>
              <a:t>22.4.2019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C146C8F-B510-459B-A779-648A0D6EB3DC}"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8326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2B55596-219B-40AD-8B05-C8D91C73B256}" type="datetimeFigureOut">
              <a:rPr lang="cs-CZ" smtClean="0"/>
              <a:t>22.4.2019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C146C8F-B510-459B-A779-648A0D6EB3DC}" type="slidenum">
              <a:rPr lang="cs-CZ" smtClean="0"/>
              <a:t>‹#›</a:t>
            </a:fld>
            <a:endParaRPr lang="cs-CZ"/>
          </a:p>
        </p:txBody>
      </p:sp>
    </p:spTree>
    <p:extLst>
      <p:ext uri="{BB962C8B-B14F-4D97-AF65-F5344CB8AC3E}">
        <p14:creationId xmlns:p14="http://schemas.microsoft.com/office/powerpoint/2010/main" val="2283171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2B55596-219B-40AD-8B05-C8D91C73B256}" type="datetimeFigureOut">
              <a:rPr lang="cs-CZ" smtClean="0"/>
              <a:t>22.4.2019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C146C8F-B510-459B-A779-648A0D6EB3DC}" type="slidenum">
              <a:rPr lang="cs-CZ" smtClean="0"/>
              <a:t>‹#›</a:t>
            </a:fld>
            <a:endParaRPr lang="cs-CZ"/>
          </a:p>
        </p:txBody>
      </p:sp>
    </p:spTree>
    <p:extLst>
      <p:ext uri="{BB962C8B-B14F-4D97-AF65-F5344CB8AC3E}">
        <p14:creationId xmlns:p14="http://schemas.microsoft.com/office/powerpoint/2010/main" val="1919467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2B55596-219B-40AD-8B05-C8D91C73B256}" type="datetimeFigureOut">
              <a:rPr lang="cs-CZ" smtClean="0"/>
              <a:t>22.4.2019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C146C8F-B510-459B-A779-648A0D6EB3DC}" type="slidenum">
              <a:rPr lang="cs-CZ" smtClean="0"/>
              <a:t>‹#›</a:t>
            </a:fld>
            <a:endParaRPr lang="cs-CZ"/>
          </a:p>
        </p:txBody>
      </p:sp>
    </p:spTree>
    <p:extLst>
      <p:ext uri="{BB962C8B-B14F-4D97-AF65-F5344CB8AC3E}">
        <p14:creationId xmlns:p14="http://schemas.microsoft.com/office/powerpoint/2010/main" val="3939141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82B55596-219B-40AD-8B05-C8D91C73B256}" type="datetimeFigureOut">
              <a:rPr lang="cs-CZ" smtClean="0"/>
              <a:t>22.4.2019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C146C8F-B510-459B-A779-648A0D6EB3DC}"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1462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2B55596-219B-40AD-8B05-C8D91C73B256}" type="datetimeFigureOut">
              <a:rPr lang="cs-CZ" smtClean="0"/>
              <a:t>22.4.2019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C146C8F-B510-459B-A779-648A0D6EB3DC}" type="slidenum">
              <a:rPr lang="cs-CZ" smtClean="0"/>
              <a:t>‹#›</a:t>
            </a:fld>
            <a:endParaRPr lang="cs-CZ"/>
          </a:p>
        </p:txBody>
      </p:sp>
    </p:spTree>
    <p:extLst>
      <p:ext uri="{BB962C8B-B14F-4D97-AF65-F5344CB8AC3E}">
        <p14:creationId xmlns:p14="http://schemas.microsoft.com/office/powerpoint/2010/main" val="676518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2B55596-219B-40AD-8B05-C8D91C73B256}" type="datetimeFigureOut">
              <a:rPr lang="cs-CZ" smtClean="0"/>
              <a:t>22.4.2019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C146C8F-B510-459B-A779-648A0D6EB3DC}" type="slidenum">
              <a:rPr lang="cs-CZ" smtClean="0"/>
              <a:t>‹#›</a:t>
            </a:fld>
            <a:endParaRPr lang="cs-CZ"/>
          </a:p>
        </p:txBody>
      </p:sp>
    </p:spTree>
    <p:extLst>
      <p:ext uri="{BB962C8B-B14F-4D97-AF65-F5344CB8AC3E}">
        <p14:creationId xmlns:p14="http://schemas.microsoft.com/office/powerpoint/2010/main" val="1542001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82B55596-219B-40AD-8B05-C8D91C73B256}" type="datetimeFigureOut">
              <a:rPr lang="cs-CZ" smtClean="0"/>
              <a:t>22.4.2019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C146C8F-B510-459B-A779-648A0D6EB3DC}" type="slidenum">
              <a:rPr lang="cs-CZ" smtClean="0"/>
              <a:t>‹#›</a:t>
            </a:fld>
            <a:endParaRPr lang="cs-CZ"/>
          </a:p>
        </p:txBody>
      </p:sp>
    </p:spTree>
    <p:extLst>
      <p:ext uri="{BB962C8B-B14F-4D97-AF65-F5344CB8AC3E}">
        <p14:creationId xmlns:p14="http://schemas.microsoft.com/office/powerpoint/2010/main" val="2549714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2B55596-219B-40AD-8B05-C8D91C73B256}" type="datetimeFigureOut">
              <a:rPr lang="cs-CZ" smtClean="0"/>
              <a:t>22.4.2019</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7C146C8F-B510-459B-A779-648A0D6EB3DC}" type="slidenum">
              <a:rPr lang="cs-CZ" smtClean="0"/>
              <a:t>‹#›</a:t>
            </a:fld>
            <a:endParaRPr lang="cs-CZ"/>
          </a:p>
        </p:txBody>
      </p:sp>
    </p:spTree>
    <p:extLst>
      <p:ext uri="{BB962C8B-B14F-4D97-AF65-F5344CB8AC3E}">
        <p14:creationId xmlns:p14="http://schemas.microsoft.com/office/powerpoint/2010/main" val="3223540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2B55596-219B-40AD-8B05-C8D91C73B256}" type="datetimeFigureOut">
              <a:rPr lang="cs-CZ" smtClean="0"/>
              <a:t>22.4.2019</a:t>
            </a:fld>
            <a:endParaRPr lang="cs-C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C146C8F-B510-459B-A779-648A0D6EB3DC}" type="slidenum">
              <a:rPr lang="cs-CZ" smtClean="0"/>
              <a:t>‹#›</a:t>
            </a:fld>
            <a:endParaRPr lang="cs-CZ"/>
          </a:p>
        </p:txBody>
      </p:sp>
    </p:spTree>
    <p:extLst>
      <p:ext uri="{BB962C8B-B14F-4D97-AF65-F5344CB8AC3E}">
        <p14:creationId xmlns:p14="http://schemas.microsoft.com/office/powerpoint/2010/main" val="47400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82B55596-219B-40AD-8B05-C8D91C73B256}" type="datetimeFigureOut">
              <a:rPr lang="cs-CZ" smtClean="0"/>
              <a:t>22.4.2019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C146C8F-B510-459B-A779-648A0D6EB3DC}" type="slidenum">
              <a:rPr lang="cs-CZ" smtClean="0"/>
              <a:t>‹#›</a:t>
            </a:fld>
            <a:endParaRPr lang="cs-CZ"/>
          </a:p>
        </p:txBody>
      </p:sp>
    </p:spTree>
    <p:extLst>
      <p:ext uri="{BB962C8B-B14F-4D97-AF65-F5344CB8AC3E}">
        <p14:creationId xmlns:p14="http://schemas.microsoft.com/office/powerpoint/2010/main" val="1198057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2B55596-219B-40AD-8B05-C8D91C73B256}" type="datetimeFigureOut">
              <a:rPr lang="cs-CZ" smtClean="0"/>
              <a:t>22.4.2019</a:t>
            </a:fld>
            <a:endParaRPr lang="cs-C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C146C8F-B510-459B-A779-648A0D6EB3DC}" type="slidenum">
              <a:rPr lang="cs-CZ" smtClean="0"/>
              <a:t>‹#›</a:t>
            </a:fld>
            <a:endParaRPr lang="cs-C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3358465"/>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91219" y="484038"/>
            <a:ext cx="5007305" cy="3238504"/>
          </a:xfrm>
        </p:spPr>
        <p:txBody>
          <a:bodyPr>
            <a:normAutofit fontScale="90000"/>
          </a:bodyPr>
          <a:lstStyle/>
          <a:p>
            <a:r>
              <a:rPr lang="cs-CZ" sz="6600" dirty="0">
                <a:solidFill>
                  <a:schemeClr val="accent2"/>
                </a:solidFill>
              </a:rPr>
              <a:t>Dítě v porozvodové péči - spolurodičovství</a:t>
            </a:r>
          </a:p>
        </p:txBody>
      </p:sp>
      <p:sp>
        <p:nvSpPr>
          <p:cNvPr id="3" name="Podnadpis 2"/>
          <p:cNvSpPr>
            <a:spLocks noGrp="1"/>
          </p:cNvSpPr>
          <p:nvPr>
            <p:ph type="subTitle" idx="1"/>
          </p:nvPr>
        </p:nvSpPr>
        <p:spPr>
          <a:xfrm>
            <a:off x="1100051" y="4456091"/>
            <a:ext cx="10847608" cy="1635616"/>
          </a:xfrm>
        </p:spPr>
        <p:txBody>
          <a:bodyPr>
            <a:normAutofit fontScale="85000" lnSpcReduction="20000"/>
          </a:bodyPr>
          <a:lstStyle/>
          <a:p>
            <a:r>
              <a:rPr lang="cs-CZ" dirty="0"/>
              <a:t>Psy 260 – Aplikace vývojové psychologie						</a:t>
            </a:r>
          </a:p>
          <a:p>
            <a:r>
              <a:rPr lang="cs-CZ" sz="1800" dirty="0"/>
              <a:t>Mgr. Eliška horská</a:t>
            </a:r>
          </a:p>
          <a:p>
            <a:endParaRPr lang="cs-CZ" sz="1800" dirty="0"/>
          </a:p>
          <a:p>
            <a:r>
              <a:rPr lang="cs-CZ" sz="1800" dirty="0"/>
              <a:t>										     </a:t>
            </a:r>
            <a:r>
              <a:rPr lang="cs-CZ" sz="1400" dirty="0"/>
              <a:t>23. 4. 2019</a:t>
            </a:r>
            <a:endParaRPr lang="cs-CZ" sz="1800" dirty="0"/>
          </a:p>
        </p:txBody>
      </p:sp>
      <p:pic>
        <p:nvPicPr>
          <p:cNvPr id="5" name="Picture 4" descr="http://www.mediator-zlin.cz/img/rozvod-c.png">
            <a:extLst>
              <a:ext uri="{FF2B5EF4-FFF2-40B4-BE49-F238E27FC236}">
                <a16:creationId xmlns:a16="http://schemas.microsoft.com/office/drawing/2014/main" id="{FC2F24EB-29B6-4D58-AA40-F444D66C42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7802" y="777580"/>
            <a:ext cx="3722979" cy="2651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7887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chor="ctr">
            <a:normAutofit/>
          </a:bodyPr>
          <a:lstStyle/>
          <a:p>
            <a:pPr algn="ctr"/>
            <a:r>
              <a:rPr lang="cs-CZ" sz="4400" b="1" dirty="0" err="1"/>
              <a:t>Teubertová</a:t>
            </a:r>
            <a:r>
              <a:rPr lang="cs-CZ" sz="4400" b="1" dirty="0"/>
              <a:t> a </a:t>
            </a:r>
            <a:r>
              <a:rPr lang="cs-CZ" sz="4400" b="1" dirty="0" err="1"/>
              <a:t>Pinquart</a:t>
            </a:r>
            <a:r>
              <a:rPr lang="cs-CZ" sz="4400" b="1" dirty="0"/>
              <a:t> (2010)</a:t>
            </a:r>
          </a:p>
        </p:txBody>
      </p:sp>
      <p:graphicFrame>
        <p:nvGraphicFramePr>
          <p:cNvPr id="4" name="Zástupný symbol pro obsah 3"/>
          <p:cNvGraphicFramePr>
            <a:graphicFrameLocks noGrp="1"/>
          </p:cNvGraphicFramePr>
          <p:nvPr>
            <p:ph sz="half" idx="1"/>
            <p:extLst>
              <p:ext uri="{D42A27DB-BD31-4B8C-83A1-F6EECF244321}">
                <p14:modId xmlns:p14="http://schemas.microsoft.com/office/powerpoint/2010/main" val="3982337421"/>
              </p:ext>
            </p:extLst>
          </p:nvPr>
        </p:nvGraphicFramePr>
        <p:xfrm>
          <a:off x="6035040" y="2047741"/>
          <a:ext cx="5120640" cy="4007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obsah 4"/>
          <p:cNvSpPr>
            <a:spLocks noGrp="1"/>
          </p:cNvSpPr>
          <p:nvPr>
            <p:ph sz="half" idx="2"/>
          </p:nvPr>
        </p:nvSpPr>
        <p:spPr>
          <a:xfrm>
            <a:off x="1097280" y="1884371"/>
            <a:ext cx="4937760" cy="4023360"/>
          </a:xfrm>
        </p:spPr>
        <p:txBody>
          <a:bodyPr/>
          <a:lstStyle/>
          <a:p>
            <a:r>
              <a:rPr lang="cs-CZ" u="sng" dirty="0" err="1"/>
              <a:t>Feinberg</a:t>
            </a:r>
            <a:r>
              <a:rPr lang="cs-CZ" dirty="0"/>
              <a:t> (2003) - shoda v otázkách výchovy dítěte, rozdělení povinností spojených s dítětem, vzájemná podpora či podkopávání a společný rodinný management</a:t>
            </a:r>
          </a:p>
          <a:p>
            <a:endParaRPr lang="cs-CZ" dirty="0"/>
          </a:p>
          <a:p>
            <a:r>
              <a:rPr lang="cs-CZ" u="sng" dirty="0" err="1"/>
              <a:t>Margolinová</a:t>
            </a:r>
            <a:r>
              <a:rPr lang="cs-CZ" u="sng" dirty="0"/>
              <a:t>, </a:t>
            </a:r>
            <a:r>
              <a:rPr lang="cs-CZ" u="sng" dirty="0" err="1"/>
              <a:t>Gordisová</a:t>
            </a:r>
            <a:r>
              <a:rPr lang="cs-CZ" u="sng" dirty="0"/>
              <a:t> a John</a:t>
            </a:r>
            <a:r>
              <a:rPr lang="cs-CZ" dirty="0"/>
              <a:t> (2001) - množství konfliktů mezi rodiči (zejména ohledně rodičovských povinností), kooperace (podpora, oceňování a vzájemné ulehčování rodičovského břemene) a triangulace (snaha vytvořit koalici s dítětem, která vylučuje druhého rodiče)</a:t>
            </a:r>
          </a:p>
          <a:p>
            <a:endParaRPr lang="cs-CZ" dirty="0"/>
          </a:p>
        </p:txBody>
      </p:sp>
    </p:spTree>
    <p:extLst>
      <p:ext uri="{BB962C8B-B14F-4D97-AF65-F5344CB8AC3E}">
        <p14:creationId xmlns:p14="http://schemas.microsoft.com/office/powerpoint/2010/main" val="3008847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chor="ctr">
            <a:normAutofit/>
          </a:bodyPr>
          <a:lstStyle/>
          <a:p>
            <a:pPr algn="ctr"/>
            <a:r>
              <a:rPr lang="cs-CZ" sz="4400" b="1" dirty="0" err="1"/>
              <a:t>Hock</a:t>
            </a:r>
            <a:r>
              <a:rPr lang="cs-CZ" sz="4400" b="1" dirty="0"/>
              <a:t> a </a:t>
            </a:r>
            <a:r>
              <a:rPr lang="cs-CZ" sz="4400" b="1" dirty="0" err="1"/>
              <a:t>Mooradian</a:t>
            </a:r>
            <a:r>
              <a:rPr lang="cs-CZ" sz="4400" b="1" dirty="0"/>
              <a:t> (2013)</a:t>
            </a:r>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1684495203"/>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5768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497017-C2DA-4567-8704-DAD456A0868C}"/>
              </a:ext>
            </a:extLst>
          </p:cNvPr>
          <p:cNvSpPr>
            <a:spLocks noGrp="1"/>
          </p:cNvSpPr>
          <p:nvPr>
            <p:ph type="title"/>
          </p:nvPr>
        </p:nvSpPr>
        <p:spPr>
          <a:xfrm>
            <a:off x="1097280" y="413737"/>
            <a:ext cx="10058400" cy="947138"/>
          </a:xfrm>
        </p:spPr>
        <p:txBody>
          <a:bodyPr>
            <a:normAutofit/>
          </a:bodyPr>
          <a:lstStyle/>
          <a:p>
            <a:pPr algn="ctr"/>
            <a:r>
              <a:rPr lang="cs-CZ" sz="4400" b="1" dirty="0"/>
              <a:t>James </a:t>
            </a:r>
            <a:r>
              <a:rPr lang="cs-CZ" sz="4400" b="1" dirty="0" err="1"/>
              <a:t>McHale</a:t>
            </a:r>
            <a:r>
              <a:rPr lang="cs-CZ" sz="4400" b="1" dirty="0"/>
              <a:t> (2007)</a:t>
            </a:r>
          </a:p>
        </p:txBody>
      </p:sp>
      <p:sp>
        <p:nvSpPr>
          <p:cNvPr id="3" name="Zástupný symbol pro obsah 2">
            <a:extLst>
              <a:ext uri="{FF2B5EF4-FFF2-40B4-BE49-F238E27FC236}">
                <a16:creationId xmlns:a16="http://schemas.microsoft.com/office/drawing/2014/main" id="{D9F54C7F-BF83-4A27-81CE-E8B208C56505}"/>
              </a:ext>
            </a:extLst>
          </p:cNvPr>
          <p:cNvSpPr>
            <a:spLocks noGrp="1"/>
          </p:cNvSpPr>
          <p:nvPr>
            <p:ph idx="1"/>
          </p:nvPr>
        </p:nvSpPr>
        <p:spPr/>
        <p:txBody>
          <a:bodyPr/>
          <a:lstStyle/>
          <a:p>
            <a:r>
              <a:rPr lang="cs-CZ" dirty="0"/>
              <a:t>= aktivita sdílená dospělými, kteří jsou zodpovědní za péči a výchovu dítěte, přičemž jejich cílem by mělo být najít způsob, jak společně vytvořit strukturu, v níž je dítě adekvátně chráněno a vychováváno</a:t>
            </a:r>
          </a:p>
          <a:p>
            <a:endParaRPr lang="cs-CZ" dirty="0"/>
          </a:p>
          <a:p>
            <a:r>
              <a:rPr lang="cs-CZ" dirty="0"/>
              <a:t>1) vzájemné pochopení, komunikace a koordinace rodičů ohledně dítěte</a:t>
            </a:r>
          </a:p>
          <a:p>
            <a:r>
              <a:rPr lang="cs-CZ" dirty="0"/>
              <a:t>2) důvěra, podpora a pomoc v jejich vzájemných snahách</a:t>
            </a:r>
          </a:p>
          <a:p>
            <a:r>
              <a:rPr lang="cs-CZ" dirty="0"/>
              <a:t>3) kapacita úspěšně řešit nevyhnutelné rozpory a neshody, které nutně nastanou při rozhodování v nejlepším zájmu dítěte v různých situacích</a:t>
            </a:r>
          </a:p>
          <a:p>
            <a:endParaRPr lang="cs-CZ" dirty="0"/>
          </a:p>
        </p:txBody>
      </p:sp>
    </p:spTree>
    <p:extLst>
      <p:ext uri="{BB962C8B-B14F-4D97-AF65-F5344CB8AC3E}">
        <p14:creationId xmlns:p14="http://schemas.microsoft.com/office/powerpoint/2010/main" val="2963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05A42EF-68E6-4808-81CD-E5ABD0ED92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537C34F-F802-4819-A43E-F450FA4EB853}"/>
              </a:ext>
            </a:extLst>
          </p:cNvPr>
          <p:cNvSpPr>
            <a:spLocks noGrp="1"/>
          </p:cNvSpPr>
          <p:nvPr>
            <p:ph type="title"/>
          </p:nvPr>
        </p:nvSpPr>
        <p:spPr>
          <a:xfrm>
            <a:off x="755951" y="372160"/>
            <a:ext cx="5127171" cy="1450757"/>
          </a:xfrm>
        </p:spPr>
        <p:txBody>
          <a:bodyPr>
            <a:normAutofit/>
          </a:bodyPr>
          <a:lstStyle/>
          <a:p>
            <a:r>
              <a:rPr lang="cs-CZ" sz="4400" dirty="0"/>
              <a:t>Zkrátka a dobře…</a:t>
            </a:r>
          </a:p>
        </p:txBody>
      </p:sp>
      <p:pic>
        <p:nvPicPr>
          <p:cNvPr id="4" name="Picture 4" descr="http://cdn.someecards.com/someecards/usercards/MjAxMy02N2Y5MjdjZGJlNzNmZDZl.png">
            <a:extLst>
              <a:ext uri="{FF2B5EF4-FFF2-40B4-BE49-F238E27FC236}">
                <a16:creationId xmlns:a16="http://schemas.microsoft.com/office/drawing/2014/main" id="{4DBE7B01-58B7-424C-80A8-9AC8B0C78C6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08880" y="1973299"/>
            <a:ext cx="5001252" cy="3500876"/>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id="{3C4A154E-1950-4755-A5FC-5998EE0CC1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11684" y="2086188"/>
            <a:ext cx="474880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Zástupný symbol pro obsah 2">
            <a:extLst>
              <a:ext uri="{FF2B5EF4-FFF2-40B4-BE49-F238E27FC236}">
                <a16:creationId xmlns:a16="http://schemas.microsoft.com/office/drawing/2014/main" id="{4AE36398-288D-4375-BEE4-EF025DD276FA}"/>
              </a:ext>
            </a:extLst>
          </p:cNvPr>
          <p:cNvSpPr>
            <a:spLocks noGrp="1"/>
          </p:cNvSpPr>
          <p:nvPr>
            <p:ph idx="1"/>
          </p:nvPr>
        </p:nvSpPr>
        <p:spPr>
          <a:xfrm>
            <a:off x="755950" y="2086188"/>
            <a:ext cx="5127172" cy="3670180"/>
          </a:xfrm>
        </p:spPr>
        <p:txBody>
          <a:bodyPr>
            <a:normAutofit/>
          </a:bodyPr>
          <a:lstStyle/>
          <a:p>
            <a:endParaRPr lang="cs-CZ" dirty="0"/>
          </a:p>
          <a:p>
            <a:endParaRPr lang="cs-CZ" dirty="0"/>
          </a:p>
          <a:p>
            <a:pPr marL="0" indent="0">
              <a:buNone/>
            </a:pPr>
            <a:r>
              <a:rPr lang="cs-CZ" b="1" dirty="0"/>
              <a:t>…jak se rodiče dítěte vzájemně podporují nebo naopak vzájemně podkopávají při výchově svých dětí</a:t>
            </a:r>
          </a:p>
        </p:txBody>
      </p:sp>
      <p:sp>
        <p:nvSpPr>
          <p:cNvPr id="13" name="Rectangle 12">
            <a:extLst>
              <a:ext uri="{FF2B5EF4-FFF2-40B4-BE49-F238E27FC236}">
                <a16:creationId xmlns:a16="http://schemas.microsoft.com/office/drawing/2014/main" id="{3FE9C285-56FB-4B36-8ECA-C2D6596AA9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937C076B-00B1-4629-B27F-A86F9885FB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7999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2DA5B1-EFF2-4496-BBAE-E37D8F4F4253}"/>
              </a:ext>
            </a:extLst>
          </p:cNvPr>
          <p:cNvSpPr>
            <a:spLocks noGrp="1"/>
          </p:cNvSpPr>
          <p:nvPr>
            <p:ph type="title"/>
          </p:nvPr>
        </p:nvSpPr>
        <p:spPr/>
        <p:txBody>
          <a:bodyPr>
            <a:normAutofit/>
          </a:bodyPr>
          <a:lstStyle/>
          <a:p>
            <a:r>
              <a:rPr lang="cs-CZ" sz="4400" dirty="0"/>
              <a:t>Výhody konceptu spolurodičovství</a:t>
            </a:r>
          </a:p>
        </p:txBody>
      </p:sp>
      <p:sp>
        <p:nvSpPr>
          <p:cNvPr id="3" name="Zástupný symbol pro obsah 2">
            <a:extLst>
              <a:ext uri="{FF2B5EF4-FFF2-40B4-BE49-F238E27FC236}">
                <a16:creationId xmlns:a16="http://schemas.microsoft.com/office/drawing/2014/main" id="{4E97162D-FCA5-40B7-A878-E1422B952379}"/>
              </a:ext>
            </a:extLst>
          </p:cNvPr>
          <p:cNvSpPr>
            <a:spLocks noGrp="1"/>
          </p:cNvSpPr>
          <p:nvPr>
            <p:ph idx="1"/>
          </p:nvPr>
        </p:nvSpPr>
        <p:spPr/>
        <p:txBody>
          <a:bodyPr/>
          <a:lstStyle/>
          <a:p>
            <a:r>
              <a:rPr lang="cs-CZ" dirty="0"/>
              <a:t>- není vázán na specifickou podobu partnerského vztahu, ale je funkční pro rodiny rozvedené, separované či pro rodiny, kde dítě vychovává například matka s babičkou</a:t>
            </a:r>
          </a:p>
          <a:p>
            <a:r>
              <a:rPr lang="cs-CZ" dirty="0"/>
              <a:t>- součástí spolurodičovství je i to, jak jeden rodič hovoří o druhém za jeho nepřítomnosti</a:t>
            </a:r>
          </a:p>
          <a:p>
            <a:r>
              <a:rPr lang="cs-CZ" dirty="0"/>
              <a:t>- není zaměřeno pouze na biologické rodiče, ale na rodičovské figury obecně (babička, matčin přítel, adoptivní rodič a další)</a:t>
            </a:r>
          </a:p>
          <a:p>
            <a:r>
              <a:rPr lang="cs-CZ" dirty="0"/>
              <a:t>- spolurodiče jako osoby, které se o dítě starají a které lze vnímat jako centrální vazbové a socializační figury v životě dítěte</a:t>
            </a:r>
          </a:p>
        </p:txBody>
      </p:sp>
    </p:spTree>
    <p:extLst>
      <p:ext uri="{BB962C8B-B14F-4D97-AF65-F5344CB8AC3E}">
        <p14:creationId xmlns:p14="http://schemas.microsoft.com/office/powerpoint/2010/main" val="3597782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9E2484-0723-47ED-B2CD-13F38EDB2F11}"/>
              </a:ext>
            </a:extLst>
          </p:cNvPr>
          <p:cNvSpPr>
            <a:spLocks noGrp="1"/>
          </p:cNvSpPr>
          <p:nvPr>
            <p:ph type="title"/>
          </p:nvPr>
        </p:nvSpPr>
        <p:spPr/>
        <p:txBody>
          <a:bodyPr>
            <a:normAutofit/>
          </a:bodyPr>
          <a:lstStyle/>
          <a:p>
            <a:r>
              <a:rPr lang="cs-CZ" sz="4400" dirty="0"/>
              <a:t>Význam konceptu spolurodičovství</a:t>
            </a:r>
          </a:p>
        </p:txBody>
      </p:sp>
      <p:sp>
        <p:nvSpPr>
          <p:cNvPr id="3" name="Zástupný symbol pro obsah 2">
            <a:extLst>
              <a:ext uri="{FF2B5EF4-FFF2-40B4-BE49-F238E27FC236}">
                <a16:creationId xmlns:a16="http://schemas.microsoft.com/office/drawing/2014/main" id="{80F0C702-7FB5-4716-B0D6-707249DE4437}"/>
              </a:ext>
            </a:extLst>
          </p:cNvPr>
          <p:cNvSpPr>
            <a:spLocks noGrp="1"/>
          </p:cNvSpPr>
          <p:nvPr>
            <p:ph idx="1"/>
          </p:nvPr>
        </p:nvSpPr>
        <p:spPr/>
        <p:txBody>
          <a:bodyPr/>
          <a:lstStyle/>
          <a:p>
            <a:r>
              <a:rPr lang="cs-CZ" dirty="0"/>
              <a:t>- podoba spolurodičovství má dopad na dítě, ať už vyrůstá v jakémkoli rodinném uspořádání –každý „spolurodič“ se takzvaně počítá a je pro dítě důležitý (</a:t>
            </a:r>
            <a:r>
              <a:rPr lang="cs-CZ" dirty="0" err="1"/>
              <a:t>McHale</a:t>
            </a:r>
            <a:r>
              <a:rPr lang="cs-CZ" dirty="0"/>
              <a:t> &amp; </a:t>
            </a:r>
            <a:r>
              <a:rPr lang="cs-CZ" dirty="0" err="1"/>
              <a:t>Lindahl</a:t>
            </a:r>
            <a:r>
              <a:rPr lang="cs-CZ" dirty="0"/>
              <a:t>, 2011)</a:t>
            </a:r>
          </a:p>
          <a:p>
            <a:r>
              <a:rPr lang="cs-CZ" dirty="0"/>
              <a:t>- kvalita spolurodičovství je významnějším prediktorem ukazatelů adaptace dítěte než obecná kvalita vztahu mezi rodiči dítěte</a:t>
            </a:r>
          </a:p>
          <a:p>
            <a:r>
              <a:rPr lang="cs-CZ" dirty="0"/>
              <a:t>- kvalita spolurodičovského vztahu po rozpadu manželství je jedním z hlavních prediktorů ovlivňujících vývoj dítěte (Lamela &amp; </a:t>
            </a:r>
            <a:r>
              <a:rPr lang="cs-CZ" dirty="0" err="1"/>
              <a:t>Figueiredo</a:t>
            </a:r>
            <a:r>
              <a:rPr lang="cs-CZ" dirty="0"/>
              <a:t>, 2016)</a:t>
            </a:r>
          </a:p>
          <a:p>
            <a:r>
              <a:rPr lang="cs-CZ" dirty="0"/>
              <a:t>- vliv negativního spolurodičovství na vývoj dítěte lze vysledovat ve všech vývojových fázích (dětství, adolescence, vynořující se dospělost) bez ohledu na rodinnou strukturu (</a:t>
            </a:r>
            <a:r>
              <a:rPr lang="cs-CZ" dirty="0" err="1"/>
              <a:t>Shimkowski</a:t>
            </a:r>
            <a:r>
              <a:rPr lang="cs-CZ" dirty="0"/>
              <a:t> &amp; </a:t>
            </a:r>
            <a:r>
              <a:rPr lang="cs-CZ" dirty="0" err="1"/>
              <a:t>Schrodt</a:t>
            </a:r>
            <a:r>
              <a:rPr lang="cs-CZ" dirty="0"/>
              <a:t>, 2012)</a:t>
            </a:r>
          </a:p>
        </p:txBody>
      </p:sp>
    </p:spTree>
    <p:extLst>
      <p:ext uri="{BB962C8B-B14F-4D97-AF65-F5344CB8AC3E}">
        <p14:creationId xmlns:p14="http://schemas.microsoft.com/office/powerpoint/2010/main" val="2566659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CAA6D1-D8C8-45F3-8F93-C684E0F83D51}"/>
              </a:ext>
            </a:extLst>
          </p:cNvPr>
          <p:cNvSpPr>
            <a:spLocks noGrp="1"/>
          </p:cNvSpPr>
          <p:nvPr>
            <p:ph type="title"/>
          </p:nvPr>
        </p:nvSpPr>
        <p:spPr/>
        <p:txBody>
          <a:bodyPr/>
          <a:lstStyle/>
          <a:p>
            <a:r>
              <a:rPr lang="cs-CZ" dirty="0"/>
              <a:t>Pr</a:t>
            </a:r>
            <a:r>
              <a:rPr lang="cs-CZ" sz="4400" dirty="0"/>
              <a:t>edik</a:t>
            </a:r>
            <a:r>
              <a:rPr lang="cs-CZ" dirty="0"/>
              <a:t>tory spolurodičovství</a:t>
            </a:r>
          </a:p>
        </p:txBody>
      </p:sp>
      <p:sp>
        <p:nvSpPr>
          <p:cNvPr id="3" name="Zástupný symbol pro obsah 2">
            <a:extLst>
              <a:ext uri="{FF2B5EF4-FFF2-40B4-BE49-F238E27FC236}">
                <a16:creationId xmlns:a16="http://schemas.microsoft.com/office/drawing/2014/main" id="{14C59B5E-8922-409C-859C-57A6410A10B4}"/>
              </a:ext>
            </a:extLst>
          </p:cNvPr>
          <p:cNvSpPr>
            <a:spLocks noGrp="1"/>
          </p:cNvSpPr>
          <p:nvPr>
            <p:ph idx="1"/>
          </p:nvPr>
        </p:nvSpPr>
        <p:spPr/>
        <p:txBody>
          <a:bodyPr/>
          <a:lstStyle/>
          <a:p>
            <a:r>
              <a:rPr lang="cs-CZ" dirty="0"/>
              <a:t>- počet dětí: více dětí, méně podkopávání</a:t>
            </a:r>
          </a:p>
          <a:p>
            <a:r>
              <a:rPr lang="cs-CZ" dirty="0"/>
              <a:t>- vzdělání rodičů: stupeň vzdělání x rozdíl mezi vzděláním rodičovských figur</a:t>
            </a:r>
          </a:p>
          <a:p>
            <a:r>
              <a:rPr lang="cs-CZ" dirty="0"/>
              <a:t>- socioekonomický status: nižší status → vyšší stres → snížená schopnost spolupráce</a:t>
            </a:r>
          </a:p>
          <a:p>
            <a:r>
              <a:rPr lang="cs-CZ" dirty="0"/>
              <a:t>- názory na výchovu dětí</a:t>
            </a:r>
          </a:p>
          <a:p>
            <a:r>
              <a:rPr lang="cs-CZ" dirty="0"/>
              <a:t>- temperament dítěte</a:t>
            </a:r>
          </a:p>
          <a:p>
            <a:r>
              <a:rPr lang="cs-CZ" dirty="0"/>
              <a:t>- kvalita vztahu mezi rodičovskými figurami, včetně konfliktovosti</a:t>
            </a:r>
          </a:p>
          <a:p>
            <a:endParaRPr lang="cs-CZ" dirty="0"/>
          </a:p>
        </p:txBody>
      </p:sp>
    </p:spTree>
    <p:extLst>
      <p:ext uri="{BB962C8B-B14F-4D97-AF65-F5344CB8AC3E}">
        <p14:creationId xmlns:p14="http://schemas.microsoft.com/office/powerpoint/2010/main" val="1171345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97280" y="790222"/>
            <a:ext cx="10058400" cy="947138"/>
          </a:xfrm>
        </p:spPr>
        <p:txBody>
          <a:bodyPr anchor="ctr">
            <a:normAutofit/>
          </a:bodyPr>
          <a:lstStyle/>
          <a:p>
            <a:r>
              <a:rPr lang="cs-CZ" sz="4400" dirty="0"/>
              <a:t>Spolurodičovství v porozvodové péči</a:t>
            </a:r>
          </a:p>
        </p:txBody>
      </p:sp>
      <p:sp>
        <p:nvSpPr>
          <p:cNvPr id="3" name="Zástupný symbol pro obsah 2"/>
          <p:cNvSpPr>
            <a:spLocks noGrp="1"/>
          </p:cNvSpPr>
          <p:nvPr>
            <p:ph idx="1"/>
          </p:nvPr>
        </p:nvSpPr>
        <p:spPr>
          <a:xfrm>
            <a:off x="1185333" y="1858613"/>
            <a:ext cx="9970347" cy="4052790"/>
          </a:xfrm>
        </p:spPr>
        <p:txBody>
          <a:bodyPr>
            <a:normAutofit fontScale="70000" lnSpcReduction="20000"/>
          </a:bodyPr>
          <a:lstStyle/>
          <a:p>
            <a:r>
              <a:rPr lang="cs-CZ" sz="2800" dirty="0">
                <a:solidFill>
                  <a:schemeClr val="accent2"/>
                </a:solidFill>
              </a:rPr>
              <a:t>Typy porozvodové péče:</a:t>
            </a:r>
            <a:r>
              <a:rPr lang="cs-CZ" sz="2800" dirty="0"/>
              <a:t> výlučná </a:t>
            </a:r>
            <a:r>
              <a:rPr lang="cs-CZ" sz="2800" dirty="0">
                <a:solidFill>
                  <a:schemeClr val="accent2"/>
                </a:solidFill>
              </a:rPr>
              <a:t>X</a:t>
            </a:r>
            <a:r>
              <a:rPr lang="cs-CZ" sz="2800" dirty="0"/>
              <a:t> společná </a:t>
            </a:r>
            <a:r>
              <a:rPr lang="cs-CZ" sz="2800" dirty="0">
                <a:solidFill>
                  <a:schemeClr val="accent2"/>
                </a:solidFill>
              </a:rPr>
              <a:t>X</a:t>
            </a:r>
            <a:r>
              <a:rPr lang="cs-CZ" sz="2800" dirty="0"/>
              <a:t> střídavá </a:t>
            </a:r>
            <a:r>
              <a:rPr lang="cs-CZ" sz="2800" dirty="0">
                <a:solidFill>
                  <a:schemeClr val="accent2"/>
                </a:solidFill>
              </a:rPr>
              <a:t>X</a:t>
            </a:r>
            <a:r>
              <a:rPr lang="cs-CZ" sz="2800" dirty="0"/>
              <a:t> péče osobou odlišnou od rodičů</a:t>
            </a:r>
          </a:p>
          <a:p>
            <a:pPr>
              <a:lnSpc>
                <a:spcPct val="100000"/>
              </a:lnSpc>
            </a:pPr>
            <a:endParaRPr lang="cs-CZ" sz="2800" dirty="0"/>
          </a:p>
          <a:p>
            <a:pPr algn="just">
              <a:lnSpc>
                <a:spcPct val="100000"/>
              </a:lnSpc>
            </a:pPr>
            <a:r>
              <a:rPr lang="cs-CZ" sz="2800" dirty="0">
                <a:solidFill>
                  <a:schemeClr val="accent2"/>
                </a:solidFill>
              </a:rPr>
              <a:t>Střídavou výchovu </a:t>
            </a:r>
            <a:r>
              <a:rPr lang="cs-CZ" sz="2800" dirty="0"/>
              <a:t>lze vymezit jako takovou péči rodičů o dítě, kdy oba rodiče, kteří jsou výchovně způsobilí a o výchovu mají zájem, se střídají v péči o dítě v pravidelných časových intervalech. Otázku intervalů, po kterých by se měli rodiče ve výchově střídat, zákon neřeší.</a:t>
            </a:r>
          </a:p>
          <a:p>
            <a:pPr algn="just">
              <a:lnSpc>
                <a:spcPct val="100000"/>
              </a:lnSpc>
            </a:pPr>
            <a:endParaRPr lang="cs-CZ" sz="2800" dirty="0"/>
          </a:p>
          <a:p>
            <a:pPr algn="just">
              <a:lnSpc>
                <a:spcPct val="100000"/>
              </a:lnSpc>
            </a:pPr>
            <a:r>
              <a:rPr lang="cs-CZ" sz="2800" dirty="0"/>
              <a:t>Rozhodnutí o </a:t>
            </a:r>
            <a:r>
              <a:rPr lang="cs-CZ" sz="2800" dirty="0">
                <a:solidFill>
                  <a:schemeClr val="accent2"/>
                </a:solidFill>
              </a:rPr>
              <a:t>společné péči </a:t>
            </a:r>
            <a:r>
              <a:rPr lang="cs-CZ" sz="2800" dirty="0"/>
              <a:t>znamená, že poměry k nezletilému dítěti, případně vyživovací povinnosti, nejsou určeny. Jedná se o nevykonatelné rozhodnutí. Společná péče se doporučuje, jedná-li se o starší nezletilé dítě, které již nesdílí s rodiči společnou domácnost, anebo tam, kde i po rozvodu rodiče žijí ve společné domácnosti a jsou schopni spolu komunikovat a dohodnout se. O společné péči nemůže rozhodnout soud, musí s ní oba rodiče souhlasit.</a:t>
            </a:r>
          </a:p>
          <a:p>
            <a:endParaRPr lang="cs-CZ" dirty="0"/>
          </a:p>
        </p:txBody>
      </p:sp>
    </p:spTree>
    <p:extLst>
      <p:ext uri="{BB962C8B-B14F-4D97-AF65-F5344CB8AC3E}">
        <p14:creationId xmlns:p14="http://schemas.microsoft.com/office/powerpoint/2010/main" val="3811494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97280" y="286604"/>
            <a:ext cx="10058400" cy="1450756"/>
          </a:xfrm>
        </p:spPr>
        <p:txBody>
          <a:bodyPr>
            <a:normAutofit/>
          </a:bodyPr>
          <a:lstStyle/>
          <a:p>
            <a:r>
              <a:rPr lang="cs-CZ" sz="2800" dirty="0">
                <a:solidFill>
                  <a:schemeClr val="accent2">
                    <a:lumMod val="75000"/>
                  </a:schemeClr>
                </a:solidFill>
              </a:rPr>
              <a:t>No a máš pocit, že se třeba nějak měnila ta jejich komunikace nebo spolupráce v průběhu času?</a:t>
            </a:r>
          </a:p>
        </p:txBody>
      </p:sp>
      <p:sp>
        <p:nvSpPr>
          <p:cNvPr id="4" name="Zástupný symbol pro obsah 3"/>
          <p:cNvSpPr>
            <a:spLocks noGrp="1"/>
          </p:cNvSpPr>
          <p:nvPr>
            <p:ph sz="half" idx="2"/>
          </p:nvPr>
        </p:nvSpPr>
        <p:spPr>
          <a:xfrm>
            <a:off x="1097280" y="1737360"/>
            <a:ext cx="10058400" cy="3268467"/>
          </a:xfrm>
        </p:spPr>
        <p:txBody>
          <a:bodyPr>
            <a:noAutofit/>
          </a:bodyPr>
          <a:lstStyle/>
          <a:p>
            <a:r>
              <a:rPr lang="cs-CZ" sz="1800" b="1" u="sng" dirty="0"/>
              <a:t>Žena, 21 let, ve SP od 2 do 6/12 let</a:t>
            </a:r>
            <a:r>
              <a:rPr lang="cs-CZ" sz="1800" b="1" dirty="0"/>
              <a:t>:</a:t>
            </a:r>
            <a:r>
              <a:rPr lang="cs-CZ" sz="1800" dirty="0"/>
              <a:t> No potom, jak začaly být telefony a mobily, tak tam vím, že v jednu chvíli, to je taky jako v takových vlnách, že taťka mi na osmnáctiny koupil auto, ať prostě za ním můžu jezdit jo, protože měl pocit, že za ním nejezdím proto, že mi asi dělá problém sednout na ten vlak, jo. Samozřejmě v tom to nebylo, jo, ale měl ten pocit, takže s tím, jak mi koupil auto, tak prostě najednou strašně chtěl s tou mamkou komunikovat, jak teda jezdím a jak prostě tady tyhle ty věci, jo. Ale to zas bylo spíš, že on měl takovou osobní krizi a že spíš hledal všechny možné důvody, jak se s ní dát do řeči, do kontaktu a tak dál jo, takže to zas byla taková záminka jenom. Teďka momentálně zas už jako nejsou moc v kontaktu, ale tak od těch mých 18 do 20, tak loni to bylo ještě určitě, kdy on se jí snažil pořád jako psát a volat jí, jako třeba nezavolal mi, jak se mám, ale zavolal mamce, jako co asi tak dělám, jo a tak dál, takže, ale to už teďka zase </a:t>
            </a:r>
            <a:r>
              <a:rPr lang="cs-CZ" sz="1800" dirty="0" err="1"/>
              <a:t>ustanulo</a:t>
            </a:r>
            <a:r>
              <a:rPr lang="cs-CZ" sz="1800" dirty="0"/>
              <a:t>, no, teď už zase nejsou v kontaktu. – T</a:t>
            </a:r>
            <a:r>
              <a:rPr lang="cs-CZ" sz="1800" i="1" dirty="0"/>
              <a:t>akže ty vlny byly taková, že občas se nebavili, občas víc. –</a:t>
            </a:r>
            <a:r>
              <a:rPr lang="cs-CZ" sz="1800" dirty="0"/>
              <a:t> No, přesně. - </a:t>
            </a:r>
            <a:r>
              <a:rPr lang="cs-CZ" sz="1800" i="1" dirty="0"/>
              <a:t>A bylo to teda vždycky spíš z taťkovi strany?</a:t>
            </a:r>
            <a:r>
              <a:rPr lang="cs-CZ" sz="1800" dirty="0"/>
              <a:t> – No, přesně, jo. Mamka ta vůbec, no to je jako, to ne, jako vždycky ten taťka no, on má takovou jako tendenci chvíli, pak zjistí, že to vlastně nepůjde, tak to zas jako nechá no, takže tak (úsměv).</a:t>
            </a:r>
          </a:p>
        </p:txBody>
      </p:sp>
      <p:sp>
        <p:nvSpPr>
          <p:cNvPr id="6" name="Zástupný symbol pro obsah 5"/>
          <p:cNvSpPr>
            <a:spLocks noGrp="1"/>
          </p:cNvSpPr>
          <p:nvPr>
            <p:ph sz="quarter" idx="4"/>
          </p:nvPr>
        </p:nvSpPr>
        <p:spPr>
          <a:xfrm>
            <a:off x="1097280" y="5005827"/>
            <a:ext cx="10058400" cy="1852173"/>
          </a:xfrm>
        </p:spPr>
        <p:txBody>
          <a:bodyPr>
            <a:noAutofit/>
          </a:bodyPr>
          <a:lstStyle/>
          <a:p>
            <a:r>
              <a:rPr lang="cs-CZ" sz="1800" b="1" u="sng" dirty="0"/>
              <a:t>Muž, 22 let, 3 roky v SP od 13 do 16 let</a:t>
            </a:r>
            <a:r>
              <a:rPr lang="cs-CZ" sz="1800" b="1" dirty="0"/>
              <a:t>: </a:t>
            </a:r>
            <a:r>
              <a:rPr lang="cs-CZ" sz="1800" dirty="0"/>
              <a:t>No, já myslím, že jo no, že se to jako zlepšovalo pořád. Že to bylo takový, jakože neohrabaný, ze začátku. A potom se to </a:t>
            </a:r>
            <a:r>
              <a:rPr lang="cs-CZ" sz="1800" dirty="0" err="1"/>
              <a:t>začlo</a:t>
            </a:r>
            <a:r>
              <a:rPr lang="cs-CZ" sz="1800" dirty="0"/>
              <a:t> furt zlepšovat, zlepšovat, zlepšovat, no a teďka spolu jezdí na naše zápasy…nebo na naše, na moje už ne, ale na </a:t>
            </a:r>
            <a:r>
              <a:rPr lang="cs-CZ" sz="1800" dirty="0" err="1"/>
              <a:t>bráchovi</a:t>
            </a:r>
            <a:r>
              <a:rPr lang="cs-CZ" sz="1800" dirty="0"/>
              <a:t> zápasy spolu jezdí společně, jakože už fakt jsou spolu úplně prostě jak kámoši, kdyby se znali od dětství a neměli spolu </a:t>
            </a:r>
            <a:r>
              <a:rPr lang="cs-CZ" sz="1800" dirty="0" err="1"/>
              <a:t>žádnej</a:t>
            </a:r>
            <a:r>
              <a:rPr lang="cs-CZ" sz="1800" dirty="0"/>
              <a:t> rozvod. Jako že se to fakt zlepšuje pořád a postupně je to lepší a lepší.</a:t>
            </a:r>
          </a:p>
        </p:txBody>
      </p:sp>
    </p:spTree>
    <p:extLst>
      <p:ext uri="{BB962C8B-B14F-4D97-AF65-F5344CB8AC3E}">
        <p14:creationId xmlns:p14="http://schemas.microsoft.com/office/powerpoint/2010/main" val="4292201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97280" y="286604"/>
            <a:ext cx="10058400" cy="1450756"/>
          </a:xfrm>
        </p:spPr>
        <p:txBody>
          <a:bodyPr>
            <a:noAutofit/>
          </a:bodyPr>
          <a:lstStyle/>
          <a:p>
            <a:r>
              <a:rPr lang="cs-CZ" sz="2800" dirty="0">
                <a:solidFill>
                  <a:schemeClr val="accent2">
                    <a:lumMod val="75000"/>
                  </a:schemeClr>
                </a:solidFill>
              </a:rPr>
              <a:t>Ještě by mě zajímalo, jak SP ovlivnila tvůj vztah s </a:t>
            </a:r>
            <a:r>
              <a:rPr lang="cs-CZ" sz="2800" dirty="0" err="1">
                <a:solidFill>
                  <a:schemeClr val="accent2">
                    <a:lumMod val="75000"/>
                  </a:schemeClr>
                </a:solidFill>
              </a:rPr>
              <a:t>rodičema</a:t>
            </a:r>
            <a:r>
              <a:rPr lang="cs-CZ" sz="2800" dirty="0">
                <a:solidFill>
                  <a:schemeClr val="accent2">
                    <a:lumMod val="75000"/>
                  </a:schemeClr>
                </a:solidFill>
              </a:rPr>
              <a:t>? Jestli jsi měl/a pocit, že se prostě něco změnilo v tom vztahu k tátovi nebo mamce, po tom, co jsi byl/a v té </a:t>
            </a:r>
            <a:r>
              <a:rPr lang="cs-CZ" sz="2800" dirty="0" err="1">
                <a:solidFill>
                  <a:schemeClr val="accent2">
                    <a:lumMod val="75000"/>
                  </a:schemeClr>
                </a:solidFill>
              </a:rPr>
              <a:t>střídavce</a:t>
            </a:r>
            <a:r>
              <a:rPr lang="cs-CZ" sz="2800" dirty="0">
                <a:solidFill>
                  <a:schemeClr val="accent2">
                    <a:lumMod val="75000"/>
                  </a:schemeClr>
                </a:solidFill>
              </a:rPr>
              <a:t>?</a:t>
            </a:r>
          </a:p>
        </p:txBody>
      </p:sp>
      <p:sp>
        <p:nvSpPr>
          <p:cNvPr id="4" name="Zástupný symbol pro obsah 3"/>
          <p:cNvSpPr>
            <a:spLocks noGrp="1"/>
          </p:cNvSpPr>
          <p:nvPr>
            <p:ph sz="half" idx="2"/>
          </p:nvPr>
        </p:nvSpPr>
        <p:spPr>
          <a:xfrm>
            <a:off x="1097280" y="1758611"/>
            <a:ext cx="10058400" cy="1739935"/>
          </a:xfrm>
        </p:spPr>
        <p:txBody>
          <a:bodyPr>
            <a:noAutofit/>
          </a:bodyPr>
          <a:lstStyle/>
          <a:p>
            <a:r>
              <a:rPr lang="cs-CZ" sz="1800" b="1" u="sng" dirty="0"/>
              <a:t>Muž, 22 let, 3 roky v SP od 13 do 16 let</a:t>
            </a:r>
            <a:r>
              <a:rPr lang="cs-CZ" sz="1800" b="1" dirty="0"/>
              <a:t>: </a:t>
            </a:r>
            <a:r>
              <a:rPr lang="cs-CZ" sz="1600" dirty="0" err="1"/>
              <a:t>Hmmm</a:t>
            </a:r>
            <a:r>
              <a:rPr lang="cs-CZ" sz="1600" dirty="0"/>
              <a:t>…já myslím, že to, že to bylo…jako tak nějak všechno dohromady. Že se jako to zlepšilo ten vztah jako celkově už jenom tím rozvodem, že prostě když jsou ti dva lidi spolu nespokojený před rozvodem, tak se spolu třeba hádají a takhle, a jsou jakoby i nabroušený na ty děti a takový jakože jsou, ne hnusný, ale prostě že se nechovají tak jako úplně příjemně a hezky často. A že už jako ten rozvod to samotný zlepší ten vztah s dětma i mezi sebou. Že je to jako takový uvolněnější, v pohodě, příjemný. A jako…myslím, že to ten vztah jako zlepšilo ten rozvod a ta SP.</a:t>
            </a:r>
            <a:endParaRPr lang="cs-CZ" sz="1800" dirty="0"/>
          </a:p>
        </p:txBody>
      </p:sp>
      <p:sp>
        <p:nvSpPr>
          <p:cNvPr id="6" name="Zástupný symbol pro obsah 5"/>
          <p:cNvSpPr>
            <a:spLocks noGrp="1"/>
          </p:cNvSpPr>
          <p:nvPr>
            <p:ph sz="quarter" idx="4"/>
          </p:nvPr>
        </p:nvSpPr>
        <p:spPr>
          <a:xfrm>
            <a:off x="1066800" y="3170986"/>
            <a:ext cx="10058400" cy="3013655"/>
          </a:xfrm>
        </p:spPr>
        <p:txBody>
          <a:bodyPr>
            <a:noAutofit/>
          </a:bodyPr>
          <a:lstStyle/>
          <a:p>
            <a:r>
              <a:rPr lang="cs-CZ" sz="1600" b="1" u="sng" dirty="0"/>
              <a:t>Žena, 21 let, ve SP od 2 do 6/12 let</a:t>
            </a:r>
            <a:r>
              <a:rPr lang="cs-CZ" sz="1600" b="1" dirty="0"/>
              <a:t>:</a:t>
            </a:r>
            <a:r>
              <a:rPr lang="cs-CZ" sz="1600" dirty="0"/>
              <a:t> Ehm, no to určitě, jako já si myslím, že jo, ale já si opravdu neumím třeba představit, jak by to fungovalo, jako kdyby byli pořád spolu jo, vůbec nemám ponětí, jak to asi tak funguje v nějaké normální rodině jo (úsměv), že prostě mi to </a:t>
            </a:r>
            <a:r>
              <a:rPr lang="cs-CZ" sz="1600" dirty="0" err="1"/>
              <a:t>takhlenc</a:t>
            </a:r>
            <a:r>
              <a:rPr lang="cs-CZ" sz="1600" dirty="0"/>
              <a:t> vyhovuje, že třeba jsme s mamkou jenom sami doma teďka, protože </a:t>
            </a:r>
            <a:r>
              <a:rPr lang="cs-CZ" sz="1600" dirty="0" err="1"/>
              <a:t>bráchové</a:t>
            </a:r>
            <a:r>
              <a:rPr lang="cs-CZ" sz="1600" dirty="0"/>
              <a:t> už bydlí jinde a je to fajn no. Ale jakože nevím no, ten vztah jako určitě, protože tam, aspoň třeba teďka momentálně, jsem v té vlně zase, kdy jako jsem na straně mamky a je to v pohodě a s tím taťkou jako moc nekomunikujeme a je to takové, takové blbé no, takže, nevím, jak bych to asi shrnula. Jakože jo, jakože určitě se to změnilo, nějak poznamenalo, ale momentálně prostě jsem v téhle vlně, že prostě pro mě mamka je ta hrdinka, která to prostě dokázala jako zvládnout všechno a otec je ten člověk, který se s tím tak jako nějak vezl. – Jo a takhle už jsi to měla i dřív že se to takhle taky nějak měnilo? – Ehm, no hodně na tom gymplu jsem to tak řešila, že jsem nad tím přemýšlela hodně a tak. Tam to bylo taky takové, že on mě potom zase vzal někam na dovolenou do nějakého pětihvězdičkového hotelu a člověk je pořád hodně ještě takový ovlivnitelný, jo že on se snažil a že mi samozřejmě v těch patnácti mi tam kupoval nějaké ty alkoholické drinky a to mamka jako nepodporovala, tak on byl najednou ten hrdina strašný, jo, který je vlastně strašně v pohodě jo a tak dál a že on byl vlastně ten chudák jo a prostě bylo to v takových vlnách jo, ale momentálně už se mě tak ty dva tři roky drží ta vlna, jakože (smích), že to není ta správná cesta no.</a:t>
            </a:r>
          </a:p>
        </p:txBody>
      </p:sp>
    </p:spTree>
    <p:extLst>
      <p:ext uri="{BB962C8B-B14F-4D97-AF65-F5344CB8AC3E}">
        <p14:creationId xmlns:p14="http://schemas.microsoft.com/office/powerpoint/2010/main" val="4207971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F83BAE65-D215-4292-9498-D9610AC2C6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Zástupný symbol pro obsah 4">
            <a:extLst>
              <a:ext uri="{FF2B5EF4-FFF2-40B4-BE49-F238E27FC236}">
                <a16:creationId xmlns:a16="http://schemas.microsoft.com/office/drawing/2014/main" id="{AE3753B5-0827-426D-A40A-975D7BFDD4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4855" y="215047"/>
            <a:ext cx="7222290" cy="5904222"/>
          </a:xfrm>
          <a:prstGeom prst="rect">
            <a:avLst/>
          </a:prstGeom>
        </p:spPr>
      </p:pic>
      <p:cxnSp>
        <p:nvCxnSpPr>
          <p:cNvPr id="15" name="Straight Connector 14">
            <a:extLst>
              <a:ext uri="{FF2B5EF4-FFF2-40B4-BE49-F238E27FC236}">
                <a16:creationId xmlns:a16="http://schemas.microsoft.com/office/drawing/2014/main" id="{5C99ACED-3F9B-471D-97BC-E5D2D2319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92143" y="2085703"/>
            <a:ext cx="35661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86C05757-249C-4F2B-B326-B940FDD9C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EE922679-5189-4C5C-9FBB-6839F89C66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94933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97280" y="286604"/>
            <a:ext cx="10058400" cy="1450756"/>
          </a:xfrm>
        </p:spPr>
        <p:txBody>
          <a:bodyPr>
            <a:noAutofit/>
          </a:bodyPr>
          <a:lstStyle/>
          <a:p>
            <a:r>
              <a:rPr lang="cs-CZ" sz="3200" dirty="0">
                <a:solidFill>
                  <a:schemeClr val="accent2">
                    <a:lumMod val="75000"/>
                  </a:schemeClr>
                </a:solidFill>
              </a:rPr>
              <a:t>Kdybys měla vybrat třeba nějakou situaci, která ti přijde typická pro </a:t>
            </a:r>
            <a:r>
              <a:rPr lang="cs-CZ" sz="3200" dirty="0" err="1">
                <a:solidFill>
                  <a:schemeClr val="accent2">
                    <a:lumMod val="75000"/>
                  </a:schemeClr>
                </a:solidFill>
              </a:rPr>
              <a:t>střídavku</a:t>
            </a:r>
            <a:r>
              <a:rPr lang="cs-CZ" sz="3200" dirty="0">
                <a:solidFill>
                  <a:schemeClr val="accent2">
                    <a:lumMod val="75000"/>
                  </a:schemeClr>
                </a:solidFill>
              </a:rPr>
              <a:t>, napadlo by tě něco? (když řeknu střídavá péče, co se ti vybaví?)</a:t>
            </a:r>
          </a:p>
        </p:txBody>
      </p:sp>
      <p:sp>
        <p:nvSpPr>
          <p:cNvPr id="4" name="Zástupný symbol pro obsah 3"/>
          <p:cNvSpPr>
            <a:spLocks noGrp="1"/>
          </p:cNvSpPr>
          <p:nvPr>
            <p:ph sz="half" idx="2"/>
          </p:nvPr>
        </p:nvSpPr>
        <p:spPr>
          <a:xfrm>
            <a:off x="1097280" y="1873997"/>
            <a:ext cx="10058400" cy="1397237"/>
          </a:xfrm>
        </p:spPr>
        <p:txBody>
          <a:bodyPr>
            <a:normAutofit/>
          </a:bodyPr>
          <a:lstStyle/>
          <a:p>
            <a:r>
              <a:rPr lang="cs-CZ" sz="1700" b="1" u="sng" dirty="0"/>
              <a:t>Muž, 22 let, 3 roky ve SP od 13 do 16 let</a:t>
            </a:r>
            <a:r>
              <a:rPr lang="cs-CZ" sz="1700" b="1" dirty="0"/>
              <a:t>: </a:t>
            </a:r>
            <a:r>
              <a:rPr lang="cs-CZ" sz="1700" dirty="0"/>
              <a:t>Mně se vybaví třeba jako neustále plný tašky (uchechtnutí), že jsem se furt stěhoval, to…jako že jsme furt vlastně byli…že jsem si potom časem jako už ani ty tašky jako ne to, nevybaloval, to už nemělo cenu, že jsem prostě furt měl učení v tašce, věci v tašce, už jsem si je ani nedával do skříně. Leda tak. – </a:t>
            </a:r>
            <a:r>
              <a:rPr lang="cs-CZ" sz="1700" i="1" dirty="0"/>
              <a:t>Jo, takže prostě typická věc pro tu </a:t>
            </a:r>
            <a:r>
              <a:rPr lang="cs-CZ" sz="1700" i="1" dirty="0" err="1"/>
              <a:t>střídavku</a:t>
            </a:r>
            <a:r>
              <a:rPr lang="cs-CZ" sz="1700" i="1" dirty="0"/>
              <a:t> je </a:t>
            </a:r>
            <a:r>
              <a:rPr lang="cs-CZ" sz="1700" dirty="0"/>
              <a:t>– věci v tašce…pořád (uchechtnutí). Že jsem si je potom už ani nevyndával z </a:t>
            </a:r>
            <a:r>
              <a:rPr lang="cs-CZ" sz="1700" dirty="0" err="1"/>
              <a:t>tý</a:t>
            </a:r>
            <a:r>
              <a:rPr lang="cs-CZ" sz="1700" dirty="0"/>
              <a:t> tašky.</a:t>
            </a:r>
          </a:p>
        </p:txBody>
      </p:sp>
      <p:sp>
        <p:nvSpPr>
          <p:cNvPr id="6" name="Zástupný symbol pro obsah 5"/>
          <p:cNvSpPr>
            <a:spLocks noGrp="1"/>
          </p:cNvSpPr>
          <p:nvPr>
            <p:ph sz="quarter" idx="4"/>
          </p:nvPr>
        </p:nvSpPr>
        <p:spPr>
          <a:xfrm>
            <a:off x="1097280" y="3271234"/>
            <a:ext cx="10058400" cy="2846231"/>
          </a:xfrm>
        </p:spPr>
        <p:txBody>
          <a:bodyPr>
            <a:normAutofit fontScale="85000" lnSpcReduction="10000"/>
          </a:bodyPr>
          <a:lstStyle/>
          <a:p>
            <a:r>
              <a:rPr lang="cs-CZ" b="1" u="sng" dirty="0"/>
              <a:t>Žena, 20 let, 2 roky ve SP</a:t>
            </a:r>
            <a:r>
              <a:rPr lang="cs-CZ" b="1" dirty="0"/>
              <a:t>:</a:t>
            </a:r>
            <a:r>
              <a:rPr lang="cs-CZ" dirty="0"/>
              <a:t> Já nevím. Asi jako prostě, jak my tady furt chodíme s těma </a:t>
            </a:r>
            <a:r>
              <a:rPr lang="cs-CZ" dirty="0" err="1"/>
              <a:t>igelitkama</a:t>
            </a:r>
            <a:r>
              <a:rPr lang="cs-CZ" dirty="0"/>
              <a:t>, furt něco zapomínáme, teď mamka volala, že ségra si půjčila žehličku na vlasy, ať jí to donesu, protože ségra není doma, a prostě furt tady to jako lítání (uchechtnutí), ale jako mně to už přijde spíš takový jako úsměvný. Ne, vyloženě asi nemám nic </a:t>
            </a:r>
            <a:r>
              <a:rPr lang="cs-CZ" dirty="0" err="1"/>
              <a:t>takhlec</a:t>
            </a:r>
            <a:r>
              <a:rPr lang="cs-CZ" dirty="0"/>
              <a:t>.</a:t>
            </a:r>
          </a:p>
          <a:p>
            <a:r>
              <a:rPr lang="cs-CZ" b="1" u="sng" dirty="0"/>
              <a:t>Žena, 21 let, ve SP od 2 do 6/12 let: </a:t>
            </a:r>
            <a:r>
              <a:rPr lang="cs-CZ" dirty="0"/>
              <a:t>no teďka, jaks to řekla, tak mě tak úplně, mám prostě ten obrázek v hlavě, jak prostě já jsem každý ten pátek prostě stála u toho okna a vždycky jsem stála, já jsem si ani nechtěla brát židli, protože jsem věřila tomu, že hned jako pojedu přece, že hned zazvoní. Já si pamatuju, jak jsem tam vždycky stála, tak jako opřená o ten parapet a prostě koukala jsem skrz ty </a:t>
            </a:r>
            <a:r>
              <a:rPr lang="cs-CZ" dirty="0" err="1"/>
              <a:t>žaluzky</a:t>
            </a:r>
            <a:r>
              <a:rPr lang="cs-CZ" dirty="0"/>
              <a:t> jako prostě, kdy ten táta přijede, jo … No a vím prostě, že jsem tam vždycky čekala úplně několik hodin a ta mamka ta z toho byla úplně na prášky a tak dál, takže úplně jako vidím, jak prostě, mám to spojené s takovým jako zimním obdobím, jo, že už se jako stmívá, že už je to šero … Jak já tam jako čekám, máma za těma zády, jo jako úplně vystresovaná z toho, a ten táta jak nejel no. Asi něco </a:t>
            </a:r>
            <a:r>
              <a:rPr lang="cs-CZ" dirty="0" err="1"/>
              <a:t>takovýho</a:t>
            </a:r>
            <a:r>
              <a:rPr lang="cs-CZ" dirty="0"/>
              <a:t> no.</a:t>
            </a:r>
          </a:p>
        </p:txBody>
      </p:sp>
    </p:spTree>
    <p:extLst>
      <p:ext uri="{BB962C8B-B14F-4D97-AF65-F5344CB8AC3E}">
        <p14:creationId xmlns:p14="http://schemas.microsoft.com/office/powerpoint/2010/main" val="3998087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Zdroje</a:t>
            </a:r>
          </a:p>
        </p:txBody>
      </p:sp>
      <p:sp>
        <p:nvSpPr>
          <p:cNvPr id="3" name="Zástupný symbol pro obsah 2"/>
          <p:cNvSpPr>
            <a:spLocks noGrp="1"/>
          </p:cNvSpPr>
          <p:nvPr>
            <p:ph idx="1"/>
          </p:nvPr>
        </p:nvSpPr>
        <p:spPr/>
        <p:txBody>
          <a:bodyPr>
            <a:normAutofit fontScale="55000" lnSpcReduction="20000"/>
          </a:bodyPr>
          <a:lstStyle/>
          <a:p>
            <a:pPr>
              <a:buFont typeface="Arial" panose="020B0604020202020204" pitchFamily="34" charset="0"/>
              <a:buChar char="•"/>
            </a:pPr>
            <a:r>
              <a:rPr lang="cs-CZ" dirty="0" err="1"/>
              <a:t>Amato</a:t>
            </a:r>
            <a:r>
              <a:rPr lang="cs-CZ" dirty="0"/>
              <a:t>, P. R. (2000). </a:t>
            </a:r>
            <a:r>
              <a:rPr lang="cs-CZ" dirty="0" err="1"/>
              <a:t>The</a:t>
            </a:r>
            <a:r>
              <a:rPr lang="cs-CZ" dirty="0"/>
              <a:t> </a:t>
            </a:r>
            <a:r>
              <a:rPr lang="cs-CZ" dirty="0" err="1"/>
              <a:t>consequences</a:t>
            </a:r>
            <a:r>
              <a:rPr lang="cs-CZ" dirty="0"/>
              <a:t> </a:t>
            </a:r>
            <a:r>
              <a:rPr lang="cs-CZ" dirty="0" err="1"/>
              <a:t>of</a:t>
            </a:r>
            <a:r>
              <a:rPr lang="cs-CZ" dirty="0"/>
              <a:t> </a:t>
            </a:r>
            <a:r>
              <a:rPr lang="cs-CZ" dirty="0" err="1"/>
              <a:t>divorce</a:t>
            </a:r>
            <a:r>
              <a:rPr lang="cs-CZ" dirty="0"/>
              <a:t> </a:t>
            </a:r>
            <a:r>
              <a:rPr lang="cs-CZ" dirty="0" err="1"/>
              <a:t>for</a:t>
            </a:r>
            <a:r>
              <a:rPr lang="cs-CZ" dirty="0"/>
              <a:t> </a:t>
            </a:r>
            <a:r>
              <a:rPr lang="cs-CZ" dirty="0" err="1"/>
              <a:t>adults</a:t>
            </a:r>
            <a:r>
              <a:rPr lang="cs-CZ" dirty="0"/>
              <a:t> and </a:t>
            </a:r>
            <a:r>
              <a:rPr lang="cs-CZ" dirty="0" err="1"/>
              <a:t>children</a:t>
            </a:r>
            <a:r>
              <a:rPr lang="cs-CZ" dirty="0"/>
              <a:t>. </a:t>
            </a:r>
            <a:r>
              <a:rPr lang="cs-CZ" i="1" dirty="0" err="1"/>
              <a:t>Journal</a:t>
            </a:r>
            <a:r>
              <a:rPr lang="cs-CZ" i="1" dirty="0"/>
              <a:t> </a:t>
            </a:r>
            <a:r>
              <a:rPr lang="cs-CZ" i="1" dirty="0" err="1"/>
              <a:t>of</a:t>
            </a:r>
            <a:r>
              <a:rPr lang="cs-CZ" i="1" dirty="0"/>
              <a:t> </a:t>
            </a:r>
            <a:r>
              <a:rPr lang="cs-CZ" i="1" dirty="0" err="1"/>
              <a:t>Marriage</a:t>
            </a:r>
            <a:r>
              <a:rPr lang="cs-CZ" i="1" dirty="0"/>
              <a:t> and </a:t>
            </a:r>
            <a:r>
              <a:rPr lang="cs-CZ" i="1" dirty="0" err="1"/>
              <a:t>the</a:t>
            </a:r>
            <a:r>
              <a:rPr lang="cs-CZ" i="1" dirty="0"/>
              <a:t> </a:t>
            </a:r>
            <a:r>
              <a:rPr lang="cs-CZ" i="1" dirty="0" err="1"/>
              <a:t>Family</a:t>
            </a:r>
            <a:r>
              <a:rPr lang="cs-CZ" i="1" dirty="0"/>
              <a:t>, 62</a:t>
            </a:r>
            <a:r>
              <a:rPr lang="cs-CZ" dirty="0"/>
              <a:t>(4), 1269 – 1287.</a:t>
            </a:r>
          </a:p>
          <a:p>
            <a:pPr>
              <a:buFont typeface="Arial" panose="020B0604020202020204" pitchFamily="34" charset="0"/>
              <a:buChar char="•"/>
            </a:pPr>
            <a:r>
              <a:rPr lang="cs-CZ" dirty="0"/>
              <a:t>Cui, M., </a:t>
            </a:r>
            <a:r>
              <a:rPr lang="cs-CZ" dirty="0" err="1"/>
              <a:t>Fincham</a:t>
            </a:r>
            <a:r>
              <a:rPr lang="cs-CZ" dirty="0"/>
              <a:t>, F. D., &amp; </a:t>
            </a:r>
            <a:r>
              <a:rPr lang="cs-CZ" dirty="0" err="1"/>
              <a:t>Durtschi</a:t>
            </a:r>
            <a:r>
              <a:rPr lang="cs-CZ" dirty="0"/>
              <a:t>, J. A. (2011). </a:t>
            </a:r>
            <a:r>
              <a:rPr lang="cs-CZ" dirty="0" err="1"/>
              <a:t>The</a:t>
            </a:r>
            <a:r>
              <a:rPr lang="cs-CZ" dirty="0"/>
              <a:t> </a:t>
            </a:r>
            <a:r>
              <a:rPr lang="cs-CZ" dirty="0" err="1"/>
              <a:t>effect</a:t>
            </a:r>
            <a:r>
              <a:rPr lang="cs-CZ" dirty="0"/>
              <a:t> </a:t>
            </a:r>
            <a:r>
              <a:rPr lang="cs-CZ" dirty="0" err="1"/>
              <a:t>of</a:t>
            </a:r>
            <a:r>
              <a:rPr lang="cs-CZ" dirty="0"/>
              <a:t> </a:t>
            </a:r>
            <a:r>
              <a:rPr lang="cs-CZ" dirty="0" err="1"/>
              <a:t>parental</a:t>
            </a:r>
            <a:r>
              <a:rPr lang="cs-CZ" dirty="0"/>
              <a:t> </a:t>
            </a:r>
            <a:r>
              <a:rPr lang="cs-CZ" dirty="0" err="1"/>
              <a:t>divorce</a:t>
            </a:r>
            <a:r>
              <a:rPr lang="cs-CZ" dirty="0"/>
              <a:t> on </a:t>
            </a:r>
            <a:r>
              <a:rPr lang="cs-CZ" dirty="0" err="1"/>
              <a:t>young</a:t>
            </a:r>
            <a:r>
              <a:rPr lang="cs-CZ" dirty="0"/>
              <a:t> </a:t>
            </a:r>
            <a:r>
              <a:rPr lang="cs-CZ" dirty="0" err="1"/>
              <a:t>adults</a:t>
            </a:r>
            <a:r>
              <a:rPr lang="cs-CZ" dirty="0"/>
              <a:t>‘ </a:t>
            </a:r>
            <a:r>
              <a:rPr lang="cs-CZ" dirty="0" err="1"/>
              <a:t>romantic</a:t>
            </a:r>
            <a:r>
              <a:rPr lang="cs-CZ" dirty="0"/>
              <a:t> </a:t>
            </a:r>
            <a:r>
              <a:rPr lang="cs-CZ" dirty="0" err="1"/>
              <a:t>relationship</a:t>
            </a:r>
            <a:r>
              <a:rPr lang="cs-CZ" dirty="0"/>
              <a:t> </a:t>
            </a:r>
            <a:r>
              <a:rPr lang="cs-CZ" dirty="0" err="1"/>
              <a:t>dissolution</a:t>
            </a:r>
            <a:r>
              <a:rPr lang="cs-CZ" dirty="0"/>
              <a:t>: </a:t>
            </a:r>
            <a:r>
              <a:rPr lang="cs-CZ" dirty="0" err="1"/>
              <a:t>What</a:t>
            </a:r>
            <a:r>
              <a:rPr lang="cs-CZ" dirty="0"/>
              <a:t> </a:t>
            </a:r>
            <a:r>
              <a:rPr lang="cs-CZ" dirty="0" err="1"/>
              <a:t>makes</a:t>
            </a:r>
            <a:r>
              <a:rPr lang="cs-CZ" dirty="0"/>
              <a:t> a </a:t>
            </a:r>
            <a:r>
              <a:rPr lang="cs-CZ" dirty="0" err="1"/>
              <a:t>difference</a:t>
            </a:r>
            <a:r>
              <a:rPr lang="cs-CZ" dirty="0"/>
              <a:t>?. </a:t>
            </a:r>
            <a:r>
              <a:rPr lang="cs-CZ" i="1" dirty="0" err="1"/>
              <a:t>Personal</a:t>
            </a:r>
            <a:r>
              <a:rPr lang="cs-CZ" i="1" dirty="0"/>
              <a:t> </a:t>
            </a:r>
            <a:r>
              <a:rPr lang="cs-CZ" i="1" dirty="0" err="1"/>
              <a:t>Relationships</a:t>
            </a:r>
            <a:r>
              <a:rPr lang="cs-CZ" i="1" dirty="0"/>
              <a:t>, 18</a:t>
            </a:r>
            <a:r>
              <a:rPr lang="cs-CZ" dirty="0"/>
              <a:t>(3), 410 – 426.</a:t>
            </a:r>
          </a:p>
          <a:p>
            <a:pPr>
              <a:buFont typeface="Arial" panose="020B0604020202020204" pitchFamily="34" charset="0"/>
              <a:buChar char="•"/>
            </a:pPr>
            <a:r>
              <a:rPr lang="cs-CZ" dirty="0" err="1"/>
              <a:t>Feinberg</a:t>
            </a:r>
            <a:r>
              <a:rPr lang="cs-CZ" dirty="0"/>
              <a:t>, M. E. (2003). </a:t>
            </a:r>
            <a:r>
              <a:rPr lang="cs-CZ" dirty="0" err="1"/>
              <a:t>The</a:t>
            </a:r>
            <a:r>
              <a:rPr lang="cs-CZ" dirty="0"/>
              <a:t> </a:t>
            </a:r>
            <a:r>
              <a:rPr lang="cs-CZ" dirty="0" err="1"/>
              <a:t>Internal</a:t>
            </a:r>
            <a:r>
              <a:rPr lang="cs-CZ" dirty="0"/>
              <a:t> </a:t>
            </a:r>
            <a:r>
              <a:rPr lang="cs-CZ" dirty="0" err="1"/>
              <a:t>Structure</a:t>
            </a:r>
            <a:r>
              <a:rPr lang="cs-CZ" dirty="0"/>
              <a:t> and </a:t>
            </a:r>
            <a:r>
              <a:rPr lang="cs-CZ" dirty="0" err="1"/>
              <a:t>Ecological</a:t>
            </a:r>
            <a:r>
              <a:rPr lang="cs-CZ" dirty="0"/>
              <a:t> </a:t>
            </a:r>
            <a:r>
              <a:rPr lang="cs-CZ" dirty="0" err="1"/>
              <a:t>Context</a:t>
            </a:r>
            <a:r>
              <a:rPr lang="cs-CZ" dirty="0"/>
              <a:t> </a:t>
            </a:r>
            <a:r>
              <a:rPr lang="cs-CZ" dirty="0" err="1"/>
              <a:t>of</a:t>
            </a:r>
            <a:r>
              <a:rPr lang="cs-CZ" dirty="0"/>
              <a:t> </a:t>
            </a:r>
            <a:r>
              <a:rPr lang="cs-CZ" dirty="0" err="1"/>
              <a:t>Coparenting</a:t>
            </a:r>
            <a:r>
              <a:rPr lang="cs-CZ" dirty="0"/>
              <a:t>: A Framework </a:t>
            </a:r>
            <a:r>
              <a:rPr lang="cs-CZ" dirty="0" err="1"/>
              <a:t>for</a:t>
            </a:r>
            <a:r>
              <a:rPr lang="cs-CZ" dirty="0"/>
              <a:t> </a:t>
            </a:r>
            <a:r>
              <a:rPr lang="cs-CZ" dirty="0" err="1"/>
              <a:t>Research</a:t>
            </a:r>
            <a:r>
              <a:rPr lang="cs-CZ" dirty="0"/>
              <a:t> and </a:t>
            </a:r>
            <a:r>
              <a:rPr lang="cs-CZ" dirty="0" err="1"/>
              <a:t>Intervention</a:t>
            </a:r>
            <a:r>
              <a:rPr lang="cs-CZ" dirty="0"/>
              <a:t>. </a:t>
            </a:r>
            <a:r>
              <a:rPr lang="cs-CZ" i="1" dirty="0" err="1"/>
              <a:t>Parenting</a:t>
            </a:r>
            <a:r>
              <a:rPr lang="cs-CZ" i="1" dirty="0"/>
              <a:t>: Science &amp; </a:t>
            </a:r>
            <a:r>
              <a:rPr lang="cs-CZ" i="1" dirty="0" err="1"/>
              <a:t>Practice</a:t>
            </a:r>
            <a:r>
              <a:rPr lang="cs-CZ" dirty="0"/>
              <a:t>, </a:t>
            </a:r>
            <a:r>
              <a:rPr lang="cs-CZ" i="1" dirty="0"/>
              <a:t>3</a:t>
            </a:r>
            <a:r>
              <a:rPr lang="cs-CZ" dirty="0"/>
              <a:t>(2), 95 - 131. </a:t>
            </a:r>
          </a:p>
          <a:p>
            <a:pPr>
              <a:buFont typeface="Arial" panose="020B0604020202020204" pitchFamily="34" charset="0"/>
              <a:buChar char="•"/>
            </a:pPr>
            <a:r>
              <a:rPr lang="cs-CZ" dirty="0" err="1"/>
              <a:t>Hock</a:t>
            </a:r>
            <a:r>
              <a:rPr lang="cs-CZ" dirty="0"/>
              <a:t>, R. M., &amp; </a:t>
            </a:r>
            <a:r>
              <a:rPr lang="cs-CZ" dirty="0" err="1"/>
              <a:t>Mooradian</a:t>
            </a:r>
            <a:r>
              <a:rPr lang="cs-CZ" dirty="0"/>
              <a:t>, J. K. (2013). </a:t>
            </a:r>
            <a:r>
              <a:rPr lang="cs-CZ" dirty="0" err="1"/>
              <a:t>Defining</a:t>
            </a:r>
            <a:r>
              <a:rPr lang="cs-CZ" dirty="0"/>
              <a:t> </a:t>
            </a:r>
            <a:r>
              <a:rPr lang="cs-CZ" dirty="0" err="1"/>
              <a:t>Coparenting</a:t>
            </a:r>
            <a:r>
              <a:rPr lang="cs-CZ" dirty="0"/>
              <a:t> </a:t>
            </a:r>
            <a:r>
              <a:rPr lang="cs-CZ" dirty="0" err="1"/>
              <a:t>for</a:t>
            </a:r>
            <a:r>
              <a:rPr lang="cs-CZ" dirty="0"/>
              <a:t> </a:t>
            </a:r>
            <a:r>
              <a:rPr lang="cs-CZ" dirty="0" err="1"/>
              <a:t>Social</a:t>
            </a:r>
            <a:r>
              <a:rPr lang="cs-CZ" dirty="0"/>
              <a:t> </a:t>
            </a:r>
            <a:r>
              <a:rPr lang="cs-CZ" dirty="0" err="1"/>
              <a:t>Work</a:t>
            </a:r>
            <a:r>
              <a:rPr lang="cs-CZ" dirty="0"/>
              <a:t> </a:t>
            </a:r>
            <a:r>
              <a:rPr lang="cs-CZ" dirty="0" err="1"/>
              <a:t>Practice</a:t>
            </a:r>
            <a:r>
              <a:rPr lang="cs-CZ" dirty="0"/>
              <a:t>: A </a:t>
            </a:r>
            <a:r>
              <a:rPr lang="cs-CZ" dirty="0" err="1"/>
              <a:t>Critical</a:t>
            </a:r>
            <a:r>
              <a:rPr lang="cs-CZ" dirty="0"/>
              <a:t> </a:t>
            </a:r>
            <a:r>
              <a:rPr lang="cs-CZ" dirty="0" err="1"/>
              <a:t>Interpretive</a:t>
            </a:r>
            <a:r>
              <a:rPr lang="cs-CZ" dirty="0"/>
              <a:t> </a:t>
            </a:r>
            <a:r>
              <a:rPr lang="cs-CZ" dirty="0" err="1"/>
              <a:t>Synthesis</a:t>
            </a:r>
            <a:r>
              <a:rPr lang="cs-CZ" dirty="0"/>
              <a:t>. </a:t>
            </a:r>
            <a:r>
              <a:rPr lang="cs-CZ" i="1" dirty="0" err="1"/>
              <a:t>Journal</a:t>
            </a:r>
            <a:r>
              <a:rPr lang="cs-CZ" i="1" dirty="0"/>
              <a:t> </a:t>
            </a:r>
            <a:r>
              <a:rPr lang="cs-CZ" i="1" dirty="0" err="1"/>
              <a:t>Of</a:t>
            </a:r>
            <a:r>
              <a:rPr lang="cs-CZ" i="1" dirty="0"/>
              <a:t> </a:t>
            </a:r>
            <a:r>
              <a:rPr lang="cs-CZ" i="1" dirty="0" err="1"/>
              <a:t>Family</a:t>
            </a:r>
            <a:r>
              <a:rPr lang="cs-CZ" i="1" dirty="0"/>
              <a:t> </a:t>
            </a:r>
            <a:r>
              <a:rPr lang="cs-CZ" i="1" dirty="0" err="1"/>
              <a:t>Social</a:t>
            </a:r>
            <a:r>
              <a:rPr lang="cs-CZ" i="1" dirty="0"/>
              <a:t> </a:t>
            </a:r>
            <a:r>
              <a:rPr lang="cs-CZ" i="1" dirty="0" err="1"/>
              <a:t>Work</a:t>
            </a:r>
            <a:r>
              <a:rPr lang="cs-CZ" dirty="0"/>
              <a:t>, </a:t>
            </a:r>
            <a:r>
              <a:rPr lang="cs-CZ" i="1" dirty="0"/>
              <a:t>16</a:t>
            </a:r>
            <a:r>
              <a:rPr lang="cs-CZ" dirty="0"/>
              <a:t>(4), 314-331.</a:t>
            </a:r>
          </a:p>
          <a:p>
            <a:pPr>
              <a:buFont typeface="Arial" panose="020B0604020202020204" pitchFamily="34" charset="0"/>
              <a:buChar char="•"/>
            </a:pPr>
            <a:r>
              <a:rPr lang="cs-CZ" dirty="0"/>
              <a:t>Lamela, D., &amp; </a:t>
            </a:r>
            <a:r>
              <a:rPr lang="cs-CZ" dirty="0" err="1"/>
              <a:t>Figueiredo</a:t>
            </a:r>
            <a:r>
              <a:rPr lang="cs-CZ" dirty="0"/>
              <a:t>, B. (2016). </a:t>
            </a:r>
            <a:r>
              <a:rPr lang="cs-CZ" dirty="0" err="1"/>
              <a:t>Coparenting</a:t>
            </a:r>
            <a:r>
              <a:rPr lang="cs-CZ" dirty="0"/>
              <a:t> </a:t>
            </a:r>
            <a:r>
              <a:rPr lang="cs-CZ" dirty="0" err="1"/>
              <a:t>after</a:t>
            </a:r>
            <a:r>
              <a:rPr lang="cs-CZ" dirty="0"/>
              <a:t> </a:t>
            </a:r>
            <a:r>
              <a:rPr lang="cs-CZ" dirty="0" err="1"/>
              <a:t>marital</a:t>
            </a:r>
            <a:r>
              <a:rPr lang="cs-CZ" dirty="0"/>
              <a:t> </a:t>
            </a:r>
            <a:r>
              <a:rPr lang="cs-CZ" dirty="0" err="1"/>
              <a:t>dissolution</a:t>
            </a:r>
            <a:r>
              <a:rPr lang="cs-CZ" dirty="0"/>
              <a:t> and </a:t>
            </a:r>
            <a:r>
              <a:rPr lang="cs-CZ" dirty="0" err="1"/>
              <a:t>children's</a:t>
            </a:r>
            <a:r>
              <a:rPr lang="cs-CZ" dirty="0"/>
              <a:t> </a:t>
            </a:r>
            <a:r>
              <a:rPr lang="cs-CZ" dirty="0" err="1"/>
              <a:t>mental</a:t>
            </a:r>
            <a:r>
              <a:rPr lang="cs-CZ" dirty="0"/>
              <a:t> </a:t>
            </a:r>
            <a:r>
              <a:rPr lang="cs-CZ" dirty="0" err="1"/>
              <a:t>health</a:t>
            </a:r>
            <a:r>
              <a:rPr lang="cs-CZ" dirty="0"/>
              <a:t>: a </a:t>
            </a:r>
            <a:r>
              <a:rPr lang="cs-CZ" dirty="0" err="1"/>
              <a:t>systematic</a:t>
            </a:r>
            <a:r>
              <a:rPr lang="cs-CZ" dirty="0"/>
              <a:t> </a:t>
            </a:r>
            <a:r>
              <a:rPr lang="cs-CZ" dirty="0" err="1"/>
              <a:t>review</a:t>
            </a:r>
            <a:r>
              <a:rPr lang="cs-CZ" dirty="0"/>
              <a:t>. </a:t>
            </a:r>
            <a:r>
              <a:rPr lang="cs-CZ" i="1" dirty="0" err="1"/>
              <a:t>Jornal</a:t>
            </a:r>
            <a:r>
              <a:rPr lang="cs-CZ" i="1" dirty="0"/>
              <a:t> de </a:t>
            </a:r>
            <a:r>
              <a:rPr lang="cs-CZ" i="1" dirty="0" err="1"/>
              <a:t>Pediatria</a:t>
            </a:r>
            <a:r>
              <a:rPr lang="cs-CZ" dirty="0"/>
              <a:t>, 331-342.</a:t>
            </a:r>
          </a:p>
          <a:p>
            <a:pPr>
              <a:buFont typeface="Arial" panose="020B0604020202020204" pitchFamily="34" charset="0"/>
              <a:buChar char="•"/>
            </a:pPr>
            <a:r>
              <a:rPr lang="cs-CZ" dirty="0" err="1"/>
              <a:t>Margolin</a:t>
            </a:r>
            <a:r>
              <a:rPr lang="cs-CZ" dirty="0"/>
              <a:t>, G., </a:t>
            </a:r>
            <a:r>
              <a:rPr lang="cs-CZ" dirty="0" err="1"/>
              <a:t>Gordis</a:t>
            </a:r>
            <a:r>
              <a:rPr lang="cs-CZ" dirty="0"/>
              <a:t>, E. B., &amp; John, R. S. (2001). </a:t>
            </a:r>
            <a:r>
              <a:rPr lang="cs-CZ" dirty="0" err="1"/>
              <a:t>Coparenting</a:t>
            </a:r>
            <a:r>
              <a:rPr lang="cs-CZ" dirty="0"/>
              <a:t>: A link </a:t>
            </a:r>
            <a:r>
              <a:rPr lang="cs-CZ" dirty="0" err="1"/>
              <a:t>between</a:t>
            </a:r>
            <a:r>
              <a:rPr lang="cs-CZ" dirty="0"/>
              <a:t> </a:t>
            </a:r>
            <a:r>
              <a:rPr lang="cs-CZ" dirty="0" err="1"/>
              <a:t>marital</a:t>
            </a:r>
            <a:r>
              <a:rPr lang="cs-CZ" dirty="0"/>
              <a:t> </a:t>
            </a:r>
            <a:r>
              <a:rPr lang="cs-CZ" dirty="0" err="1"/>
              <a:t>conflict</a:t>
            </a:r>
            <a:r>
              <a:rPr lang="cs-CZ" dirty="0"/>
              <a:t> and </a:t>
            </a:r>
            <a:r>
              <a:rPr lang="cs-CZ" dirty="0" err="1"/>
              <a:t>parenting</a:t>
            </a:r>
            <a:r>
              <a:rPr lang="cs-CZ" dirty="0"/>
              <a:t> in </a:t>
            </a:r>
            <a:r>
              <a:rPr lang="cs-CZ" dirty="0" err="1"/>
              <a:t>two-parent</a:t>
            </a:r>
            <a:r>
              <a:rPr lang="cs-CZ" dirty="0"/>
              <a:t> </a:t>
            </a:r>
            <a:r>
              <a:rPr lang="cs-CZ" dirty="0" err="1"/>
              <a:t>families</a:t>
            </a:r>
            <a:r>
              <a:rPr lang="cs-CZ" dirty="0"/>
              <a:t>. </a:t>
            </a:r>
            <a:r>
              <a:rPr lang="cs-CZ" i="1" dirty="0" err="1"/>
              <a:t>Journal</a:t>
            </a:r>
            <a:r>
              <a:rPr lang="cs-CZ" i="1" dirty="0"/>
              <a:t> </a:t>
            </a:r>
            <a:r>
              <a:rPr lang="cs-CZ" i="1" dirty="0" err="1"/>
              <a:t>Of</a:t>
            </a:r>
            <a:r>
              <a:rPr lang="cs-CZ" i="1" dirty="0"/>
              <a:t> </a:t>
            </a:r>
            <a:r>
              <a:rPr lang="cs-CZ" i="1" dirty="0" err="1"/>
              <a:t>Family</a:t>
            </a:r>
            <a:r>
              <a:rPr lang="cs-CZ" i="1" dirty="0"/>
              <a:t> Psychology</a:t>
            </a:r>
            <a:r>
              <a:rPr lang="cs-CZ" dirty="0"/>
              <a:t>, </a:t>
            </a:r>
            <a:r>
              <a:rPr lang="cs-CZ" i="1" dirty="0"/>
              <a:t>15</a:t>
            </a:r>
            <a:r>
              <a:rPr lang="cs-CZ" dirty="0"/>
              <a:t>(1), 3-21. </a:t>
            </a:r>
          </a:p>
          <a:p>
            <a:pPr>
              <a:buFont typeface="Arial" panose="020B0604020202020204" pitchFamily="34" charset="0"/>
              <a:buChar char="•"/>
            </a:pPr>
            <a:r>
              <a:rPr lang="cs-CZ" dirty="0" err="1"/>
              <a:t>McHale</a:t>
            </a:r>
            <a:r>
              <a:rPr lang="cs-CZ" dirty="0"/>
              <a:t>, J. P. (2007). </a:t>
            </a:r>
            <a:r>
              <a:rPr lang="cs-CZ" dirty="0" err="1"/>
              <a:t>When</a:t>
            </a:r>
            <a:r>
              <a:rPr lang="cs-CZ" dirty="0"/>
              <a:t> </a:t>
            </a:r>
            <a:r>
              <a:rPr lang="cs-CZ" dirty="0" err="1"/>
              <a:t>infants</a:t>
            </a:r>
            <a:r>
              <a:rPr lang="cs-CZ" dirty="0"/>
              <a:t> </a:t>
            </a:r>
            <a:r>
              <a:rPr lang="cs-CZ" dirty="0" err="1"/>
              <a:t>grow</a:t>
            </a:r>
            <a:r>
              <a:rPr lang="cs-CZ" dirty="0"/>
              <a:t> up in </a:t>
            </a:r>
            <a:r>
              <a:rPr lang="cs-CZ" dirty="0" err="1"/>
              <a:t>multiperson</a:t>
            </a:r>
            <a:r>
              <a:rPr lang="cs-CZ" dirty="0"/>
              <a:t> </a:t>
            </a:r>
            <a:r>
              <a:rPr lang="cs-CZ" dirty="0" err="1"/>
              <a:t>relationship</a:t>
            </a:r>
            <a:r>
              <a:rPr lang="cs-CZ" dirty="0"/>
              <a:t> </a:t>
            </a:r>
            <a:r>
              <a:rPr lang="cs-CZ" dirty="0" err="1"/>
              <a:t>systems</a:t>
            </a:r>
            <a:r>
              <a:rPr lang="cs-CZ" dirty="0"/>
              <a:t>. </a:t>
            </a:r>
            <a:r>
              <a:rPr lang="cs-CZ" i="1" dirty="0"/>
              <a:t>Infant </a:t>
            </a:r>
            <a:r>
              <a:rPr lang="cs-CZ" i="1" dirty="0" err="1"/>
              <a:t>Mental</a:t>
            </a:r>
            <a:r>
              <a:rPr lang="cs-CZ" i="1" dirty="0"/>
              <a:t> </a:t>
            </a:r>
            <a:r>
              <a:rPr lang="cs-CZ" i="1" dirty="0" err="1"/>
              <a:t>Health</a:t>
            </a:r>
            <a:r>
              <a:rPr lang="cs-CZ" i="1" dirty="0"/>
              <a:t> </a:t>
            </a:r>
            <a:r>
              <a:rPr lang="cs-CZ" i="1" dirty="0" err="1"/>
              <a:t>Journal</a:t>
            </a:r>
            <a:r>
              <a:rPr lang="cs-CZ" dirty="0"/>
              <a:t>, 370-392.</a:t>
            </a:r>
          </a:p>
          <a:p>
            <a:pPr>
              <a:buFont typeface="Arial" panose="020B0604020202020204" pitchFamily="34" charset="0"/>
              <a:buChar char="•"/>
            </a:pPr>
            <a:r>
              <a:rPr lang="cs-CZ" dirty="0" err="1"/>
              <a:t>McHale</a:t>
            </a:r>
            <a:r>
              <a:rPr lang="cs-CZ" dirty="0"/>
              <a:t>, &amp; </a:t>
            </a:r>
            <a:r>
              <a:rPr lang="cs-CZ" dirty="0" err="1"/>
              <a:t>Lindahl</a:t>
            </a:r>
            <a:r>
              <a:rPr lang="cs-CZ" dirty="0"/>
              <a:t> (2011.), </a:t>
            </a:r>
            <a:r>
              <a:rPr lang="cs-CZ" i="1" dirty="0" err="1"/>
              <a:t>Coparenting</a:t>
            </a:r>
            <a:r>
              <a:rPr lang="cs-CZ" i="1" dirty="0"/>
              <a:t>: a </a:t>
            </a:r>
            <a:r>
              <a:rPr lang="cs-CZ" i="1" dirty="0" err="1"/>
              <a:t>conceptual</a:t>
            </a:r>
            <a:r>
              <a:rPr lang="cs-CZ" i="1" dirty="0"/>
              <a:t> and </a:t>
            </a:r>
            <a:r>
              <a:rPr lang="cs-CZ" i="1" dirty="0" err="1"/>
              <a:t>clinical</a:t>
            </a:r>
            <a:r>
              <a:rPr lang="cs-CZ" i="1" dirty="0"/>
              <a:t> </a:t>
            </a:r>
            <a:r>
              <a:rPr lang="cs-CZ" i="1" dirty="0" err="1"/>
              <a:t>examination</a:t>
            </a:r>
            <a:r>
              <a:rPr lang="cs-CZ" i="1" dirty="0"/>
              <a:t> </a:t>
            </a:r>
            <a:r>
              <a:rPr lang="cs-CZ" i="1" dirty="0" err="1"/>
              <a:t>of</a:t>
            </a:r>
            <a:r>
              <a:rPr lang="cs-CZ" i="1" dirty="0"/>
              <a:t> </a:t>
            </a:r>
            <a:r>
              <a:rPr lang="cs-CZ" i="1" dirty="0" err="1"/>
              <a:t>family</a:t>
            </a:r>
            <a:r>
              <a:rPr lang="cs-CZ" i="1" dirty="0"/>
              <a:t> </a:t>
            </a:r>
            <a:r>
              <a:rPr lang="cs-CZ" i="1" dirty="0" err="1"/>
              <a:t>systems</a:t>
            </a:r>
            <a:r>
              <a:rPr lang="cs-CZ" dirty="0"/>
              <a:t>. Baltimore, MD: United </a:t>
            </a:r>
            <a:r>
              <a:rPr lang="cs-CZ" dirty="0" err="1"/>
              <a:t>Book</a:t>
            </a:r>
            <a:r>
              <a:rPr lang="cs-CZ" dirty="0"/>
              <a:t> </a:t>
            </a:r>
            <a:r>
              <a:rPr lang="cs-CZ" dirty="0" err="1"/>
              <a:t>Press</a:t>
            </a:r>
            <a:r>
              <a:rPr lang="cs-CZ" dirty="0"/>
              <a:t>.</a:t>
            </a:r>
          </a:p>
          <a:p>
            <a:pPr>
              <a:buFont typeface="Arial" panose="020B0604020202020204" pitchFamily="34" charset="0"/>
              <a:buChar char="•"/>
            </a:pPr>
            <a:r>
              <a:rPr lang="cs-CZ" dirty="0" err="1"/>
              <a:t>Shimkowski</a:t>
            </a:r>
            <a:r>
              <a:rPr lang="cs-CZ" dirty="0"/>
              <a:t>, J. R., &amp; </a:t>
            </a:r>
            <a:r>
              <a:rPr lang="cs-CZ" dirty="0" err="1"/>
              <a:t>Schrodt</a:t>
            </a:r>
            <a:r>
              <a:rPr lang="cs-CZ" dirty="0"/>
              <a:t>, P. (2012). </a:t>
            </a:r>
            <a:r>
              <a:rPr lang="cs-CZ" dirty="0" err="1"/>
              <a:t>Coparental</a:t>
            </a:r>
            <a:r>
              <a:rPr lang="cs-CZ" dirty="0"/>
              <a:t> </a:t>
            </a:r>
            <a:r>
              <a:rPr lang="cs-CZ" dirty="0" err="1"/>
              <a:t>Communication</a:t>
            </a:r>
            <a:r>
              <a:rPr lang="cs-CZ" dirty="0"/>
              <a:t> as a </a:t>
            </a:r>
            <a:r>
              <a:rPr lang="cs-CZ" dirty="0" err="1"/>
              <a:t>Mediator</a:t>
            </a:r>
            <a:r>
              <a:rPr lang="cs-CZ" dirty="0"/>
              <a:t> </a:t>
            </a:r>
            <a:r>
              <a:rPr lang="cs-CZ" dirty="0" err="1"/>
              <a:t>of</a:t>
            </a:r>
            <a:r>
              <a:rPr lang="cs-CZ" dirty="0"/>
              <a:t> </a:t>
            </a:r>
            <a:r>
              <a:rPr lang="cs-CZ" dirty="0" err="1"/>
              <a:t>Interparental</a:t>
            </a:r>
            <a:r>
              <a:rPr lang="cs-CZ" dirty="0"/>
              <a:t> </a:t>
            </a:r>
            <a:r>
              <a:rPr lang="cs-CZ" dirty="0" err="1"/>
              <a:t>Conflict</a:t>
            </a:r>
            <a:r>
              <a:rPr lang="cs-CZ" dirty="0"/>
              <a:t> and </a:t>
            </a:r>
            <a:r>
              <a:rPr lang="cs-CZ" dirty="0" err="1"/>
              <a:t>Young</a:t>
            </a:r>
            <a:r>
              <a:rPr lang="cs-CZ" dirty="0"/>
              <a:t> </a:t>
            </a:r>
            <a:r>
              <a:rPr lang="cs-CZ" dirty="0" err="1"/>
              <a:t>Adult</a:t>
            </a:r>
            <a:r>
              <a:rPr lang="cs-CZ" dirty="0"/>
              <a:t> </a:t>
            </a:r>
            <a:r>
              <a:rPr lang="cs-CZ" dirty="0" err="1"/>
              <a:t>Children's</a:t>
            </a:r>
            <a:r>
              <a:rPr lang="cs-CZ" dirty="0"/>
              <a:t> </a:t>
            </a:r>
            <a:r>
              <a:rPr lang="cs-CZ" dirty="0" err="1"/>
              <a:t>Mental</a:t>
            </a:r>
            <a:r>
              <a:rPr lang="cs-CZ" dirty="0"/>
              <a:t> </a:t>
            </a:r>
            <a:r>
              <a:rPr lang="cs-CZ" dirty="0" err="1"/>
              <a:t>Well-Being</a:t>
            </a:r>
            <a:r>
              <a:rPr lang="cs-CZ" dirty="0"/>
              <a:t>. </a:t>
            </a:r>
            <a:r>
              <a:rPr lang="cs-CZ" i="1" dirty="0" err="1"/>
              <a:t>Communication</a:t>
            </a:r>
            <a:r>
              <a:rPr lang="cs-CZ" i="1" dirty="0"/>
              <a:t> </a:t>
            </a:r>
            <a:r>
              <a:rPr lang="cs-CZ" i="1" dirty="0" err="1"/>
              <a:t>Monographs</a:t>
            </a:r>
            <a:r>
              <a:rPr lang="cs-CZ" dirty="0"/>
              <a:t>, 48-71.</a:t>
            </a:r>
          </a:p>
          <a:p>
            <a:pPr>
              <a:buFont typeface="Arial" panose="020B0604020202020204" pitchFamily="34" charset="0"/>
              <a:buChar char="•"/>
            </a:pPr>
            <a:r>
              <a:rPr lang="cs-CZ" dirty="0" err="1"/>
              <a:t>Tschann</a:t>
            </a:r>
            <a:r>
              <a:rPr lang="cs-CZ" dirty="0"/>
              <a:t>, J. M., </a:t>
            </a:r>
            <a:r>
              <a:rPr lang="cs-CZ" dirty="0" err="1"/>
              <a:t>Johnston</a:t>
            </a:r>
            <a:r>
              <a:rPr lang="cs-CZ" dirty="0"/>
              <a:t>, J. R., Kline, M., &amp; </a:t>
            </a:r>
            <a:r>
              <a:rPr lang="cs-CZ" dirty="0" err="1"/>
              <a:t>Wallerstein</a:t>
            </a:r>
            <a:r>
              <a:rPr lang="cs-CZ" dirty="0"/>
              <a:t>, J. S. (1989). </a:t>
            </a:r>
            <a:r>
              <a:rPr lang="cs-CZ" dirty="0" err="1"/>
              <a:t>Family</a:t>
            </a:r>
            <a:r>
              <a:rPr lang="cs-CZ" dirty="0"/>
              <a:t> </a:t>
            </a:r>
            <a:r>
              <a:rPr lang="cs-CZ" dirty="0" err="1"/>
              <a:t>process</a:t>
            </a:r>
            <a:r>
              <a:rPr lang="cs-CZ" dirty="0"/>
              <a:t> and </a:t>
            </a:r>
            <a:r>
              <a:rPr lang="cs-CZ" dirty="0" err="1"/>
              <a:t>children’s</a:t>
            </a:r>
            <a:r>
              <a:rPr lang="cs-CZ" dirty="0"/>
              <a:t> </a:t>
            </a:r>
            <a:r>
              <a:rPr lang="cs-CZ" dirty="0" err="1"/>
              <a:t>functioning</a:t>
            </a:r>
            <a:r>
              <a:rPr lang="cs-CZ" dirty="0"/>
              <a:t> </a:t>
            </a:r>
            <a:r>
              <a:rPr lang="cs-CZ" dirty="0" err="1"/>
              <a:t>during</a:t>
            </a:r>
            <a:r>
              <a:rPr lang="cs-CZ" dirty="0"/>
              <a:t> </a:t>
            </a:r>
            <a:r>
              <a:rPr lang="cs-CZ" dirty="0" err="1"/>
              <a:t>divorce</a:t>
            </a:r>
            <a:r>
              <a:rPr lang="cs-CZ" dirty="0"/>
              <a:t>. </a:t>
            </a:r>
            <a:r>
              <a:rPr lang="cs-CZ" i="1" dirty="0" err="1"/>
              <a:t>Journal</a:t>
            </a:r>
            <a:r>
              <a:rPr lang="cs-CZ" i="1" dirty="0"/>
              <a:t> </a:t>
            </a:r>
            <a:r>
              <a:rPr lang="cs-CZ" i="1" dirty="0" err="1"/>
              <a:t>of</a:t>
            </a:r>
            <a:r>
              <a:rPr lang="cs-CZ" i="1" dirty="0"/>
              <a:t> </a:t>
            </a:r>
            <a:r>
              <a:rPr lang="cs-CZ" i="1" dirty="0" err="1"/>
              <a:t>Marriage</a:t>
            </a:r>
            <a:r>
              <a:rPr lang="cs-CZ" i="1" dirty="0"/>
              <a:t> and </a:t>
            </a:r>
            <a:r>
              <a:rPr lang="cs-CZ" i="1" dirty="0" err="1"/>
              <a:t>the</a:t>
            </a:r>
            <a:r>
              <a:rPr lang="cs-CZ" i="1" dirty="0"/>
              <a:t> </a:t>
            </a:r>
            <a:r>
              <a:rPr lang="cs-CZ" i="1" dirty="0" err="1"/>
              <a:t>Family</a:t>
            </a:r>
            <a:r>
              <a:rPr lang="cs-CZ" i="1" dirty="0"/>
              <a:t>, 51</a:t>
            </a:r>
            <a:r>
              <a:rPr lang="cs-CZ" dirty="0"/>
              <a:t>(2), 431 – 444.</a:t>
            </a:r>
          </a:p>
          <a:p>
            <a:pPr>
              <a:buFont typeface="Arial" panose="020B0604020202020204" pitchFamily="34" charset="0"/>
              <a:buChar char="•"/>
            </a:pPr>
            <a:r>
              <a:rPr lang="cs-CZ" dirty="0"/>
              <a:t> </a:t>
            </a:r>
            <a:r>
              <a:rPr lang="cs-CZ" dirty="0" err="1"/>
              <a:t>Teubert</a:t>
            </a:r>
            <a:r>
              <a:rPr lang="cs-CZ" dirty="0"/>
              <a:t>, D., &amp; </a:t>
            </a:r>
            <a:r>
              <a:rPr lang="cs-CZ" dirty="0" err="1"/>
              <a:t>Pinquart</a:t>
            </a:r>
            <a:r>
              <a:rPr lang="cs-CZ" dirty="0"/>
              <a:t>, M. (2010). </a:t>
            </a:r>
            <a:r>
              <a:rPr lang="cs-CZ" dirty="0" err="1"/>
              <a:t>The</a:t>
            </a:r>
            <a:r>
              <a:rPr lang="cs-CZ" dirty="0"/>
              <a:t> </a:t>
            </a:r>
            <a:r>
              <a:rPr lang="cs-CZ" dirty="0" err="1"/>
              <a:t>Association</a:t>
            </a:r>
            <a:r>
              <a:rPr lang="cs-CZ" dirty="0"/>
              <a:t> </a:t>
            </a:r>
            <a:r>
              <a:rPr lang="cs-CZ" dirty="0" err="1"/>
              <a:t>Between</a:t>
            </a:r>
            <a:r>
              <a:rPr lang="cs-CZ" dirty="0"/>
              <a:t> </a:t>
            </a:r>
            <a:r>
              <a:rPr lang="cs-CZ" dirty="0" err="1"/>
              <a:t>Coparenting</a:t>
            </a:r>
            <a:r>
              <a:rPr lang="cs-CZ" dirty="0"/>
              <a:t> and </a:t>
            </a:r>
            <a:r>
              <a:rPr lang="cs-CZ" dirty="0" err="1"/>
              <a:t>Child</a:t>
            </a:r>
            <a:r>
              <a:rPr lang="cs-CZ" dirty="0"/>
              <a:t> </a:t>
            </a:r>
            <a:r>
              <a:rPr lang="cs-CZ" dirty="0" err="1"/>
              <a:t>Adjustment</a:t>
            </a:r>
            <a:r>
              <a:rPr lang="cs-CZ" dirty="0"/>
              <a:t>: A Meta-</a:t>
            </a:r>
            <a:r>
              <a:rPr lang="cs-CZ" dirty="0" err="1"/>
              <a:t>Analysis</a:t>
            </a:r>
            <a:r>
              <a:rPr lang="cs-CZ" dirty="0"/>
              <a:t>. </a:t>
            </a:r>
            <a:r>
              <a:rPr lang="cs-CZ" i="1" dirty="0" err="1"/>
              <a:t>Parenting</a:t>
            </a:r>
            <a:r>
              <a:rPr lang="cs-CZ" i="1" dirty="0"/>
              <a:t>: Science &amp; </a:t>
            </a:r>
            <a:r>
              <a:rPr lang="cs-CZ" i="1" dirty="0" err="1"/>
              <a:t>Practice</a:t>
            </a:r>
            <a:r>
              <a:rPr lang="cs-CZ" dirty="0"/>
              <a:t>, </a:t>
            </a:r>
            <a:r>
              <a:rPr lang="cs-CZ" i="1" dirty="0"/>
              <a:t>10</a:t>
            </a:r>
            <a:r>
              <a:rPr lang="cs-CZ" dirty="0"/>
              <a:t>(4), 286-307.</a:t>
            </a:r>
          </a:p>
        </p:txBody>
      </p:sp>
    </p:spTree>
    <p:extLst>
      <p:ext uri="{BB962C8B-B14F-4D97-AF65-F5344CB8AC3E}">
        <p14:creationId xmlns:p14="http://schemas.microsoft.com/office/powerpoint/2010/main" val="404369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AE1AF813-2D2F-4B78-9216-388AF161ED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a:extLst>
              <a:ext uri="{FF2B5EF4-FFF2-40B4-BE49-F238E27FC236}">
                <a16:creationId xmlns:a16="http://schemas.microsoft.com/office/drawing/2014/main" id="{C47181D2-95D5-4439-9BDF-14D4FDC7BD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Zástupný symbol pro obsah 4">
            <a:extLst>
              <a:ext uri="{FF2B5EF4-FFF2-40B4-BE49-F238E27FC236}">
                <a16:creationId xmlns:a16="http://schemas.microsoft.com/office/drawing/2014/main" id="{DBC801CD-4921-487B-8B97-EE3C418FDB1E}"/>
              </a:ext>
            </a:extLst>
          </p:cNvPr>
          <p:cNvPicPr>
            <a:picLocks noChangeAspect="1"/>
          </p:cNvPicPr>
          <p:nvPr/>
        </p:nvPicPr>
        <p:blipFill rotWithShape="1">
          <a:blip r:embed="rId2">
            <a:extLst>
              <a:ext uri="{28A0092B-C50C-407E-A947-70E740481C1C}">
                <a14:useLocalDpi xmlns:a14="http://schemas.microsoft.com/office/drawing/2010/main" val="0"/>
              </a:ext>
            </a:extLst>
          </a:blip>
          <a:srcRect t="548" b="6477"/>
          <a:stretch/>
        </p:blipFill>
        <p:spPr>
          <a:xfrm>
            <a:off x="1044135" y="459676"/>
            <a:ext cx="10100583" cy="5681579"/>
          </a:xfrm>
          <a:prstGeom prst="rect">
            <a:avLst/>
          </a:prstGeom>
        </p:spPr>
      </p:pic>
    </p:spTree>
    <p:extLst>
      <p:ext uri="{BB962C8B-B14F-4D97-AF65-F5344CB8AC3E}">
        <p14:creationId xmlns:p14="http://schemas.microsoft.com/office/powerpoint/2010/main" val="1514904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3D7A30D8-5F77-4DF1-A212-7AE18E3B3453}"/>
              </a:ext>
            </a:extLst>
          </p:cNvPr>
          <p:cNvSpPr txBox="1">
            <a:spLocks/>
          </p:cNvSpPr>
          <p:nvPr/>
        </p:nvSpPr>
        <p:spPr>
          <a:xfrm>
            <a:off x="1142596" y="409169"/>
            <a:ext cx="8870648" cy="145075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cs-CZ" dirty="0"/>
              <a:t>Jak jsme na tom statisticky</a:t>
            </a:r>
          </a:p>
        </p:txBody>
      </p:sp>
      <p:sp>
        <p:nvSpPr>
          <p:cNvPr id="5" name="Content Placeholder 9">
            <a:extLst>
              <a:ext uri="{FF2B5EF4-FFF2-40B4-BE49-F238E27FC236}">
                <a16:creationId xmlns:a16="http://schemas.microsoft.com/office/drawing/2014/main" id="{6EC43F9D-20A2-4581-A231-0BE67665B270}"/>
              </a:ext>
            </a:extLst>
          </p:cNvPr>
          <p:cNvSpPr txBox="1">
            <a:spLocks/>
          </p:cNvSpPr>
          <p:nvPr/>
        </p:nvSpPr>
        <p:spPr>
          <a:xfrm>
            <a:off x="1142596" y="2108603"/>
            <a:ext cx="9683448" cy="4077708"/>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cs-CZ" b="1" u="sng" dirty="0"/>
              <a:t>2017:</a:t>
            </a:r>
          </a:p>
          <a:p>
            <a:r>
              <a:rPr lang="cs-CZ" dirty="0"/>
              <a:t>Průměrná délka rozvedeného manželství byla </a:t>
            </a:r>
            <a:r>
              <a:rPr lang="cs-CZ" b="1" dirty="0"/>
              <a:t>13,2 roku</a:t>
            </a:r>
            <a:r>
              <a:rPr lang="cs-CZ" dirty="0"/>
              <a:t>.</a:t>
            </a:r>
          </a:p>
          <a:p>
            <a:r>
              <a:rPr lang="cs-CZ" dirty="0"/>
              <a:t>Intenzita rozvodovosti byla nejvyšší v období </a:t>
            </a:r>
            <a:r>
              <a:rPr lang="cs-CZ" b="1" dirty="0"/>
              <a:t>3 až 6 let trvání manželství</a:t>
            </a:r>
            <a:r>
              <a:rPr lang="cs-CZ" dirty="0"/>
              <a:t>.</a:t>
            </a:r>
          </a:p>
          <a:p>
            <a:endParaRPr lang="cs-CZ" dirty="0"/>
          </a:p>
          <a:p>
            <a:r>
              <a:rPr lang="cs-CZ" dirty="0"/>
              <a:t>30 – 45 % rozvodů na společný návrh, 30-40 % návrh ženy, kolem 20 % návrh muže</a:t>
            </a:r>
          </a:p>
          <a:p>
            <a:r>
              <a:rPr lang="cs-CZ" dirty="0"/>
              <a:t>1/5 jsou opakované rozvody</a:t>
            </a:r>
          </a:p>
          <a:p>
            <a:endParaRPr lang="cs-CZ" dirty="0"/>
          </a:p>
          <a:p>
            <a:r>
              <a:rPr lang="cs-CZ" dirty="0"/>
              <a:t>55-60 % rozvody s nezletilými dětmi / bez nezletilých dětí je většina dlouhotrvajících manželství (25 a více let trvání) a manželství rozvádějící se v prvních letech trvání manželství</a:t>
            </a:r>
            <a:endParaRPr lang="en-US" dirty="0"/>
          </a:p>
        </p:txBody>
      </p:sp>
    </p:spTree>
    <p:extLst>
      <p:ext uri="{BB962C8B-B14F-4D97-AF65-F5344CB8AC3E}">
        <p14:creationId xmlns:p14="http://schemas.microsoft.com/office/powerpoint/2010/main" val="2531107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6CECD107-1A77-4C79-9562-582F115C6B6D}"/>
              </a:ext>
            </a:extLst>
          </p:cNvPr>
          <p:cNvPicPr>
            <a:picLocks noChangeAspect="1"/>
          </p:cNvPicPr>
          <p:nvPr/>
        </p:nvPicPr>
        <p:blipFill>
          <a:blip r:embed="rId2"/>
          <a:stretch>
            <a:fillRect/>
          </a:stretch>
        </p:blipFill>
        <p:spPr>
          <a:xfrm>
            <a:off x="1816233" y="556626"/>
            <a:ext cx="8559533" cy="5041363"/>
          </a:xfrm>
          <a:prstGeom prst="rect">
            <a:avLst/>
          </a:prstGeom>
        </p:spPr>
      </p:pic>
    </p:spTree>
    <p:extLst>
      <p:ext uri="{BB962C8B-B14F-4D97-AF65-F5344CB8AC3E}">
        <p14:creationId xmlns:p14="http://schemas.microsoft.com/office/powerpoint/2010/main" val="701632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96E380-BDD3-4B4D-AF4A-E403728EC242}"/>
              </a:ext>
            </a:extLst>
          </p:cNvPr>
          <p:cNvSpPr>
            <a:spLocks noGrp="1"/>
          </p:cNvSpPr>
          <p:nvPr>
            <p:ph type="title"/>
          </p:nvPr>
        </p:nvSpPr>
        <p:spPr/>
        <p:txBody>
          <a:bodyPr/>
          <a:lstStyle/>
          <a:p>
            <a:r>
              <a:rPr lang="cs-CZ" dirty="0"/>
              <a:t>Vývoj vymezování rozvodu v psychologickém výzkumu</a:t>
            </a:r>
          </a:p>
        </p:txBody>
      </p:sp>
      <p:sp>
        <p:nvSpPr>
          <p:cNvPr id="3" name="Zástupný symbol pro obsah 2">
            <a:extLst>
              <a:ext uri="{FF2B5EF4-FFF2-40B4-BE49-F238E27FC236}">
                <a16:creationId xmlns:a16="http://schemas.microsoft.com/office/drawing/2014/main" id="{2B134EBC-FCE6-4A79-8B2F-6948D936894C}"/>
              </a:ext>
            </a:extLst>
          </p:cNvPr>
          <p:cNvSpPr>
            <a:spLocks noGrp="1"/>
          </p:cNvSpPr>
          <p:nvPr>
            <p:ph idx="1"/>
          </p:nvPr>
        </p:nvSpPr>
        <p:spPr/>
        <p:txBody>
          <a:bodyPr/>
          <a:lstStyle/>
          <a:p>
            <a:r>
              <a:rPr lang="cs-CZ" dirty="0"/>
              <a:t>60. a 70. léta 20. století = rozvod jako statická událost</a:t>
            </a:r>
          </a:p>
          <a:p>
            <a:r>
              <a:rPr lang="cs-CZ" dirty="0"/>
              <a:t>→ děti z rozvedených rodin jsou méně přizpůsobivé a vyrovnané</a:t>
            </a:r>
          </a:p>
          <a:p>
            <a:endParaRPr lang="cs-CZ" dirty="0"/>
          </a:p>
          <a:p>
            <a:r>
              <a:rPr lang="cs-CZ" dirty="0"/>
              <a:t>Od 80. let = rozvod jako variabilní proces</a:t>
            </a:r>
          </a:p>
          <a:p>
            <a:r>
              <a:rPr lang="cs-CZ" dirty="0"/>
              <a:t>→ proces, který začíná v době, kdy spolu manželé ještě žijí a končí dlouho poté, co byl rozvod uskutečněn (</a:t>
            </a:r>
            <a:r>
              <a:rPr lang="cs-CZ" dirty="0" err="1"/>
              <a:t>Amato</a:t>
            </a:r>
            <a:r>
              <a:rPr lang="cs-CZ" dirty="0"/>
              <a:t>, 2000)</a:t>
            </a:r>
          </a:p>
          <a:p>
            <a:pPr lvl="2"/>
            <a:r>
              <a:rPr lang="cs-CZ" dirty="0"/>
              <a:t>Krizový model = rozvod jako narušení, ale po adaptaci se lidi vrátí zpět na původní úroveň fungování</a:t>
            </a:r>
          </a:p>
          <a:p>
            <a:pPr lvl="2"/>
            <a:r>
              <a:rPr lang="cs-CZ" dirty="0"/>
              <a:t>Model chronického napětí = trvalé napětí z následků rozvodu, již ne taková úroveň </a:t>
            </a:r>
            <a:r>
              <a:rPr lang="cs-CZ" dirty="0" err="1"/>
              <a:t>well-beingu</a:t>
            </a:r>
            <a:r>
              <a:rPr lang="cs-CZ" dirty="0"/>
              <a:t> jako před rozvodem</a:t>
            </a:r>
          </a:p>
          <a:p>
            <a:pPr marL="201168" lvl="1" indent="0">
              <a:buNone/>
            </a:pPr>
            <a:endParaRPr lang="cs-CZ" dirty="0"/>
          </a:p>
        </p:txBody>
      </p:sp>
    </p:spTree>
    <p:extLst>
      <p:ext uri="{BB962C8B-B14F-4D97-AF65-F5344CB8AC3E}">
        <p14:creationId xmlns:p14="http://schemas.microsoft.com/office/powerpoint/2010/main" val="1326824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2DE289-A92B-428C-B55B-7BB649FA7656}"/>
              </a:ext>
            </a:extLst>
          </p:cNvPr>
          <p:cNvSpPr>
            <a:spLocks noGrp="1"/>
          </p:cNvSpPr>
          <p:nvPr>
            <p:ph type="title"/>
          </p:nvPr>
        </p:nvSpPr>
        <p:spPr/>
        <p:txBody>
          <a:bodyPr/>
          <a:lstStyle/>
          <a:p>
            <a:r>
              <a:rPr lang="cs-CZ" dirty="0"/>
              <a:t>Rozvod a jeho dopad na děti</a:t>
            </a:r>
          </a:p>
        </p:txBody>
      </p:sp>
      <p:sp>
        <p:nvSpPr>
          <p:cNvPr id="3" name="Zástupný symbol pro obsah 2">
            <a:extLst>
              <a:ext uri="{FF2B5EF4-FFF2-40B4-BE49-F238E27FC236}">
                <a16:creationId xmlns:a16="http://schemas.microsoft.com/office/drawing/2014/main" id="{DB293437-9157-46D3-9C09-FE37361D0A6F}"/>
              </a:ext>
            </a:extLst>
          </p:cNvPr>
          <p:cNvSpPr>
            <a:spLocks noGrp="1"/>
          </p:cNvSpPr>
          <p:nvPr>
            <p:ph idx="1"/>
          </p:nvPr>
        </p:nvSpPr>
        <p:spPr>
          <a:xfrm>
            <a:off x="1097280" y="1845734"/>
            <a:ext cx="6985564" cy="4023360"/>
          </a:xfrm>
        </p:spPr>
        <p:txBody>
          <a:bodyPr>
            <a:normAutofit/>
          </a:bodyPr>
          <a:lstStyle/>
          <a:p>
            <a:r>
              <a:rPr lang="cs-CZ" sz="2400" dirty="0"/>
              <a:t>- rozvod jako stresující zkušenost</a:t>
            </a:r>
          </a:p>
          <a:p>
            <a:r>
              <a:rPr lang="cs-CZ" sz="2400" dirty="0"/>
              <a:t>- zážitek rozvodu u dětí nejvíce ovlivňuje emoční well-being, problémové chování a sociální adaptaci, avšak větší vliv než rozvod mají na adaptaci dětí rodičovské neshody a vztahy s rodiči (</a:t>
            </a:r>
            <a:r>
              <a:rPr lang="cs-CZ" sz="2400" dirty="0" err="1"/>
              <a:t>Tschann</a:t>
            </a:r>
            <a:r>
              <a:rPr lang="cs-CZ" sz="2400" dirty="0"/>
              <a:t> et al., 1989)</a:t>
            </a:r>
          </a:p>
          <a:p>
            <a:r>
              <a:rPr lang="cs-CZ" sz="2400" dirty="0"/>
              <a:t>- pouze málo výzkumů se věnovalo faktorům, které by mohly vysvětlit variabilitu dopadů rozvodu na děti (Cui et al., 2011)</a:t>
            </a:r>
          </a:p>
        </p:txBody>
      </p:sp>
      <p:pic>
        <p:nvPicPr>
          <p:cNvPr id="5" name="Picture 8" descr="http://zotrocenimuzi.cz/wp-content/uploads/rozvod.jpg">
            <a:extLst>
              <a:ext uri="{FF2B5EF4-FFF2-40B4-BE49-F238E27FC236}">
                <a16:creationId xmlns:a16="http://schemas.microsoft.com/office/drawing/2014/main" id="{A8B948F4-AB1D-4830-810D-A80147F0FB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0512" y="2579021"/>
            <a:ext cx="2215168" cy="16999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7674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11">
            <a:extLst>
              <a:ext uri="{FF2B5EF4-FFF2-40B4-BE49-F238E27FC236}">
                <a16:creationId xmlns:a16="http://schemas.microsoft.com/office/drawing/2014/main" id="{21D53CA0-FDE7-4B62-AE74-A671E6B82D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13">
            <a:extLst>
              <a:ext uri="{FF2B5EF4-FFF2-40B4-BE49-F238E27FC236}">
                <a16:creationId xmlns:a16="http://schemas.microsoft.com/office/drawing/2014/main" id="{06FA22A8-DAD2-4DBF-BCF6-AA00E9D83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6" name="Straight Connector 15">
            <a:extLst>
              <a:ext uri="{FF2B5EF4-FFF2-40B4-BE49-F238E27FC236}">
                <a16:creationId xmlns:a16="http://schemas.microsoft.com/office/drawing/2014/main" id="{38CF2381-9166-48DC-8859-93B6A58939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7" name="Rectangle 17">
            <a:extLst>
              <a:ext uri="{FF2B5EF4-FFF2-40B4-BE49-F238E27FC236}">
                <a16:creationId xmlns:a16="http://schemas.microsoft.com/office/drawing/2014/main" id="{69C5F1CC-81CF-4FB4-9977-391DF5B090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6" y="0"/>
            <a:ext cx="458473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97E6D1EB-931E-4F1E-80CE-27EFF1DE4DA4}"/>
              </a:ext>
            </a:extLst>
          </p:cNvPr>
          <p:cNvSpPr>
            <a:spLocks noGrp="1"/>
          </p:cNvSpPr>
          <p:nvPr>
            <p:ph type="title"/>
          </p:nvPr>
        </p:nvSpPr>
        <p:spPr>
          <a:xfrm>
            <a:off x="457200" y="640080"/>
            <a:ext cx="3659246" cy="2926080"/>
          </a:xfrm>
        </p:spPr>
        <p:txBody>
          <a:bodyPr vert="horz" lIns="91440" tIns="45720" rIns="91440" bIns="45720" rtlCol="0" anchor="b">
            <a:normAutofit/>
          </a:bodyPr>
          <a:lstStyle/>
          <a:p>
            <a:r>
              <a:rPr lang="en-US" sz="3400"/>
              <a:t>SPOLURODIČOVSTVÍ (</a:t>
            </a:r>
            <a:r>
              <a:rPr lang="en-US" sz="3400" i="1"/>
              <a:t>coparenting</a:t>
            </a:r>
            <a:r>
              <a:rPr lang="en-US" sz="3400"/>
              <a:t>)</a:t>
            </a:r>
          </a:p>
        </p:txBody>
      </p:sp>
      <p:pic>
        <p:nvPicPr>
          <p:cNvPr id="7" name="Zástupný symbol obrázku 6">
            <a:extLst>
              <a:ext uri="{FF2B5EF4-FFF2-40B4-BE49-F238E27FC236}">
                <a16:creationId xmlns:a16="http://schemas.microsoft.com/office/drawing/2014/main" id="{858E5EF8-A0A0-4DF8-A615-A46654E98C62}"/>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4679" r="21812" b="-1"/>
          <a:stretch/>
        </p:blipFill>
        <p:spPr>
          <a:xfrm>
            <a:off x="4639733" y="10"/>
            <a:ext cx="7552266" cy="6857990"/>
          </a:xfrm>
          <a:prstGeom prst="rect">
            <a:avLst/>
          </a:prstGeom>
        </p:spPr>
      </p:pic>
      <p:sp>
        <p:nvSpPr>
          <p:cNvPr id="28" name="Rectangle 19">
            <a:extLst>
              <a:ext uri="{FF2B5EF4-FFF2-40B4-BE49-F238E27FC236}">
                <a16:creationId xmlns:a16="http://schemas.microsoft.com/office/drawing/2014/main" id="{AFDD4421-3DEC-4941-9625-756F8B5C6B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475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95362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AA0767-E14C-4103-83DD-F32611C5282E}"/>
              </a:ext>
            </a:extLst>
          </p:cNvPr>
          <p:cNvSpPr>
            <a:spLocks noGrp="1"/>
          </p:cNvSpPr>
          <p:nvPr>
            <p:ph type="title"/>
          </p:nvPr>
        </p:nvSpPr>
        <p:spPr/>
        <p:txBody>
          <a:bodyPr/>
          <a:lstStyle/>
          <a:p>
            <a:r>
              <a:rPr lang="cs-CZ" dirty="0"/>
              <a:t>Co to je?</a:t>
            </a:r>
          </a:p>
        </p:txBody>
      </p:sp>
      <p:sp>
        <p:nvSpPr>
          <p:cNvPr id="3" name="Zástupný symbol pro obsah 2">
            <a:extLst>
              <a:ext uri="{FF2B5EF4-FFF2-40B4-BE49-F238E27FC236}">
                <a16:creationId xmlns:a16="http://schemas.microsoft.com/office/drawing/2014/main" id="{C174FCD7-AAA2-4EAD-8E15-A1760BE3AEBD}"/>
              </a:ext>
            </a:extLst>
          </p:cNvPr>
          <p:cNvSpPr>
            <a:spLocks noGrp="1"/>
          </p:cNvSpPr>
          <p:nvPr>
            <p:ph idx="1"/>
          </p:nvPr>
        </p:nvSpPr>
        <p:spPr>
          <a:xfrm>
            <a:off x="1097280" y="1845733"/>
            <a:ext cx="10058400" cy="4725664"/>
          </a:xfrm>
        </p:spPr>
        <p:txBody>
          <a:bodyPr>
            <a:normAutofit lnSpcReduction="10000"/>
          </a:bodyPr>
          <a:lstStyle/>
          <a:p>
            <a:r>
              <a:rPr lang="cs-CZ" dirty="0"/>
              <a:t>- na nejobecnější rovině představuje to, jak se k sobě partneři jako rodiče vztahují při výchově svého dítěte</a:t>
            </a:r>
          </a:p>
          <a:p>
            <a:r>
              <a:rPr lang="cs-CZ" dirty="0"/>
              <a:t>- spolurodičovství je závazek dvou nebo více dospělých, kteří se spolupodílejí na péči a výchově dítěte, za něž mají zodpovědnost (</a:t>
            </a:r>
            <a:r>
              <a:rPr lang="cs-CZ" dirty="0" err="1"/>
              <a:t>McHale</a:t>
            </a:r>
            <a:r>
              <a:rPr lang="cs-CZ" dirty="0"/>
              <a:t> &amp; </a:t>
            </a:r>
            <a:r>
              <a:rPr lang="cs-CZ" dirty="0" err="1"/>
              <a:t>Lindahl</a:t>
            </a:r>
            <a:r>
              <a:rPr lang="cs-CZ" dirty="0"/>
              <a:t>, 2011)</a:t>
            </a:r>
          </a:p>
          <a:p>
            <a:endParaRPr lang="cs-CZ" dirty="0"/>
          </a:p>
          <a:p>
            <a:endParaRPr lang="cs-CZ" dirty="0"/>
          </a:p>
          <a:p>
            <a:r>
              <a:rPr lang="cs-CZ" dirty="0"/>
              <a:t>Krátký historický exkurz:</a:t>
            </a:r>
          </a:p>
          <a:p>
            <a:r>
              <a:rPr lang="cs-CZ" dirty="0"/>
              <a:t>Salvador </a:t>
            </a:r>
            <a:r>
              <a:rPr lang="cs-CZ" dirty="0" err="1"/>
              <a:t>Minuchin</a:t>
            </a:r>
            <a:endParaRPr lang="cs-CZ" dirty="0"/>
          </a:p>
          <a:p>
            <a:r>
              <a:rPr lang="cs-CZ" dirty="0"/>
              <a:t>- strukturální teorii rodiny</a:t>
            </a:r>
          </a:p>
          <a:p>
            <a:endParaRPr lang="cs-CZ" dirty="0"/>
          </a:p>
          <a:p>
            <a:r>
              <a:rPr lang="cs-CZ" dirty="0"/>
              <a:t>Rodiče by měli vytvořit exekutivní subsystém, jehož jednou částí je právě spolurodičovský vztah, který je zaměřen na prospěch dítěte.</a:t>
            </a:r>
          </a:p>
        </p:txBody>
      </p:sp>
      <p:pic>
        <p:nvPicPr>
          <p:cNvPr id="6" name="Obrázek 5">
            <a:extLst>
              <a:ext uri="{FF2B5EF4-FFF2-40B4-BE49-F238E27FC236}">
                <a16:creationId xmlns:a16="http://schemas.microsoft.com/office/drawing/2014/main" id="{3C7FCAD0-50E9-44D4-A224-2B27297E78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92688" y="3573150"/>
            <a:ext cx="1325588" cy="1911905"/>
          </a:xfrm>
          <a:prstGeom prst="rect">
            <a:avLst/>
          </a:prstGeom>
        </p:spPr>
      </p:pic>
      <p:pic>
        <p:nvPicPr>
          <p:cNvPr id="8" name="Obrázek 7">
            <a:extLst>
              <a:ext uri="{FF2B5EF4-FFF2-40B4-BE49-F238E27FC236}">
                <a16:creationId xmlns:a16="http://schemas.microsoft.com/office/drawing/2014/main" id="{C7BA05D8-01FC-467A-AD02-91FCBD2023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09909" y="3573150"/>
            <a:ext cx="1575205" cy="1911905"/>
          </a:xfrm>
          <a:prstGeom prst="rect">
            <a:avLst/>
          </a:prstGeom>
        </p:spPr>
      </p:pic>
    </p:spTree>
    <p:extLst>
      <p:ext uri="{BB962C8B-B14F-4D97-AF65-F5344CB8AC3E}">
        <p14:creationId xmlns:p14="http://schemas.microsoft.com/office/powerpoint/2010/main" val="860977263"/>
      </p:ext>
    </p:extLst>
  </p:cSld>
  <p:clrMapOvr>
    <a:masterClrMapping/>
  </p:clrMapOvr>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otalTime>99</TotalTime>
  <Words>1671</Words>
  <Application>Microsoft Office PowerPoint</Application>
  <PresentationFormat>Širokoúhlá obrazovka</PresentationFormat>
  <Paragraphs>111</Paragraphs>
  <Slides>21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21</vt:i4>
      </vt:variant>
    </vt:vector>
  </HeadingPairs>
  <TitlesOfParts>
    <vt:vector size="25" baseType="lpstr">
      <vt:lpstr>Arial</vt:lpstr>
      <vt:lpstr>Calibri</vt:lpstr>
      <vt:lpstr>Calibri Light</vt:lpstr>
      <vt:lpstr>Retrospektiva</vt:lpstr>
      <vt:lpstr>Dítě v porozvodové péči - spolurodičovství</vt:lpstr>
      <vt:lpstr>Prezentace aplikace PowerPoint</vt:lpstr>
      <vt:lpstr>Prezentace aplikace PowerPoint</vt:lpstr>
      <vt:lpstr>Prezentace aplikace PowerPoint</vt:lpstr>
      <vt:lpstr>Prezentace aplikace PowerPoint</vt:lpstr>
      <vt:lpstr>Vývoj vymezování rozvodu v psychologickém výzkumu</vt:lpstr>
      <vt:lpstr>Rozvod a jeho dopad na děti</vt:lpstr>
      <vt:lpstr>SPOLURODIČOVSTVÍ (coparenting)</vt:lpstr>
      <vt:lpstr>Co to je?</vt:lpstr>
      <vt:lpstr>Teubertová a Pinquart (2010)</vt:lpstr>
      <vt:lpstr>Hock a Mooradian (2013)</vt:lpstr>
      <vt:lpstr>James McHale (2007)</vt:lpstr>
      <vt:lpstr>Zkrátka a dobře…</vt:lpstr>
      <vt:lpstr>Výhody konceptu spolurodičovství</vt:lpstr>
      <vt:lpstr>Význam konceptu spolurodičovství</vt:lpstr>
      <vt:lpstr>Prediktory spolurodičovství</vt:lpstr>
      <vt:lpstr>Spolurodičovství v porozvodové péči</vt:lpstr>
      <vt:lpstr>No a máš pocit, že se třeba nějak měnila ta jejich komunikace nebo spolupráce v průběhu času?</vt:lpstr>
      <vt:lpstr>Ještě by mě zajímalo, jak SP ovlivnila tvůj vztah s rodičema? Jestli jsi měl/a pocit, že se prostě něco změnilo v tom vztahu k tátovi nebo mamce, po tom, co jsi byl/a v té střídavce?</vt:lpstr>
      <vt:lpstr>Kdybys měla vybrat třeba nějakou situaci, která ti přijde typická pro střídavku, napadlo by tě něco? (když řeknu střídavá péče, co se ti vybaví?)</vt:lpstr>
      <vt:lpstr>Zdroje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Dítě v porozvodové péči - spolurodičovství</dc:title>
  <dc:creator>Eliška</dc:creator>
  <cp:lastModifiedBy>Eliška</cp:lastModifiedBy>
  <cp:revision>11</cp:revision>
  <dcterms:created xsi:type="dcterms:W3CDTF">2019-04-19T15:30:21Z</dcterms:created>
  <dcterms:modified xsi:type="dcterms:W3CDTF">2019-04-22T18:12:53Z</dcterms:modified>
</cp:coreProperties>
</file>