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nka Pivodová" initials="LP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5EAF2D-F074-4E3B-A05D-662AA3D82ABD}" type="doc">
      <dgm:prSet loTypeId="urn:microsoft.com/office/officeart/2005/8/layout/venn1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687F9712-A3CB-41B4-8B61-236A8458E380}">
      <dgm:prSet phldrT="[Text]" custT="1"/>
      <dgm:spPr/>
      <dgm:t>
        <a:bodyPr/>
        <a:lstStyle/>
        <a:p>
          <a:r>
            <a:rPr lang="cs-CZ" sz="1400" dirty="0" smtClean="0"/>
            <a:t>Převrácení rolí</a:t>
          </a:r>
          <a:r>
            <a:rPr lang="cs-CZ" sz="1100" dirty="0" smtClean="0"/>
            <a:t> </a:t>
          </a:r>
        </a:p>
        <a:p>
          <a:r>
            <a:rPr lang="cs-CZ" sz="1100" dirty="0" smtClean="0"/>
            <a:t>(Role </a:t>
          </a:r>
          <a:r>
            <a:rPr lang="cs-CZ" sz="1100" dirty="0" err="1" smtClean="0"/>
            <a:t>Reversal</a:t>
          </a:r>
          <a:r>
            <a:rPr lang="cs-CZ" sz="1100" dirty="0" smtClean="0"/>
            <a:t>)</a:t>
          </a:r>
          <a:endParaRPr lang="cs-CZ" sz="1100" dirty="0"/>
        </a:p>
      </dgm:t>
    </dgm:pt>
    <dgm:pt modelId="{91B1B730-388F-410B-87E4-F97A8AA48D15}" type="parTrans" cxnId="{AF276D57-0639-4389-8337-77D3DD14866A}">
      <dgm:prSet/>
      <dgm:spPr/>
      <dgm:t>
        <a:bodyPr/>
        <a:lstStyle/>
        <a:p>
          <a:endParaRPr lang="cs-CZ"/>
        </a:p>
      </dgm:t>
    </dgm:pt>
    <dgm:pt modelId="{43CA8DBD-BD9A-40B1-B42D-4A1AD564A7A5}" type="sibTrans" cxnId="{AF276D57-0639-4389-8337-77D3DD14866A}">
      <dgm:prSet/>
      <dgm:spPr/>
      <dgm:t>
        <a:bodyPr/>
        <a:lstStyle/>
        <a:p>
          <a:endParaRPr lang="cs-CZ"/>
        </a:p>
      </dgm:t>
    </dgm:pt>
    <dgm:pt modelId="{ED5F1FFC-7DF5-4DB1-B5AA-C78F3A1D6A10}">
      <dgm:prSet phldrT="[Text]" custT="1"/>
      <dgm:spPr/>
      <dgm:t>
        <a:bodyPr/>
        <a:lstStyle/>
        <a:p>
          <a:r>
            <a:rPr lang="cs-CZ" sz="1400" dirty="0" smtClean="0"/>
            <a:t>Propletení</a:t>
          </a:r>
        </a:p>
        <a:p>
          <a:r>
            <a:rPr lang="cs-CZ" sz="1400" dirty="0" smtClean="0"/>
            <a:t> </a:t>
          </a:r>
          <a:r>
            <a:rPr lang="cs-CZ" sz="1100" dirty="0" smtClean="0"/>
            <a:t>(</a:t>
          </a:r>
          <a:r>
            <a:rPr lang="cs-CZ" sz="1100" dirty="0" err="1" smtClean="0"/>
            <a:t>Enmeshment</a:t>
          </a:r>
          <a:r>
            <a:rPr lang="cs-CZ" sz="1100" dirty="0" smtClean="0"/>
            <a:t>)</a:t>
          </a:r>
          <a:endParaRPr lang="cs-CZ" sz="1100" dirty="0"/>
        </a:p>
      </dgm:t>
    </dgm:pt>
    <dgm:pt modelId="{B4B97B02-1504-4DB4-B9ED-5B71E6E44ACF}" type="parTrans" cxnId="{7B4C0CBF-2E07-4FBE-B9DE-5B69ABB6012C}">
      <dgm:prSet/>
      <dgm:spPr/>
      <dgm:t>
        <a:bodyPr/>
        <a:lstStyle/>
        <a:p>
          <a:endParaRPr lang="cs-CZ"/>
        </a:p>
      </dgm:t>
    </dgm:pt>
    <dgm:pt modelId="{82AE3E6B-91DC-422F-8A99-FF723FBE2A4E}" type="sibTrans" cxnId="{7B4C0CBF-2E07-4FBE-B9DE-5B69ABB6012C}">
      <dgm:prSet/>
      <dgm:spPr/>
      <dgm:t>
        <a:bodyPr/>
        <a:lstStyle/>
        <a:p>
          <a:endParaRPr lang="cs-CZ"/>
        </a:p>
      </dgm:t>
    </dgm:pt>
    <dgm:pt modelId="{B16D892F-1DD3-41C4-BC69-476FD4AD92EF}">
      <dgm:prSet phldrT="[Text]" custT="1"/>
      <dgm:spPr/>
      <dgm:t>
        <a:bodyPr/>
        <a:lstStyle/>
        <a:p>
          <a:r>
            <a:rPr lang="cs-CZ" sz="1400" dirty="0" err="1" smtClean="0"/>
            <a:t>Spousifikace</a:t>
          </a:r>
          <a:r>
            <a:rPr lang="cs-CZ" sz="1400" dirty="0" smtClean="0"/>
            <a:t> </a:t>
          </a:r>
          <a:r>
            <a:rPr lang="cs-CZ" sz="1100" dirty="0" smtClean="0"/>
            <a:t>(</a:t>
          </a:r>
          <a:r>
            <a:rPr lang="cs-CZ" sz="1100" dirty="0" err="1" smtClean="0"/>
            <a:t>Spousification</a:t>
          </a:r>
          <a:r>
            <a:rPr lang="cs-CZ" sz="1100" dirty="0" smtClean="0"/>
            <a:t>)</a:t>
          </a:r>
          <a:endParaRPr lang="cs-CZ" sz="1100" dirty="0"/>
        </a:p>
      </dgm:t>
    </dgm:pt>
    <dgm:pt modelId="{2B141067-B989-4D54-9AD7-72883A878179}" type="parTrans" cxnId="{59722F45-FED3-42A5-84E2-9324FA915FEB}">
      <dgm:prSet/>
      <dgm:spPr/>
      <dgm:t>
        <a:bodyPr/>
        <a:lstStyle/>
        <a:p>
          <a:endParaRPr lang="cs-CZ"/>
        </a:p>
      </dgm:t>
    </dgm:pt>
    <dgm:pt modelId="{EA934B3C-A948-46E1-85F7-B33CBE253698}" type="sibTrans" cxnId="{59722F45-FED3-42A5-84E2-9324FA915FEB}">
      <dgm:prSet/>
      <dgm:spPr/>
      <dgm:t>
        <a:bodyPr/>
        <a:lstStyle/>
        <a:p>
          <a:endParaRPr lang="cs-CZ"/>
        </a:p>
      </dgm:t>
    </dgm:pt>
    <dgm:pt modelId="{2CF85F20-F46E-4BCA-A00C-71DA4466AABB}">
      <dgm:prSet phldrT="[Text]" custT="1"/>
      <dgm:spPr/>
      <dgm:t>
        <a:bodyPr/>
        <a:lstStyle/>
        <a:p>
          <a:r>
            <a:rPr lang="cs-CZ" sz="1400" dirty="0" smtClean="0"/>
            <a:t>Vetřelectví</a:t>
          </a:r>
          <a:r>
            <a:rPr lang="cs-CZ" sz="2000" dirty="0" smtClean="0"/>
            <a:t> (</a:t>
          </a:r>
          <a:r>
            <a:rPr lang="cs-CZ" sz="1100" dirty="0" err="1" smtClean="0"/>
            <a:t>Intrusiveness</a:t>
          </a:r>
          <a:r>
            <a:rPr lang="cs-CZ" sz="2000" dirty="0" smtClean="0"/>
            <a:t>)</a:t>
          </a:r>
          <a:endParaRPr lang="cs-CZ" sz="2000" dirty="0"/>
        </a:p>
      </dgm:t>
    </dgm:pt>
    <dgm:pt modelId="{742D9401-F6D4-46C1-96D0-D33DCB910088}" type="parTrans" cxnId="{3F6F5DE3-3148-47C9-AC0E-F5AE85CC3B4C}">
      <dgm:prSet/>
      <dgm:spPr/>
      <dgm:t>
        <a:bodyPr/>
        <a:lstStyle/>
        <a:p>
          <a:endParaRPr lang="cs-CZ"/>
        </a:p>
      </dgm:t>
    </dgm:pt>
    <dgm:pt modelId="{B9A5BCA2-CBED-4F87-BF47-BFE4EDA9D7B7}" type="sibTrans" cxnId="{3F6F5DE3-3148-47C9-AC0E-F5AE85CC3B4C}">
      <dgm:prSet/>
      <dgm:spPr/>
      <dgm:t>
        <a:bodyPr/>
        <a:lstStyle/>
        <a:p>
          <a:endParaRPr lang="cs-CZ"/>
        </a:p>
      </dgm:t>
    </dgm:pt>
    <dgm:pt modelId="{991DBEC1-7062-48DD-B70B-9AF7734F2F9B}" type="pres">
      <dgm:prSet presAssocID="{945EAF2D-F074-4E3B-A05D-662AA3D82ABD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5B942A5-89A6-4DA3-B41A-96B4F1DC46FC}" type="pres">
      <dgm:prSet presAssocID="{687F9712-A3CB-41B4-8B61-236A8458E380}" presName="circ1" presStyleLbl="vennNode1" presStyleIdx="0" presStyleCnt="4"/>
      <dgm:spPr/>
      <dgm:t>
        <a:bodyPr/>
        <a:lstStyle/>
        <a:p>
          <a:endParaRPr lang="cs-CZ"/>
        </a:p>
      </dgm:t>
    </dgm:pt>
    <dgm:pt modelId="{639250A7-DFE1-431A-A180-053435323E80}" type="pres">
      <dgm:prSet presAssocID="{687F9712-A3CB-41B4-8B61-236A8458E38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3E0279-2C40-4D09-9DEF-00AB2206737F}" type="pres">
      <dgm:prSet presAssocID="{2CF85F20-F46E-4BCA-A00C-71DA4466AABB}" presName="circ2" presStyleLbl="vennNode1" presStyleIdx="1" presStyleCnt="4"/>
      <dgm:spPr/>
      <dgm:t>
        <a:bodyPr/>
        <a:lstStyle/>
        <a:p>
          <a:endParaRPr lang="cs-CZ"/>
        </a:p>
      </dgm:t>
    </dgm:pt>
    <dgm:pt modelId="{70A2E2EA-5730-479B-B910-1596C1E0529A}" type="pres">
      <dgm:prSet presAssocID="{2CF85F20-F46E-4BCA-A00C-71DA4466AABB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7043AF8-1804-4397-8EC5-85C0A96BA47F}" type="pres">
      <dgm:prSet presAssocID="{ED5F1FFC-7DF5-4DB1-B5AA-C78F3A1D6A10}" presName="circ3" presStyleLbl="vennNode1" presStyleIdx="2" presStyleCnt="4"/>
      <dgm:spPr/>
      <dgm:t>
        <a:bodyPr/>
        <a:lstStyle/>
        <a:p>
          <a:endParaRPr lang="cs-CZ"/>
        </a:p>
      </dgm:t>
    </dgm:pt>
    <dgm:pt modelId="{DF1913C5-F1AB-41D2-BDBE-59B0F19A82FB}" type="pres">
      <dgm:prSet presAssocID="{ED5F1FFC-7DF5-4DB1-B5AA-C78F3A1D6A10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40081BF-15FA-43BB-94F5-738ABCDC476F}" type="pres">
      <dgm:prSet presAssocID="{B16D892F-1DD3-41C4-BC69-476FD4AD92EF}" presName="circ4" presStyleLbl="vennNode1" presStyleIdx="3" presStyleCnt="4" custLinFactNeighborX="-118" custLinFactNeighborY="-894"/>
      <dgm:spPr/>
      <dgm:t>
        <a:bodyPr/>
        <a:lstStyle/>
        <a:p>
          <a:endParaRPr lang="cs-CZ"/>
        </a:p>
      </dgm:t>
    </dgm:pt>
    <dgm:pt modelId="{22721628-A3C0-4F1A-8E50-38B65AA46F88}" type="pres">
      <dgm:prSet presAssocID="{B16D892F-1DD3-41C4-BC69-476FD4AD92EF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482B753-49D4-4466-B4A7-A3A6A3E7E2BC}" type="presOf" srcId="{687F9712-A3CB-41B4-8B61-236A8458E380}" destId="{639250A7-DFE1-431A-A180-053435323E80}" srcOrd="1" destOrd="0" presId="urn:microsoft.com/office/officeart/2005/8/layout/venn1"/>
    <dgm:cxn modelId="{2F779EF3-46D1-44EC-AE63-E12816CB61BD}" type="presOf" srcId="{ED5F1FFC-7DF5-4DB1-B5AA-C78F3A1D6A10}" destId="{A7043AF8-1804-4397-8EC5-85C0A96BA47F}" srcOrd="0" destOrd="0" presId="urn:microsoft.com/office/officeart/2005/8/layout/venn1"/>
    <dgm:cxn modelId="{AB14FE96-6587-48C2-9F57-21E8B312D5F3}" type="presOf" srcId="{2CF85F20-F46E-4BCA-A00C-71DA4466AABB}" destId="{70A2E2EA-5730-479B-B910-1596C1E0529A}" srcOrd="1" destOrd="0" presId="urn:microsoft.com/office/officeart/2005/8/layout/venn1"/>
    <dgm:cxn modelId="{9271CBAD-459C-4E17-9571-4D7EFB618D87}" type="presOf" srcId="{945EAF2D-F074-4E3B-A05D-662AA3D82ABD}" destId="{991DBEC1-7062-48DD-B70B-9AF7734F2F9B}" srcOrd="0" destOrd="0" presId="urn:microsoft.com/office/officeart/2005/8/layout/venn1"/>
    <dgm:cxn modelId="{59722F45-FED3-42A5-84E2-9324FA915FEB}" srcId="{945EAF2D-F074-4E3B-A05D-662AA3D82ABD}" destId="{B16D892F-1DD3-41C4-BC69-476FD4AD92EF}" srcOrd="3" destOrd="0" parTransId="{2B141067-B989-4D54-9AD7-72883A878179}" sibTransId="{EA934B3C-A948-46E1-85F7-B33CBE253698}"/>
    <dgm:cxn modelId="{80A66B1E-AFC2-4C1D-8C2B-A45B921EF449}" type="presOf" srcId="{B16D892F-1DD3-41C4-BC69-476FD4AD92EF}" destId="{F40081BF-15FA-43BB-94F5-738ABCDC476F}" srcOrd="0" destOrd="0" presId="urn:microsoft.com/office/officeart/2005/8/layout/venn1"/>
    <dgm:cxn modelId="{3F6F5DE3-3148-47C9-AC0E-F5AE85CC3B4C}" srcId="{945EAF2D-F074-4E3B-A05D-662AA3D82ABD}" destId="{2CF85F20-F46E-4BCA-A00C-71DA4466AABB}" srcOrd="1" destOrd="0" parTransId="{742D9401-F6D4-46C1-96D0-D33DCB910088}" sibTransId="{B9A5BCA2-CBED-4F87-BF47-BFE4EDA9D7B7}"/>
    <dgm:cxn modelId="{5AD70A8E-7671-4C40-BFE1-F470FD972B22}" type="presOf" srcId="{B16D892F-1DD3-41C4-BC69-476FD4AD92EF}" destId="{22721628-A3C0-4F1A-8E50-38B65AA46F88}" srcOrd="1" destOrd="0" presId="urn:microsoft.com/office/officeart/2005/8/layout/venn1"/>
    <dgm:cxn modelId="{AF276D57-0639-4389-8337-77D3DD14866A}" srcId="{945EAF2D-F074-4E3B-A05D-662AA3D82ABD}" destId="{687F9712-A3CB-41B4-8B61-236A8458E380}" srcOrd="0" destOrd="0" parTransId="{91B1B730-388F-410B-87E4-F97A8AA48D15}" sibTransId="{43CA8DBD-BD9A-40B1-B42D-4A1AD564A7A5}"/>
    <dgm:cxn modelId="{3DD82005-006A-4096-91C6-E0E9CD15472E}" type="presOf" srcId="{ED5F1FFC-7DF5-4DB1-B5AA-C78F3A1D6A10}" destId="{DF1913C5-F1AB-41D2-BDBE-59B0F19A82FB}" srcOrd="1" destOrd="0" presId="urn:microsoft.com/office/officeart/2005/8/layout/venn1"/>
    <dgm:cxn modelId="{F8F10765-4C8B-4670-A4E0-B6E9028C57D7}" type="presOf" srcId="{687F9712-A3CB-41B4-8B61-236A8458E380}" destId="{55B942A5-89A6-4DA3-B41A-96B4F1DC46FC}" srcOrd="0" destOrd="0" presId="urn:microsoft.com/office/officeart/2005/8/layout/venn1"/>
    <dgm:cxn modelId="{7B4C0CBF-2E07-4FBE-B9DE-5B69ABB6012C}" srcId="{945EAF2D-F074-4E3B-A05D-662AA3D82ABD}" destId="{ED5F1FFC-7DF5-4DB1-B5AA-C78F3A1D6A10}" srcOrd="2" destOrd="0" parTransId="{B4B97B02-1504-4DB4-B9ED-5B71E6E44ACF}" sibTransId="{82AE3E6B-91DC-422F-8A99-FF723FBE2A4E}"/>
    <dgm:cxn modelId="{D28C531E-207D-4C35-8172-0046C7E31AB2}" type="presOf" srcId="{2CF85F20-F46E-4BCA-A00C-71DA4466AABB}" destId="{D63E0279-2C40-4D09-9DEF-00AB2206737F}" srcOrd="0" destOrd="0" presId="urn:microsoft.com/office/officeart/2005/8/layout/venn1"/>
    <dgm:cxn modelId="{88BC4C5A-2C13-4D01-BB83-71B2FA1F68B9}" type="presParOf" srcId="{991DBEC1-7062-48DD-B70B-9AF7734F2F9B}" destId="{55B942A5-89A6-4DA3-B41A-96B4F1DC46FC}" srcOrd="0" destOrd="0" presId="urn:microsoft.com/office/officeart/2005/8/layout/venn1"/>
    <dgm:cxn modelId="{85AD96BF-8115-4B14-88FF-83656EE2BC16}" type="presParOf" srcId="{991DBEC1-7062-48DD-B70B-9AF7734F2F9B}" destId="{639250A7-DFE1-431A-A180-053435323E80}" srcOrd="1" destOrd="0" presId="urn:microsoft.com/office/officeart/2005/8/layout/venn1"/>
    <dgm:cxn modelId="{CD12FBC0-93DB-481E-84BE-4640B9349372}" type="presParOf" srcId="{991DBEC1-7062-48DD-B70B-9AF7734F2F9B}" destId="{D63E0279-2C40-4D09-9DEF-00AB2206737F}" srcOrd="2" destOrd="0" presId="urn:microsoft.com/office/officeart/2005/8/layout/venn1"/>
    <dgm:cxn modelId="{5680F0CE-4C4F-4A46-B9FD-1A5C36B7C96F}" type="presParOf" srcId="{991DBEC1-7062-48DD-B70B-9AF7734F2F9B}" destId="{70A2E2EA-5730-479B-B910-1596C1E0529A}" srcOrd="3" destOrd="0" presId="urn:microsoft.com/office/officeart/2005/8/layout/venn1"/>
    <dgm:cxn modelId="{4A3F9CA5-1D9F-4702-87EC-4D6CF7CB2D63}" type="presParOf" srcId="{991DBEC1-7062-48DD-B70B-9AF7734F2F9B}" destId="{A7043AF8-1804-4397-8EC5-85C0A96BA47F}" srcOrd="4" destOrd="0" presId="urn:microsoft.com/office/officeart/2005/8/layout/venn1"/>
    <dgm:cxn modelId="{83DB3FEF-2D2D-4629-8D38-DCE4A225E3E6}" type="presParOf" srcId="{991DBEC1-7062-48DD-B70B-9AF7734F2F9B}" destId="{DF1913C5-F1AB-41D2-BDBE-59B0F19A82FB}" srcOrd="5" destOrd="0" presId="urn:microsoft.com/office/officeart/2005/8/layout/venn1"/>
    <dgm:cxn modelId="{5D544D88-474F-454F-A10A-AAF6582A64E1}" type="presParOf" srcId="{991DBEC1-7062-48DD-B70B-9AF7734F2F9B}" destId="{F40081BF-15FA-43BB-94F5-738ABCDC476F}" srcOrd="6" destOrd="0" presId="urn:microsoft.com/office/officeart/2005/8/layout/venn1"/>
    <dgm:cxn modelId="{98D0898E-538B-4086-B925-3CA020B4C46B}" type="presParOf" srcId="{991DBEC1-7062-48DD-B70B-9AF7734F2F9B}" destId="{22721628-A3C0-4F1A-8E50-38B65AA46F88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B942A5-89A6-4DA3-B41A-96B4F1DC46FC}">
      <dsp:nvSpPr>
        <dsp:cNvPr id="0" name=""/>
        <dsp:cNvSpPr/>
      </dsp:nvSpPr>
      <dsp:spPr>
        <a:xfrm>
          <a:off x="2907791" y="44957"/>
          <a:ext cx="2337816" cy="2337816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Převrácení rolí</a:t>
          </a:r>
          <a:r>
            <a:rPr lang="cs-CZ" sz="1100" kern="1200" dirty="0" smtClean="0"/>
            <a:t>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(Role </a:t>
          </a:r>
          <a:r>
            <a:rPr lang="cs-CZ" sz="1100" kern="1200" dirty="0" err="1" smtClean="0"/>
            <a:t>Reversal</a:t>
          </a:r>
          <a:r>
            <a:rPr lang="cs-CZ" sz="1100" kern="1200" dirty="0" smtClean="0"/>
            <a:t>)</a:t>
          </a:r>
          <a:endParaRPr lang="cs-CZ" sz="1100" kern="1200" dirty="0"/>
        </a:p>
      </dsp:txBody>
      <dsp:txXfrm>
        <a:off x="3177539" y="359663"/>
        <a:ext cx="1798320" cy="741807"/>
      </dsp:txXfrm>
    </dsp:sp>
    <dsp:sp modelId="{D63E0279-2C40-4D09-9DEF-00AB2206737F}">
      <dsp:nvSpPr>
        <dsp:cNvPr id="0" name=""/>
        <dsp:cNvSpPr/>
      </dsp:nvSpPr>
      <dsp:spPr>
        <a:xfrm>
          <a:off x="3941825" y="1078991"/>
          <a:ext cx="2337816" cy="2337816"/>
        </a:xfrm>
        <a:prstGeom prst="ellipse">
          <a:avLst/>
        </a:prstGeom>
        <a:solidFill>
          <a:schemeClr val="accent2">
            <a:alpha val="50000"/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Vetřelectví</a:t>
          </a:r>
          <a:r>
            <a:rPr lang="cs-CZ" sz="2000" kern="1200" dirty="0" smtClean="0"/>
            <a:t> (</a:t>
          </a:r>
          <a:r>
            <a:rPr lang="cs-CZ" sz="1100" kern="1200" dirty="0" err="1" smtClean="0"/>
            <a:t>Intrusiveness</a:t>
          </a:r>
          <a:r>
            <a:rPr lang="cs-CZ" sz="2000" kern="1200" dirty="0" smtClean="0"/>
            <a:t>)</a:t>
          </a:r>
          <a:endParaRPr lang="cs-CZ" sz="2000" kern="1200" dirty="0"/>
        </a:p>
      </dsp:txBody>
      <dsp:txXfrm>
        <a:off x="5200649" y="1348740"/>
        <a:ext cx="899160" cy="1798320"/>
      </dsp:txXfrm>
    </dsp:sp>
    <dsp:sp modelId="{A7043AF8-1804-4397-8EC5-85C0A96BA47F}">
      <dsp:nvSpPr>
        <dsp:cNvPr id="0" name=""/>
        <dsp:cNvSpPr/>
      </dsp:nvSpPr>
      <dsp:spPr>
        <a:xfrm>
          <a:off x="2907791" y="2113026"/>
          <a:ext cx="2337816" cy="2337816"/>
        </a:xfrm>
        <a:prstGeom prst="ellipse">
          <a:avLst/>
        </a:prstGeom>
        <a:solidFill>
          <a:schemeClr val="accent2">
            <a:alpha val="50000"/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Propletení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 </a:t>
          </a:r>
          <a:r>
            <a:rPr lang="cs-CZ" sz="1100" kern="1200" dirty="0" smtClean="0"/>
            <a:t>(</a:t>
          </a:r>
          <a:r>
            <a:rPr lang="cs-CZ" sz="1100" kern="1200" dirty="0" err="1" smtClean="0"/>
            <a:t>Enmeshment</a:t>
          </a:r>
          <a:r>
            <a:rPr lang="cs-CZ" sz="1100" kern="1200" dirty="0" smtClean="0"/>
            <a:t>)</a:t>
          </a:r>
          <a:endParaRPr lang="cs-CZ" sz="1100" kern="1200" dirty="0"/>
        </a:p>
      </dsp:txBody>
      <dsp:txXfrm>
        <a:off x="3177539" y="3394329"/>
        <a:ext cx="1798320" cy="741807"/>
      </dsp:txXfrm>
    </dsp:sp>
    <dsp:sp modelId="{F40081BF-15FA-43BB-94F5-738ABCDC476F}">
      <dsp:nvSpPr>
        <dsp:cNvPr id="0" name=""/>
        <dsp:cNvSpPr/>
      </dsp:nvSpPr>
      <dsp:spPr>
        <a:xfrm>
          <a:off x="1870999" y="1058091"/>
          <a:ext cx="2337816" cy="2337816"/>
        </a:xfrm>
        <a:prstGeom prst="ellipse">
          <a:avLst/>
        </a:prstGeom>
        <a:solidFill>
          <a:schemeClr val="accent2">
            <a:alpha val="50000"/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err="1" smtClean="0"/>
            <a:t>Spousifikace</a:t>
          </a:r>
          <a:r>
            <a:rPr lang="cs-CZ" sz="1400" kern="1200" dirty="0" smtClean="0"/>
            <a:t> </a:t>
          </a:r>
          <a:r>
            <a:rPr lang="cs-CZ" sz="1100" kern="1200" dirty="0" smtClean="0"/>
            <a:t>(</a:t>
          </a:r>
          <a:r>
            <a:rPr lang="cs-CZ" sz="1100" kern="1200" dirty="0" err="1" smtClean="0"/>
            <a:t>Spousification</a:t>
          </a:r>
          <a:r>
            <a:rPr lang="cs-CZ" sz="1100" kern="1200" dirty="0" smtClean="0"/>
            <a:t>)</a:t>
          </a:r>
          <a:endParaRPr lang="cs-CZ" sz="1100" kern="1200" dirty="0"/>
        </a:p>
      </dsp:txBody>
      <dsp:txXfrm>
        <a:off x="2050831" y="1327839"/>
        <a:ext cx="899160" cy="17983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0D25D-569E-4D64-B474-DB2E3219CF01}" type="datetimeFigureOut">
              <a:rPr lang="cs-CZ" smtClean="0"/>
              <a:t>25.3.2019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E1C1-80DD-41FF-AF81-DCBE387681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7557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0D25D-569E-4D64-B474-DB2E3219CF01}" type="datetimeFigureOut">
              <a:rPr lang="cs-CZ" smtClean="0"/>
              <a:t>25.3.2019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E1C1-80DD-41FF-AF81-DCBE387681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30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0D25D-569E-4D64-B474-DB2E3219CF01}" type="datetimeFigureOut">
              <a:rPr lang="cs-CZ" smtClean="0"/>
              <a:t>25.3.2019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E1C1-80DD-41FF-AF81-DCBE387681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2551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0D25D-569E-4D64-B474-DB2E3219CF01}" type="datetimeFigureOut">
              <a:rPr lang="cs-CZ" smtClean="0"/>
              <a:t>25.3.2019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E1C1-80DD-41FF-AF81-DCBE387681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408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0D25D-569E-4D64-B474-DB2E3219CF01}" type="datetimeFigureOut">
              <a:rPr lang="cs-CZ" smtClean="0"/>
              <a:t>25.3.2019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E1C1-80DD-41FF-AF81-DCBE387681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61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0D25D-569E-4D64-B474-DB2E3219CF01}" type="datetimeFigureOut">
              <a:rPr lang="cs-CZ" smtClean="0"/>
              <a:t>25.3.2019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E1C1-80DD-41FF-AF81-DCBE387681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258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0D25D-569E-4D64-B474-DB2E3219CF01}" type="datetimeFigureOut">
              <a:rPr lang="cs-CZ" smtClean="0"/>
              <a:t>25.3.2019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E1C1-80DD-41FF-AF81-DCBE387681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656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0D25D-569E-4D64-B474-DB2E3219CF01}" type="datetimeFigureOut">
              <a:rPr lang="cs-CZ" smtClean="0"/>
              <a:t>25.3.2019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E1C1-80DD-41FF-AF81-DCBE387681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0701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0D25D-569E-4D64-B474-DB2E3219CF01}" type="datetimeFigureOut">
              <a:rPr lang="cs-CZ" smtClean="0"/>
              <a:t>25.3.2019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E1C1-80DD-41FF-AF81-DCBE387681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3857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0D25D-569E-4D64-B474-DB2E3219CF01}" type="datetimeFigureOut">
              <a:rPr lang="cs-CZ" smtClean="0"/>
              <a:t>25.3.2019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E1C1-80DD-41FF-AF81-DCBE387681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4036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0D25D-569E-4D64-B474-DB2E3219CF01}" type="datetimeFigureOut">
              <a:rPr lang="cs-CZ" smtClean="0"/>
              <a:t>25.3.2019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E1C1-80DD-41FF-AF81-DCBE387681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425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0D25D-569E-4D64-B474-DB2E3219CF01}" type="datetimeFigureOut">
              <a:rPr lang="cs-CZ" smtClean="0"/>
              <a:t>25.3.2019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CE1C1-80DD-41FF-AF81-DCBE387681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781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Vztahy v rodině 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Narušení hranic rodinného systému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796136" y="5373216"/>
            <a:ext cx="280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PSY 260 </a:t>
            </a:r>
          </a:p>
          <a:p>
            <a:r>
              <a:rPr lang="cs-CZ" dirty="0" smtClean="0"/>
              <a:t>2.4.2019</a:t>
            </a:r>
          </a:p>
          <a:p>
            <a:r>
              <a:rPr lang="cs-CZ" dirty="0" smtClean="0"/>
              <a:t>připravila Lenka Pivodová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254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Narušení hranic rodinného systému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posunu od </a:t>
            </a:r>
            <a:r>
              <a:rPr lang="cs-CZ" dirty="0"/>
              <a:t>zkoumání jednotlivce ke sledování vztahů mezi členy rodiny, </a:t>
            </a:r>
            <a:r>
              <a:rPr lang="cs-CZ" b="1" dirty="0" smtClean="0"/>
              <a:t>vztah</a:t>
            </a:r>
            <a:r>
              <a:rPr lang="cs-CZ" dirty="0" smtClean="0"/>
              <a:t>  se stává </a:t>
            </a:r>
            <a:r>
              <a:rPr lang="cs-CZ" dirty="0"/>
              <a:t>základní </a:t>
            </a:r>
            <a:r>
              <a:rPr lang="cs-CZ" dirty="0" smtClean="0"/>
              <a:t>jednotkou analýzy, na </a:t>
            </a:r>
            <a:r>
              <a:rPr lang="cs-CZ" dirty="0"/>
              <a:t>dyadický vztah mezi rodičem a dítětem je třeba nahlížet jako na </a:t>
            </a:r>
            <a:r>
              <a:rPr lang="cs-CZ" b="1" dirty="0" smtClean="0"/>
              <a:t>celek</a:t>
            </a:r>
          </a:p>
          <a:p>
            <a:r>
              <a:rPr lang="cs-CZ" dirty="0"/>
              <a:t>Je spojován s celou řadou vývojově psychopatologických procesů na straně dětí, které v těchto rodinných podmínkách vyrůstají.  tady by to chtělo odkaz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47864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Společné znaky teorií </a:t>
            </a:r>
            <a:r>
              <a:rPr lang="cs-CZ" dirty="0" err="1" smtClean="0"/>
              <a:t>parentifikace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20040" indent="-320040">
              <a:defRPr/>
            </a:pPr>
            <a:r>
              <a:rPr lang="cs-CZ" dirty="0"/>
              <a:t>předpoklady převzetí rodičovské role dítětem, </a:t>
            </a:r>
          </a:p>
          <a:p>
            <a:pPr marL="320040" indent="-320040">
              <a:defRPr/>
            </a:pPr>
            <a:r>
              <a:rPr lang="cs-CZ" dirty="0"/>
              <a:t>převrácení rolí, </a:t>
            </a:r>
          </a:p>
          <a:p>
            <a:pPr marL="320040" indent="-320040">
              <a:defRPr/>
            </a:pPr>
            <a:r>
              <a:rPr lang="cs-CZ" dirty="0"/>
              <a:t>narušení hranic rodinného systému,</a:t>
            </a:r>
          </a:p>
          <a:p>
            <a:pPr marL="320040" indent="-320040">
              <a:defRPr/>
            </a:pPr>
            <a:r>
              <a:rPr lang="cs-CZ" dirty="0"/>
              <a:t>rozlišení dvou typů </a:t>
            </a:r>
            <a:r>
              <a:rPr lang="cs-CZ" dirty="0" err="1"/>
              <a:t>parentifikace</a:t>
            </a:r>
            <a:r>
              <a:rPr lang="cs-CZ" dirty="0"/>
              <a:t>:</a:t>
            </a:r>
          </a:p>
          <a:p>
            <a:pPr marL="640080" lvl="1" indent="-274320">
              <a:defRPr/>
            </a:pPr>
            <a:r>
              <a:rPr lang="cs-CZ" dirty="0"/>
              <a:t> emocionální </a:t>
            </a:r>
          </a:p>
          <a:p>
            <a:pPr marL="640080" lvl="1" indent="-274320">
              <a:defRPr/>
            </a:pPr>
            <a:r>
              <a:rPr lang="cs-CZ" dirty="0"/>
              <a:t> instrumentální.</a:t>
            </a:r>
          </a:p>
          <a:p>
            <a:pPr marL="0" indent="0" algn="ctr">
              <a:buNone/>
              <a:defRPr/>
            </a:pPr>
            <a:r>
              <a:rPr lang="cs-CZ" dirty="0"/>
              <a:t>				</a:t>
            </a:r>
            <a:r>
              <a:rPr lang="cs-CZ" sz="2000" dirty="0"/>
              <a:t>		</a:t>
            </a:r>
            <a:r>
              <a:rPr lang="cs-CZ" sz="1800" dirty="0"/>
              <a:t>(</a:t>
            </a:r>
            <a:r>
              <a:rPr lang="cs-CZ" sz="1800" dirty="0" err="1"/>
              <a:t>Hooper</a:t>
            </a:r>
            <a:r>
              <a:rPr lang="cs-CZ" sz="1800" dirty="0"/>
              <a:t>, 2007)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291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Multidimenzionální model narušování přirozených hranic rodinného systému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/>
          </p:cNvGraphicFramePr>
          <p:nvPr/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755650" y="3357563"/>
            <a:ext cx="1728788" cy="922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Intimní vztah mezi rodičem a dítětem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7019925" y="3213100"/>
            <a:ext cx="1655763" cy="1754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Rodič kontroluje dítě, nerespektuje jeho autonomii</a:t>
            </a:r>
          </a:p>
        </p:txBody>
      </p:sp>
      <p:sp>
        <p:nvSpPr>
          <p:cNvPr id="8" name="TextovéPole 9"/>
          <p:cNvSpPr txBox="1">
            <a:spLocks noChangeArrowheads="1"/>
          </p:cNvSpPr>
          <p:nvPr/>
        </p:nvSpPr>
        <p:spPr bwMode="auto">
          <a:xfrm>
            <a:off x="5832475" y="1733550"/>
            <a:ext cx="23764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C32D2E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84AA33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4AA33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4AA33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4AA33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4AA33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  <a:latin typeface="Arial" charset="0"/>
              </a:rPr>
              <a:t>Rodič se obrací na dítě pro podporu a pomoc</a:t>
            </a:r>
          </a:p>
        </p:txBody>
      </p:sp>
      <p:sp>
        <p:nvSpPr>
          <p:cNvPr id="9" name="TextovéPole 10"/>
          <p:cNvSpPr txBox="1">
            <a:spLocks noChangeArrowheads="1"/>
          </p:cNvSpPr>
          <p:nvPr/>
        </p:nvSpPr>
        <p:spPr bwMode="auto">
          <a:xfrm>
            <a:off x="1619250" y="5229225"/>
            <a:ext cx="18732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C32D2E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84AA33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4AA33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4AA33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4AA33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4AA33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Arial" charset="0"/>
              </a:rPr>
              <a:t>Hranice se stírají mezi vnímáním sebe a druhého</a:t>
            </a:r>
          </a:p>
        </p:txBody>
      </p:sp>
      <p:sp>
        <p:nvSpPr>
          <p:cNvPr id="10" name="TextovéPole 11"/>
          <p:cNvSpPr txBox="1">
            <a:spLocks noChangeArrowheads="1"/>
          </p:cNvSpPr>
          <p:nvPr/>
        </p:nvSpPr>
        <p:spPr bwMode="auto">
          <a:xfrm>
            <a:off x="6516688" y="5829300"/>
            <a:ext cx="18716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C32D2E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84AA33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4AA33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4AA33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4AA33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4AA33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Arial" charset="0"/>
              </a:rPr>
              <a:t>(Kerig, 2005)</a:t>
            </a:r>
          </a:p>
        </p:txBody>
      </p:sp>
    </p:spTree>
    <p:extLst>
      <p:ext uri="{BB962C8B-B14F-4D97-AF65-F5344CB8AC3E}">
        <p14:creationId xmlns:p14="http://schemas.microsoft.com/office/powerpoint/2010/main" val="359184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37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157</Words>
  <Application>Microsoft Office PowerPoint</Application>
  <PresentationFormat>Předvádění na obrazovce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Vztahy v rodině II</vt:lpstr>
      <vt:lpstr>Narušení hranic rodinného systému</vt:lpstr>
      <vt:lpstr>Společné znaky teorií parentifikace</vt:lpstr>
      <vt:lpstr>Multidimenzionální model narušování přirozených hranic rodinného systému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Vztahy v rodině II</dc:title>
  <dc:creator>Lenka Pivodová</dc:creator>
  <cp:lastModifiedBy>Lenka Pivodová</cp:lastModifiedBy>
  <cp:revision>3</cp:revision>
  <dcterms:created xsi:type="dcterms:W3CDTF">2019-03-25T11:02:17Z</dcterms:created>
  <dcterms:modified xsi:type="dcterms:W3CDTF">2019-03-25T11:24:39Z</dcterms:modified>
</cp:coreProperties>
</file>