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71"/>
  </p:notesMasterIdLst>
  <p:sldIdLst>
    <p:sldId id="256" r:id="rId2"/>
    <p:sldId id="316" r:id="rId3"/>
    <p:sldId id="384" r:id="rId4"/>
    <p:sldId id="317" r:id="rId5"/>
    <p:sldId id="319" r:id="rId6"/>
    <p:sldId id="321" r:id="rId7"/>
    <p:sldId id="318" r:id="rId8"/>
    <p:sldId id="378" r:id="rId9"/>
    <p:sldId id="260" r:id="rId10"/>
    <p:sldId id="301" r:id="rId11"/>
    <p:sldId id="262" r:id="rId12"/>
    <p:sldId id="320" r:id="rId13"/>
    <p:sldId id="322" r:id="rId14"/>
    <p:sldId id="383" r:id="rId15"/>
    <p:sldId id="348" r:id="rId16"/>
    <p:sldId id="349" r:id="rId17"/>
    <p:sldId id="350" r:id="rId18"/>
    <p:sldId id="351" r:id="rId19"/>
    <p:sldId id="379" r:id="rId20"/>
    <p:sldId id="352" r:id="rId21"/>
    <p:sldId id="354" r:id="rId22"/>
    <p:sldId id="353" r:id="rId23"/>
    <p:sldId id="362" r:id="rId24"/>
    <p:sldId id="356" r:id="rId25"/>
    <p:sldId id="357" r:id="rId26"/>
    <p:sldId id="360" r:id="rId27"/>
    <p:sldId id="361" r:id="rId28"/>
    <p:sldId id="358" r:id="rId29"/>
    <p:sldId id="375" r:id="rId30"/>
    <p:sldId id="376" r:id="rId31"/>
    <p:sldId id="377" r:id="rId32"/>
    <p:sldId id="359" r:id="rId33"/>
    <p:sldId id="363" r:id="rId34"/>
    <p:sldId id="365" r:id="rId35"/>
    <p:sldId id="366" r:id="rId36"/>
    <p:sldId id="367" r:id="rId37"/>
    <p:sldId id="369" r:id="rId38"/>
    <p:sldId id="364" r:id="rId39"/>
    <p:sldId id="370" r:id="rId40"/>
    <p:sldId id="371" r:id="rId41"/>
    <p:sldId id="372" r:id="rId42"/>
    <p:sldId id="373" r:id="rId43"/>
    <p:sldId id="374" r:id="rId44"/>
    <p:sldId id="380" r:id="rId45"/>
    <p:sldId id="386" r:id="rId46"/>
    <p:sldId id="324" r:id="rId47"/>
    <p:sldId id="326" r:id="rId48"/>
    <p:sldId id="393" r:id="rId49"/>
    <p:sldId id="385" r:id="rId50"/>
    <p:sldId id="327" r:id="rId51"/>
    <p:sldId id="388" r:id="rId52"/>
    <p:sldId id="389" r:id="rId53"/>
    <p:sldId id="390" r:id="rId54"/>
    <p:sldId id="395" r:id="rId55"/>
    <p:sldId id="391" r:id="rId56"/>
    <p:sldId id="392" r:id="rId57"/>
    <p:sldId id="328" r:id="rId58"/>
    <p:sldId id="330" r:id="rId59"/>
    <p:sldId id="331" r:id="rId60"/>
    <p:sldId id="332" r:id="rId61"/>
    <p:sldId id="333" r:id="rId62"/>
    <p:sldId id="334" r:id="rId63"/>
    <p:sldId id="335" r:id="rId64"/>
    <p:sldId id="382" r:id="rId65"/>
    <p:sldId id="404" r:id="rId66"/>
    <p:sldId id="401" r:id="rId67"/>
    <p:sldId id="399" r:id="rId68"/>
    <p:sldId id="394" r:id="rId69"/>
    <p:sldId id="403" r:id="rId7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11-12</c:v>
                </c:pt>
                <c:pt idx="1">
                  <c:v>13-14</c:v>
                </c:pt>
                <c:pt idx="2">
                  <c:v>15-16 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6</c:v>
                </c:pt>
                <c:pt idx="1">
                  <c:v>12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C-41A3-BA1D-2A7AA9821A7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11-12</c:v>
                </c:pt>
                <c:pt idx="1">
                  <c:v>13-14</c:v>
                </c:pt>
                <c:pt idx="2">
                  <c:v>15-16 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CC-41A3-BA1D-2A7AA9821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827968"/>
        <c:axId val="39948672"/>
      </c:barChart>
      <c:catAx>
        <c:axId val="8982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39948672"/>
        <c:crosses val="autoZero"/>
        <c:auto val="1"/>
        <c:lblAlgn val="ctr"/>
        <c:lblOffset val="100"/>
        <c:noMultiLvlLbl val="0"/>
      </c:catAx>
      <c:valAx>
        <c:axId val="39948672"/>
        <c:scaling>
          <c:orientation val="minMax"/>
          <c:max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279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F4B2-EDD7-4342-8987-BB03D3AC796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A1E6-11F8-4955-A0F1-C0139F8A8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8309-5EFF-446D-AD17-B2428CF8A1B1}" type="datetime1">
              <a:rPr lang="cs-CZ" smtClean="0"/>
              <a:t>15.05.2019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91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BEF1-33DE-4624-A80E-0AFEF02531F8}" type="datetime1">
              <a:rPr lang="cs-CZ" smtClean="0"/>
              <a:t>15.05.2019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06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00C7-827C-465F-82F0-D77E09D85E79}" type="datetime1">
              <a:rPr lang="cs-CZ" smtClean="0"/>
              <a:t>15.05.2019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36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7D1E-1CA0-4C9A-A3F1-68775EB9B64F}" type="datetime1">
              <a:rPr lang="cs-CZ" smtClean="0"/>
              <a:t>15.05.2019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02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F56F-18C8-4F40-B579-5C84933C4543}" type="datetime1">
              <a:rPr lang="cs-CZ" smtClean="0"/>
              <a:t>15.05.2019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05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DEC3-8F7A-42F4-8E81-76B731A7409C}" type="datetime1">
              <a:rPr lang="cs-CZ" smtClean="0"/>
              <a:t>15.05.2019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68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2340-66BA-4B81-94AD-6291971C7A64}" type="datetime1">
              <a:rPr lang="cs-CZ" smtClean="0"/>
              <a:t>15.05.2019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80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A579-5D77-432F-984B-4D9B4067E038}" type="datetime1">
              <a:rPr lang="cs-CZ" smtClean="0"/>
              <a:t>15.05.2019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5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0DE2-2FA0-4649-A249-7A1D375C5D17}" type="datetime1">
              <a:rPr lang="cs-CZ" smtClean="0"/>
              <a:t>15.05.2019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01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BA2F-4365-4D72-8CBD-EE247CA4C35E}" type="datetime1">
              <a:rPr lang="cs-CZ" smtClean="0"/>
              <a:t>15.05.2019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62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B6D0-D7D0-4CCD-8FF6-965C2C108E02}" type="datetime1">
              <a:rPr lang="cs-CZ" smtClean="0"/>
              <a:t>15.05.2019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83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51B38-07C2-4373-A06B-2CB0FB904CB9}" type="datetime1">
              <a:rPr lang="cs-CZ" smtClean="0"/>
              <a:t>15.05.2019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61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rtis.fss.muni.cz/wp-content/uploads/2013/06/COST_CZ_report_II_CJ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tefree.cz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Online aggression and current youth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3200" dirty="0" smtClean="0"/>
          </a:p>
          <a:p>
            <a:r>
              <a:rPr lang="cs-CZ" sz="3200" dirty="0" smtClean="0"/>
              <a:t>Dr. Hana Macháčková</a:t>
            </a:r>
            <a:endParaRPr lang="cs-CZ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8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Differences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r>
              <a:rPr lang="cs-CZ" dirty="0" smtClean="0"/>
              <a:t>(s)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self-expressions</a:t>
            </a:r>
            <a:endParaRPr lang="cs-CZ" dirty="0" smtClean="0"/>
          </a:p>
          <a:p>
            <a:r>
              <a:rPr lang="cs-CZ" dirty="0" err="1" smtClean="0"/>
              <a:t>Asynchronous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endParaRPr lang="cs-CZ" dirty="0" smtClean="0"/>
          </a:p>
          <a:p>
            <a:r>
              <a:rPr lang="cs-CZ" dirty="0" err="1" smtClean="0"/>
              <a:t>Visuals</a:t>
            </a:r>
            <a:r>
              <a:rPr lang="cs-CZ" dirty="0" smtClean="0"/>
              <a:t> (</a:t>
            </a:r>
            <a:r>
              <a:rPr lang="cs-CZ" dirty="0" err="1" smtClean="0"/>
              <a:t>graphs</a:t>
            </a:r>
            <a:r>
              <a:rPr lang="cs-CZ" dirty="0" smtClean="0"/>
              <a:t>), </a:t>
            </a:r>
            <a:r>
              <a:rPr lang="cs-CZ" dirty="0" err="1" smtClean="0"/>
              <a:t>hyperlinks</a:t>
            </a:r>
            <a:endParaRPr lang="cs-CZ" dirty="0" smtClean="0"/>
          </a:p>
          <a:p>
            <a:r>
              <a:rPr lang="cs-CZ" dirty="0" smtClean="0"/>
              <a:t>No </a:t>
            </a:r>
            <a:r>
              <a:rPr lang="cs-CZ" dirty="0" err="1" smtClean="0"/>
              <a:t>others</a:t>
            </a:r>
            <a:r>
              <a:rPr lang="cs-CZ" dirty="0" smtClean="0"/>
              <a:t> </a:t>
            </a:r>
            <a:r>
              <a:rPr lang="cs-CZ" dirty="0" err="1" smtClean="0"/>
              <a:t>clues</a:t>
            </a:r>
            <a:r>
              <a:rPr lang="cs-CZ" dirty="0" smtClean="0"/>
              <a:t> (</a:t>
            </a:r>
            <a:r>
              <a:rPr lang="cs-CZ" dirty="0" err="1" smtClean="0"/>
              <a:t>gestures</a:t>
            </a:r>
            <a:r>
              <a:rPr lang="cs-CZ" dirty="0" smtClean="0"/>
              <a:t>, </a:t>
            </a:r>
            <a:r>
              <a:rPr lang="cs-CZ" dirty="0" err="1" smtClean="0"/>
              <a:t>posture</a:t>
            </a:r>
            <a:r>
              <a:rPr lang="cs-CZ" dirty="0" smtClean="0"/>
              <a:t>, </a:t>
            </a:r>
            <a:r>
              <a:rPr lang="cs-CZ" dirty="0" err="1" smtClean="0"/>
              <a:t>voice</a:t>
            </a:r>
            <a:r>
              <a:rPr lang="cs-CZ" dirty="0" smtClean="0"/>
              <a:t>, </a:t>
            </a:r>
            <a:r>
              <a:rPr lang="cs-CZ" dirty="0" err="1" smtClean="0"/>
              <a:t>speach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cues</a:t>
            </a:r>
            <a:r>
              <a:rPr lang="cs-CZ" dirty="0" smtClean="0"/>
              <a:t> as a source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misunderstandings</a:t>
            </a:r>
            <a:endParaRPr lang="cs-CZ" dirty="0" smtClean="0"/>
          </a:p>
          <a:p>
            <a:pPr lvl="1"/>
            <a:r>
              <a:rPr lang="cs-CZ" dirty="0" smtClean="0"/>
              <a:t>BUT,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pose</a:t>
            </a:r>
            <a:r>
              <a:rPr lang="cs-CZ" dirty="0" smtClean="0"/>
              <a:t> a </a:t>
            </a:r>
            <a:r>
              <a:rPr lang="cs-CZ" dirty="0" err="1" smtClean="0"/>
              <a:t>barrier</a:t>
            </a:r>
            <a:r>
              <a:rPr lang="cs-CZ" dirty="0" smtClean="0"/>
              <a:t> in </a:t>
            </a:r>
            <a:r>
              <a:rPr lang="cs-CZ" dirty="0" err="1" smtClean="0"/>
              <a:t>communication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endParaRPr lang="cs-CZ" dirty="0"/>
          </a:p>
          <a:p>
            <a:pPr marL="171450" lvl="1">
              <a:spcBef>
                <a:spcPts val="750"/>
              </a:spcBef>
            </a:pPr>
            <a:endParaRPr lang="cs-CZ" dirty="0"/>
          </a:p>
          <a:p>
            <a:pPr marL="171450" lvl="1">
              <a:spcBef>
                <a:spcPts val="750"/>
              </a:spcBef>
            </a:pPr>
            <a:r>
              <a:rPr lang="cs-CZ" sz="2200" dirty="0" smtClean="0"/>
              <a:t>Distance</a:t>
            </a:r>
            <a:r>
              <a:rPr lang="cs-CZ" sz="2200" dirty="0"/>
              <a:t>, anonymity, </a:t>
            </a:r>
            <a:r>
              <a:rPr lang="cs-CZ" sz="2200" dirty="0" err="1"/>
              <a:t>invisibility</a:t>
            </a:r>
            <a:r>
              <a:rPr lang="cs-CZ" sz="2200" dirty="0"/>
              <a:t>….</a:t>
            </a:r>
          </a:p>
          <a:p>
            <a:endParaRPr lang="cs-CZ" dirty="0" smtClean="0"/>
          </a:p>
          <a:p>
            <a:r>
              <a:rPr lang="cs-CZ" dirty="0" err="1" smtClean="0"/>
              <a:t>Storing</a:t>
            </a:r>
            <a:r>
              <a:rPr lang="cs-CZ" dirty="0" smtClean="0"/>
              <a:t>, </a:t>
            </a:r>
            <a:r>
              <a:rPr lang="cs-CZ" dirty="0" err="1" smtClean="0"/>
              <a:t>sharing</a:t>
            </a:r>
            <a:r>
              <a:rPr lang="cs-CZ" dirty="0" smtClean="0"/>
              <a:t>, </a:t>
            </a:r>
            <a:r>
              <a:rPr lang="cs-CZ" dirty="0" err="1" smtClean="0"/>
              <a:t>spreading</a:t>
            </a:r>
            <a:r>
              <a:rPr lang="cs-CZ" dirty="0" smtClean="0"/>
              <a:t>	</a:t>
            </a:r>
          </a:p>
          <a:p>
            <a:pPr lvl="1"/>
            <a:r>
              <a:rPr lang="cs-CZ" dirty="0" err="1" smtClean="0"/>
              <a:t>Materials</a:t>
            </a:r>
            <a:r>
              <a:rPr lang="cs-CZ" dirty="0" smtClean="0"/>
              <a:t> and </a:t>
            </a:r>
            <a:r>
              <a:rPr lang="cs-CZ" dirty="0" err="1" smtClean="0"/>
              <a:t>information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24/7 </a:t>
            </a:r>
            <a:r>
              <a:rPr lang="cs-CZ" dirty="0" err="1" smtClean="0"/>
              <a:t>accessibility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countries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high</a:t>
            </a:r>
            <a:r>
              <a:rPr lang="cs-CZ" dirty="0" smtClean="0"/>
              <a:t> internet </a:t>
            </a:r>
            <a:r>
              <a:rPr lang="cs-CZ" dirty="0" err="1" smtClean="0"/>
              <a:t>penetration</a:t>
            </a:r>
            <a:endParaRPr lang="cs-CZ" dirty="0" smtClean="0"/>
          </a:p>
          <a:p>
            <a:pPr lvl="1"/>
            <a:r>
              <a:rPr lang="cs-CZ" dirty="0" smtClean="0"/>
              <a:t>Digital </a:t>
            </a:r>
            <a:r>
              <a:rPr lang="cs-CZ" dirty="0" err="1" smtClean="0"/>
              <a:t>divide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4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</a:t>
            </a:r>
            <a:r>
              <a:rPr lang="cs-CZ" dirty="0" err="1" smtClean="0"/>
              <a:t>disinhibition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(</a:t>
            </a:r>
            <a:r>
              <a:rPr lang="cs-CZ" dirty="0" err="1" smtClean="0"/>
              <a:t>Suler</a:t>
            </a:r>
            <a:r>
              <a:rPr lang="cs-CZ" dirty="0" smtClean="0"/>
              <a:t>, 2004)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Anonymity, </a:t>
            </a:r>
            <a:r>
              <a:rPr lang="cs-CZ" dirty="0" err="1" smtClean="0"/>
              <a:t>invisibility</a:t>
            </a:r>
            <a:r>
              <a:rPr lang="cs-CZ" dirty="0" smtClean="0"/>
              <a:t>, </a:t>
            </a:r>
            <a:r>
              <a:rPr lang="cs-CZ" dirty="0" err="1" smtClean="0"/>
              <a:t>asynchronicity</a:t>
            </a:r>
            <a:r>
              <a:rPr lang="cs-CZ" dirty="0" smtClean="0"/>
              <a:t>, </a:t>
            </a:r>
            <a:r>
              <a:rPr lang="cs-CZ" dirty="0" err="1" smtClean="0"/>
              <a:t>solipstic</a:t>
            </a:r>
            <a:r>
              <a:rPr lang="cs-CZ" dirty="0" smtClean="0"/>
              <a:t> </a:t>
            </a:r>
            <a:r>
              <a:rPr lang="cs-CZ" dirty="0" err="1" smtClean="0"/>
              <a:t>introjection</a:t>
            </a:r>
            <a:r>
              <a:rPr lang="cs-CZ" dirty="0" smtClean="0"/>
              <a:t>, </a:t>
            </a:r>
            <a:r>
              <a:rPr lang="cs-CZ" dirty="0" err="1" smtClean="0"/>
              <a:t>dissociative</a:t>
            </a:r>
            <a:r>
              <a:rPr lang="cs-CZ" dirty="0" smtClean="0"/>
              <a:t> </a:t>
            </a:r>
            <a:r>
              <a:rPr lang="cs-CZ" dirty="0" err="1" smtClean="0"/>
              <a:t>imagination</a:t>
            </a:r>
            <a:r>
              <a:rPr lang="cs-CZ" dirty="0" smtClean="0"/>
              <a:t>, </a:t>
            </a:r>
            <a:r>
              <a:rPr lang="cs-CZ" dirty="0" err="1" smtClean="0"/>
              <a:t>minimization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status and </a:t>
            </a:r>
            <a:r>
              <a:rPr lang="cs-CZ" dirty="0" err="1" smtClean="0"/>
              <a:t>authority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err="1" smtClean="0"/>
              <a:t>Toxic</a:t>
            </a:r>
            <a:r>
              <a:rPr lang="cs-CZ" dirty="0" smtClean="0"/>
              <a:t> and </a:t>
            </a:r>
            <a:r>
              <a:rPr lang="cs-CZ" dirty="0" err="1" smtClean="0"/>
              <a:t>benign</a:t>
            </a:r>
            <a:r>
              <a:rPr lang="cs-CZ" dirty="0" smtClean="0"/>
              <a:t> </a:t>
            </a:r>
            <a:endParaRPr lang="cs-CZ" dirty="0"/>
          </a:p>
          <a:p>
            <a:pPr lvl="1"/>
            <a:r>
              <a:rPr lang="cs-CZ" dirty="0" err="1" smtClean="0"/>
              <a:t>hostillity</a:t>
            </a:r>
            <a:r>
              <a:rPr lang="cs-CZ" dirty="0" smtClean="0"/>
              <a:t> x </a:t>
            </a:r>
            <a:r>
              <a:rPr lang="cs-CZ" dirty="0" err="1" smtClean="0"/>
              <a:t>self-disclosure</a:t>
            </a:r>
            <a:r>
              <a:rPr lang="cs-CZ" dirty="0" smtClean="0"/>
              <a:t> and support</a:t>
            </a:r>
          </a:p>
          <a:p>
            <a:endParaRPr lang="cs-CZ" dirty="0" smtClean="0"/>
          </a:p>
          <a:p>
            <a:r>
              <a:rPr lang="cs-CZ" dirty="0" err="1" smtClean="0"/>
              <a:t>Developed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web2.0</a:t>
            </a:r>
          </a:p>
          <a:p>
            <a:endParaRPr lang="cs-CZ" dirty="0" smtClean="0"/>
          </a:p>
          <a:p>
            <a:r>
              <a:rPr lang="cs-CZ" dirty="0" smtClean="0"/>
              <a:t>Anonymity???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35" y="3925608"/>
            <a:ext cx="3553354" cy="2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4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</a:t>
            </a:r>
            <a:r>
              <a:rPr lang="cs-CZ" dirty="0" err="1" smtClean="0"/>
              <a:t>disinhibition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(</a:t>
            </a:r>
            <a:r>
              <a:rPr lang="cs-CZ" dirty="0" err="1" smtClean="0"/>
              <a:t>Suler</a:t>
            </a:r>
            <a:r>
              <a:rPr lang="cs-CZ" dirty="0" smtClean="0"/>
              <a:t>, 2004)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Anonymity, </a:t>
            </a:r>
            <a:r>
              <a:rPr lang="cs-CZ" dirty="0" err="1" smtClean="0"/>
              <a:t>invisibility</a:t>
            </a:r>
            <a:r>
              <a:rPr lang="cs-CZ" dirty="0" smtClean="0"/>
              <a:t>, </a:t>
            </a:r>
            <a:r>
              <a:rPr lang="cs-CZ" dirty="0" err="1" smtClean="0"/>
              <a:t>asynchronicity</a:t>
            </a:r>
            <a:r>
              <a:rPr lang="cs-CZ" dirty="0" smtClean="0"/>
              <a:t>, </a:t>
            </a:r>
            <a:r>
              <a:rPr lang="cs-CZ" dirty="0" err="1" smtClean="0"/>
              <a:t>solipstic</a:t>
            </a:r>
            <a:r>
              <a:rPr lang="cs-CZ" dirty="0" smtClean="0"/>
              <a:t> </a:t>
            </a:r>
            <a:r>
              <a:rPr lang="cs-CZ" dirty="0" err="1" smtClean="0"/>
              <a:t>introjection</a:t>
            </a:r>
            <a:r>
              <a:rPr lang="cs-CZ" dirty="0" smtClean="0"/>
              <a:t>, </a:t>
            </a:r>
            <a:r>
              <a:rPr lang="cs-CZ" dirty="0" err="1" smtClean="0"/>
              <a:t>dissociative</a:t>
            </a:r>
            <a:r>
              <a:rPr lang="cs-CZ" dirty="0" smtClean="0"/>
              <a:t> </a:t>
            </a:r>
            <a:r>
              <a:rPr lang="cs-CZ" dirty="0" err="1" smtClean="0"/>
              <a:t>imagination</a:t>
            </a:r>
            <a:r>
              <a:rPr lang="cs-CZ" dirty="0" smtClean="0"/>
              <a:t>, </a:t>
            </a:r>
            <a:r>
              <a:rPr lang="cs-CZ" dirty="0" err="1" smtClean="0"/>
              <a:t>minimization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status and </a:t>
            </a:r>
            <a:r>
              <a:rPr lang="cs-CZ" dirty="0" err="1" smtClean="0"/>
              <a:t>authority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err="1" smtClean="0"/>
              <a:t>Toxic</a:t>
            </a:r>
            <a:r>
              <a:rPr lang="cs-CZ" dirty="0" smtClean="0"/>
              <a:t> and </a:t>
            </a:r>
            <a:r>
              <a:rPr lang="cs-CZ" dirty="0" err="1" smtClean="0"/>
              <a:t>benign</a:t>
            </a:r>
            <a:r>
              <a:rPr lang="cs-CZ" dirty="0" smtClean="0"/>
              <a:t> </a:t>
            </a:r>
            <a:endParaRPr lang="cs-CZ" dirty="0"/>
          </a:p>
          <a:p>
            <a:pPr lvl="1"/>
            <a:r>
              <a:rPr lang="cs-CZ" dirty="0" err="1" smtClean="0"/>
              <a:t>hostillity</a:t>
            </a:r>
            <a:r>
              <a:rPr lang="cs-CZ" dirty="0" smtClean="0"/>
              <a:t> x </a:t>
            </a:r>
            <a:r>
              <a:rPr lang="cs-CZ" dirty="0" err="1" smtClean="0"/>
              <a:t>self-disclosure</a:t>
            </a:r>
            <a:r>
              <a:rPr lang="cs-CZ" dirty="0" smtClean="0"/>
              <a:t> and support</a:t>
            </a:r>
          </a:p>
          <a:p>
            <a:endParaRPr lang="cs-CZ" dirty="0" smtClean="0"/>
          </a:p>
          <a:p>
            <a:r>
              <a:rPr lang="cs-CZ" dirty="0" err="1" smtClean="0"/>
              <a:t>Developed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web2.0</a:t>
            </a:r>
          </a:p>
          <a:p>
            <a:endParaRPr lang="cs-CZ" dirty="0" smtClean="0"/>
          </a:p>
          <a:p>
            <a:r>
              <a:rPr lang="cs-CZ" dirty="0" smtClean="0"/>
              <a:t>Anonymity???</a:t>
            </a:r>
          </a:p>
          <a:p>
            <a:pPr marL="0" indent="0">
              <a:buNone/>
            </a:pPr>
            <a:r>
              <a:rPr lang="cs-CZ" dirty="0" err="1" smtClean="0"/>
              <a:t>Still</a:t>
            </a:r>
            <a:r>
              <a:rPr lang="cs-CZ" dirty="0" smtClean="0"/>
              <a:t> </a:t>
            </a:r>
            <a:r>
              <a:rPr lang="cs-CZ" dirty="0" err="1" smtClean="0"/>
              <a:t>applicable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35" y="3925608"/>
            <a:ext cx="3553354" cy="2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oblený obdélníkový bublinový popisek 5"/>
          <p:cNvSpPr/>
          <p:nvPr/>
        </p:nvSpPr>
        <p:spPr>
          <a:xfrm>
            <a:off x="5255882" y="2500003"/>
            <a:ext cx="3438659" cy="1501291"/>
          </a:xfrm>
          <a:prstGeom prst="wedgeRoundRectCallout">
            <a:avLst>
              <a:gd name="adj1" fmla="val -130146"/>
              <a:gd name="adj2" fmla="val 12740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Psychological</a:t>
            </a:r>
            <a:r>
              <a:rPr lang="cs-CZ" sz="2400" dirty="0" smtClean="0">
                <a:solidFill>
                  <a:schemeClr val="tx1"/>
                </a:solidFill>
              </a:rPr>
              <a:t> vs. </a:t>
            </a:r>
            <a:endParaRPr lang="cs-CZ" sz="2400" dirty="0">
              <a:solidFill>
                <a:schemeClr val="tx1"/>
              </a:solidFill>
            </a:endParaRP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informatial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4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Cyberbullying</a:t>
            </a:r>
            <a:r>
              <a:rPr lang="cs-CZ" b="1" dirty="0" smtClean="0"/>
              <a:t> and online </a:t>
            </a:r>
            <a:r>
              <a:rPr lang="cs-CZ" b="1" dirty="0" err="1" smtClean="0"/>
              <a:t>aggression</a:t>
            </a:r>
            <a:r>
              <a:rPr lang="cs-CZ" b="1" dirty="0" smtClean="0"/>
              <a:t> (</a:t>
            </a:r>
            <a:r>
              <a:rPr lang="cs-CZ" b="1" dirty="0" err="1" smtClean="0"/>
              <a:t>harassment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: 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term?</a:t>
            </a:r>
          </a:p>
          <a:p>
            <a:endParaRPr lang="cs-CZ" dirty="0"/>
          </a:p>
          <a:p>
            <a:r>
              <a:rPr lang="cs-CZ" dirty="0" err="1" smtClean="0"/>
              <a:t>Highly</a:t>
            </a:r>
            <a:r>
              <a:rPr lang="cs-CZ" dirty="0" smtClean="0"/>
              <a:t> </a:t>
            </a:r>
            <a:r>
              <a:rPr lang="cs-CZ" dirty="0" err="1" smtClean="0"/>
              <a:t>medialized</a:t>
            </a:r>
            <a:endParaRPr lang="cs-CZ" dirty="0" smtClean="0"/>
          </a:p>
          <a:p>
            <a:r>
              <a:rPr lang="cs-CZ" dirty="0" err="1" smtClean="0"/>
              <a:t>Contrast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empirical</a:t>
            </a:r>
            <a:r>
              <a:rPr lang="cs-CZ" dirty="0" smtClean="0"/>
              <a:t> evidence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01257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962" y="4022848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12" y="1209676"/>
            <a:ext cx="1876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9" y="3796812"/>
            <a:ext cx="1857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2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: 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term?</a:t>
            </a:r>
          </a:p>
          <a:p>
            <a:endParaRPr lang="cs-CZ" dirty="0"/>
          </a:p>
          <a:p>
            <a:r>
              <a:rPr lang="cs-CZ" dirty="0" err="1" smtClean="0"/>
              <a:t>Highly</a:t>
            </a:r>
            <a:r>
              <a:rPr lang="cs-CZ" dirty="0" smtClean="0"/>
              <a:t> </a:t>
            </a:r>
            <a:r>
              <a:rPr lang="cs-CZ" dirty="0" err="1" smtClean="0"/>
              <a:t>medialized</a:t>
            </a:r>
            <a:endParaRPr lang="cs-CZ" dirty="0" smtClean="0"/>
          </a:p>
          <a:p>
            <a:r>
              <a:rPr lang="cs-CZ" dirty="0" err="1" smtClean="0"/>
              <a:t>Contrast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empirical</a:t>
            </a:r>
            <a:r>
              <a:rPr lang="cs-CZ" dirty="0" smtClean="0"/>
              <a:t> evidence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984" y="3563042"/>
            <a:ext cx="4059366" cy="2851621"/>
          </a:xfrm>
          <a:prstGeom prst="rect">
            <a:avLst/>
          </a:prstGeom>
        </p:spPr>
      </p:pic>
      <p:sp>
        <p:nvSpPr>
          <p:cNvPr id="5" name="Zaoblený obdélníkový bublinový popisek 4"/>
          <p:cNvSpPr/>
          <p:nvPr/>
        </p:nvSpPr>
        <p:spPr>
          <a:xfrm>
            <a:off x="628650" y="4353700"/>
            <a:ext cx="3374266" cy="1501291"/>
          </a:xfrm>
          <a:prstGeom prst="wedgeRoundRectCallout">
            <a:avLst>
              <a:gd name="adj1" fmla="val -11923"/>
              <a:gd name="adj2" fmla="val -4588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Kowalski</a:t>
            </a:r>
            <a:r>
              <a:rPr lang="cs-CZ" sz="2400" dirty="0" smtClean="0">
                <a:solidFill>
                  <a:schemeClr val="tx1"/>
                </a:solidFill>
              </a:rPr>
              <a:t> et al. (2014): 10% - 40%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Also</a:t>
            </a:r>
            <a:r>
              <a:rPr lang="cs-CZ" sz="2400" dirty="0" smtClean="0">
                <a:solidFill>
                  <a:schemeClr val="tx1"/>
                </a:solidFill>
              </a:rPr>
              <a:t> 3% - 70% 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7897284" y="4597400"/>
            <a:ext cx="541866" cy="105833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0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Definition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bullying</a:t>
            </a:r>
            <a:r>
              <a:rPr lang="cs-CZ" dirty="0" smtClean="0"/>
              <a:t> (</a:t>
            </a:r>
            <a:r>
              <a:rPr lang="cs-CZ" dirty="0" err="1" smtClean="0"/>
              <a:t>Olweus</a:t>
            </a:r>
            <a:r>
              <a:rPr lang="cs-CZ" dirty="0" smtClean="0"/>
              <a:t>, 1991) – </a:t>
            </a:r>
            <a:r>
              <a:rPr lang="cs-CZ" dirty="0" err="1" smtClean="0"/>
              <a:t>criteria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1) </a:t>
            </a:r>
            <a:r>
              <a:rPr lang="cs-CZ" dirty="0" err="1" smtClean="0"/>
              <a:t>Intentional</a:t>
            </a:r>
            <a:r>
              <a:rPr lang="cs-CZ" dirty="0" smtClean="0"/>
              <a:t>, </a:t>
            </a:r>
            <a:r>
              <a:rPr lang="cs-CZ" dirty="0" err="1" smtClean="0"/>
              <a:t>causing</a:t>
            </a:r>
            <a:r>
              <a:rPr lang="cs-CZ" dirty="0" smtClean="0"/>
              <a:t> </a:t>
            </a:r>
            <a:r>
              <a:rPr lang="cs-CZ" dirty="0" err="1" smtClean="0"/>
              <a:t>harm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2) </a:t>
            </a:r>
            <a:r>
              <a:rPr lang="cs-CZ" dirty="0" err="1"/>
              <a:t>R</a:t>
            </a:r>
            <a:r>
              <a:rPr lang="cs-CZ" dirty="0" err="1" smtClean="0"/>
              <a:t>epetitive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3)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imbalance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Also</a:t>
            </a:r>
            <a:r>
              <a:rPr lang="cs-CZ" dirty="0" smtClean="0"/>
              <a:t> many </a:t>
            </a:r>
            <a:r>
              <a:rPr lang="cs-CZ" dirty="0" err="1" smtClean="0"/>
              <a:t>forms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Overt</a:t>
            </a:r>
            <a:r>
              <a:rPr lang="cs-CZ" dirty="0" smtClean="0"/>
              <a:t>/</a:t>
            </a:r>
            <a:r>
              <a:rPr lang="cs-CZ" dirty="0" err="1" smtClean="0"/>
              <a:t>covert</a:t>
            </a:r>
            <a:endParaRPr lang="cs-CZ" dirty="0" smtClean="0"/>
          </a:p>
          <a:p>
            <a:r>
              <a:rPr lang="cs-CZ" dirty="0" err="1" smtClean="0"/>
              <a:t>Relational</a:t>
            </a:r>
            <a:r>
              <a:rPr lang="cs-CZ" dirty="0" smtClean="0"/>
              <a:t>/</a:t>
            </a:r>
            <a:r>
              <a:rPr lang="cs-CZ" dirty="0" err="1" smtClean="0"/>
              <a:t>Physical</a:t>
            </a:r>
            <a:r>
              <a:rPr lang="cs-CZ" dirty="0" smtClean="0"/>
              <a:t>/</a:t>
            </a:r>
            <a:r>
              <a:rPr lang="cs-CZ" dirty="0" err="1" smtClean="0"/>
              <a:t>Social</a:t>
            </a:r>
            <a:endParaRPr lang="cs-CZ" dirty="0" smtClean="0"/>
          </a:p>
          <a:p>
            <a:r>
              <a:rPr lang="cs-CZ" dirty="0" err="1" smtClean="0"/>
              <a:t>Physical</a:t>
            </a:r>
            <a:r>
              <a:rPr lang="cs-CZ" dirty="0" smtClean="0"/>
              <a:t>/</a:t>
            </a:r>
            <a:r>
              <a:rPr lang="cs-CZ" dirty="0" err="1" smtClean="0"/>
              <a:t>verbal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, </a:t>
            </a:r>
            <a:r>
              <a:rPr lang="cs-CZ" dirty="0" err="1" smtClean="0"/>
              <a:t>degradation</a:t>
            </a:r>
            <a:r>
              <a:rPr lang="cs-CZ" dirty="0" smtClean="0"/>
              <a:t>/</a:t>
            </a:r>
            <a:r>
              <a:rPr lang="cs-CZ" dirty="0" err="1" smtClean="0"/>
              <a:t>humiliation</a:t>
            </a:r>
            <a:r>
              <a:rPr lang="cs-CZ" dirty="0" smtClean="0"/>
              <a:t>, </a:t>
            </a:r>
            <a:r>
              <a:rPr lang="cs-CZ" dirty="0" err="1" smtClean="0"/>
              <a:t>blackmailing</a:t>
            </a:r>
            <a:r>
              <a:rPr lang="cs-CZ" dirty="0" smtClean="0"/>
              <a:t>, </a:t>
            </a:r>
            <a:r>
              <a:rPr lang="cs-CZ" dirty="0" err="1" smtClean="0"/>
              <a:t>destroying</a:t>
            </a:r>
            <a:r>
              <a:rPr lang="cs-CZ" dirty="0" smtClean="0"/>
              <a:t> </a:t>
            </a:r>
            <a:r>
              <a:rPr lang="cs-CZ" dirty="0" err="1" smtClean="0"/>
              <a:t>things</a:t>
            </a:r>
            <a:r>
              <a:rPr lang="cs-CZ" dirty="0" smtClean="0"/>
              <a:t>,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exclusion</a:t>
            </a:r>
            <a:r>
              <a:rPr lang="cs-CZ" dirty="0" smtClean="0"/>
              <a:t>, </a:t>
            </a:r>
            <a:r>
              <a:rPr lang="cs-CZ" dirty="0" err="1" smtClean="0"/>
              <a:t>ignoring</a:t>
            </a:r>
            <a:r>
              <a:rPr lang="cs-CZ" dirty="0" smtClean="0"/>
              <a:t>…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Cyberbullying: i</a:t>
            </a:r>
            <a:r>
              <a:rPr lang="en-US" dirty="0" err="1" smtClean="0"/>
              <a:t>ntentional</a:t>
            </a:r>
            <a:r>
              <a:rPr lang="en-US" dirty="0" smtClean="0"/>
              <a:t> </a:t>
            </a:r>
            <a:r>
              <a:rPr lang="en-US" dirty="0"/>
              <a:t>and aggressive act carried out through electronic </a:t>
            </a:r>
            <a:r>
              <a:rPr lang="en-US" dirty="0" smtClean="0"/>
              <a:t>media, </a:t>
            </a:r>
            <a:r>
              <a:rPr lang="en-US" dirty="0"/>
              <a:t>which may be repetitive in nature (</a:t>
            </a:r>
            <a:r>
              <a:rPr lang="en-US" dirty="0" err="1"/>
              <a:t>Nocentini</a:t>
            </a:r>
            <a:r>
              <a:rPr lang="en-US" dirty="0"/>
              <a:t> et al., </a:t>
            </a:r>
            <a:r>
              <a:rPr lang="en-US" dirty="0" smtClean="0"/>
              <a:t>2010</a:t>
            </a:r>
            <a:r>
              <a:rPr lang="cs-CZ" dirty="0" smtClean="0"/>
              <a:t>; </a:t>
            </a:r>
            <a:r>
              <a:rPr lang="en-US" dirty="0"/>
              <a:t>Tokunaga, 2010</a:t>
            </a:r>
            <a:r>
              <a:rPr lang="en-US" dirty="0" smtClean="0"/>
              <a:t>)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forms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Verbal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, </a:t>
            </a:r>
            <a:r>
              <a:rPr lang="cs-CZ" dirty="0" err="1" smtClean="0"/>
              <a:t>insults</a:t>
            </a:r>
            <a:r>
              <a:rPr lang="cs-CZ" dirty="0" smtClean="0"/>
              <a:t>, </a:t>
            </a:r>
            <a:r>
              <a:rPr lang="cs-CZ" dirty="0" err="1" smtClean="0"/>
              <a:t>threats</a:t>
            </a:r>
            <a:r>
              <a:rPr lang="cs-CZ" dirty="0" smtClean="0"/>
              <a:t>, </a:t>
            </a:r>
            <a:r>
              <a:rPr lang="cs-CZ" dirty="0" err="1" smtClean="0"/>
              <a:t>gossips</a:t>
            </a:r>
            <a:r>
              <a:rPr lang="cs-CZ" dirty="0" smtClean="0"/>
              <a:t>…</a:t>
            </a:r>
          </a:p>
          <a:p>
            <a:r>
              <a:rPr lang="cs-CZ" dirty="0" err="1" smtClean="0"/>
              <a:t>Spreading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personal</a:t>
            </a:r>
            <a:r>
              <a:rPr lang="cs-CZ" dirty="0" smtClean="0"/>
              <a:t> and sensitive </a:t>
            </a:r>
            <a:r>
              <a:rPr lang="cs-CZ" dirty="0" err="1" smtClean="0"/>
              <a:t>information</a:t>
            </a:r>
            <a:endParaRPr lang="cs-CZ" dirty="0" smtClean="0"/>
          </a:p>
          <a:p>
            <a:pPr lvl="1"/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consent</a:t>
            </a:r>
            <a:endParaRPr lang="cs-CZ" dirty="0" smtClean="0"/>
          </a:p>
          <a:p>
            <a:r>
              <a:rPr lang="cs-CZ" dirty="0" smtClean="0"/>
              <a:t>Identity </a:t>
            </a:r>
            <a:r>
              <a:rPr lang="cs-CZ" dirty="0" err="1" smtClean="0"/>
              <a:t>theft</a:t>
            </a:r>
            <a:r>
              <a:rPr lang="cs-CZ" dirty="0" smtClean="0"/>
              <a:t>, </a:t>
            </a:r>
            <a:r>
              <a:rPr lang="cs-CZ" dirty="0" err="1" smtClean="0"/>
              <a:t>mascarade</a:t>
            </a:r>
            <a:endParaRPr lang="cs-CZ" dirty="0" smtClean="0"/>
          </a:p>
          <a:p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exclusion</a:t>
            </a:r>
            <a:r>
              <a:rPr lang="cs-CZ" dirty="0" smtClean="0"/>
              <a:t>, </a:t>
            </a:r>
            <a:r>
              <a:rPr lang="cs-CZ" dirty="0" err="1" smtClean="0"/>
              <a:t>ostracism</a:t>
            </a:r>
            <a:endParaRPr lang="cs-CZ" dirty="0" smtClean="0"/>
          </a:p>
          <a:p>
            <a:r>
              <a:rPr lang="cs-CZ" dirty="0" err="1" smtClean="0"/>
              <a:t>Publishing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audiovisual</a:t>
            </a:r>
            <a:r>
              <a:rPr lang="cs-CZ" dirty="0" smtClean="0"/>
              <a:t> </a:t>
            </a:r>
            <a:r>
              <a:rPr lang="cs-CZ" dirty="0" err="1" smtClean="0"/>
              <a:t>material</a:t>
            </a:r>
            <a:r>
              <a:rPr lang="cs-CZ" dirty="0" smtClean="0"/>
              <a:t> (</a:t>
            </a:r>
            <a:r>
              <a:rPr lang="cs-CZ" dirty="0" err="1" smtClean="0"/>
              <a:t>changed</a:t>
            </a:r>
            <a:r>
              <a:rPr lang="cs-CZ" dirty="0" smtClean="0"/>
              <a:t>)</a:t>
            </a:r>
          </a:p>
          <a:p>
            <a:r>
              <a:rPr lang="cs-CZ" dirty="0" smtClean="0"/>
              <a:t>Happy </a:t>
            </a:r>
            <a:r>
              <a:rPr lang="cs-CZ" dirty="0" err="1" smtClean="0"/>
              <a:t>slapping</a:t>
            </a:r>
            <a:endParaRPr lang="cs-CZ" dirty="0" smtClean="0"/>
          </a:p>
          <a:p>
            <a:r>
              <a:rPr lang="cs-CZ" dirty="0" smtClean="0"/>
              <a:t>...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56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talking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 :</a:t>
            </a:r>
          </a:p>
          <a:p>
            <a:r>
              <a:rPr lang="cs-CZ" b="1" dirty="0" smtClean="0"/>
              <a:t>are </a:t>
            </a:r>
            <a:r>
              <a:rPr lang="cs-CZ" b="1" dirty="0" err="1" smtClean="0"/>
              <a:t>conducted</a:t>
            </a:r>
            <a:r>
              <a:rPr lang="cs-CZ" b="1" dirty="0" smtClean="0"/>
              <a:t> via internet </a:t>
            </a:r>
            <a:r>
              <a:rPr lang="cs-CZ" b="1" dirty="0" err="1" smtClean="0"/>
              <a:t>or</a:t>
            </a:r>
            <a:r>
              <a:rPr lang="cs-CZ" b="1" dirty="0" smtClean="0"/>
              <a:t> mobile </a:t>
            </a:r>
            <a:r>
              <a:rPr lang="cs-CZ" b="1" dirty="0" err="1" smtClean="0"/>
              <a:t>phones</a:t>
            </a:r>
            <a:endParaRPr lang="cs-CZ" b="1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intentionally</a:t>
            </a:r>
            <a:r>
              <a:rPr lang="cs-CZ" dirty="0" smtClean="0"/>
              <a:t> </a:t>
            </a:r>
            <a:r>
              <a:rPr lang="cs-CZ" dirty="0" err="1" smtClean="0"/>
              <a:t>harmful</a:t>
            </a:r>
            <a:r>
              <a:rPr lang="cs-CZ" dirty="0" smtClean="0"/>
              <a:t> (</a:t>
            </a:r>
            <a:r>
              <a:rPr lang="cs-CZ" dirty="0" err="1" smtClean="0"/>
              <a:t>conducted</a:t>
            </a:r>
            <a:r>
              <a:rPr lang="cs-CZ" dirty="0" smtClean="0"/>
              <a:t> by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nd are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repeated</a:t>
            </a:r>
            <a:r>
              <a:rPr lang="cs-CZ" dirty="0" smtClean="0"/>
              <a:t> (</a:t>
            </a:r>
            <a:r>
              <a:rPr lang="cs-CZ" dirty="0" err="1" smtClean="0"/>
              <a:t>however</a:t>
            </a:r>
            <a:r>
              <a:rPr lang="cs-CZ" dirty="0" smtClean="0"/>
              <a:t>….)</a:t>
            </a:r>
          </a:p>
          <a:p>
            <a:r>
              <a:rPr lang="cs-CZ" dirty="0" err="1"/>
              <a:t>t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imbalance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victims</a:t>
            </a:r>
            <a:r>
              <a:rPr lang="cs-CZ" dirty="0" smtClean="0"/>
              <a:t> </a:t>
            </a:r>
            <a:r>
              <a:rPr lang="cs-CZ" dirty="0" err="1" smtClean="0"/>
              <a:t>can‘t</a:t>
            </a:r>
            <a:r>
              <a:rPr lang="cs-CZ" dirty="0" smtClean="0"/>
              <a:t> </a:t>
            </a:r>
            <a:r>
              <a:rPr lang="cs-CZ" dirty="0" err="1" smtClean="0"/>
              <a:t>easily</a:t>
            </a:r>
            <a:r>
              <a:rPr lang="cs-CZ" dirty="0" smtClean="0"/>
              <a:t> </a:t>
            </a:r>
            <a:r>
              <a:rPr lang="cs-CZ" dirty="0" err="1" smtClean="0"/>
              <a:t>defend</a:t>
            </a:r>
            <a:r>
              <a:rPr lang="cs-CZ" dirty="0" smtClean="0"/>
              <a:t> </a:t>
            </a:r>
            <a:r>
              <a:rPr lang="cs-CZ" dirty="0" err="1" smtClean="0"/>
              <a:t>themselves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talking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 :</a:t>
            </a:r>
          </a:p>
          <a:p>
            <a:r>
              <a:rPr lang="cs-CZ" dirty="0" smtClean="0"/>
              <a:t>are </a:t>
            </a:r>
            <a:r>
              <a:rPr lang="cs-CZ" dirty="0" err="1" smtClean="0"/>
              <a:t>conducted</a:t>
            </a:r>
            <a:r>
              <a:rPr lang="cs-CZ" dirty="0" smtClean="0"/>
              <a:t> via internet </a:t>
            </a:r>
            <a:r>
              <a:rPr lang="cs-CZ" dirty="0" err="1" smtClean="0"/>
              <a:t>or</a:t>
            </a:r>
            <a:r>
              <a:rPr lang="cs-CZ" dirty="0" smtClean="0"/>
              <a:t> mobile </a:t>
            </a:r>
            <a:r>
              <a:rPr lang="cs-CZ" dirty="0" err="1" smtClean="0"/>
              <a:t>phones</a:t>
            </a:r>
            <a:endParaRPr lang="cs-CZ" dirty="0" smtClean="0"/>
          </a:p>
          <a:p>
            <a:r>
              <a:rPr lang="cs-CZ" b="1" dirty="0" smtClean="0"/>
              <a:t>are </a:t>
            </a:r>
            <a:r>
              <a:rPr lang="cs-CZ" b="1" dirty="0" err="1" smtClean="0"/>
              <a:t>intentionally</a:t>
            </a:r>
            <a:r>
              <a:rPr lang="cs-CZ" b="1" dirty="0" smtClean="0"/>
              <a:t> </a:t>
            </a:r>
            <a:r>
              <a:rPr lang="cs-CZ" b="1" dirty="0" err="1" smtClean="0"/>
              <a:t>harmful</a:t>
            </a:r>
            <a:r>
              <a:rPr lang="cs-CZ" b="1" dirty="0" smtClean="0"/>
              <a:t> (</a:t>
            </a:r>
            <a:r>
              <a:rPr lang="cs-CZ" b="1" dirty="0" err="1" smtClean="0"/>
              <a:t>conducted</a:t>
            </a:r>
            <a:r>
              <a:rPr lang="cs-CZ" b="1" dirty="0" smtClean="0"/>
              <a:t> by </a:t>
            </a:r>
            <a:r>
              <a:rPr lang="cs-CZ" b="1" dirty="0" err="1" smtClean="0"/>
              <a:t>individual</a:t>
            </a:r>
            <a:r>
              <a:rPr lang="cs-CZ" b="1" dirty="0" smtClean="0"/>
              <a:t> </a:t>
            </a:r>
            <a:r>
              <a:rPr lang="cs-CZ" b="1" dirty="0" err="1" smtClean="0"/>
              <a:t>or</a:t>
            </a:r>
            <a:r>
              <a:rPr lang="cs-CZ" b="1" dirty="0" smtClean="0"/>
              <a:t> </a:t>
            </a:r>
            <a:r>
              <a:rPr lang="cs-CZ" b="1" dirty="0" err="1" smtClean="0"/>
              <a:t>group</a:t>
            </a:r>
            <a:r>
              <a:rPr lang="cs-CZ" b="1" dirty="0" smtClean="0"/>
              <a:t>)</a:t>
            </a:r>
          </a:p>
          <a:p>
            <a:pPr lvl="1"/>
            <a:r>
              <a:rPr lang="cs-CZ" b="1" dirty="0"/>
              <a:t>a</a:t>
            </a:r>
            <a:r>
              <a:rPr lang="cs-CZ" b="1" dirty="0" smtClean="0"/>
              <a:t>nd are </a:t>
            </a:r>
            <a:r>
              <a:rPr lang="cs-CZ" b="1" dirty="0" err="1" smtClean="0"/>
              <a:t>harmful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victim</a:t>
            </a:r>
            <a:endParaRPr lang="cs-CZ" b="1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repeated</a:t>
            </a:r>
            <a:r>
              <a:rPr lang="cs-CZ" dirty="0" smtClean="0"/>
              <a:t> (</a:t>
            </a:r>
            <a:r>
              <a:rPr lang="cs-CZ" dirty="0" err="1" smtClean="0"/>
              <a:t>however</a:t>
            </a:r>
            <a:r>
              <a:rPr lang="cs-CZ" dirty="0" smtClean="0"/>
              <a:t>….)</a:t>
            </a:r>
          </a:p>
          <a:p>
            <a:r>
              <a:rPr lang="cs-CZ" dirty="0" err="1"/>
              <a:t>t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imbalance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victims</a:t>
            </a:r>
            <a:r>
              <a:rPr lang="cs-CZ" dirty="0" smtClean="0"/>
              <a:t> </a:t>
            </a:r>
            <a:r>
              <a:rPr lang="cs-CZ" dirty="0" err="1" smtClean="0"/>
              <a:t>can‘t</a:t>
            </a:r>
            <a:r>
              <a:rPr lang="cs-CZ" dirty="0" smtClean="0"/>
              <a:t> </a:t>
            </a:r>
            <a:r>
              <a:rPr lang="cs-CZ" dirty="0" err="1" smtClean="0"/>
              <a:t>easily</a:t>
            </a:r>
            <a:r>
              <a:rPr lang="cs-CZ" dirty="0" smtClean="0"/>
              <a:t> </a:t>
            </a:r>
            <a:r>
              <a:rPr lang="cs-CZ" dirty="0" err="1" smtClean="0"/>
              <a:t>defend</a:t>
            </a:r>
            <a:r>
              <a:rPr lang="cs-CZ" dirty="0" smtClean="0"/>
              <a:t> </a:t>
            </a:r>
            <a:r>
              <a:rPr lang="cs-CZ" dirty="0" err="1" smtClean="0"/>
              <a:t>themselves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3103808" y="4810608"/>
            <a:ext cx="4367241" cy="1501291"/>
          </a:xfrm>
          <a:prstGeom prst="wedgeRoundRectCallout">
            <a:avLst>
              <a:gd name="adj1" fmla="val -31315"/>
              <a:gd name="adj2" fmla="val -17155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Harm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is</a:t>
            </a:r>
            <a:r>
              <a:rPr lang="cs-CZ" sz="2400" dirty="0" smtClean="0">
                <a:solidFill>
                  <a:schemeClr val="tx1"/>
                </a:solidFill>
              </a:rPr>
              <a:t> not </a:t>
            </a:r>
            <a:r>
              <a:rPr lang="cs-CZ" sz="2400" dirty="0" err="1" smtClean="0">
                <a:solidFill>
                  <a:schemeClr val="tx1"/>
                </a:solidFill>
              </a:rPr>
              <a:t>always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present</a:t>
            </a:r>
            <a:r>
              <a:rPr lang="cs-CZ" sz="2400" dirty="0" smtClean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Difficulties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of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harm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assessment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2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talking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 :</a:t>
            </a:r>
          </a:p>
          <a:p>
            <a:r>
              <a:rPr lang="cs-CZ" dirty="0" smtClean="0"/>
              <a:t>are </a:t>
            </a:r>
            <a:r>
              <a:rPr lang="cs-CZ" dirty="0" err="1" smtClean="0"/>
              <a:t>conducted</a:t>
            </a:r>
            <a:r>
              <a:rPr lang="cs-CZ" dirty="0" smtClean="0"/>
              <a:t> via internet </a:t>
            </a:r>
            <a:r>
              <a:rPr lang="cs-CZ" dirty="0" err="1" smtClean="0"/>
              <a:t>or</a:t>
            </a:r>
            <a:r>
              <a:rPr lang="cs-CZ" dirty="0" smtClean="0"/>
              <a:t> mobile </a:t>
            </a:r>
            <a:r>
              <a:rPr lang="cs-CZ" dirty="0" err="1" smtClean="0"/>
              <a:t>phones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intentionally</a:t>
            </a:r>
            <a:r>
              <a:rPr lang="cs-CZ" dirty="0" smtClean="0"/>
              <a:t> </a:t>
            </a:r>
            <a:r>
              <a:rPr lang="cs-CZ" dirty="0" err="1" smtClean="0"/>
              <a:t>harmful</a:t>
            </a:r>
            <a:r>
              <a:rPr lang="cs-CZ" dirty="0" smtClean="0"/>
              <a:t> (</a:t>
            </a:r>
            <a:r>
              <a:rPr lang="cs-CZ" dirty="0" err="1" smtClean="0"/>
              <a:t>conducted</a:t>
            </a:r>
            <a:r>
              <a:rPr lang="cs-CZ" dirty="0" smtClean="0"/>
              <a:t> by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nd are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endParaRPr lang="cs-CZ" dirty="0" smtClean="0"/>
          </a:p>
          <a:p>
            <a:r>
              <a:rPr lang="cs-CZ" b="1" dirty="0" smtClean="0"/>
              <a:t>are </a:t>
            </a:r>
            <a:r>
              <a:rPr lang="cs-CZ" b="1" dirty="0" err="1" smtClean="0"/>
              <a:t>repeated</a:t>
            </a:r>
            <a:r>
              <a:rPr lang="cs-CZ" b="1" dirty="0" smtClean="0"/>
              <a:t> (</a:t>
            </a:r>
            <a:r>
              <a:rPr lang="cs-CZ" b="1" dirty="0" err="1" smtClean="0"/>
              <a:t>however</a:t>
            </a:r>
            <a:r>
              <a:rPr lang="cs-CZ" b="1" dirty="0" smtClean="0"/>
              <a:t>….)</a:t>
            </a:r>
          </a:p>
          <a:p>
            <a:r>
              <a:rPr lang="cs-CZ" dirty="0" err="1"/>
              <a:t>t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imbalance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victims</a:t>
            </a:r>
            <a:r>
              <a:rPr lang="cs-CZ" dirty="0" smtClean="0"/>
              <a:t> </a:t>
            </a:r>
            <a:r>
              <a:rPr lang="cs-CZ" dirty="0" err="1" smtClean="0"/>
              <a:t>can‘t</a:t>
            </a:r>
            <a:r>
              <a:rPr lang="cs-CZ" dirty="0" smtClean="0"/>
              <a:t> </a:t>
            </a:r>
            <a:r>
              <a:rPr lang="cs-CZ" dirty="0" err="1" smtClean="0"/>
              <a:t>easily</a:t>
            </a:r>
            <a:r>
              <a:rPr lang="cs-CZ" dirty="0" smtClean="0"/>
              <a:t> </a:t>
            </a:r>
            <a:r>
              <a:rPr lang="cs-CZ" dirty="0" err="1" smtClean="0"/>
              <a:t>defend</a:t>
            </a:r>
            <a:r>
              <a:rPr lang="cs-CZ" dirty="0" smtClean="0"/>
              <a:t> </a:t>
            </a:r>
            <a:r>
              <a:rPr lang="cs-CZ" dirty="0" err="1" smtClean="0"/>
              <a:t>themselves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1591734" y="4810608"/>
            <a:ext cx="5879316" cy="1501291"/>
          </a:xfrm>
          <a:prstGeom prst="wedgeRoundRectCallout">
            <a:avLst>
              <a:gd name="adj1" fmla="val -22520"/>
              <a:gd name="adj2" fmla="val -12531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Repetition</a:t>
            </a:r>
            <a:r>
              <a:rPr lang="cs-CZ" sz="2400" dirty="0" smtClean="0">
                <a:solidFill>
                  <a:schemeClr val="tx1"/>
                </a:solidFill>
              </a:rPr>
              <a:t>: </a:t>
            </a:r>
            <a:r>
              <a:rPr lang="cs-CZ" sz="2400" dirty="0" err="1" smtClean="0">
                <a:solidFill>
                  <a:schemeClr val="tx1"/>
                </a:solidFill>
              </a:rPr>
              <a:t>problematic</a:t>
            </a:r>
            <a:r>
              <a:rPr lang="cs-CZ" sz="2400" dirty="0" smtClean="0">
                <a:solidFill>
                  <a:schemeClr val="tx1"/>
                </a:solidFill>
              </a:rPr>
              <a:t> online</a:t>
            </a:r>
          </a:p>
          <a:p>
            <a:pPr algn="ctr"/>
            <a:r>
              <a:rPr lang="cs-CZ" sz="2400" i="1" dirty="0" smtClean="0">
                <a:solidFill>
                  <a:schemeClr val="tx1"/>
                </a:solidFill>
              </a:rPr>
              <a:t>„</a:t>
            </a:r>
            <a:r>
              <a:rPr lang="cs-CZ" sz="2400" i="1" dirty="0" err="1" smtClean="0">
                <a:solidFill>
                  <a:schemeClr val="tx1"/>
                </a:solidFill>
              </a:rPr>
              <a:t>once</a:t>
            </a:r>
            <a:r>
              <a:rPr lang="cs-CZ" sz="2400" i="1" dirty="0" smtClean="0">
                <a:solidFill>
                  <a:schemeClr val="tx1"/>
                </a:solidFill>
              </a:rPr>
              <a:t> </a:t>
            </a:r>
            <a:r>
              <a:rPr lang="cs-CZ" sz="2400" i="1" dirty="0" err="1" smtClean="0">
                <a:solidFill>
                  <a:schemeClr val="tx1"/>
                </a:solidFill>
              </a:rPr>
              <a:t>published</a:t>
            </a:r>
            <a:r>
              <a:rPr lang="cs-CZ" sz="2400" i="1" dirty="0" smtClean="0">
                <a:solidFill>
                  <a:schemeClr val="tx1"/>
                </a:solidFill>
              </a:rPr>
              <a:t>, </a:t>
            </a:r>
            <a:r>
              <a:rPr lang="cs-CZ" sz="2400" i="1" dirty="0" err="1" smtClean="0">
                <a:solidFill>
                  <a:schemeClr val="tx1"/>
                </a:solidFill>
              </a:rPr>
              <a:t>always</a:t>
            </a:r>
            <a:r>
              <a:rPr lang="cs-CZ" sz="2400" i="1" dirty="0" smtClean="0">
                <a:solidFill>
                  <a:schemeClr val="tx1"/>
                </a:solidFill>
              </a:rPr>
              <a:t> online“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Important</a:t>
            </a:r>
            <a:r>
              <a:rPr lang="cs-CZ" sz="2400" dirty="0" smtClean="0">
                <a:solidFill>
                  <a:schemeClr val="tx1"/>
                </a:solidFill>
              </a:rPr>
              <a:t> in </a:t>
            </a:r>
            <a:r>
              <a:rPr lang="cs-CZ" sz="2400" dirty="0" err="1" smtClean="0">
                <a:solidFill>
                  <a:schemeClr val="tx1"/>
                </a:solidFill>
              </a:rPr>
              <a:t>messaging</a:t>
            </a:r>
            <a:r>
              <a:rPr lang="cs-CZ" sz="2400" dirty="0" smtClean="0">
                <a:solidFill>
                  <a:schemeClr val="tx1"/>
                </a:solidFill>
              </a:rPr>
              <a:t> (email, </a:t>
            </a:r>
            <a:r>
              <a:rPr lang="cs-CZ" sz="2400" dirty="0" err="1" smtClean="0">
                <a:solidFill>
                  <a:schemeClr val="tx1"/>
                </a:solidFill>
              </a:rPr>
              <a:t>phones</a:t>
            </a:r>
            <a:r>
              <a:rPr lang="cs-CZ" sz="2400" dirty="0" smtClean="0">
                <a:solidFill>
                  <a:schemeClr val="tx1"/>
                </a:solidFill>
              </a:rPr>
              <a:t>…)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7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Aggression</a:t>
            </a:r>
            <a:r>
              <a:rPr lang="cs-CZ" dirty="0" smtClean="0"/>
              <a:t> online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Seemingly</a:t>
            </a:r>
            <a:r>
              <a:rPr lang="cs-CZ" dirty="0" smtClean="0"/>
              <a:t> </a:t>
            </a:r>
            <a:r>
              <a:rPr lang="cs-CZ" dirty="0" err="1" smtClean="0"/>
              <a:t>ubiquitous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Everyday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r>
              <a:rPr lang="cs-CZ" dirty="0" smtClean="0"/>
              <a:t>?</a:t>
            </a:r>
          </a:p>
          <a:p>
            <a:pPr marL="342900" lvl="1" indent="0">
              <a:buNone/>
            </a:pPr>
            <a:r>
              <a:rPr lang="cs-CZ" dirty="0" err="1" smtClean="0"/>
              <a:t>Discussions</a:t>
            </a:r>
            <a:r>
              <a:rPr lang="cs-CZ" dirty="0" smtClean="0"/>
              <a:t>: </a:t>
            </a:r>
            <a:r>
              <a:rPr lang="cs-CZ" dirty="0" err="1" smtClean="0"/>
              <a:t>increased</a:t>
            </a:r>
            <a:r>
              <a:rPr lang="cs-CZ" dirty="0" smtClean="0"/>
              <a:t> </a:t>
            </a:r>
            <a:r>
              <a:rPr lang="cs-CZ" dirty="0" err="1" smtClean="0"/>
              <a:t>hostility</a:t>
            </a:r>
            <a:r>
              <a:rPr lang="cs-CZ" dirty="0" smtClean="0"/>
              <a:t>, </a:t>
            </a:r>
            <a:r>
              <a:rPr lang="cs-CZ" dirty="0" err="1" smtClean="0"/>
              <a:t>prejudices</a:t>
            </a:r>
            <a:r>
              <a:rPr lang="cs-CZ" dirty="0" smtClean="0"/>
              <a:t>,</a:t>
            </a:r>
          </a:p>
          <a:p>
            <a:pPr marL="342900" lvl="1" indent="0">
              <a:buNone/>
            </a:pPr>
            <a:r>
              <a:rPr lang="cs-CZ" dirty="0" smtClean="0"/>
              <a:t> intolerance, </a:t>
            </a:r>
            <a:r>
              <a:rPr lang="cs-CZ" dirty="0" err="1" smtClean="0"/>
              <a:t>aggressivity</a:t>
            </a:r>
            <a:r>
              <a:rPr lang="cs-CZ" dirty="0" smtClean="0"/>
              <a:t>…</a:t>
            </a:r>
            <a:endParaRPr lang="cs-CZ" dirty="0"/>
          </a:p>
          <a:p>
            <a:pPr marL="342900" lvl="1" indent="0">
              <a:buNone/>
            </a:pPr>
            <a:endParaRPr lang="cs-CZ" dirty="0" smtClean="0"/>
          </a:p>
          <a:p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boundaries</a:t>
            </a:r>
            <a:r>
              <a:rPr lang="cs-CZ" dirty="0" smtClean="0"/>
              <a:t>?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432" y="3286810"/>
            <a:ext cx="2857500" cy="1600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302" y="4413036"/>
            <a:ext cx="3513130" cy="22379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009" y="1015315"/>
            <a:ext cx="2628900" cy="17430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573" y="4830052"/>
            <a:ext cx="2854212" cy="187533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573" y="1886852"/>
            <a:ext cx="2602979" cy="1900274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7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talking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 :</a:t>
            </a:r>
          </a:p>
          <a:p>
            <a:r>
              <a:rPr lang="cs-CZ" dirty="0" smtClean="0"/>
              <a:t>are </a:t>
            </a:r>
            <a:r>
              <a:rPr lang="cs-CZ" dirty="0" err="1" smtClean="0"/>
              <a:t>conducted</a:t>
            </a:r>
            <a:r>
              <a:rPr lang="cs-CZ" dirty="0" smtClean="0"/>
              <a:t> via internet </a:t>
            </a:r>
            <a:r>
              <a:rPr lang="cs-CZ" dirty="0" err="1" smtClean="0"/>
              <a:t>or</a:t>
            </a:r>
            <a:r>
              <a:rPr lang="cs-CZ" dirty="0" smtClean="0"/>
              <a:t> mobile </a:t>
            </a:r>
            <a:r>
              <a:rPr lang="cs-CZ" dirty="0" err="1" smtClean="0"/>
              <a:t>phones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intentionally</a:t>
            </a:r>
            <a:r>
              <a:rPr lang="cs-CZ" dirty="0" smtClean="0"/>
              <a:t> </a:t>
            </a:r>
            <a:r>
              <a:rPr lang="cs-CZ" dirty="0" err="1" smtClean="0"/>
              <a:t>harmful</a:t>
            </a:r>
            <a:r>
              <a:rPr lang="cs-CZ" dirty="0" smtClean="0"/>
              <a:t> (</a:t>
            </a:r>
            <a:r>
              <a:rPr lang="cs-CZ" dirty="0" err="1" smtClean="0"/>
              <a:t>conducted</a:t>
            </a:r>
            <a:r>
              <a:rPr lang="cs-CZ" dirty="0" smtClean="0"/>
              <a:t> by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nd are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repeated</a:t>
            </a:r>
            <a:r>
              <a:rPr lang="cs-CZ" dirty="0" smtClean="0"/>
              <a:t> (</a:t>
            </a:r>
            <a:r>
              <a:rPr lang="cs-CZ" dirty="0" err="1" smtClean="0"/>
              <a:t>however</a:t>
            </a:r>
            <a:r>
              <a:rPr lang="cs-CZ" dirty="0" smtClean="0"/>
              <a:t>….)</a:t>
            </a:r>
          </a:p>
          <a:p>
            <a:r>
              <a:rPr lang="cs-CZ" b="1" dirty="0" err="1"/>
              <a:t>t</a:t>
            </a:r>
            <a:r>
              <a:rPr lang="cs-CZ" b="1" dirty="0" err="1" smtClean="0"/>
              <a:t>here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power</a:t>
            </a:r>
            <a:r>
              <a:rPr lang="cs-CZ" b="1" dirty="0" smtClean="0"/>
              <a:t> </a:t>
            </a:r>
            <a:r>
              <a:rPr lang="cs-CZ" b="1" dirty="0" err="1" smtClean="0"/>
              <a:t>imbalance</a:t>
            </a:r>
            <a:r>
              <a:rPr lang="cs-CZ" b="1" dirty="0" smtClean="0"/>
              <a:t>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victims</a:t>
            </a:r>
            <a:r>
              <a:rPr lang="cs-CZ" b="1" dirty="0" smtClean="0"/>
              <a:t> </a:t>
            </a:r>
            <a:r>
              <a:rPr lang="cs-CZ" b="1" dirty="0" err="1" smtClean="0"/>
              <a:t>can‘t</a:t>
            </a:r>
            <a:r>
              <a:rPr lang="cs-CZ" b="1" dirty="0" smtClean="0"/>
              <a:t> </a:t>
            </a:r>
            <a:r>
              <a:rPr lang="cs-CZ" b="1" dirty="0" err="1" smtClean="0"/>
              <a:t>easily</a:t>
            </a:r>
            <a:r>
              <a:rPr lang="cs-CZ" b="1" dirty="0" smtClean="0"/>
              <a:t> </a:t>
            </a:r>
            <a:r>
              <a:rPr lang="cs-CZ" b="1" dirty="0" err="1" smtClean="0"/>
              <a:t>defend</a:t>
            </a:r>
            <a:r>
              <a:rPr lang="cs-CZ" b="1" dirty="0" smtClean="0"/>
              <a:t> </a:t>
            </a:r>
            <a:r>
              <a:rPr lang="cs-CZ" b="1" dirty="0" err="1" smtClean="0"/>
              <a:t>themselves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3103808" y="4810608"/>
            <a:ext cx="4367241" cy="1501291"/>
          </a:xfrm>
          <a:prstGeom prst="wedgeRoundRectCallout">
            <a:avLst>
              <a:gd name="adj1" fmla="val -60286"/>
              <a:gd name="adj2" fmla="val -9478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Digital </a:t>
            </a:r>
            <a:r>
              <a:rPr lang="cs-CZ" sz="2400" dirty="0" err="1" smtClean="0">
                <a:solidFill>
                  <a:schemeClr val="tx1"/>
                </a:solidFill>
              </a:rPr>
              <a:t>skills</a:t>
            </a:r>
            <a:r>
              <a:rPr lang="cs-CZ" sz="2400" dirty="0" smtClean="0">
                <a:solidFill>
                  <a:schemeClr val="tx1"/>
                </a:solidFill>
              </a:rPr>
              <a:t>? 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Always</a:t>
            </a:r>
            <a:r>
              <a:rPr lang="cs-CZ" sz="2400" dirty="0" smtClean="0">
                <a:solidFill>
                  <a:schemeClr val="tx1"/>
                </a:solidFill>
              </a:rPr>
              <a:t> online 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Aggressors</a:t>
            </a:r>
            <a:r>
              <a:rPr lang="cs-CZ" sz="2400" dirty="0" smtClean="0">
                <a:solidFill>
                  <a:schemeClr val="tx1"/>
                </a:solidFill>
              </a:rPr>
              <a:t>‘ anonymity (not so </a:t>
            </a:r>
            <a:r>
              <a:rPr lang="cs-CZ" sz="2400" dirty="0" err="1" smtClean="0">
                <a:solidFill>
                  <a:schemeClr val="tx1"/>
                </a:solidFill>
              </a:rPr>
              <a:t>common</a:t>
            </a:r>
            <a:r>
              <a:rPr lang="cs-CZ" sz="2400" dirty="0" smtClean="0">
                <a:solidFill>
                  <a:schemeClr val="tx1"/>
                </a:solidFill>
              </a:rPr>
              <a:t>)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talking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 :</a:t>
            </a:r>
          </a:p>
          <a:p>
            <a:r>
              <a:rPr lang="cs-CZ" dirty="0" smtClean="0"/>
              <a:t>are </a:t>
            </a:r>
            <a:r>
              <a:rPr lang="cs-CZ" dirty="0" err="1" smtClean="0"/>
              <a:t>conducted</a:t>
            </a:r>
            <a:r>
              <a:rPr lang="cs-CZ" dirty="0" smtClean="0"/>
              <a:t> via internet </a:t>
            </a:r>
            <a:r>
              <a:rPr lang="cs-CZ" dirty="0" err="1" smtClean="0"/>
              <a:t>or</a:t>
            </a:r>
            <a:r>
              <a:rPr lang="cs-CZ" dirty="0" smtClean="0"/>
              <a:t> mobile </a:t>
            </a:r>
            <a:r>
              <a:rPr lang="cs-CZ" dirty="0" err="1" smtClean="0"/>
              <a:t>phones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intentionally</a:t>
            </a:r>
            <a:r>
              <a:rPr lang="cs-CZ" dirty="0" smtClean="0"/>
              <a:t> </a:t>
            </a:r>
            <a:r>
              <a:rPr lang="cs-CZ" dirty="0" err="1" smtClean="0"/>
              <a:t>harmful</a:t>
            </a:r>
            <a:r>
              <a:rPr lang="cs-CZ" dirty="0" smtClean="0"/>
              <a:t> (</a:t>
            </a:r>
            <a:r>
              <a:rPr lang="cs-CZ" dirty="0" err="1" smtClean="0"/>
              <a:t>conducted</a:t>
            </a:r>
            <a:r>
              <a:rPr lang="cs-CZ" dirty="0" smtClean="0"/>
              <a:t> by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nd are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repeated</a:t>
            </a:r>
            <a:r>
              <a:rPr lang="cs-CZ" dirty="0" smtClean="0"/>
              <a:t> (</a:t>
            </a:r>
            <a:r>
              <a:rPr lang="cs-CZ" dirty="0" err="1" smtClean="0"/>
              <a:t>however</a:t>
            </a:r>
            <a:r>
              <a:rPr lang="cs-CZ" dirty="0" smtClean="0"/>
              <a:t>….)</a:t>
            </a:r>
          </a:p>
          <a:p>
            <a:r>
              <a:rPr lang="cs-CZ" dirty="0" err="1"/>
              <a:t>t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imbalance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victims</a:t>
            </a:r>
            <a:r>
              <a:rPr lang="cs-CZ" dirty="0" smtClean="0"/>
              <a:t> </a:t>
            </a:r>
            <a:r>
              <a:rPr lang="cs-CZ" dirty="0" err="1" smtClean="0"/>
              <a:t>can‘t</a:t>
            </a:r>
            <a:r>
              <a:rPr lang="cs-CZ" dirty="0" smtClean="0"/>
              <a:t> </a:t>
            </a:r>
            <a:r>
              <a:rPr lang="cs-CZ" dirty="0" err="1" smtClean="0"/>
              <a:t>easily</a:t>
            </a:r>
            <a:r>
              <a:rPr lang="cs-CZ" dirty="0" smtClean="0"/>
              <a:t> </a:t>
            </a:r>
            <a:r>
              <a:rPr lang="cs-CZ" dirty="0" err="1" smtClean="0"/>
              <a:t>defend</a:t>
            </a:r>
            <a:r>
              <a:rPr lang="cs-CZ" dirty="0" smtClean="0"/>
              <a:t> </a:t>
            </a:r>
            <a:r>
              <a:rPr lang="cs-CZ" dirty="0" err="1" smtClean="0"/>
              <a:t>themselves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1712889" y="4675672"/>
            <a:ext cx="5499280" cy="1501291"/>
          </a:xfrm>
          <a:prstGeom prst="wedgeRoundRectCallout">
            <a:avLst>
              <a:gd name="adj1" fmla="val -11923"/>
              <a:gd name="adj2" fmla="val -4588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If</a:t>
            </a:r>
            <a:r>
              <a:rPr lang="cs-CZ" sz="2400" dirty="0" smtClean="0">
                <a:solidFill>
                  <a:schemeClr val="tx1"/>
                </a:solidFill>
              </a:rPr>
              <a:t> these </a:t>
            </a:r>
            <a:r>
              <a:rPr lang="cs-CZ" sz="2400" dirty="0" err="1" smtClean="0">
                <a:solidFill>
                  <a:schemeClr val="tx1"/>
                </a:solidFill>
              </a:rPr>
              <a:t>criteria</a:t>
            </a:r>
            <a:r>
              <a:rPr lang="cs-CZ" sz="2400" dirty="0" smtClean="0">
                <a:solidFill>
                  <a:schemeClr val="tx1"/>
                </a:solidFill>
              </a:rPr>
              <a:t> are not </a:t>
            </a:r>
            <a:r>
              <a:rPr lang="cs-CZ" sz="2400" dirty="0" err="1" smtClean="0">
                <a:solidFill>
                  <a:schemeClr val="tx1"/>
                </a:solidFill>
              </a:rPr>
              <a:t>fullfilled</a:t>
            </a:r>
            <a:r>
              <a:rPr lang="cs-CZ" sz="2400" dirty="0" smtClean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online </a:t>
            </a:r>
            <a:r>
              <a:rPr lang="cs-CZ" sz="2400" dirty="0" err="1" smtClean="0">
                <a:solidFill>
                  <a:schemeClr val="tx1"/>
                </a:solidFill>
              </a:rPr>
              <a:t>aggression</a:t>
            </a:r>
            <a:r>
              <a:rPr lang="cs-CZ" sz="2400" dirty="0" smtClean="0">
                <a:solidFill>
                  <a:schemeClr val="tx1"/>
                </a:solidFill>
              </a:rPr>
              <a:t>/</a:t>
            </a:r>
            <a:r>
              <a:rPr lang="cs-CZ" sz="2400" dirty="0" err="1" smtClean="0">
                <a:solidFill>
                  <a:schemeClr val="tx1"/>
                </a:solidFill>
              </a:rPr>
              <a:t>harassment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1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„New </a:t>
            </a:r>
            <a:r>
              <a:rPr lang="cs-CZ" dirty="0" err="1" smtClean="0"/>
              <a:t>bottle</a:t>
            </a:r>
            <a:r>
              <a:rPr lang="cs-CZ" dirty="0" smtClean="0"/>
              <a:t>, 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wine</a:t>
            </a:r>
            <a:r>
              <a:rPr lang="cs-CZ" dirty="0" smtClean="0"/>
              <a:t>“?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„</a:t>
            </a:r>
            <a:r>
              <a:rPr lang="cs-CZ" dirty="0" err="1" smtClean="0"/>
              <a:t>new</a:t>
            </a:r>
            <a:r>
              <a:rPr lang="cs-CZ" dirty="0" smtClean="0"/>
              <a:t>“?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No </a:t>
            </a:r>
            <a:r>
              <a:rPr lang="cs-CZ" dirty="0" err="1" smtClean="0"/>
              <a:t>time</a:t>
            </a:r>
            <a:r>
              <a:rPr lang="cs-CZ" dirty="0" smtClean="0"/>
              <a:t>/</a:t>
            </a:r>
            <a:r>
              <a:rPr lang="cs-CZ" dirty="0" err="1" smtClean="0"/>
              <a:t>space</a:t>
            </a:r>
            <a:r>
              <a:rPr lang="cs-CZ" dirty="0" smtClean="0"/>
              <a:t> </a:t>
            </a:r>
            <a:r>
              <a:rPr lang="cs-CZ" dirty="0" err="1" smtClean="0"/>
              <a:t>limits</a:t>
            </a:r>
            <a:r>
              <a:rPr lang="cs-CZ" dirty="0" smtClean="0"/>
              <a:t> – no </a:t>
            </a:r>
            <a:r>
              <a:rPr lang="cs-CZ" dirty="0" err="1" smtClean="0"/>
              <a:t>escape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Distance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have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present</a:t>
            </a:r>
            <a:r>
              <a:rPr lang="cs-CZ" dirty="0" smtClean="0"/>
              <a:t> (</a:t>
            </a:r>
            <a:r>
              <a:rPr lang="cs-CZ" dirty="0" err="1" smtClean="0"/>
              <a:t>adding</a:t>
            </a:r>
            <a:r>
              <a:rPr lang="cs-CZ" dirty="0" smtClean="0"/>
              <a:t> </a:t>
            </a:r>
            <a:r>
              <a:rPr lang="cs-CZ" dirty="0" err="1" smtClean="0"/>
              <a:t>comments</a:t>
            </a:r>
            <a:r>
              <a:rPr lang="cs-CZ" dirty="0" smtClean="0"/>
              <a:t>, </a:t>
            </a:r>
            <a:r>
              <a:rPr lang="cs-CZ" dirty="0" err="1" smtClean="0"/>
              <a:t>likes</a:t>
            </a:r>
            <a:r>
              <a:rPr lang="cs-CZ" dirty="0" smtClean="0"/>
              <a:t>, </a:t>
            </a:r>
            <a:r>
              <a:rPr lang="cs-CZ" dirty="0" err="1" smtClean="0"/>
              <a:t>spreading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….)</a:t>
            </a:r>
          </a:p>
          <a:p>
            <a:pPr marL="0" indent="0">
              <a:buNone/>
            </a:pPr>
            <a:r>
              <a:rPr lang="cs-CZ" dirty="0" err="1" smtClean="0"/>
              <a:t>Wide</a:t>
            </a:r>
            <a:r>
              <a:rPr lang="cs-CZ" dirty="0" smtClean="0"/>
              <a:t> audience - </a:t>
            </a:r>
            <a:r>
              <a:rPr lang="cs-CZ" dirty="0" err="1" smtClean="0"/>
              <a:t>potential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Spreading</a:t>
            </a:r>
            <a:r>
              <a:rPr lang="cs-CZ" dirty="0" smtClean="0"/>
              <a:t> and </a:t>
            </a:r>
            <a:r>
              <a:rPr lang="cs-CZ" dirty="0" err="1" smtClean="0"/>
              <a:t>sharing</a:t>
            </a:r>
            <a:r>
              <a:rPr lang="cs-CZ" dirty="0" smtClean="0"/>
              <a:t> – </a:t>
            </a:r>
            <a:r>
              <a:rPr lang="cs-CZ" dirty="0" err="1" smtClean="0"/>
              <a:t>easy</a:t>
            </a:r>
            <a:r>
              <a:rPr lang="cs-CZ" dirty="0" smtClean="0"/>
              <a:t> and fast, </a:t>
            </a:r>
            <a:r>
              <a:rPr lang="cs-CZ" dirty="0" err="1" smtClean="0"/>
              <a:t>unlimited</a:t>
            </a:r>
            <a:endParaRPr lang="cs-CZ" dirty="0"/>
          </a:p>
          <a:p>
            <a:r>
              <a:rPr lang="cs-CZ" dirty="0" smtClean="0"/>
              <a:t>	No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content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„</a:t>
            </a:r>
            <a:r>
              <a:rPr lang="cs-CZ" dirty="0" err="1" smtClean="0"/>
              <a:t>hidden</a:t>
            </a:r>
            <a:r>
              <a:rPr lang="cs-CZ" dirty="0" smtClean="0"/>
              <a:t>“ –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adults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9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„New </a:t>
            </a:r>
            <a:r>
              <a:rPr lang="cs-CZ" dirty="0" err="1" smtClean="0"/>
              <a:t>bottle</a:t>
            </a:r>
            <a:r>
              <a:rPr lang="cs-CZ" dirty="0" smtClean="0"/>
              <a:t>, 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wine</a:t>
            </a:r>
            <a:r>
              <a:rPr lang="cs-CZ" dirty="0" smtClean="0"/>
              <a:t>“?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„</a:t>
            </a:r>
            <a:r>
              <a:rPr lang="cs-CZ" dirty="0" err="1" smtClean="0"/>
              <a:t>new</a:t>
            </a:r>
            <a:r>
              <a:rPr lang="cs-CZ" dirty="0" smtClean="0"/>
              <a:t>“?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Victims</a:t>
            </a:r>
            <a:r>
              <a:rPr lang="cs-CZ" dirty="0" smtClean="0"/>
              <a:t> –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often</a:t>
            </a:r>
            <a:r>
              <a:rPr lang="cs-CZ" dirty="0" smtClean="0"/>
              <a:t> </a:t>
            </a:r>
            <a:r>
              <a:rPr lang="cs-CZ" dirty="0" err="1" smtClean="0"/>
              <a:t>vulnerable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In cyberbullying: </a:t>
            </a:r>
            <a:r>
              <a:rPr lang="cs-CZ" dirty="0" err="1" smtClean="0"/>
              <a:t>potential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vulnerability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 smtClean="0"/>
              <a:t>Remember</a:t>
            </a:r>
            <a:r>
              <a:rPr lang="cs-CZ" dirty="0" smtClean="0"/>
              <a:t> „</a:t>
            </a:r>
            <a:r>
              <a:rPr lang="cs-CZ" dirty="0" err="1" smtClean="0"/>
              <a:t>diminishing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authority</a:t>
            </a:r>
            <a:r>
              <a:rPr lang="cs-CZ" dirty="0" smtClean="0"/>
              <a:t>“, anonymity?</a:t>
            </a:r>
          </a:p>
          <a:p>
            <a:pPr marL="0" indent="0">
              <a:buNone/>
            </a:pPr>
            <a:r>
              <a:rPr lang="cs-CZ" dirty="0" smtClean="0"/>
              <a:t>	</a:t>
            </a:r>
          </a:p>
          <a:p>
            <a:pPr marL="0" indent="0">
              <a:buNone/>
            </a:pPr>
            <a:r>
              <a:rPr lang="cs-CZ" dirty="0" smtClean="0"/>
              <a:t>More </a:t>
            </a:r>
            <a:r>
              <a:rPr lang="cs-CZ" dirty="0" err="1" smtClean="0"/>
              <a:t>often</a:t>
            </a:r>
            <a:r>
              <a:rPr lang="cs-CZ" dirty="0" smtClean="0"/>
              <a:t>: </a:t>
            </a:r>
            <a:r>
              <a:rPr lang="cs-CZ" dirty="0" err="1" smtClean="0"/>
              <a:t>frequent</a:t>
            </a:r>
            <a:r>
              <a:rPr lang="cs-CZ" dirty="0" smtClean="0"/>
              <a:t> internet </a:t>
            </a:r>
            <a:r>
              <a:rPr lang="cs-CZ" dirty="0" err="1" smtClean="0"/>
              <a:t>users</a:t>
            </a:r>
            <a:r>
              <a:rPr lang="cs-CZ" dirty="0" smtClean="0"/>
              <a:t>, </a:t>
            </a:r>
            <a:r>
              <a:rPr lang="cs-CZ" dirty="0" err="1" smtClean="0"/>
              <a:t>users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webcams</a:t>
            </a:r>
            <a:r>
              <a:rPr lang="cs-CZ" dirty="0" smtClean="0"/>
              <a:t> and IM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31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Cyberbullying: </a:t>
            </a:r>
            <a:r>
              <a:rPr lang="cs-CZ" dirty="0" err="1" smtClean="0"/>
              <a:t>detrimental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on </a:t>
            </a:r>
            <a:r>
              <a:rPr lang="cs-CZ" dirty="0" err="1" smtClean="0"/>
              <a:t>victims</a:t>
            </a:r>
            <a:endParaRPr lang="cs-CZ" dirty="0" smtClean="0"/>
          </a:p>
          <a:p>
            <a:r>
              <a:rPr lang="cs-CZ" dirty="0" err="1" smtClean="0"/>
              <a:t>Similar</a:t>
            </a:r>
            <a:r>
              <a:rPr lang="cs-CZ" dirty="0" smtClean="0"/>
              <a:t> to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bullying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Including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Internalization</a:t>
            </a:r>
            <a:r>
              <a:rPr lang="cs-CZ" dirty="0" smtClean="0"/>
              <a:t> and </a:t>
            </a:r>
            <a:r>
              <a:rPr lang="cs-CZ" dirty="0" err="1" smtClean="0"/>
              <a:t>externalizing</a:t>
            </a:r>
            <a:r>
              <a:rPr lang="cs-CZ" dirty="0" smtClean="0"/>
              <a:t> </a:t>
            </a:r>
            <a:r>
              <a:rPr lang="cs-CZ" dirty="0" err="1" smtClean="0"/>
              <a:t>behaviors</a:t>
            </a:r>
            <a:endParaRPr lang="cs-CZ" dirty="0" smtClean="0"/>
          </a:p>
          <a:p>
            <a:r>
              <a:rPr lang="cs-CZ" dirty="0" err="1" smtClean="0"/>
              <a:t>Emotional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depression</a:t>
            </a:r>
            <a:r>
              <a:rPr lang="cs-CZ" dirty="0" smtClean="0"/>
              <a:t>, </a:t>
            </a:r>
            <a:r>
              <a:rPr lang="cs-CZ" dirty="0" err="1" smtClean="0"/>
              <a:t>anxiety</a:t>
            </a:r>
            <a:r>
              <a:rPr lang="cs-CZ" dirty="0" smtClean="0"/>
              <a:t>, </a:t>
            </a:r>
            <a:r>
              <a:rPr lang="cs-CZ" dirty="0" err="1" smtClean="0"/>
              <a:t>suicidal</a:t>
            </a:r>
            <a:r>
              <a:rPr lang="cs-CZ" dirty="0" smtClean="0"/>
              <a:t> </a:t>
            </a:r>
            <a:r>
              <a:rPr lang="cs-CZ" dirty="0" err="1" smtClean="0"/>
              <a:t>thougths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self-esteem</a:t>
            </a:r>
            <a:endParaRPr lang="cs-CZ" dirty="0" smtClean="0"/>
          </a:p>
          <a:p>
            <a:r>
              <a:rPr lang="cs-CZ" dirty="0" err="1" smtClean="0"/>
              <a:t>Helplessness</a:t>
            </a:r>
            <a:endParaRPr lang="cs-CZ" dirty="0" smtClean="0"/>
          </a:p>
          <a:p>
            <a:r>
              <a:rPr lang="cs-CZ" dirty="0" err="1" smtClean="0"/>
              <a:t>Academic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endParaRPr lang="cs-CZ" dirty="0" smtClean="0"/>
          </a:p>
          <a:p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2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depends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severity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 	- </a:t>
            </a:r>
            <a:r>
              <a:rPr lang="cs-CZ" b="1" dirty="0" err="1" smtClean="0"/>
              <a:t>importance</a:t>
            </a:r>
            <a:r>
              <a:rPr lang="cs-CZ" b="1" dirty="0" smtClean="0"/>
              <a:t> to </a:t>
            </a:r>
            <a:r>
              <a:rPr lang="cs-CZ" b="1" dirty="0" err="1" smtClean="0"/>
              <a:t>distinguish</a:t>
            </a:r>
            <a:r>
              <a:rPr lang="cs-CZ" b="1" dirty="0" smtClean="0"/>
              <a:t> </a:t>
            </a:r>
            <a:r>
              <a:rPr lang="cs-CZ" b="1" dirty="0" err="1" smtClean="0"/>
              <a:t>cyberbullying</a:t>
            </a:r>
            <a:r>
              <a:rPr lang="cs-CZ" b="1" dirty="0" smtClean="0"/>
              <a:t> and </a:t>
            </a:r>
            <a:r>
              <a:rPr lang="cs-CZ" b="1" dirty="0" err="1" smtClean="0"/>
              <a:t>harassment</a:t>
            </a:r>
            <a:r>
              <a:rPr lang="cs-CZ" b="1" dirty="0" smtClean="0"/>
              <a:t>!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CB </a:t>
            </a:r>
            <a:r>
              <a:rPr lang="cs-CZ" dirty="0" err="1" smtClean="0">
                <a:solidFill>
                  <a:schemeClr val="bg1"/>
                </a:solidFill>
              </a:rPr>
              <a:t>could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be</a:t>
            </a:r>
            <a:r>
              <a:rPr lang="cs-CZ" dirty="0" smtClean="0">
                <a:solidFill>
                  <a:schemeClr val="bg1"/>
                </a:solidFill>
              </a:rPr>
              <a:t> more </a:t>
            </a:r>
            <a:r>
              <a:rPr lang="cs-CZ" dirty="0" err="1" smtClean="0">
                <a:solidFill>
                  <a:schemeClr val="bg1"/>
                </a:solidFill>
              </a:rPr>
              <a:t>harmful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then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offline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cs-CZ" dirty="0" err="1" smtClean="0">
                <a:solidFill>
                  <a:schemeClr val="bg1"/>
                </a:solidFill>
              </a:rPr>
              <a:t>Especially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cases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public </a:t>
            </a:r>
            <a:r>
              <a:rPr lang="cs-CZ" dirty="0" err="1" smtClean="0">
                <a:solidFill>
                  <a:schemeClr val="bg1"/>
                </a:solidFill>
              </a:rPr>
              <a:t>forms</a:t>
            </a:r>
            <a:r>
              <a:rPr lang="cs-CZ" dirty="0" smtClean="0">
                <a:solidFill>
                  <a:schemeClr val="bg1"/>
                </a:solidFill>
              </a:rPr>
              <a:t>, and </a:t>
            </a:r>
            <a:r>
              <a:rPr lang="cs-CZ" dirty="0" err="1" smtClean="0">
                <a:solidFill>
                  <a:schemeClr val="bg1"/>
                </a:solidFill>
              </a:rPr>
              <a:t>especially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including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audiovisual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materials</a:t>
            </a:r>
            <a:r>
              <a:rPr lang="cs-CZ" dirty="0" smtClean="0">
                <a:solidFill>
                  <a:schemeClr val="bg1"/>
                </a:solidFill>
              </a:rPr>
              <a:t> (</a:t>
            </a:r>
            <a:r>
              <a:rPr lang="cs-CZ" dirty="0" err="1" smtClean="0">
                <a:solidFill>
                  <a:schemeClr val="bg1"/>
                </a:solidFill>
              </a:rPr>
              <a:t>Sticca</a:t>
            </a:r>
            <a:r>
              <a:rPr lang="cs-CZ" dirty="0" smtClean="0">
                <a:solidFill>
                  <a:schemeClr val="bg1"/>
                </a:solidFill>
              </a:rPr>
              <a:t> &amp; </a:t>
            </a:r>
            <a:r>
              <a:rPr lang="cs-CZ" dirty="0" err="1" smtClean="0">
                <a:solidFill>
                  <a:schemeClr val="bg1"/>
                </a:solidFill>
              </a:rPr>
              <a:t>Perren</a:t>
            </a:r>
            <a:r>
              <a:rPr lang="cs-CZ" dirty="0" smtClean="0">
                <a:solidFill>
                  <a:schemeClr val="bg1"/>
                </a:solidFill>
              </a:rPr>
              <a:t>, 2013)</a:t>
            </a: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bg1"/>
                </a:solidFill>
              </a:rPr>
              <a:t>Depends</a:t>
            </a:r>
            <a:r>
              <a:rPr lang="cs-CZ" dirty="0" smtClean="0">
                <a:solidFill>
                  <a:schemeClr val="bg1"/>
                </a:solidFill>
              </a:rPr>
              <a:t> on </a:t>
            </a:r>
            <a:r>
              <a:rPr lang="cs-CZ" dirty="0" err="1" smtClean="0">
                <a:solidFill>
                  <a:schemeClr val="bg1"/>
                </a:solidFill>
              </a:rPr>
              <a:t>the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interconnection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with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offline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bullying</a:t>
            </a: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	- </a:t>
            </a:r>
            <a:r>
              <a:rPr lang="cs-CZ" dirty="0" err="1" smtClean="0">
                <a:solidFill>
                  <a:schemeClr val="bg1"/>
                </a:solidFill>
              </a:rPr>
              <a:t>usually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connected</a:t>
            </a:r>
            <a:r>
              <a:rPr lang="cs-CZ" dirty="0" smtClean="0">
                <a:solidFill>
                  <a:schemeClr val="bg1"/>
                </a:solidFill>
              </a:rPr>
              <a:t>  („double </a:t>
            </a:r>
            <a:r>
              <a:rPr lang="cs-CZ" dirty="0" err="1" smtClean="0">
                <a:solidFill>
                  <a:schemeClr val="bg1"/>
                </a:solidFill>
              </a:rPr>
              <a:t>whammies</a:t>
            </a:r>
            <a:r>
              <a:rPr lang="cs-CZ" dirty="0" smtClean="0">
                <a:solidFill>
                  <a:schemeClr val="bg1"/>
                </a:solidFill>
              </a:rPr>
              <a:t>“)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bg1"/>
                </a:solidFill>
              </a:rPr>
              <a:t>Also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depends</a:t>
            </a:r>
            <a:r>
              <a:rPr lang="cs-CZ" dirty="0" smtClean="0">
                <a:solidFill>
                  <a:schemeClr val="bg1"/>
                </a:solidFill>
              </a:rPr>
              <a:t> on </a:t>
            </a:r>
            <a:r>
              <a:rPr lang="cs-CZ" dirty="0" err="1" smtClean="0">
                <a:solidFill>
                  <a:schemeClr val="bg1"/>
                </a:solidFill>
              </a:rPr>
              <a:t>coping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with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cyberbullying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depends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severity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	- </a:t>
            </a:r>
            <a:r>
              <a:rPr lang="cs-CZ" dirty="0" err="1" smtClean="0"/>
              <a:t>importance</a:t>
            </a:r>
            <a:r>
              <a:rPr lang="cs-CZ" dirty="0" smtClean="0"/>
              <a:t> to </a:t>
            </a:r>
            <a:r>
              <a:rPr lang="cs-CZ" dirty="0" err="1" smtClean="0"/>
              <a:t>distinguish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r>
              <a:rPr lang="cs-CZ" dirty="0" smtClean="0"/>
              <a:t> and </a:t>
            </a:r>
            <a:r>
              <a:rPr lang="cs-CZ" dirty="0" err="1" smtClean="0"/>
              <a:t>harassment</a:t>
            </a:r>
            <a:r>
              <a:rPr lang="cs-CZ" dirty="0" smtClean="0"/>
              <a:t>!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Could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more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/>
              <a:t>cases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public </a:t>
            </a:r>
            <a:r>
              <a:rPr lang="cs-CZ" dirty="0" err="1" smtClean="0"/>
              <a:t>forms</a:t>
            </a:r>
            <a:r>
              <a:rPr lang="cs-CZ" dirty="0" smtClean="0"/>
              <a:t>, and </a:t>
            </a:r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/>
              <a:t>including</a:t>
            </a:r>
            <a:r>
              <a:rPr lang="cs-CZ" dirty="0" smtClean="0"/>
              <a:t> </a:t>
            </a:r>
            <a:r>
              <a:rPr lang="cs-CZ" dirty="0" err="1" smtClean="0"/>
              <a:t>audiovisual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 (</a:t>
            </a:r>
            <a:r>
              <a:rPr lang="cs-CZ" dirty="0" err="1" smtClean="0"/>
              <a:t>Sticca</a:t>
            </a:r>
            <a:r>
              <a:rPr lang="cs-CZ" dirty="0" smtClean="0"/>
              <a:t> &amp; </a:t>
            </a:r>
            <a:r>
              <a:rPr lang="cs-CZ" dirty="0" err="1" smtClean="0"/>
              <a:t>Perren</a:t>
            </a:r>
            <a:r>
              <a:rPr lang="cs-CZ" dirty="0" smtClean="0"/>
              <a:t>, 2013)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628650" y="3079646"/>
            <a:ext cx="7086446" cy="1069022"/>
          </a:xfrm>
          <a:prstGeom prst="wedgeRoundRectCallout">
            <a:avLst>
              <a:gd name="adj1" fmla="val 23031"/>
              <a:gd name="adj2" fmla="val -973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Differences</a:t>
            </a:r>
            <a:r>
              <a:rPr lang="cs-CZ" sz="2400" dirty="0" smtClean="0">
                <a:solidFill>
                  <a:schemeClr val="tx1"/>
                </a:solidFill>
              </a:rPr>
              <a:t> in </a:t>
            </a:r>
            <a:r>
              <a:rPr lang="cs-CZ" sz="2400" dirty="0" err="1" smtClean="0">
                <a:solidFill>
                  <a:schemeClr val="tx1"/>
                </a:solidFill>
              </a:rPr>
              <a:t>prevalences</a:t>
            </a:r>
            <a:r>
              <a:rPr lang="cs-CZ" sz="2400" dirty="0" smtClean="0">
                <a:solidFill>
                  <a:schemeClr val="tx1"/>
                </a:solidFill>
              </a:rPr>
              <a:t> and </a:t>
            </a:r>
            <a:r>
              <a:rPr lang="cs-CZ" sz="2400" dirty="0" err="1" smtClean="0">
                <a:solidFill>
                  <a:schemeClr val="tx1"/>
                </a:solidFill>
              </a:rPr>
              <a:t>impact</a:t>
            </a:r>
            <a:endParaRPr lang="cs-CZ" sz="2400" dirty="0" smtClean="0">
              <a:solidFill>
                <a:schemeClr val="tx1"/>
              </a:solidFill>
            </a:endParaRP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Cyberbullying</a:t>
            </a:r>
            <a:r>
              <a:rPr lang="cs-CZ" sz="2400" dirty="0" smtClean="0">
                <a:solidFill>
                  <a:schemeClr val="tx1"/>
                </a:solidFill>
              </a:rPr>
              <a:t>: </a:t>
            </a:r>
            <a:r>
              <a:rPr lang="cs-CZ" sz="2400" b="1" dirty="0" err="1" smtClean="0">
                <a:solidFill>
                  <a:schemeClr val="tx1"/>
                </a:solidFill>
              </a:rPr>
              <a:t>less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common</a:t>
            </a:r>
            <a:r>
              <a:rPr lang="cs-CZ" sz="2400" b="1" dirty="0" smtClean="0">
                <a:solidFill>
                  <a:schemeClr val="tx1"/>
                </a:solidFill>
              </a:rPr>
              <a:t>, but more severe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86" y="4605374"/>
            <a:ext cx="4609910" cy="210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aoblený obdélníkový bublinový popisek 6"/>
          <p:cNvSpPr/>
          <p:nvPr/>
        </p:nvSpPr>
        <p:spPr>
          <a:xfrm>
            <a:off x="797985" y="4624573"/>
            <a:ext cx="3613149" cy="844894"/>
          </a:xfrm>
          <a:prstGeom prst="wedgeRoundRectCallout">
            <a:avLst>
              <a:gd name="adj1" fmla="val 66705"/>
              <a:gd name="adj2" fmla="val -895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Czech </a:t>
            </a:r>
            <a:r>
              <a:rPr lang="cs-CZ" sz="2400" dirty="0" err="1" smtClean="0">
                <a:solidFill>
                  <a:schemeClr val="tx1"/>
                </a:solidFill>
              </a:rPr>
              <a:t>project</a:t>
            </a:r>
            <a:r>
              <a:rPr lang="cs-CZ" sz="2400" dirty="0" smtClean="0">
                <a:solidFill>
                  <a:schemeClr val="tx1"/>
                </a:solidFill>
              </a:rPr>
              <a:t>: 79% no </a:t>
            </a:r>
            <a:r>
              <a:rPr lang="cs-CZ" sz="2400" dirty="0" err="1" smtClean="0">
                <a:solidFill>
                  <a:schemeClr val="tx1"/>
                </a:solidFill>
              </a:rPr>
              <a:t>victimization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  <p:sp>
        <p:nvSpPr>
          <p:cNvPr id="8" name="Zaoblený obdélníkový bublinový popisek 7"/>
          <p:cNvSpPr/>
          <p:nvPr/>
        </p:nvSpPr>
        <p:spPr>
          <a:xfrm>
            <a:off x="6250540" y="4994598"/>
            <a:ext cx="1864683" cy="856755"/>
          </a:xfrm>
          <a:prstGeom prst="wedgeRoundRectCallout">
            <a:avLst>
              <a:gd name="adj1" fmla="val -38330"/>
              <a:gd name="adj2" fmla="val -1092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21% </a:t>
            </a:r>
            <a:r>
              <a:rPr lang="cs-CZ" sz="2400" dirty="0" err="1" smtClean="0">
                <a:solidFill>
                  <a:schemeClr val="tx1"/>
                </a:solidFill>
              </a:rPr>
              <a:t>harassment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  <p:sp>
        <p:nvSpPr>
          <p:cNvPr id="9" name="Zaoblený obdélníkový bublinový popisek 8"/>
          <p:cNvSpPr/>
          <p:nvPr/>
        </p:nvSpPr>
        <p:spPr>
          <a:xfrm>
            <a:off x="6250541" y="5937323"/>
            <a:ext cx="1464556" cy="777641"/>
          </a:xfrm>
          <a:prstGeom prst="wedgeRoundRectCallout">
            <a:avLst>
              <a:gd name="adj1" fmla="val -38330"/>
              <a:gd name="adj2" fmla="val -1092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6% CB </a:t>
            </a:r>
            <a:r>
              <a:rPr lang="cs-CZ" sz="2400" dirty="0" err="1" smtClean="0">
                <a:solidFill>
                  <a:schemeClr val="tx1"/>
                </a:solidFill>
              </a:rPr>
              <a:t>victims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05863" y="59842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smtClean="0">
                <a:hlinkClick r:id="rId3"/>
              </a:rPr>
              <a:t>http</a:t>
            </a:r>
            <a:r>
              <a:rPr lang="cs-CZ" altLang="cs-CZ" dirty="0">
                <a:hlinkClick r:id="rId3"/>
              </a:rPr>
              <a:t>://irtis.fss.muni.cz/wp-content/uploads/2013/06/COST_CZ_report_II_CJ.pdf</a:t>
            </a:r>
            <a:r>
              <a:rPr lang="cs-CZ" altLang="cs-CZ" dirty="0"/>
              <a:t>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depends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severity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	- </a:t>
            </a:r>
            <a:r>
              <a:rPr lang="cs-CZ" dirty="0" err="1" smtClean="0"/>
              <a:t>importance</a:t>
            </a:r>
            <a:r>
              <a:rPr lang="cs-CZ" dirty="0" smtClean="0"/>
              <a:t> to </a:t>
            </a:r>
            <a:r>
              <a:rPr lang="cs-CZ" dirty="0" err="1" smtClean="0"/>
              <a:t>distinguish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r>
              <a:rPr lang="cs-CZ" dirty="0" smtClean="0"/>
              <a:t> and </a:t>
            </a:r>
            <a:r>
              <a:rPr lang="cs-CZ" dirty="0" err="1" smtClean="0"/>
              <a:t>harassment</a:t>
            </a:r>
            <a:r>
              <a:rPr lang="cs-CZ" dirty="0" smtClean="0"/>
              <a:t>!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Could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more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/>
              <a:t>cases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public </a:t>
            </a:r>
            <a:r>
              <a:rPr lang="cs-CZ" dirty="0" err="1" smtClean="0"/>
              <a:t>forms</a:t>
            </a:r>
            <a:r>
              <a:rPr lang="cs-CZ" dirty="0" smtClean="0"/>
              <a:t>, and </a:t>
            </a:r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/>
              <a:t>including</a:t>
            </a:r>
            <a:r>
              <a:rPr lang="cs-CZ" dirty="0" smtClean="0"/>
              <a:t> </a:t>
            </a:r>
            <a:r>
              <a:rPr lang="cs-CZ" dirty="0" err="1" smtClean="0"/>
              <a:t>audiovisual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 (</a:t>
            </a:r>
            <a:r>
              <a:rPr lang="cs-CZ" dirty="0" err="1" smtClean="0"/>
              <a:t>Sticca</a:t>
            </a:r>
            <a:r>
              <a:rPr lang="cs-CZ" dirty="0" smtClean="0"/>
              <a:t> &amp; </a:t>
            </a:r>
            <a:r>
              <a:rPr lang="cs-CZ" dirty="0" err="1" smtClean="0"/>
              <a:t>Perren</a:t>
            </a:r>
            <a:r>
              <a:rPr lang="cs-CZ" dirty="0" smtClean="0"/>
              <a:t>, 2013)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Depends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interconnection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bullying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- </a:t>
            </a:r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connected</a:t>
            </a:r>
            <a:r>
              <a:rPr lang="cs-CZ" dirty="0" smtClean="0"/>
              <a:t>  („double </a:t>
            </a:r>
            <a:r>
              <a:rPr lang="cs-CZ" dirty="0" err="1" smtClean="0"/>
              <a:t>whammies</a:t>
            </a:r>
            <a:r>
              <a:rPr lang="cs-CZ" dirty="0" smtClean="0"/>
              <a:t>“)</a:t>
            </a:r>
          </a:p>
          <a:p>
            <a:pPr marL="0" indent="0">
              <a:buNone/>
            </a:pPr>
            <a:r>
              <a:rPr lang="cs-CZ" dirty="0"/>
              <a:t>	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depends</a:t>
            </a:r>
            <a:r>
              <a:rPr lang="cs-CZ" dirty="0" smtClean="0"/>
              <a:t> on </a:t>
            </a:r>
            <a:r>
              <a:rPr lang="cs-CZ" dirty="0" err="1" smtClean="0"/>
              <a:t>coping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Coping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Many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strategies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Emotion</a:t>
            </a:r>
            <a:r>
              <a:rPr lang="cs-CZ" dirty="0" smtClean="0"/>
              <a:t>/</a:t>
            </a: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focused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Mal</a:t>
            </a:r>
            <a:r>
              <a:rPr lang="cs-CZ" dirty="0" smtClean="0"/>
              <a:t>/</a:t>
            </a:r>
            <a:r>
              <a:rPr lang="cs-CZ" dirty="0" err="1" smtClean="0"/>
              <a:t>adaptive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Similar</a:t>
            </a:r>
            <a:r>
              <a:rPr lang="cs-CZ" dirty="0" smtClean="0"/>
              <a:t> to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responses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new</a:t>
            </a:r>
            <a:r>
              <a:rPr lang="cs-CZ" dirty="0" smtClean="0"/>
              <a:t> – „</a:t>
            </a:r>
            <a:r>
              <a:rPr lang="cs-CZ" dirty="0" err="1" smtClean="0"/>
              <a:t>technological</a:t>
            </a:r>
            <a:r>
              <a:rPr lang="cs-CZ" dirty="0" smtClean="0"/>
              <a:t> </a:t>
            </a:r>
            <a:r>
              <a:rPr lang="cs-CZ" dirty="0" err="1" smtClean="0"/>
              <a:t>coping</a:t>
            </a:r>
            <a:r>
              <a:rPr lang="cs-CZ" dirty="0" smtClean="0"/>
              <a:t>“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Question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effectiveneess</a:t>
            </a:r>
            <a:r>
              <a:rPr lang="cs-CZ" dirty="0" smtClean="0"/>
              <a:t> in </a:t>
            </a:r>
            <a:r>
              <a:rPr lang="cs-CZ" dirty="0" err="1" smtClean="0"/>
              <a:t>coping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online </a:t>
            </a:r>
            <a:r>
              <a:rPr lang="cs-CZ" dirty="0" err="1" smtClean="0"/>
              <a:t>attacks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1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0" y="139529"/>
            <a:ext cx="4313755" cy="636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708032" y="254976"/>
            <a:ext cx="615461" cy="6137031"/>
          </a:xfrm>
          <a:prstGeom prst="rect">
            <a:avLst/>
          </a:prstGeom>
          <a:solidFill>
            <a:schemeClr val="accent4">
              <a:lumMod val="20000"/>
              <a:lumOff val="80000"/>
              <a:alpha val="2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4572000" y="55610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Machackova</a:t>
            </a:r>
            <a:r>
              <a:rPr lang="en-US" sz="1200" dirty="0"/>
              <a:t>, H., </a:t>
            </a:r>
            <a:r>
              <a:rPr lang="en-US" sz="1200" dirty="0" err="1"/>
              <a:t>Cerna</a:t>
            </a:r>
            <a:r>
              <a:rPr lang="en-US" sz="1200" dirty="0"/>
              <a:t>, A., </a:t>
            </a:r>
            <a:r>
              <a:rPr lang="en-US" sz="1200" dirty="0" err="1"/>
              <a:t>Sevcikova</a:t>
            </a:r>
            <a:r>
              <a:rPr lang="en-US" sz="1200" dirty="0"/>
              <a:t>, A., </a:t>
            </a:r>
            <a:r>
              <a:rPr lang="en-US" sz="1200" dirty="0" err="1"/>
              <a:t>Dedkova</a:t>
            </a:r>
            <a:r>
              <a:rPr lang="en-US" sz="1200" dirty="0"/>
              <a:t>, L., &amp; </a:t>
            </a:r>
            <a:r>
              <a:rPr lang="en-US" sz="1200" dirty="0" err="1"/>
              <a:t>Daneback</a:t>
            </a:r>
            <a:r>
              <a:rPr lang="en-US" sz="1200" dirty="0"/>
              <a:t>, K. (2013). Effectiveness of coping strategies for victims of cyberbullying. </a:t>
            </a:r>
            <a:r>
              <a:rPr lang="en-US" sz="1200" dirty="0" err="1"/>
              <a:t>Cyberpsychology</a:t>
            </a:r>
            <a:r>
              <a:rPr lang="en-US" sz="1200" dirty="0"/>
              <a:t>: Journal of Psychosocial Research on Cyberspace, 7(3), article 5. </a:t>
            </a:r>
            <a:r>
              <a:rPr lang="en-US" sz="1200" dirty="0" err="1"/>
              <a:t>doi</a:t>
            </a:r>
            <a:r>
              <a:rPr lang="en-US" sz="1200" dirty="0"/>
              <a:t>: 10.5817/CP2013-3-5</a:t>
            </a:r>
          </a:p>
        </p:txBody>
      </p:sp>
      <p:sp>
        <p:nvSpPr>
          <p:cNvPr id="8" name="Zaoblený obdélníkový bublinový popisek 3"/>
          <p:cNvSpPr/>
          <p:nvPr/>
        </p:nvSpPr>
        <p:spPr>
          <a:xfrm>
            <a:off x="5275385" y="437309"/>
            <a:ext cx="3046379" cy="4549558"/>
          </a:xfrm>
          <a:prstGeom prst="wedgeRoundRectCallout">
            <a:avLst>
              <a:gd name="adj1" fmla="val -49245"/>
              <a:gd name="adj2" fmla="val 2079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err="1">
                <a:solidFill>
                  <a:schemeClr val="tx1"/>
                </a:solidFill>
              </a:rPr>
              <a:t>S</a:t>
            </a:r>
            <a:r>
              <a:rPr lang="cs-CZ" b="1" dirty="0" err="1" smtClean="0">
                <a:solidFill>
                  <a:schemeClr val="tx1"/>
                </a:solidFill>
              </a:rPr>
              <a:t>trategies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applied</a:t>
            </a:r>
            <a:endParaRPr lang="cs-CZ" b="1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CB </a:t>
            </a:r>
            <a:r>
              <a:rPr lang="cs-CZ" dirty="0" err="1" smtClean="0">
                <a:solidFill>
                  <a:schemeClr val="tx1"/>
                </a:solidFill>
              </a:rPr>
              <a:t>victims</a:t>
            </a:r>
            <a:r>
              <a:rPr lang="cs-CZ" dirty="0" smtClean="0">
                <a:solidFill>
                  <a:schemeClr val="tx1"/>
                </a:solidFill>
              </a:rPr>
              <a:t> more </a:t>
            </a:r>
            <a:r>
              <a:rPr lang="cs-CZ" dirty="0" err="1" smtClean="0">
                <a:solidFill>
                  <a:schemeClr val="tx1"/>
                </a:solidFill>
              </a:rPr>
              <a:t>active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</a:t>
            </a:r>
            <a:r>
              <a:rPr lang="en-US" dirty="0" err="1" smtClean="0">
                <a:solidFill>
                  <a:schemeClr val="tx1"/>
                </a:solidFill>
              </a:rPr>
              <a:t>ognitive</a:t>
            </a:r>
            <a:r>
              <a:rPr lang="en-US" dirty="0" smtClean="0">
                <a:solidFill>
                  <a:schemeClr val="tx1"/>
                </a:solidFill>
              </a:rPr>
              <a:t> strategies</a:t>
            </a:r>
            <a:r>
              <a:rPr lang="cs-CZ" dirty="0" smtClean="0">
                <a:solidFill>
                  <a:schemeClr val="tx1"/>
                </a:solidFill>
              </a:rPr>
              <a:t>: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</a:rPr>
              <a:t>reframing </a:t>
            </a:r>
            <a:r>
              <a:rPr lang="en-US" dirty="0">
                <a:solidFill>
                  <a:schemeClr val="tx1"/>
                </a:solidFill>
              </a:rPr>
              <a:t>to depreciate the bully and avoided or purposefully ignored </a:t>
            </a:r>
            <a:r>
              <a:rPr lang="cs-CZ" dirty="0" err="1" smtClean="0">
                <a:solidFill>
                  <a:schemeClr val="tx1"/>
                </a:solidFill>
              </a:rPr>
              <a:t>them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</a:rPr>
              <a:t>cognitive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distancing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not </a:t>
            </a:r>
            <a:r>
              <a:rPr lang="cs-CZ" dirty="0">
                <a:solidFill>
                  <a:schemeClr val="tx1"/>
                </a:solidFill>
              </a:rPr>
              <a:t>much </a:t>
            </a:r>
            <a:r>
              <a:rPr lang="cs-CZ" dirty="0" err="1">
                <a:solidFill>
                  <a:schemeClr val="tx1"/>
                </a:solidFill>
              </a:rPr>
              <a:t>disociation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Tech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 err="1" smtClean="0">
                <a:solidFill>
                  <a:schemeClr val="tx1"/>
                </a:solidFill>
              </a:rPr>
              <a:t>Coping</a:t>
            </a:r>
            <a:r>
              <a:rPr lang="cs-CZ" dirty="0" smtClean="0">
                <a:solidFill>
                  <a:schemeClr val="tx1"/>
                </a:solidFill>
              </a:rPr>
              <a:t> – not so </a:t>
            </a:r>
            <a:r>
              <a:rPr lang="cs-CZ" dirty="0" err="1" smtClean="0">
                <a:solidFill>
                  <a:schemeClr val="tx1"/>
                </a:solidFill>
              </a:rPr>
              <a:t>often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09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Aggression</a:t>
            </a:r>
            <a:r>
              <a:rPr lang="cs-CZ" dirty="0"/>
              <a:t> online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direct </a:t>
            </a:r>
            <a:r>
              <a:rPr lang="cs-CZ" dirty="0" err="1"/>
              <a:t>interpersonal</a:t>
            </a:r>
            <a:r>
              <a:rPr lang="cs-CZ" dirty="0"/>
              <a:t> </a:t>
            </a:r>
            <a:r>
              <a:rPr lang="cs-CZ" dirty="0" err="1"/>
              <a:t>attacks</a:t>
            </a:r>
            <a:endParaRPr lang="cs-CZ" dirty="0"/>
          </a:p>
          <a:p>
            <a:pPr lvl="1"/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discussions</a:t>
            </a:r>
            <a:r>
              <a:rPr lang="cs-CZ" dirty="0"/>
              <a:t> on SNS</a:t>
            </a:r>
          </a:p>
          <a:p>
            <a:endParaRPr lang="cs-CZ" dirty="0" smtClean="0"/>
          </a:p>
          <a:p>
            <a:r>
              <a:rPr lang="cs-CZ" dirty="0" smtClean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shared</a:t>
            </a:r>
            <a:r>
              <a:rPr lang="cs-CZ" dirty="0" smtClean="0"/>
              <a:t> </a:t>
            </a:r>
            <a:r>
              <a:rPr lang="cs-CZ" dirty="0" err="1"/>
              <a:t>information</a:t>
            </a:r>
            <a:r>
              <a:rPr lang="cs-CZ" dirty="0"/>
              <a:t> and </a:t>
            </a:r>
            <a:r>
              <a:rPr lang="cs-CZ" dirty="0" err="1"/>
              <a:t>materials</a:t>
            </a:r>
            <a:endParaRPr lang="cs-CZ" dirty="0"/>
          </a:p>
          <a:p>
            <a:pPr lvl="1"/>
            <a:r>
              <a:rPr lang="cs-CZ" dirty="0"/>
              <a:t>On a </a:t>
            </a:r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/>
              <a:t>websites</a:t>
            </a:r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Often</a:t>
            </a:r>
            <a:r>
              <a:rPr lang="cs-CZ" dirty="0" smtClean="0"/>
              <a:t> </a:t>
            </a:r>
            <a:r>
              <a:rPr lang="cs-CZ" dirty="0" err="1"/>
              <a:t>both</a:t>
            </a:r>
            <a:endParaRPr lang="cs-CZ" dirty="0"/>
          </a:p>
          <a:p>
            <a:pPr lvl="1"/>
            <a:r>
              <a:rPr lang="cs-CZ" dirty="0" err="1"/>
              <a:t>E.g</a:t>
            </a:r>
            <a:r>
              <a:rPr lang="cs-CZ" dirty="0"/>
              <a:t>., </a:t>
            </a:r>
            <a:r>
              <a:rPr lang="cs-CZ" dirty="0" err="1"/>
              <a:t>comments</a:t>
            </a:r>
            <a:r>
              <a:rPr lang="cs-CZ" dirty="0"/>
              <a:t> </a:t>
            </a:r>
            <a:r>
              <a:rPr lang="cs-CZ" dirty="0" err="1"/>
              <a:t>below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articles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680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3" y="234216"/>
            <a:ext cx="4394329" cy="655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927839" y="360484"/>
            <a:ext cx="703384" cy="6198578"/>
          </a:xfrm>
          <a:prstGeom prst="rect">
            <a:avLst/>
          </a:prstGeom>
          <a:solidFill>
            <a:schemeClr val="accent4">
              <a:lumMod val="20000"/>
              <a:lumOff val="80000"/>
              <a:alpha val="2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aoblený obdélníkový bublinový popisek 3"/>
          <p:cNvSpPr/>
          <p:nvPr/>
        </p:nvSpPr>
        <p:spPr>
          <a:xfrm>
            <a:off x="5275385" y="437309"/>
            <a:ext cx="3208215" cy="4969960"/>
          </a:xfrm>
          <a:prstGeom prst="wedgeRoundRectCallout">
            <a:avLst>
              <a:gd name="adj1" fmla="val -49597"/>
              <a:gd name="adj2" fmla="val 2693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err="1">
                <a:solidFill>
                  <a:schemeClr val="tx1"/>
                </a:solidFill>
              </a:rPr>
              <a:t>S</a:t>
            </a:r>
            <a:r>
              <a:rPr lang="cs-CZ" b="1" dirty="0" err="1" smtClean="0">
                <a:solidFill>
                  <a:schemeClr val="tx1"/>
                </a:solidFill>
              </a:rPr>
              <a:t>trategies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helping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emotionally</a:t>
            </a:r>
            <a:endParaRPr lang="cs-CZ" b="1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 - </a:t>
            </a:r>
            <a:r>
              <a:rPr lang="cs-CZ" dirty="0" err="1" smtClean="0">
                <a:solidFill>
                  <a:schemeClr val="tx1"/>
                </a:solidFill>
              </a:rPr>
              <a:t>generally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less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often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effective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among</a:t>
            </a:r>
            <a:r>
              <a:rPr lang="cs-CZ" dirty="0" smtClean="0">
                <a:solidFill>
                  <a:schemeClr val="tx1"/>
                </a:solidFill>
              </a:rPr>
              <a:t> CB </a:t>
            </a:r>
            <a:r>
              <a:rPr lang="cs-CZ" dirty="0" err="1" smtClean="0">
                <a:solidFill>
                  <a:schemeClr val="tx1"/>
                </a:solidFill>
              </a:rPr>
              <a:t>victims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 - </a:t>
            </a:r>
            <a:r>
              <a:rPr lang="cs-CZ" dirty="0" err="1">
                <a:solidFill>
                  <a:schemeClr val="tx1"/>
                </a:solidFill>
              </a:rPr>
              <a:t>e</a:t>
            </a:r>
            <a:r>
              <a:rPr lang="cs-CZ" dirty="0" err="1" smtClean="0">
                <a:solidFill>
                  <a:schemeClr val="tx1"/>
                </a:solidFill>
              </a:rPr>
              <a:t>ffective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cognitive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strategies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not </a:t>
            </a:r>
            <a:r>
              <a:rPr lang="cs-CZ" dirty="0" err="1" smtClean="0">
                <a:solidFill>
                  <a:schemeClr val="tx1"/>
                </a:solidFill>
              </a:rPr>
              <a:t>all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exceptions</a:t>
            </a:r>
            <a:r>
              <a:rPr lang="cs-CZ" dirty="0" smtClean="0">
                <a:solidFill>
                  <a:schemeClr val="tx1"/>
                </a:solidFill>
              </a:rPr>
              <a:t>: „</a:t>
            </a:r>
            <a:r>
              <a:rPr lang="cs-CZ" dirty="0" err="1" smtClean="0">
                <a:solidFill>
                  <a:schemeClr val="tx1"/>
                </a:solidFill>
              </a:rPr>
              <a:t>taking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it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lightly</a:t>
            </a:r>
            <a:r>
              <a:rPr lang="cs-CZ" dirty="0" smtClean="0">
                <a:solidFill>
                  <a:schemeClr val="tx1"/>
                </a:solidFill>
              </a:rPr>
              <a:t>“ </a:t>
            </a:r>
            <a:r>
              <a:rPr lang="cs-CZ" dirty="0" err="1" smtClean="0">
                <a:solidFill>
                  <a:schemeClr val="tx1"/>
                </a:solidFill>
              </a:rPr>
              <a:t>it</a:t>
            </a:r>
            <a:r>
              <a:rPr lang="cs-CZ" dirty="0" smtClean="0">
                <a:solidFill>
                  <a:schemeClr val="tx1"/>
                </a:solidFill>
              </a:rPr>
              <a:t> „</a:t>
            </a:r>
            <a:r>
              <a:rPr lang="cs-CZ" dirty="0" err="1" smtClean="0">
                <a:solidFill>
                  <a:schemeClr val="tx1"/>
                </a:solidFill>
              </a:rPr>
              <a:t>happens</a:t>
            </a:r>
            <a:r>
              <a:rPr lang="cs-CZ" dirty="0" smtClean="0">
                <a:solidFill>
                  <a:schemeClr val="tx1"/>
                </a:solidFill>
              </a:rPr>
              <a:t> online“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188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0" y="1107833"/>
            <a:ext cx="4628197" cy="40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866292" y="1037494"/>
            <a:ext cx="835268" cy="4000498"/>
          </a:xfrm>
          <a:prstGeom prst="rect">
            <a:avLst/>
          </a:prstGeom>
          <a:solidFill>
            <a:schemeClr val="accent4">
              <a:lumMod val="20000"/>
              <a:lumOff val="80000"/>
              <a:alpha val="2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aoblený obdélníkový bublinový popisek 3"/>
          <p:cNvSpPr/>
          <p:nvPr/>
        </p:nvSpPr>
        <p:spPr>
          <a:xfrm>
            <a:off x="5275385" y="437309"/>
            <a:ext cx="3046379" cy="4969960"/>
          </a:xfrm>
          <a:prstGeom prst="wedgeRoundRectCallout">
            <a:avLst>
              <a:gd name="adj1" fmla="val -50153"/>
              <a:gd name="adj2" fmla="val 2863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err="1">
                <a:solidFill>
                  <a:schemeClr val="tx1"/>
                </a:solidFill>
              </a:rPr>
              <a:t>S</a:t>
            </a:r>
            <a:r>
              <a:rPr lang="cs-CZ" b="1" dirty="0" err="1" smtClean="0">
                <a:solidFill>
                  <a:schemeClr val="tx1"/>
                </a:solidFill>
              </a:rPr>
              <a:t>trategies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helping</a:t>
            </a:r>
            <a:r>
              <a:rPr lang="cs-CZ" b="1" dirty="0" smtClean="0">
                <a:solidFill>
                  <a:schemeClr val="tx1"/>
                </a:solidFill>
              </a:rPr>
              <a:t> stop </a:t>
            </a:r>
            <a:r>
              <a:rPr lang="cs-CZ" b="1" dirty="0" err="1" smtClean="0">
                <a:solidFill>
                  <a:schemeClr val="tx1"/>
                </a:solidFill>
              </a:rPr>
              <a:t>the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attacks</a:t>
            </a:r>
            <a:r>
              <a:rPr lang="cs-CZ" b="1" dirty="0" smtClean="0">
                <a:solidFill>
                  <a:schemeClr val="tx1"/>
                </a:solidFill>
              </a:rPr>
              <a:t>: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 err="1" smtClean="0">
                <a:solidFill>
                  <a:schemeClr val="tx1"/>
                </a:solidFill>
              </a:rPr>
              <a:t>technological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coping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- but not </a:t>
            </a:r>
            <a:r>
              <a:rPr lang="cs-CZ" dirty="0" err="1" smtClean="0">
                <a:solidFill>
                  <a:schemeClr val="tx1"/>
                </a:solidFill>
              </a:rPr>
              <a:t>all</a:t>
            </a:r>
            <a:r>
              <a:rPr lang="cs-CZ" dirty="0" smtClean="0">
                <a:solidFill>
                  <a:schemeClr val="tx1"/>
                </a:solidFill>
              </a:rPr>
              <a:t> (and </a:t>
            </a:r>
            <a:r>
              <a:rPr lang="cs-CZ" dirty="0" err="1" smtClean="0">
                <a:solidFill>
                  <a:schemeClr val="tx1"/>
                </a:solidFill>
              </a:rPr>
              <a:t>often</a:t>
            </a:r>
            <a:r>
              <a:rPr lang="cs-CZ" dirty="0" smtClean="0">
                <a:solidFill>
                  <a:schemeClr val="tx1"/>
                </a:solidFill>
              </a:rPr>
              <a:t> not </a:t>
            </a:r>
            <a:r>
              <a:rPr lang="cs-CZ" dirty="0" err="1" smtClean="0">
                <a:solidFill>
                  <a:schemeClr val="tx1"/>
                </a:solidFill>
              </a:rPr>
              <a:t>applied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Ignoring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Confrontation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retaliation</a:t>
            </a:r>
            <a:r>
              <a:rPr lang="cs-CZ" dirty="0" smtClean="0">
                <a:solidFill>
                  <a:schemeClr val="tx1"/>
                </a:solidFill>
              </a:rPr>
              <a:t> not very </a:t>
            </a:r>
            <a:r>
              <a:rPr lang="cs-CZ" dirty="0" err="1" smtClean="0">
                <a:solidFill>
                  <a:schemeClr val="tx1"/>
                </a:solidFill>
              </a:rPr>
              <a:t>effective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73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Outcome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depends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context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Including</a:t>
            </a:r>
            <a:r>
              <a:rPr lang="cs-CZ" dirty="0" smtClean="0"/>
              <a:t> </a:t>
            </a:r>
            <a:r>
              <a:rPr lang="cs-CZ" dirty="0" err="1" smtClean="0"/>
              <a:t>responses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others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audience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Bystanders</a:t>
            </a:r>
            <a:r>
              <a:rPr lang="cs-CZ" dirty="0" smtClean="0"/>
              <a:t> in cyberbullying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much more 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victimization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Czech </a:t>
            </a:r>
            <a:r>
              <a:rPr lang="cs-CZ" dirty="0" err="1" smtClean="0"/>
              <a:t>project</a:t>
            </a:r>
            <a:r>
              <a:rPr lang="cs-CZ" dirty="0" smtClean="0"/>
              <a:t>: 53%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5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do? (online and </a:t>
            </a:r>
            <a:r>
              <a:rPr lang="cs-CZ" dirty="0" err="1" smtClean="0"/>
              <a:t>offline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b="1" dirty="0" smtClean="0"/>
              <a:t>Support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victim</a:t>
            </a:r>
            <a:r>
              <a:rPr lang="cs-CZ" b="1" dirty="0" smtClean="0"/>
              <a:t>: </a:t>
            </a:r>
            <a:r>
              <a:rPr lang="cs-CZ" b="1" dirty="0" err="1" smtClean="0"/>
              <a:t>emotionaly</a:t>
            </a:r>
            <a:r>
              <a:rPr lang="cs-CZ" b="1" dirty="0" smtClean="0"/>
              <a:t>, </a:t>
            </a:r>
            <a:r>
              <a:rPr lang="cs-CZ" b="1" dirty="0" err="1" smtClean="0"/>
              <a:t>advice</a:t>
            </a:r>
            <a:r>
              <a:rPr lang="cs-CZ" b="1" dirty="0" smtClean="0"/>
              <a:t> </a:t>
            </a:r>
            <a:r>
              <a:rPr lang="cs-CZ" b="1" dirty="0" err="1" smtClean="0"/>
              <a:t>provision</a:t>
            </a:r>
            <a:r>
              <a:rPr lang="cs-CZ" b="1" dirty="0" smtClean="0"/>
              <a:t>, </a:t>
            </a:r>
            <a:r>
              <a:rPr lang="cs-CZ" b="1" dirty="0" err="1" smtClean="0"/>
              <a:t>confrontation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aggressor</a:t>
            </a:r>
            <a:r>
              <a:rPr lang="cs-CZ" b="1" dirty="0" smtClean="0"/>
              <a:t>…</a:t>
            </a:r>
          </a:p>
          <a:p>
            <a:pPr marL="0" indent="0">
              <a:buNone/>
            </a:pPr>
            <a:r>
              <a:rPr lang="cs-CZ" dirty="0" err="1" smtClean="0"/>
              <a:t>Reinforce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bully</a:t>
            </a:r>
            <a:r>
              <a:rPr lang="cs-CZ" dirty="0" smtClean="0"/>
              <a:t>: </a:t>
            </a:r>
            <a:r>
              <a:rPr lang="cs-CZ" dirty="0" err="1" smtClean="0"/>
              <a:t>joining</a:t>
            </a:r>
            <a:r>
              <a:rPr lang="cs-CZ" dirty="0" smtClean="0"/>
              <a:t> in, </a:t>
            </a:r>
            <a:r>
              <a:rPr lang="cs-CZ" dirty="0" err="1" smtClean="0"/>
              <a:t>reposts</a:t>
            </a:r>
            <a:r>
              <a:rPr lang="cs-CZ" dirty="0" smtClean="0"/>
              <a:t>, </a:t>
            </a:r>
            <a:r>
              <a:rPr lang="cs-CZ" dirty="0" err="1" smtClean="0"/>
              <a:t>sharing</a:t>
            </a:r>
            <a:r>
              <a:rPr lang="cs-CZ" dirty="0" smtClean="0"/>
              <a:t>, </a:t>
            </a:r>
            <a:r>
              <a:rPr lang="cs-CZ" dirty="0" err="1" smtClean="0"/>
              <a:t>likes</a:t>
            </a:r>
            <a:r>
              <a:rPr lang="cs-CZ" dirty="0" smtClean="0"/>
              <a:t>, </a:t>
            </a:r>
            <a:r>
              <a:rPr lang="cs-CZ" dirty="0" err="1" smtClean="0"/>
              <a:t>comments</a:t>
            </a:r>
            <a:r>
              <a:rPr lang="cs-CZ" dirty="0" smtClean="0"/>
              <a:t>…</a:t>
            </a:r>
          </a:p>
          <a:p>
            <a:pPr marL="0" indent="0">
              <a:buNone/>
            </a:pPr>
            <a:r>
              <a:rPr lang="cs-CZ" dirty="0" err="1" smtClean="0"/>
              <a:t>Passivity</a:t>
            </a:r>
            <a:r>
              <a:rPr lang="cs-CZ" dirty="0" smtClean="0"/>
              <a:t>: most </a:t>
            </a:r>
            <a:r>
              <a:rPr lang="cs-CZ" dirty="0" err="1" smtClean="0"/>
              <a:t>common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628650" y="4435504"/>
            <a:ext cx="7086446" cy="1501291"/>
          </a:xfrm>
          <a:prstGeom prst="wedgeRoundRectCallout">
            <a:avLst>
              <a:gd name="adj1" fmla="val -19133"/>
              <a:gd name="adj2" fmla="val -17370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Helpful</a:t>
            </a:r>
            <a:r>
              <a:rPr lang="cs-CZ" sz="2400" dirty="0" smtClean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decreases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impact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can</a:t>
            </a:r>
            <a:r>
              <a:rPr lang="cs-CZ" sz="2400" dirty="0" smtClean="0">
                <a:solidFill>
                  <a:schemeClr val="tx1"/>
                </a:solidFill>
              </a:rPr>
              <a:t> stop </a:t>
            </a:r>
            <a:r>
              <a:rPr lang="cs-CZ" sz="2400" dirty="0" err="1" smtClean="0">
                <a:solidFill>
                  <a:schemeClr val="tx1"/>
                </a:solidFill>
              </a:rPr>
              <a:t>the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attacks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help</a:t>
            </a:r>
            <a:r>
              <a:rPr lang="cs-CZ" sz="2400" dirty="0" smtClean="0">
                <a:solidFill>
                  <a:schemeClr val="tx1"/>
                </a:solidFill>
              </a:rPr>
              <a:t> to cope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4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do? (online and </a:t>
            </a:r>
            <a:r>
              <a:rPr lang="cs-CZ" dirty="0" err="1" smtClean="0"/>
              <a:t>offline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Support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r>
              <a:rPr lang="cs-CZ" dirty="0" smtClean="0"/>
              <a:t>: </a:t>
            </a:r>
            <a:r>
              <a:rPr lang="cs-CZ" dirty="0" err="1" smtClean="0"/>
              <a:t>emotionaly</a:t>
            </a:r>
            <a:r>
              <a:rPr lang="cs-CZ" dirty="0" smtClean="0"/>
              <a:t>, </a:t>
            </a:r>
            <a:r>
              <a:rPr lang="cs-CZ" dirty="0" err="1" smtClean="0"/>
              <a:t>advice</a:t>
            </a:r>
            <a:r>
              <a:rPr lang="cs-CZ" dirty="0" smtClean="0"/>
              <a:t> </a:t>
            </a:r>
            <a:r>
              <a:rPr lang="cs-CZ" dirty="0" err="1" smtClean="0"/>
              <a:t>provision</a:t>
            </a:r>
            <a:r>
              <a:rPr lang="cs-CZ" dirty="0" smtClean="0"/>
              <a:t>, </a:t>
            </a:r>
            <a:r>
              <a:rPr lang="cs-CZ" dirty="0" err="1" smtClean="0"/>
              <a:t>confrontation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aggressor</a:t>
            </a:r>
            <a:r>
              <a:rPr lang="cs-CZ" dirty="0" smtClean="0"/>
              <a:t>…</a:t>
            </a:r>
          </a:p>
          <a:p>
            <a:pPr marL="0" indent="0">
              <a:buNone/>
            </a:pPr>
            <a:r>
              <a:rPr lang="cs-CZ" b="1" dirty="0" err="1" smtClean="0"/>
              <a:t>Reinforce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bully</a:t>
            </a:r>
            <a:r>
              <a:rPr lang="cs-CZ" b="1" dirty="0" smtClean="0"/>
              <a:t>: </a:t>
            </a:r>
            <a:r>
              <a:rPr lang="cs-CZ" b="1" dirty="0" err="1" smtClean="0"/>
              <a:t>joining</a:t>
            </a:r>
            <a:r>
              <a:rPr lang="cs-CZ" b="1" dirty="0" smtClean="0"/>
              <a:t> in, </a:t>
            </a:r>
            <a:r>
              <a:rPr lang="cs-CZ" b="1" dirty="0" err="1" smtClean="0"/>
              <a:t>reposts</a:t>
            </a:r>
            <a:r>
              <a:rPr lang="cs-CZ" b="1" dirty="0" smtClean="0"/>
              <a:t>, </a:t>
            </a:r>
            <a:r>
              <a:rPr lang="cs-CZ" b="1" dirty="0" err="1" smtClean="0"/>
              <a:t>sharing</a:t>
            </a:r>
            <a:r>
              <a:rPr lang="cs-CZ" b="1" dirty="0" smtClean="0"/>
              <a:t>, </a:t>
            </a:r>
            <a:r>
              <a:rPr lang="cs-CZ" b="1" dirty="0" err="1" smtClean="0"/>
              <a:t>likes</a:t>
            </a:r>
            <a:r>
              <a:rPr lang="cs-CZ" b="1" dirty="0" smtClean="0"/>
              <a:t>, </a:t>
            </a:r>
            <a:r>
              <a:rPr lang="cs-CZ" b="1" dirty="0" err="1" smtClean="0"/>
              <a:t>comments</a:t>
            </a:r>
            <a:r>
              <a:rPr lang="cs-CZ" b="1" dirty="0" smtClean="0"/>
              <a:t>…</a:t>
            </a:r>
          </a:p>
          <a:p>
            <a:pPr marL="0" indent="0">
              <a:buNone/>
            </a:pPr>
            <a:r>
              <a:rPr lang="cs-CZ" dirty="0" err="1" smtClean="0"/>
              <a:t>Passivity</a:t>
            </a:r>
            <a:r>
              <a:rPr lang="cs-CZ" dirty="0" smtClean="0"/>
              <a:t>: most </a:t>
            </a:r>
            <a:r>
              <a:rPr lang="cs-CZ" dirty="0" err="1" smtClean="0"/>
              <a:t>common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628650" y="5053690"/>
            <a:ext cx="7086446" cy="1501291"/>
          </a:xfrm>
          <a:prstGeom prst="wedgeRoundRectCallout">
            <a:avLst>
              <a:gd name="adj1" fmla="val -19133"/>
              <a:gd name="adj2" fmla="val -17370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Increases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the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impact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especially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when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wide</a:t>
            </a:r>
            <a:r>
              <a:rPr lang="cs-CZ" sz="2400" dirty="0" smtClean="0">
                <a:solidFill>
                  <a:schemeClr val="tx1"/>
                </a:solidFill>
              </a:rPr>
              <a:t> audience, </a:t>
            </a:r>
            <a:r>
              <a:rPr lang="cs-CZ" sz="2400" dirty="0" err="1" smtClean="0">
                <a:solidFill>
                  <a:schemeClr val="tx1"/>
                </a:solidFill>
              </a:rPr>
              <a:t>causes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of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repetiveness</a:t>
            </a:r>
            <a:r>
              <a:rPr lang="cs-CZ" sz="24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3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do? (online and </a:t>
            </a:r>
            <a:r>
              <a:rPr lang="cs-CZ" dirty="0" err="1" smtClean="0"/>
              <a:t>offline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Support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r>
              <a:rPr lang="cs-CZ" dirty="0" smtClean="0"/>
              <a:t>: </a:t>
            </a:r>
            <a:r>
              <a:rPr lang="cs-CZ" dirty="0" err="1" smtClean="0"/>
              <a:t>emotionaly</a:t>
            </a:r>
            <a:r>
              <a:rPr lang="cs-CZ" dirty="0" smtClean="0"/>
              <a:t>, </a:t>
            </a:r>
            <a:r>
              <a:rPr lang="cs-CZ" dirty="0" err="1" smtClean="0"/>
              <a:t>advice</a:t>
            </a:r>
            <a:r>
              <a:rPr lang="cs-CZ" dirty="0" smtClean="0"/>
              <a:t> </a:t>
            </a:r>
            <a:r>
              <a:rPr lang="cs-CZ" dirty="0" err="1" smtClean="0"/>
              <a:t>provision</a:t>
            </a:r>
            <a:r>
              <a:rPr lang="cs-CZ" dirty="0" smtClean="0"/>
              <a:t>, </a:t>
            </a:r>
            <a:r>
              <a:rPr lang="cs-CZ" dirty="0" err="1" smtClean="0"/>
              <a:t>confrontation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aggressor</a:t>
            </a:r>
            <a:r>
              <a:rPr lang="cs-CZ" dirty="0" smtClean="0"/>
              <a:t>…</a:t>
            </a:r>
          </a:p>
          <a:p>
            <a:pPr marL="0" indent="0">
              <a:buNone/>
            </a:pPr>
            <a:r>
              <a:rPr lang="cs-CZ" dirty="0" err="1" smtClean="0"/>
              <a:t>Reinforce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bully</a:t>
            </a:r>
            <a:r>
              <a:rPr lang="cs-CZ" dirty="0" smtClean="0"/>
              <a:t>: </a:t>
            </a:r>
            <a:r>
              <a:rPr lang="cs-CZ" dirty="0" err="1" smtClean="0"/>
              <a:t>joining</a:t>
            </a:r>
            <a:r>
              <a:rPr lang="cs-CZ" dirty="0" smtClean="0"/>
              <a:t> in, </a:t>
            </a:r>
            <a:r>
              <a:rPr lang="cs-CZ" dirty="0" err="1" smtClean="0"/>
              <a:t>reposts</a:t>
            </a:r>
            <a:r>
              <a:rPr lang="cs-CZ" dirty="0" smtClean="0"/>
              <a:t>, </a:t>
            </a:r>
            <a:r>
              <a:rPr lang="cs-CZ" dirty="0" err="1" smtClean="0"/>
              <a:t>sharing</a:t>
            </a:r>
            <a:r>
              <a:rPr lang="cs-CZ" dirty="0" smtClean="0"/>
              <a:t>, </a:t>
            </a:r>
            <a:r>
              <a:rPr lang="cs-CZ" dirty="0" err="1" smtClean="0"/>
              <a:t>likes</a:t>
            </a:r>
            <a:r>
              <a:rPr lang="cs-CZ" dirty="0" smtClean="0"/>
              <a:t>, </a:t>
            </a:r>
            <a:r>
              <a:rPr lang="cs-CZ" dirty="0" err="1" smtClean="0"/>
              <a:t>comments</a:t>
            </a:r>
            <a:r>
              <a:rPr lang="cs-CZ" dirty="0" smtClean="0"/>
              <a:t>…</a:t>
            </a:r>
          </a:p>
          <a:p>
            <a:pPr marL="0" indent="0">
              <a:buNone/>
            </a:pPr>
            <a:r>
              <a:rPr lang="cs-CZ" b="1" dirty="0" err="1" smtClean="0"/>
              <a:t>Passivity</a:t>
            </a:r>
            <a:r>
              <a:rPr lang="cs-CZ" b="1" dirty="0" smtClean="0"/>
              <a:t>: most </a:t>
            </a:r>
            <a:r>
              <a:rPr lang="cs-CZ" b="1" dirty="0" err="1" smtClean="0"/>
              <a:t>common</a:t>
            </a:r>
            <a:endParaRPr lang="cs-CZ" b="1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628649" y="5053690"/>
            <a:ext cx="7639587" cy="1501291"/>
          </a:xfrm>
          <a:prstGeom prst="wedgeRoundRectCallout">
            <a:avLst>
              <a:gd name="adj1" fmla="val -21132"/>
              <a:gd name="adj2" fmla="val -14367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Harmless</a:t>
            </a:r>
            <a:r>
              <a:rPr lang="cs-CZ" sz="2400" dirty="0" smtClean="0">
                <a:solidFill>
                  <a:schemeClr val="tx1"/>
                </a:solidFill>
              </a:rPr>
              <a:t>? No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Increases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impact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may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be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interpreted</a:t>
            </a:r>
            <a:r>
              <a:rPr lang="cs-CZ" sz="2400" dirty="0" smtClean="0">
                <a:solidFill>
                  <a:schemeClr val="tx1"/>
                </a:solidFill>
              </a:rPr>
              <a:t> as </a:t>
            </a:r>
            <a:r>
              <a:rPr lang="cs-CZ" sz="2400" dirty="0" err="1" smtClean="0">
                <a:solidFill>
                  <a:schemeClr val="tx1"/>
                </a:solidFill>
              </a:rPr>
              <a:t>silent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approval</a:t>
            </a:r>
            <a:r>
              <a:rPr lang="cs-CZ" sz="2400" dirty="0" smtClean="0">
                <a:solidFill>
                  <a:schemeClr val="tx1"/>
                </a:solidFill>
              </a:rPr>
              <a:t> by </a:t>
            </a:r>
            <a:r>
              <a:rPr lang="cs-CZ" sz="2400" dirty="0" err="1" smtClean="0">
                <a:solidFill>
                  <a:schemeClr val="tx1"/>
                </a:solidFill>
              </a:rPr>
              <a:t>both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victim</a:t>
            </a:r>
            <a:r>
              <a:rPr lang="cs-CZ" sz="2400" dirty="0" smtClean="0">
                <a:solidFill>
                  <a:schemeClr val="tx1"/>
                </a:solidFill>
              </a:rPr>
              <a:t> and </a:t>
            </a:r>
            <a:r>
              <a:rPr lang="cs-CZ" sz="2400" dirty="0" err="1" smtClean="0">
                <a:solidFill>
                  <a:schemeClr val="tx1"/>
                </a:solidFill>
              </a:rPr>
              <a:t>aggressor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Metadata</a:t>
            </a:r>
            <a:r>
              <a:rPr lang="cs-CZ" sz="2400" dirty="0" smtClean="0">
                <a:solidFill>
                  <a:schemeClr val="tx1"/>
                </a:solidFill>
              </a:rPr>
              <a:t>: </a:t>
            </a:r>
            <a:r>
              <a:rPr lang="cs-CZ" sz="2400" dirty="0" err="1" smtClean="0">
                <a:solidFill>
                  <a:schemeClr val="tx1"/>
                </a:solidFill>
              </a:rPr>
              <a:t>visits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views</a:t>
            </a:r>
            <a:r>
              <a:rPr lang="cs-CZ" sz="24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helps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Empathy</a:t>
            </a:r>
            <a:r>
              <a:rPr lang="cs-CZ" dirty="0" smtClean="0"/>
              <a:t>, prosocial </a:t>
            </a:r>
            <a:r>
              <a:rPr lang="cs-CZ" dirty="0" err="1" smtClean="0"/>
              <a:t>behavior</a:t>
            </a:r>
            <a:r>
              <a:rPr lang="cs-CZ" dirty="0" smtClean="0"/>
              <a:t>, </a:t>
            </a:r>
            <a:r>
              <a:rPr lang="cs-CZ" dirty="0" err="1" smtClean="0"/>
              <a:t>norms</a:t>
            </a:r>
            <a:r>
              <a:rPr lang="cs-CZ" dirty="0" smtClean="0"/>
              <a:t>, </a:t>
            </a:r>
            <a:r>
              <a:rPr lang="cs-CZ" dirty="0" err="1" smtClean="0"/>
              <a:t>relationship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r>
              <a:rPr lang="cs-CZ" dirty="0" smtClean="0"/>
              <a:t>…</a:t>
            </a:r>
            <a:endParaRPr lang="cs-CZ" dirty="0"/>
          </a:p>
          <a:p>
            <a:pPr marL="0" indent="0">
              <a:buNone/>
            </a:pP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reinforces</a:t>
            </a:r>
            <a:r>
              <a:rPr lang="cs-CZ" dirty="0" smtClean="0"/>
              <a:t> </a:t>
            </a:r>
            <a:r>
              <a:rPr lang="cs-CZ" dirty="0" err="1" smtClean="0"/>
              <a:t>bully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empathy</a:t>
            </a:r>
            <a:r>
              <a:rPr lang="cs-CZ" dirty="0" smtClean="0"/>
              <a:t>,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beliefs</a:t>
            </a:r>
            <a:r>
              <a:rPr lang="cs-CZ" dirty="0" smtClean="0"/>
              <a:t>, </a:t>
            </a:r>
            <a:r>
              <a:rPr lang="cs-CZ" dirty="0" err="1" smtClean="0"/>
              <a:t>relationship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aggressor</a:t>
            </a:r>
            <a:r>
              <a:rPr lang="cs-CZ" dirty="0" smtClean="0"/>
              <a:t>…</a:t>
            </a:r>
          </a:p>
          <a:p>
            <a:pPr marL="0" indent="0">
              <a:buNone/>
            </a:pP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stays</a:t>
            </a:r>
            <a:r>
              <a:rPr lang="cs-CZ" dirty="0" smtClean="0"/>
              <a:t> </a:t>
            </a:r>
            <a:r>
              <a:rPr lang="cs-CZ" dirty="0" err="1" smtClean="0"/>
              <a:t>passive</a:t>
            </a:r>
            <a:r>
              <a:rPr lang="cs-CZ" dirty="0" smtClean="0"/>
              <a:t>???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Despite</a:t>
            </a:r>
            <a:r>
              <a:rPr lang="cs-CZ" dirty="0" smtClean="0"/>
              <a:t> 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antibullying</a:t>
            </a:r>
            <a:r>
              <a:rPr lang="cs-CZ" dirty="0" smtClean="0"/>
              <a:t> </a:t>
            </a:r>
            <a:r>
              <a:rPr lang="cs-CZ" dirty="0" err="1" smtClean="0"/>
              <a:t>norms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05" y="410157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„</a:t>
            </a:r>
            <a:r>
              <a:rPr lang="cs-CZ" dirty="0" err="1" smtClean="0"/>
              <a:t>new</a:t>
            </a:r>
            <a:r>
              <a:rPr lang="cs-CZ" dirty="0" smtClean="0"/>
              <a:t>“? – </a:t>
            </a:r>
            <a:r>
              <a:rPr lang="cs-CZ" dirty="0" err="1" smtClean="0"/>
              <a:t>Context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 smtClean="0"/>
              <a:t>communication</a:t>
            </a:r>
            <a:r>
              <a:rPr lang="cs-CZ" dirty="0" smtClean="0"/>
              <a:t> and </a:t>
            </a:r>
            <a:r>
              <a:rPr lang="cs-CZ" dirty="0" err="1" smtClean="0"/>
              <a:t>environment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Distance</a:t>
            </a:r>
          </a:p>
          <a:p>
            <a:pPr marL="0" indent="0">
              <a:buNone/>
            </a:pPr>
            <a:r>
              <a:rPr lang="cs-CZ" dirty="0" err="1" smtClean="0"/>
              <a:t>Lack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cues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Wide</a:t>
            </a:r>
            <a:r>
              <a:rPr lang="cs-CZ" dirty="0" smtClean="0"/>
              <a:t> audience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0766"/>
            <a:ext cx="7886700" cy="3141056"/>
          </a:xfrm>
          <a:prstGeom prst="rect">
            <a:avLst/>
          </a:prstGeom>
        </p:spPr>
      </p:pic>
      <p:sp>
        <p:nvSpPr>
          <p:cNvPr id="5" name="Zaoblený obdélníkový bublinový popisek 4"/>
          <p:cNvSpPr/>
          <p:nvPr/>
        </p:nvSpPr>
        <p:spPr>
          <a:xfrm>
            <a:off x="538498" y="1911245"/>
            <a:ext cx="2719857" cy="767561"/>
          </a:xfrm>
          <a:prstGeom prst="wedgeRoundRectCallout">
            <a:avLst>
              <a:gd name="adj1" fmla="val 21011"/>
              <a:gd name="adj2" fmla="val 4592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Latané</a:t>
            </a:r>
            <a:r>
              <a:rPr lang="cs-CZ" sz="2400" dirty="0" smtClean="0">
                <a:solidFill>
                  <a:schemeClr val="tx1"/>
                </a:solidFill>
              </a:rPr>
              <a:t> &amp; </a:t>
            </a:r>
            <a:r>
              <a:rPr lang="cs-CZ" sz="2400" dirty="0" err="1" smtClean="0">
                <a:solidFill>
                  <a:schemeClr val="tx1"/>
                </a:solidFill>
              </a:rPr>
              <a:t>Darley</a:t>
            </a:r>
            <a:r>
              <a:rPr lang="cs-CZ" sz="2400" dirty="0" smtClean="0">
                <a:solidFill>
                  <a:schemeClr val="tx1"/>
                </a:solidFill>
              </a:rPr>
              <a:t> (1970)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54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0766"/>
            <a:ext cx="7886700" cy="3141056"/>
          </a:xfrm>
          <a:prstGeom prst="rect">
            <a:avLst/>
          </a:prstGeom>
        </p:spPr>
      </p:pic>
      <p:sp>
        <p:nvSpPr>
          <p:cNvPr id="6" name="Zaoblený obdélníkový bublinový popisek 5"/>
          <p:cNvSpPr/>
          <p:nvPr/>
        </p:nvSpPr>
        <p:spPr>
          <a:xfrm>
            <a:off x="486983" y="1215787"/>
            <a:ext cx="4471384" cy="1214980"/>
          </a:xfrm>
          <a:prstGeom prst="wedgeRoundRectCallout">
            <a:avLst>
              <a:gd name="adj1" fmla="val -11051"/>
              <a:gd name="adj2" fmla="val 12450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Attention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and </a:t>
            </a:r>
            <a:r>
              <a:rPr lang="cs-CZ" sz="2400" dirty="0" err="1" smtClean="0">
                <a:solidFill>
                  <a:schemeClr val="tx1"/>
                </a:solidFill>
              </a:rPr>
              <a:t>distractions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9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Aggression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Broad</a:t>
            </a:r>
            <a:r>
              <a:rPr lang="cs-CZ" dirty="0" smtClean="0"/>
              <a:t> and </a:t>
            </a:r>
            <a:r>
              <a:rPr lang="cs-CZ" dirty="0" err="1" smtClean="0"/>
              <a:t>complex</a:t>
            </a:r>
            <a:r>
              <a:rPr lang="cs-CZ" dirty="0" smtClean="0"/>
              <a:t> term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Aggression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….“</a:t>
            </a:r>
            <a:r>
              <a:rPr lang="cs-CZ" i="1" dirty="0" err="1" smtClean="0"/>
              <a:t>any</a:t>
            </a:r>
            <a:r>
              <a:rPr lang="cs-CZ" i="1" dirty="0" smtClean="0"/>
              <a:t> </a:t>
            </a:r>
            <a:r>
              <a:rPr lang="cs-CZ" i="1" dirty="0" err="1" smtClean="0"/>
              <a:t>form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behavior</a:t>
            </a:r>
            <a:r>
              <a:rPr lang="cs-CZ" i="1" dirty="0" smtClean="0"/>
              <a:t> </a:t>
            </a:r>
            <a:r>
              <a:rPr lang="cs-CZ" i="1" dirty="0" err="1" smtClean="0"/>
              <a:t>directed</a:t>
            </a:r>
            <a:r>
              <a:rPr lang="cs-CZ" i="1" dirty="0" smtClean="0"/>
              <a:t> </a:t>
            </a:r>
            <a:r>
              <a:rPr lang="cs-CZ" i="1" dirty="0" err="1" smtClean="0"/>
              <a:t>toward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goal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b="1" i="1" dirty="0" err="1" smtClean="0"/>
              <a:t>harming</a:t>
            </a:r>
            <a:r>
              <a:rPr lang="cs-CZ" b="1" i="1" dirty="0" smtClean="0"/>
              <a:t> </a:t>
            </a:r>
            <a:r>
              <a:rPr lang="cs-CZ" b="1" i="1" dirty="0" err="1" smtClean="0"/>
              <a:t>or</a:t>
            </a:r>
            <a:r>
              <a:rPr lang="cs-CZ" b="1" i="1" dirty="0" smtClean="0"/>
              <a:t> </a:t>
            </a:r>
            <a:r>
              <a:rPr lang="cs-CZ" b="1" i="1" dirty="0" err="1" smtClean="0"/>
              <a:t>injuring</a:t>
            </a:r>
            <a:r>
              <a:rPr lang="cs-CZ" i="1" dirty="0" smtClean="0"/>
              <a:t> </a:t>
            </a:r>
            <a:r>
              <a:rPr lang="cs-CZ" i="1" dirty="0" err="1" smtClean="0"/>
              <a:t>another</a:t>
            </a:r>
            <a:r>
              <a:rPr lang="cs-CZ" i="1" dirty="0" smtClean="0"/>
              <a:t> </a:t>
            </a:r>
            <a:r>
              <a:rPr lang="cs-CZ" i="1" dirty="0" err="1" smtClean="0"/>
              <a:t>living</a:t>
            </a:r>
            <a:r>
              <a:rPr lang="cs-CZ" i="1" dirty="0" smtClean="0"/>
              <a:t> </a:t>
            </a:r>
            <a:r>
              <a:rPr lang="cs-CZ" i="1" dirty="0" err="1" smtClean="0"/>
              <a:t>being</a:t>
            </a:r>
            <a:r>
              <a:rPr lang="cs-CZ" i="1" dirty="0" smtClean="0"/>
              <a:t> </a:t>
            </a:r>
            <a:r>
              <a:rPr lang="cs-CZ" i="1" dirty="0" err="1" smtClean="0"/>
              <a:t>who</a:t>
            </a:r>
            <a:r>
              <a:rPr lang="cs-CZ" i="1" dirty="0" smtClean="0"/>
              <a:t> </a:t>
            </a:r>
            <a:r>
              <a:rPr lang="cs-CZ" i="1" dirty="0" err="1" smtClean="0"/>
              <a:t>is</a:t>
            </a:r>
            <a:r>
              <a:rPr lang="cs-CZ" i="1" dirty="0" smtClean="0"/>
              <a:t> </a:t>
            </a:r>
            <a:r>
              <a:rPr lang="cs-CZ" i="1" dirty="0" err="1" smtClean="0"/>
              <a:t>motivated</a:t>
            </a:r>
            <a:r>
              <a:rPr lang="cs-CZ" i="1" dirty="0" smtClean="0"/>
              <a:t> to </a:t>
            </a:r>
            <a:r>
              <a:rPr lang="cs-CZ" i="1" dirty="0" err="1" smtClean="0"/>
              <a:t>avoid</a:t>
            </a:r>
            <a:r>
              <a:rPr lang="cs-CZ" i="1" dirty="0" smtClean="0"/>
              <a:t> such </a:t>
            </a:r>
            <a:r>
              <a:rPr lang="cs-CZ" i="1" dirty="0" err="1" smtClean="0"/>
              <a:t>treatment</a:t>
            </a:r>
            <a:r>
              <a:rPr lang="cs-CZ" dirty="0" smtClean="0"/>
              <a:t>“ (Baron &amp; </a:t>
            </a:r>
            <a:r>
              <a:rPr lang="cs-CZ" dirty="0" err="1" smtClean="0"/>
              <a:t>Richardson</a:t>
            </a:r>
            <a:r>
              <a:rPr lang="cs-CZ" dirty="0" smtClean="0"/>
              <a:t>, 2004, p.7)	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take</a:t>
            </a:r>
            <a:r>
              <a:rPr lang="cs-CZ" dirty="0" smtClean="0"/>
              <a:t> many </a:t>
            </a:r>
            <a:r>
              <a:rPr lang="cs-CZ" dirty="0" err="1" smtClean="0"/>
              <a:t>forms</a:t>
            </a:r>
            <a:r>
              <a:rPr lang="cs-CZ" dirty="0" smtClean="0"/>
              <a:t>: </a:t>
            </a:r>
          </a:p>
          <a:p>
            <a:r>
              <a:rPr lang="cs-CZ" dirty="0" smtClean="0"/>
              <a:t>Direct/</a:t>
            </a:r>
            <a:r>
              <a:rPr lang="cs-CZ" dirty="0" err="1" smtClean="0"/>
              <a:t>nondirect</a:t>
            </a:r>
            <a:endParaRPr lang="cs-CZ" dirty="0" smtClean="0"/>
          </a:p>
          <a:p>
            <a:r>
              <a:rPr lang="cs-CZ" dirty="0" err="1" smtClean="0"/>
              <a:t>Verbal</a:t>
            </a:r>
            <a:r>
              <a:rPr lang="cs-CZ" dirty="0" smtClean="0"/>
              <a:t>/</a:t>
            </a:r>
            <a:r>
              <a:rPr lang="cs-CZ" dirty="0" err="1" smtClean="0"/>
              <a:t>physical</a:t>
            </a:r>
            <a:r>
              <a:rPr lang="cs-CZ" dirty="0" smtClean="0"/>
              <a:t>/</a:t>
            </a:r>
            <a:r>
              <a:rPr lang="cs-CZ" dirty="0" err="1" smtClean="0"/>
              <a:t>sexual</a:t>
            </a:r>
            <a:r>
              <a:rPr lang="cs-CZ" dirty="0" smtClean="0"/>
              <a:t>….</a:t>
            </a:r>
          </a:p>
          <a:p>
            <a:r>
              <a:rPr lang="cs-CZ" dirty="0" err="1" smtClean="0"/>
              <a:t>Other-oriented</a:t>
            </a:r>
            <a:r>
              <a:rPr lang="cs-CZ" dirty="0" smtClean="0"/>
              <a:t>/</a:t>
            </a:r>
            <a:r>
              <a:rPr lang="cs-CZ" dirty="0" err="1" smtClean="0"/>
              <a:t>self-oriented</a:t>
            </a:r>
            <a:endParaRPr lang="cs-CZ" dirty="0" smtClean="0"/>
          </a:p>
          <a:p>
            <a:r>
              <a:rPr lang="cs-CZ" dirty="0" err="1" smtClean="0"/>
              <a:t>Interpersonal</a:t>
            </a:r>
            <a:r>
              <a:rPr lang="cs-CZ" dirty="0" smtClean="0"/>
              <a:t>/</a:t>
            </a:r>
            <a:r>
              <a:rPr lang="cs-CZ" dirty="0" err="1" smtClean="0"/>
              <a:t>intergoup</a:t>
            </a:r>
            <a:endParaRPr lang="cs-CZ" dirty="0"/>
          </a:p>
          <a:p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sz="2600" b="1" dirty="0" smtClean="0">
                <a:solidFill>
                  <a:schemeClr val="bg1"/>
                </a:solidFill>
              </a:rPr>
              <a:t>Online/</a:t>
            </a:r>
            <a:r>
              <a:rPr lang="cs-CZ" sz="2600" b="1" dirty="0" err="1" smtClean="0">
                <a:solidFill>
                  <a:schemeClr val="bg1"/>
                </a:solidFill>
              </a:rPr>
              <a:t>offline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3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0766"/>
            <a:ext cx="7886700" cy="3141056"/>
          </a:xfrm>
          <a:prstGeom prst="rect">
            <a:avLst/>
          </a:prstGeom>
        </p:spPr>
      </p:pic>
      <p:sp>
        <p:nvSpPr>
          <p:cNvPr id="6" name="Zaoblený obdélníkový bublinový popisek 5"/>
          <p:cNvSpPr/>
          <p:nvPr/>
        </p:nvSpPr>
        <p:spPr>
          <a:xfrm>
            <a:off x="486983" y="1215787"/>
            <a:ext cx="4471384" cy="1214980"/>
          </a:xfrm>
          <a:prstGeom prst="wedgeRoundRectCallout">
            <a:avLst>
              <a:gd name="adj1" fmla="val 28121"/>
              <a:gd name="adj2" fmla="val 10860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Complicated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assessment</a:t>
            </a:r>
            <a:r>
              <a:rPr lang="cs-CZ" sz="2400" dirty="0" smtClean="0">
                <a:solidFill>
                  <a:schemeClr val="tx1"/>
                </a:solidFill>
              </a:rPr>
              <a:t>, „just a </a:t>
            </a:r>
            <a:r>
              <a:rPr lang="cs-CZ" sz="2400" dirty="0" err="1" smtClean="0">
                <a:solidFill>
                  <a:schemeClr val="tx1"/>
                </a:solidFill>
              </a:rPr>
              <a:t>joke</a:t>
            </a:r>
            <a:r>
              <a:rPr lang="cs-CZ" sz="2400" dirty="0" smtClean="0">
                <a:solidFill>
                  <a:schemeClr val="tx1"/>
                </a:solidFill>
              </a:rPr>
              <a:t>“, not </a:t>
            </a:r>
            <a:r>
              <a:rPr lang="cs-CZ" sz="2400" dirty="0" err="1" smtClean="0">
                <a:solidFill>
                  <a:schemeClr val="tx1"/>
                </a:solidFill>
              </a:rPr>
              <a:t>serious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9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0766"/>
            <a:ext cx="7886700" cy="3141056"/>
          </a:xfrm>
          <a:prstGeom prst="rect">
            <a:avLst/>
          </a:prstGeom>
        </p:spPr>
      </p:pic>
      <p:sp>
        <p:nvSpPr>
          <p:cNvPr id="6" name="Zaoblený obdélníkový bublinový popisek 5"/>
          <p:cNvSpPr/>
          <p:nvPr/>
        </p:nvSpPr>
        <p:spPr>
          <a:xfrm>
            <a:off x="486983" y="1215787"/>
            <a:ext cx="4471384" cy="1214980"/>
          </a:xfrm>
          <a:prstGeom prst="wedgeRoundRectCallout">
            <a:avLst>
              <a:gd name="adj1" fmla="val 56348"/>
              <a:gd name="adj2" fmla="val 8316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Wide</a:t>
            </a:r>
            <a:r>
              <a:rPr lang="cs-CZ" sz="2400" dirty="0" smtClean="0">
                <a:solidFill>
                  <a:schemeClr val="tx1"/>
                </a:solidFill>
              </a:rPr>
              <a:t> audience, </a:t>
            </a:r>
            <a:r>
              <a:rPr lang="cs-CZ" sz="2400" dirty="0" err="1" smtClean="0">
                <a:solidFill>
                  <a:schemeClr val="tx1"/>
                </a:solidFill>
              </a:rPr>
              <a:t>who</a:t>
            </a:r>
            <a:r>
              <a:rPr lang="cs-CZ" sz="2400" dirty="0" smtClean="0">
                <a:solidFill>
                  <a:schemeClr val="tx1"/>
                </a:solidFill>
              </a:rPr>
              <a:t> (</a:t>
            </a:r>
            <a:r>
              <a:rPr lang="cs-CZ" sz="2400" dirty="0" err="1" smtClean="0">
                <a:solidFill>
                  <a:schemeClr val="tx1"/>
                </a:solidFill>
              </a:rPr>
              <a:t>where</a:t>
            </a:r>
            <a:r>
              <a:rPr lang="cs-CZ" sz="2400" dirty="0" smtClean="0">
                <a:solidFill>
                  <a:schemeClr val="tx1"/>
                </a:solidFill>
              </a:rPr>
              <a:t>) </a:t>
            </a:r>
            <a:r>
              <a:rPr lang="cs-CZ" sz="2400" dirty="0" err="1" smtClean="0">
                <a:solidFill>
                  <a:schemeClr val="tx1"/>
                </a:solidFill>
              </a:rPr>
              <a:t>is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victim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ongoing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event</a:t>
            </a:r>
            <a:r>
              <a:rPr lang="cs-CZ" sz="24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51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0766"/>
            <a:ext cx="7886700" cy="3141056"/>
          </a:xfrm>
          <a:prstGeom prst="rect">
            <a:avLst/>
          </a:prstGeom>
        </p:spPr>
      </p:pic>
      <p:sp>
        <p:nvSpPr>
          <p:cNvPr id="6" name="Zaoblený obdélníkový bublinový popisek 5"/>
          <p:cNvSpPr/>
          <p:nvPr/>
        </p:nvSpPr>
        <p:spPr>
          <a:xfrm>
            <a:off x="486983" y="1215787"/>
            <a:ext cx="4471384" cy="1214980"/>
          </a:xfrm>
          <a:prstGeom prst="wedgeRoundRectCallout">
            <a:avLst>
              <a:gd name="adj1" fmla="val 87455"/>
              <a:gd name="adj2" fmla="val 5984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Assessment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self-efficacy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own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victimization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aggravation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of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problem</a:t>
            </a:r>
            <a:r>
              <a:rPr lang="cs-CZ" sz="24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4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Audience in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events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These </a:t>
            </a:r>
            <a:r>
              <a:rPr lang="cs-CZ" dirty="0" err="1" smtClean="0"/>
              <a:t>aspects</a:t>
            </a:r>
            <a:r>
              <a:rPr lang="cs-CZ" dirty="0" smtClean="0"/>
              <a:t> </a:t>
            </a:r>
            <a:r>
              <a:rPr lang="cs-CZ" dirty="0" err="1" smtClean="0"/>
              <a:t>concern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responses</a:t>
            </a:r>
            <a:r>
              <a:rPr lang="cs-CZ" dirty="0" smtClean="0"/>
              <a:t> to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events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online </a:t>
            </a:r>
            <a:r>
              <a:rPr lang="cs-CZ" dirty="0" err="1" smtClean="0"/>
              <a:t>aggression</a:t>
            </a:r>
            <a:r>
              <a:rPr lang="cs-CZ" dirty="0" smtClean="0"/>
              <a:t>?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7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Cyberhate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Another</a:t>
            </a:r>
            <a:r>
              <a:rPr lang="cs-CZ" dirty="0" smtClean="0"/>
              <a:t> type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aggression</a:t>
            </a:r>
            <a:r>
              <a:rPr lang="cs-CZ" dirty="0" smtClean="0"/>
              <a:t> </a:t>
            </a:r>
            <a:r>
              <a:rPr lang="cs-CZ" dirty="0" err="1" smtClean="0"/>
              <a:t>encountered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internet</a:t>
            </a:r>
          </a:p>
          <a:p>
            <a:endParaRPr lang="cs-CZ" dirty="0"/>
          </a:p>
          <a:p>
            <a:r>
              <a:rPr lang="cs-CZ" dirty="0" err="1" smtClean="0"/>
              <a:t>Intergroup</a:t>
            </a:r>
            <a:r>
              <a:rPr lang="cs-CZ" dirty="0" smtClean="0"/>
              <a:t> </a:t>
            </a:r>
            <a:r>
              <a:rPr lang="cs-CZ" dirty="0" err="1" smtClean="0"/>
              <a:t>aggression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potential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reaching</a:t>
            </a:r>
            <a:r>
              <a:rPr lang="cs-CZ" dirty="0"/>
              <a:t> very </a:t>
            </a:r>
            <a:r>
              <a:rPr lang="cs-CZ" dirty="0" err="1"/>
              <a:t>wide</a:t>
            </a:r>
            <a:r>
              <a:rPr lang="cs-CZ" dirty="0"/>
              <a:t> audience</a:t>
            </a:r>
          </a:p>
          <a:p>
            <a:pPr marL="0" indent="0">
              <a:buNone/>
            </a:pPr>
            <a:r>
              <a:rPr lang="cs-CZ" dirty="0" err="1"/>
              <a:t>Detrimental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individuals</a:t>
            </a:r>
            <a:r>
              <a:rPr lang="cs-CZ" dirty="0"/>
              <a:t> and society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Today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major </a:t>
            </a:r>
            <a:r>
              <a:rPr lang="cs-CZ" dirty="0" err="1"/>
              <a:t>topic</a:t>
            </a:r>
            <a:r>
              <a:rPr lang="cs-CZ" dirty="0"/>
              <a:t> on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8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Hate</a:t>
            </a:r>
            <a:r>
              <a:rPr lang="cs-CZ" dirty="0" smtClean="0"/>
              <a:t> </a:t>
            </a:r>
            <a:r>
              <a:rPr lang="cs-CZ" dirty="0" err="1" smtClean="0"/>
              <a:t>speech</a:t>
            </a:r>
            <a:r>
              <a:rPr lang="cs-CZ" dirty="0" smtClean="0"/>
              <a:t>, </a:t>
            </a:r>
            <a:r>
              <a:rPr lang="cs-CZ" dirty="0" err="1" smtClean="0"/>
              <a:t>cyberhate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Greenawalt</a:t>
            </a:r>
            <a:r>
              <a:rPr lang="en-US" dirty="0"/>
              <a:t> (1989</a:t>
            </a:r>
            <a:r>
              <a:rPr lang="en-US" dirty="0" smtClean="0"/>
              <a:t>):</a:t>
            </a:r>
            <a:r>
              <a:rPr lang="cs-CZ" dirty="0" smtClean="0"/>
              <a:t> </a:t>
            </a:r>
            <a:r>
              <a:rPr lang="cs-CZ" dirty="0" err="1" smtClean="0"/>
              <a:t>hate</a:t>
            </a:r>
            <a:r>
              <a:rPr lang="cs-CZ" dirty="0" smtClean="0"/>
              <a:t> </a:t>
            </a:r>
            <a:r>
              <a:rPr lang="cs-CZ" dirty="0" err="1" smtClean="0"/>
              <a:t>speech</a:t>
            </a:r>
            <a:r>
              <a:rPr lang="cs-CZ" dirty="0" smtClean="0"/>
              <a:t> </a:t>
            </a:r>
            <a:r>
              <a:rPr lang="en-US" dirty="0" smtClean="0"/>
              <a:t>causes offence</a:t>
            </a:r>
            <a:r>
              <a:rPr lang="cs-CZ" dirty="0" smtClean="0"/>
              <a:t>, </a:t>
            </a:r>
            <a:r>
              <a:rPr lang="en-US" dirty="0"/>
              <a:t>may deeply wound those </a:t>
            </a:r>
            <a:r>
              <a:rPr lang="cs-CZ" dirty="0" err="1" smtClean="0"/>
              <a:t>targeted</a:t>
            </a:r>
            <a:r>
              <a:rPr lang="cs-CZ" dirty="0" smtClean="0"/>
              <a:t>, </a:t>
            </a:r>
            <a:r>
              <a:rPr lang="en-US" dirty="0"/>
              <a:t>might provoke a response of </a:t>
            </a:r>
            <a:r>
              <a:rPr lang="en-US" dirty="0" smtClean="0"/>
              <a:t>violence</a:t>
            </a:r>
            <a:r>
              <a:rPr lang="cs-CZ" dirty="0" smtClean="0"/>
              <a:t>, </a:t>
            </a:r>
            <a:r>
              <a:rPr lang="en-US" dirty="0"/>
              <a:t>have a degrading effect on social relationships within any one community</a:t>
            </a:r>
            <a:endParaRPr lang="cs-CZ" dirty="0"/>
          </a:p>
          <a:p>
            <a:endParaRPr lang="en-US" dirty="0"/>
          </a:p>
          <a:p>
            <a:pPr marL="0" lvl="0" indent="0" algn="just" latinLnBrk="1" hangingPunct="0">
              <a:buNone/>
            </a:pPr>
            <a:r>
              <a:rPr lang="fr-FR" dirty="0" smtClean="0">
                <a:cs typeface="Calibri"/>
              </a:rPr>
              <a:t>Council </a:t>
            </a:r>
            <a:r>
              <a:rPr lang="fr-FR" dirty="0">
                <a:cs typeface="Calibri"/>
              </a:rPr>
              <a:t>of Europe, 2013:</a:t>
            </a:r>
          </a:p>
          <a:p>
            <a:pPr algn="just"/>
            <a:r>
              <a:rPr lang="fr-FR" dirty="0"/>
              <a:t>Hate speech </a:t>
            </a:r>
            <a:r>
              <a:rPr lang="en-US" dirty="0" smtClean="0"/>
              <a:t>has </a:t>
            </a:r>
            <a:r>
              <a:rPr lang="en-US" dirty="0"/>
              <a:t>no particular definition in international human rights; it is a term used to describe broad discourse that is extremely negative and constitutes a threat to social peace. </a:t>
            </a:r>
            <a:endParaRPr lang="cs-CZ" dirty="0" smtClean="0"/>
          </a:p>
          <a:p>
            <a:pPr algn="just"/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fr-FR" dirty="0" smtClean="0"/>
              <a:t>covers </a:t>
            </a:r>
            <a:r>
              <a:rPr lang="fr-FR" b="1" dirty="0"/>
              <a:t>all forms of expression which spread, incite, promote or justify racial hatred, xenophobia, anti-Semitism or other forms of hatred based on </a:t>
            </a:r>
            <a:r>
              <a:rPr lang="fr-FR" b="1" dirty="0" smtClean="0"/>
              <a:t>intolerance</a:t>
            </a:r>
            <a:r>
              <a:rPr lang="cs-CZ" b="1" dirty="0" smtClean="0"/>
              <a:t>.</a:t>
            </a:r>
          </a:p>
          <a:p>
            <a:pPr algn="just"/>
            <a:r>
              <a:rPr lang="cs-CZ" dirty="0"/>
              <a:t>(http://</a:t>
            </a:r>
            <a:r>
              <a:rPr lang="cs-CZ" dirty="0" smtClean="0"/>
              <a:t>www.coe.int/en/web/</a:t>
            </a:r>
            <a:r>
              <a:rPr lang="cs-CZ" dirty="0" err="1" smtClean="0"/>
              <a:t>freedom-expression</a:t>
            </a:r>
            <a:r>
              <a:rPr lang="cs-CZ" dirty="0" smtClean="0"/>
              <a:t>/</a:t>
            </a:r>
            <a:r>
              <a:rPr lang="cs-CZ" dirty="0" err="1" smtClean="0"/>
              <a:t>hate-speech</a:t>
            </a:r>
            <a:r>
              <a:rPr lang="cs-CZ" dirty="0" smtClean="0"/>
              <a:t>)</a:t>
            </a:r>
          </a:p>
          <a:p>
            <a:pPr algn="just"/>
            <a:endParaRPr lang="cs-CZ" dirty="0"/>
          </a:p>
          <a:p>
            <a:pPr algn="just"/>
            <a:r>
              <a:rPr lang="en-US" dirty="0" err="1"/>
              <a:t>Cyberhate</a:t>
            </a:r>
            <a:r>
              <a:rPr lang="en-US" dirty="0"/>
              <a:t>: "similar to cyberbullying, but online extremist and hate material aim the abuse at a </a:t>
            </a:r>
            <a:r>
              <a:rPr lang="en-US" b="1" dirty="0"/>
              <a:t>collective identity</a:t>
            </a:r>
            <a:r>
              <a:rPr lang="en-US" dirty="0"/>
              <a:t> rather than a specific individual" (Hawdon et al.,2015)</a:t>
            </a:r>
          </a:p>
          <a:p>
            <a:pPr algn="just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0286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Cyberhate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Roots</a:t>
            </a:r>
            <a:r>
              <a:rPr lang="cs-CZ" dirty="0" smtClean="0"/>
              <a:t> in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endParaRPr lang="cs-CZ" dirty="0" smtClean="0"/>
          </a:p>
          <a:p>
            <a:r>
              <a:rPr lang="cs-CZ" dirty="0" err="1" smtClean="0"/>
              <a:t>Attitides</a:t>
            </a:r>
            <a:r>
              <a:rPr lang="cs-CZ" dirty="0" smtClean="0"/>
              <a:t>, </a:t>
            </a:r>
            <a:r>
              <a:rPr lang="cs-CZ" dirty="0" err="1" smtClean="0"/>
              <a:t>opinions</a:t>
            </a:r>
            <a:endParaRPr lang="cs-CZ" dirty="0"/>
          </a:p>
          <a:p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norms</a:t>
            </a:r>
            <a:endParaRPr lang="cs-CZ" dirty="0" smtClean="0"/>
          </a:p>
          <a:p>
            <a:r>
              <a:rPr lang="cs-CZ" dirty="0" smtClean="0"/>
              <a:t>Group identity</a:t>
            </a:r>
          </a:p>
          <a:p>
            <a:r>
              <a:rPr lang="cs-CZ" dirty="0" smtClean="0"/>
              <a:t>In-</a:t>
            </a:r>
            <a:r>
              <a:rPr lang="cs-CZ" dirty="0" err="1" smtClean="0"/>
              <a:t>groups</a:t>
            </a:r>
            <a:r>
              <a:rPr lang="cs-CZ" dirty="0" smtClean="0"/>
              <a:t> and </a:t>
            </a:r>
            <a:r>
              <a:rPr lang="cs-CZ" dirty="0" err="1" smtClean="0"/>
              <a:t>out-groups</a:t>
            </a:r>
            <a:endParaRPr lang="cs-CZ" dirty="0" smtClean="0"/>
          </a:p>
          <a:p>
            <a:r>
              <a:rPr lang="cs-CZ" dirty="0" err="1" smtClean="0"/>
              <a:t>Prejudices</a:t>
            </a: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5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Cyberhate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Online</a:t>
            </a:r>
          </a:p>
          <a:p>
            <a:pPr marL="0" indent="0">
              <a:buNone/>
            </a:pPr>
            <a:r>
              <a:rPr lang="cs-CZ" dirty="0" err="1" smtClean="0"/>
              <a:t>Increasing</a:t>
            </a:r>
            <a:r>
              <a:rPr lang="cs-CZ" dirty="0" smtClean="0"/>
              <a:t>? (</a:t>
            </a:r>
            <a:r>
              <a:rPr lang="cs-CZ" dirty="0" err="1" smtClean="0"/>
              <a:t>increasing</a:t>
            </a:r>
            <a:r>
              <a:rPr lang="cs-CZ" dirty="0" smtClean="0"/>
              <a:t> internet use)</a:t>
            </a:r>
          </a:p>
          <a:p>
            <a:pPr marL="0" indent="0">
              <a:buNone/>
            </a:pPr>
            <a:r>
              <a:rPr lang="cs-CZ" dirty="0" err="1" smtClean="0"/>
              <a:t>Dispersing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 many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platforms</a:t>
            </a:r>
            <a:endParaRPr lang="cs-CZ" dirty="0" smtClean="0"/>
          </a:p>
          <a:p>
            <a:r>
              <a:rPr lang="cs-CZ" dirty="0" err="1" smtClean="0"/>
              <a:t>prominently</a:t>
            </a:r>
            <a:r>
              <a:rPr lang="cs-CZ" dirty="0" smtClean="0"/>
              <a:t> SNS</a:t>
            </a:r>
          </a:p>
          <a:p>
            <a:pPr marL="0" indent="0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9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Cyberhate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Online </a:t>
            </a:r>
            <a:r>
              <a:rPr lang="cs-CZ" dirty="0" err="1" smtClean="0"/>
              <a:t>disinhibition</a:t>
            </a:r>
            <a:endParaRPr lang="cs-CZ" dirty="0" smtClean="0"/>
          </a:p>
          <a:p>
            <a:pPr lvl="1"/>
            <a:r>
              <a:rPr lang="cs-CZ" dirty="0" err="1" smtClean="0"/>
              <a:t>Hostility</a:t>
            </a:r>
            <a:endParaRPr lang="cs-CZ" dirty="0" smtClean="0"/>
          </a:p>
          <a:p>
            <a:pPr lvl="1"/>
            <a:r>
              <a:rPr lang="cs-CZ" dirty="0"/>
              <a:t>Anonymity, </a:t>
            </a:r>
            <a:r>
              <a:rPr lang="cs-CZ" dirty="0" err="1"/>
              <a:t>invisibility</a:t>
            </a:r>
            <a:r>
              <a:rPr lang="cs-CZ" dirty="0"/>
              <a:t>, </a:t>
            </a:r>
            <a:r>
              <a:rPr lang="cs-CZ" dirty="0" err="1"/>
              <a:t>asynchronicity</a:t>
            </a:r>
            <a:r>
              <a:rPr lang="cs-CZ" dirty="0"/>
              <a:t>, </a:t>
            </a:r>
            <a:r>
              <a:rPr lang="cs-CZ" dirty="0" err="1"/>
              <a:t>solipstic</a:t>
            </a:r>
            <a:r>
              <a:rPr lang="cs-CZ" dirty="0"/>
              <a:t> </a:t>
            </a:r>
            <a:r>
              <a:rPr lang="cs-CZ" dirty="0" err="1"/>
              <a:t>introjection</a:t>
            </a:r>
            <a:r>
              <a:rPr lang="cs-CZ" dirty="0"/>
              <a:t>, </a:t>
            </a:r>
            <a:r>
              <a:rPr lang="cs-CZ" dirty="0" err="1"/>
              <a:t>dissociative</a:t>
            </a:r>
            <a:r>
              <a:rPr lang="cs-CZ" dirty="0"/>
              <a:t> </a:t>
            </a:r>
            <a:r>
              <a:rPr lang="cs-CZ" dirty="0" err="1"/>
              <a:t>imagination</a:t>
            </a:r>
            <a:r>
              <a:rPr lang="cs-CZ" dirty="0"/>
              <a:t>, </a:t>
            </a:r>
            <a:r>
              <a:rPr lang="cs-CZ" dirty="0" err="1"/>
              <a:t>minimization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status and </a:t>
            </a:r>
            <a:r>
              <a:rPr lang="cs-CZ" dirty="0" err="1"/>
              <a:t>authority</a:t>
            </a:r>
            <a:endParaRPr lang="cs-CZ" dirty="0"/>
          </a:p>
          <a:p>
            <a:pPr lvl="1"/>
            <a:endParaRPr lang="cs-CZ" dirty="0" smtClean="0"/>
          </a:p>
          <a:p>
            <a:r>
              <a:rPr lang="cs-CZ" dirty="0" smtClean="0"/>
              <a:t>SIDE model</a:t>
            </a:r>
          </a:p>
          <a:p>
            <a:pPr lvl="1"/>
            <a:r>
              <a:rPr lang="cs-CZ" dirty="0" err="1" smtClean="0"/>
              <a:t>Strengthening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identity (</a:t>
            </a:r>
            <a:r>
              <a:rPr lang="cs-CZ" dirty="0" err="1" smtClean="0"/>
              <a:t>Tajfel</a:t>
            </a:r>
            <a:r>
              <a:rPr lang="cs-CZ" dirty="0" smtClean="0"/>
              <a:t>, Turner)</a:t>
            </a:r>
          </a:p>
          <a:p>
            <a:pPr lvl="1"/>
            <a:r>
              <a:rPr lang="cs-CZ" dirty="0" err="1" smtClean="0"/>
              <a:t>Potential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expression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normatively</a:t>
            </a:r>
            <a:r>
              <a:rPr lang="cs-CZ" dirty="0" smtClean="0"/>
              <a:t> negative </a:t>
            </a:r>
            <a:r>
              <a:rPr lang="cs-CZ" dirty="0" err="1" smtClean="0"/>
              <a:t>attitudes</a:t>
            </a:r>
            <a:r>
              <a:rPr lang="cs-CZ" dirty="0" smtClean="0"/>
              <a:t>, </a:t>
            </a:r>
            <a:r>
              <a:rPr lang="cs-CZ" dirty="0" err="1" smtClean="0"/>
              <a:t>behavior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smtClean="0"/>
              <a:t>Anonymity vs. </a:t>
            </a:r>
            <a:r>
              <a:rPr lang="cs-CZ" dirty="0" err="1" smtClean="0"/>
              <a:t>identifiability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still</a:t>
            </a:r>
            <a:r>
              <a:rPr lang="cs-CZ" dirty="0" smtClean="0"/>
              <a:t> no such </a:t>
            </a:r>
            <a:r>
              <a:rPr lang="cs-CZ" dirty="0" err="1" smtClean="0"/>
              <a:t>constrains</a:t>
            </a:r>
            <a:r>
              <a:rPr lang="cs-CZ" dirty="0" smtClean="0"/>
              <a:t> to </a:t>
            </a:r>
            <a:r>
              <a:rPr lang="cs-CZ" dirty="0" err="1" smtClean="0"/>
              <a:t>join</a:t>
            </a:r>
            <a:r>
              <a:rPr lang="cs-CZ" dirty="0" smtClean="0"/>
              <a:t> such </a:t>
            </a:r>
            <a:r>
              <a:rPr lang="cs-CZ" dirty="0" err="1" smtClean="0"/>
              <a:t>group</a:t>
            </a:r>
            <a:r>
              <a:rPr lang="cs-CZ" dirty="0" smtClean="0"/>
              <a:t>/express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attitude</a:t>
            </a:r>
            <a:endParaRPr lang="en-US" dirty="0" smtClean="0"/>
          </a:p>
          <a:p>
            <a:pPr lvl="1"/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1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Cyberhate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cs-CZ" sz="1800" b="1" dirty="0" smtClean="0"/>
              <a:t>Anonymity</a:t>
            </a:r>
            <a:endParaRPr lang="cs-CZ" sz="1800" b="1" dirty="0"/>
          </a:p>
          <a:p>
            <a:pPr marL="228600" lvl="1">
              <a:spcBef>
                <a:spcPts val="1000"/>
              </a:spcBef>
            </a:pPr>
            <a:r>
              <a:rPr lang="cs-CZ" sz="1800" dirty="0" err="1"/>
              <a:t>Lower</a:t>
            </a:r>
            <a:r>
              <a:rPr lang="cs-CZ" sz="1800" dirty="0"/>
              <a:t> anonymity </a:t>
            </a:r>
            <a:r>
              <a:rPr lang="cs-CZ" sz="1800" dirty="0" err="1"/>
              <a:t>connected</a:t>
            </a:r>
            <a:r>
              <a:rPr lang="cs-CZ" sz="1800" dirty="0"/>
              <a:t> to </a:t>
            </a:r>
            <a:r>
              <a:rPr lang="cs-CZ" sz="1800" b="1" dirty="0" err="1"/>
              <a:t>decrease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aggressive</a:t>
            </a:r>
            <a:r>
              <a:rPr lang="cs-CZ" sz="1800" dirty="0"/>
              <a:t> </a:t>
            </a:r>
            <a:r>
              <a:rPr lang="cs-CZ" sz="1800" dirty="0" err="1"/>
              <a:t>comments</a:t>
            </a:r>
            <a:r>
              <a:rPr lang="cs-CZ" sz="1800" dirty="0"/>
              <a:t> in online </a:t>
            </a:r>
            <a:r>
              <a:rPr lang="cs-CZ" sz="1800" dirty="0" err="1"/>
              <a:t>discussion</a:t>
            </a:r>
            <a:r>
              <a:rPr lang="cs-CZ" sz="1800" dirty="0"/>
              <a:t> (</a:t>
            </a:r>
            <a:r>
              <a:rPr lang="cs-CZ" sz="1800" dirty="0" err="1"/>
              <a:t>Cho</a:t>
            </a:r>
            <a:r>
              <a:rPr lang="cs-CZ" sz="1800" dirty="0"/>
              <a:t> &amp; </a:t>
            </a:r>
            <a:r>
              <a:rPr lang="cs-CZ" sz="1800" dirty="0" err="1"/>
              <a:t>Kwon</a:t>
            </a:r>
            <a:r>
              <a:rPr lang="cs-CZ" sz="1800" dirty="0"/>
              <a:t>, 2015</a:t>
            </a:r>
            <a:r>
              <a:rPr lang="cs-CZ" sz="1800" dirty="0" smtClean="0"/>
              <a:t>)</a:t>
            </a:r>
          </a:p>
          <a:p>
            <a:r>
              <a:rPr lang="cs-CZ" sz="1800" dirty="0" smtClean="0"/>
              <a:t>Czech study: </a:t>
            </a:r>
            <a:r>
              <a:rPr lang="cs-CZ" sz="1800" dirty="0" err="1" smtClean="0"/>
              <a:t>Constent</a:t>
            </a:r>
            <a:r>
              <a:rPr lang="cs-CZ" sz="1800" dirty="0" smtClean="0"/>
              <a:t> </a:t>
            </a:r>
            <a:r>
              <a:rPr lang="cs-CZ" sz="1800" dirty="0" err="1" smtClean="0"/>
              <a:t>analysis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1,080 </a:t>
            </a:r>
            <a:r>
              <a:rPr lang="cs-CZ" sz="1800" dirty="0" err="1" smtClean="0"/>
              <a:t>comments</a:t>
            </a:r>
            <a:r>
              <a:rPr lang="cs-CZ" sz="1800" dirty="0" smtClean="0"/>
              <a:t> </a:t>
            </a:r>
            <a:r>
              <a:rPr lang="cs-CZ" sz="1800" dirty="0" err="1" smtClean="0"/>
              <a:t>under</a:t>
            </a:r>
            <a:r>
              <a:rPr lang="cs-CZ" sz="1800" dirty="0" smtClean="0"/>
              <a:t> 54 </a:t>
            </a:r>
            <a:r>
              <a:rPr lang="cs-CZ" sz="1800" dirty="0" err="1" smtClean="0"/>
              <a:t>posts</a:t>
            </a:r>
            <a:r>
              <a:rPr lang="cs-CZ" sz="1800" dirty="0" smtClean="0"/>
              <a:t> on </a:t>
            </a:r>
            <a:r>
              <a:rPr lang="cs-CZ" sz="1800" dirty="0"/>
              <a:t>9 </a:t>
            </a:r>
            <a:r>
              <a:rPr lang="cs-CZ" sz="1800" dirty="0" smtClean="0"/>
              <a:t>FB </a:t>
            </a:r>
            <a:r>
              <a:rPr lang="cs-CZ" sz="1800" dirty="0" err="1" smtClean="0"/>
              <a:t>pages</a:t>
            </a:r>
            <a:r>
              <a:rPr lang="cs-CZ" sz="1800" dirty="0" smtClean="0"/>
              <a:t> </a:t>
            </a:r>
            <a:r>
              <a:rPr lang="cs-CZ" sz="1800" dirty="0" err="1"/>
              <a:t>arguing</a:t>
            </a:r>
            <a:r>
              <a:rPr lang="cs-CZ" sz="1800" dirty="0"/>
              <a:t> </a:t>
            </a:r>
            <a:r>
              <a:rPr lang="cs-CZ" sz="1800" dirty="0" err="1"/>
              <a:t>against</a:t>
            </a:r>
            <a:r>
              <a:rPr lang="cs-CZ" sz="1800" dirty="0"/>
              <a:t> </a:t>
            </a:r>
            <a:r>
              <a:rPr lang="cs-CZ" sz="1800" dirty="0" err="1" smtClean="0"/>
              <a:t>specific</a:t>
            </a:r>
            <a:r>
              <a:rPr lang="cs-CZ" sz="1800" dirty="0" smtClean="0"/>
              <a:t> </a:t>
            </a:r>
            <a:r>
              <a:rPr lang="cs-CZ" sz="1800" dirty="0" err="1" smtClean="0"/>
              <a:t>social</a:t>
            </a:r>
            <a:r>
              <a:rPr lang="cs-CZ" sz="1800" dirty="0" smtClean="0"/>
              <a:t> </a:t>
            </a:r>
            <a:r>
              <a:rPr lang="cs-CZ" sz="1800" dirty="0" err="1" smtClean="0"/>
              <a:t>group</a:t>
            </a:r>
            <a:r>
              <a:rPr lang="cs-CZ" sz="1800" dirty="0" smtClean="0"/>
              <a:t> (1.1</a:t>
            </a:r>
            <a:r>
              <a:rPr lang="cs-CZ" sz="1800" dirty="0"/>
              <a:t>. - 12.4.2016)</a:t>
            </a:r>
          </a:p>
          <a:p>
            <a:r>
              <a:rPr lang="cs-CZ" sz="1800" dirty="0" err="1" smtClean="0"/>
              <a:t>The</a:t>
            </a:r>
            <a:r>
              <a:rPr lang="cs-CZ" sz="1800" dirty="0" smtClean="0"/>
              <a:t> more </a:t>
            </a:r>
            <a:r>
              <a:rPr lang="cs-CZ" sz="1800" dirty="0" err="1" smtClean="0"/>
              <a:t>anonymous</a:t>
            </a:r>
            <a:r>
              <a:rPr lang="cs-CZ" sz="1800" dirty="0" smtClean="0"/>
              <a:t> autor </a:t>
            </a:r>
            <a:r>
              <a:rPr lang="cs-CZ" sz="1800" dirty="0" err="1" smtClean="0"/>
              <a:t>is</a:t>
            </a:r>
            <a:r>
              <a:rPr lang="cs-CZ" sz="1800" dirty="0" smtClean="0"/>
              <a:t>, </a:t>
            </a:r>
            <a:r>
              <a:rPr lang="cs-CZ" sz="1800" dirty="0" err="1" smtClean="0"/>
              <a:t>the</a:t>
            </a:r>
            <a:r>
              <a:rPr lang="cs-CZ" sz="1800" dirty="0" smtClean="0"/>
              <a:t> more </a:t>
            </a:r>
            <a:r>
              <a:rPr lang="cs-CZ" sz="1800" dirty="0" err="1" smtClean="0"/>
              <a:t>vulgar</a:t>
            </a:r>
            <a:r>
              <a:rPr lang="cs-CZ" sz="1800" dirty="0" smtClean="0"/>
              <a:t> comment and </a:t>
            </a:r>
            <a:r>
              <a:rPr lang="cs-CZ" sz="1800" dirty="0" err="1" smtClean="0"/>
              <a:t>the</a:t>
            </a:r>
            <a:r>
              <a:rPr lang="cs-CZ" sz="1800" dirty="0" smtClean="0"/>
              <a:t> more negative „</a:t>
            </a:r>
            <a:r>
              <a:rPr lang="cs-CZ" sz="1800" dirty="0" err="1" smtClean="0"/>
              <a:t>atmosphere</a:t>
            </a:r>
            <a:r>
              <a:rPr lang="cs-CZ" sz="1800" dirty="0" smtClean="0"/>
              <a:t>“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statements</a:t>
            </a:r>
            <a:endParaRPr lang="cs-CZ" sz="1800" dirty="0"/>
          </a:p>
          <a:p>
            <a:pPr marL="0" indent="0">
              <a:buNone/>
            </a:pPr>
            <a:r>
              <a:rPr lang="cs-CZ" sz="1800" b="1" dirty="0" smtClean="0"/>
              <a:t>Group </a:t>
            </a:r>
            <a:r>
              <a:rPr lang="cs-CZ" sz="1800" b="1" dirty="0" err="1" smtClean="0"/>
              <a:t>processess</a:t>
            </a:r>
            <a:endParaRPr lang="cs-CZ" sz="1800" b="1" dirty="0" smtClean="0"/>
          </a:p>
          <a:p>
            <a:r>
              <a:rPr lang="cs-CZ" sz="1800" dirty="0" err="1" smtClean="0"/>
              <a:t>The</a:t>
            </a:r>
            <a:r>
              <a:rPr lang="cs-CZ" sz="1800" dirty="0" smtClean="0"/>
              <a:t> more negative </a:t>
            </a:r>
            <a:r>
              <a:rPr lang="cs-CZ" sz="1800" dirty="0" err="1" smtClean="0"/>
              <a:t>attitudes</a:t>
            </a:r>
            <a:r>
              <a:rPr lang="cs-CZ" sz="1800" dirty="0" smtClean="0"/>
              <a:t> </a:t>
            </a:r>
            <a:r>
              <a:rPr lang="cs-CZ" sz="1800" dirty="0" err="1" smtClean="0"/>
              <a:t>towards</a:t>
            </a:r>
            <a:r>
              <a:rPr lang="cs-CZ" sz="1800" dirty="0" smtClean="0"/>
              <a:t> </a:t>
            </a:r>
            <a:r>
              <a:rPr lang="cs-CZ" sz="1800" dirty="0" err="1" smtClean="0"/>
              <a:t>out-group</a:t>
            </a:r>
            <a:r>
              <a:rPr lang="cs-CZ" sz="1800" dirty="0" smtClean="0"/>
              <a:t> by </a:t>
            </a:r>
            <a:r>
              <a:rPr lang="cs-CZ" sz="1800" dirty="0" err="1" smtClean="0"/>
              <a:t>administrators</a:t>
            </a:r>
            <a:r>
              <a:rPr lang="cs-CZ" sz="1800" dirty="0" smtClean="0"/>
              <a:t>, </a:t>
            </a:r>
            <a:r>
              <a:rPr lang="cs-CZ" sz="1800" dirty="0" err="1" smtClean="0"/>
              <a:t>the</a:t>
            </a:r>
            <a:r>
              <a:rPr lang="cs-CZ" sz="1800" dirty="0" smtClean="0"/>
              <a:t> more negative </a:t>
            </a:r>
            <a:r>
              <a:rPr lang="cs-CZ" sz="1800" dirty="0" err="1" smtClean="0"/>
              <a:t>emotions</a:t>
            </a:r>
            <a:r>
              <a:rPr lang="cs-CZ" sz="1800" dirty="0" smtClean="0"/>
              <a:t> in </a:t>
            </a:r>
            <a:r>
              <a:rPr lang="cs-CZ" sz="1800" dirty="0" err="1" smtClean="0"/>
              <a:t>following</a:t>
            </a:r>
            <a:r>
              <a:rPr lang="cs-CZ" sz="1800" dirty="0" smtClean="0"/>
              <a:t> </a:t>
            </a:r>
            <a:r>
              <a:rPr lang="cs-CZ" sz="1800" dirty="0" err="1" smtClean="0"/>
              <a:t>comments</a:t>
            </a:r>
            <a:r>
              <a:rPr lang="cs-CZ" sz="1800" dirty="0" smtClean="0"/>
              <a:t>.</a:t>
            </a:r>
          </a:p>
          <a:p>
            <a:r>
              <a:rPr lang="cs-CZ" sz="1600" dirty="0"/>
              <a:t>(Jitka Čurdová (2016). </a:t>
            </a:r>
            <a:r>
              <a:rPr lang="cs-CZ" sz="1600" i="1" dirty="0"/>
              <a:t>Vliv anonymity, </a:t>
            </a:r>
            <a:r>
              <a:rPr lang="cs-CZ" sz="1600" i="1" dirty="0" err="1"/>
              <a:t>deindividuace</a:t>
            </a:r>
            <a:r>
              <a:rPr lang="cs-CZ" sz="1600" i="1" dirty="0"/>
              <a:t> a  skupinové normy na míru vyjadřované agrese v komentářích na sociální síti </a:t>
            </a:r>
            <a:r>
              <a:rPr lang="cs-CZ" sz="1600" i="1" dirty="0" err="1"/>
              <a:t>Facebook</a:t>
            </a:r>
            <a:r>
              <a:rPr lang="cs-CZ" sz="1600" dirty="0"/>
              <a:t>. Diplomová práce, Masarykova Univerzita</a:t>
            </a:r>
            <a:r>
              <a:rPr lang="cs-CZ" sz="1600" dirty="0" smtClean="0"/>
              <a:t>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73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Aggression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Broad</a:t>
            </a:r>
            <a:r>
              <a:rPr lang="cs-CZ" dirty="0" smtClean="0"/>
              <a:t> and </a:t>
            </a:r>
            <a:r>
              <a:rPr lang="cs-CZ" dirty="0" err="1" smtClean="0"/>
              <a:t>complex</a:t>
            </a:r>
            <a:r>
              <a:rPr lang="cs-CZ" dirty="0" smtClean="0"/>
              <a:t> term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Aggression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….“</a:t>
            </a:r>
            <a:r>
              <a:rPr lang="cs-CZ" i="1" dirty="0" err="1" smtClean="0"/>
              <a:t>any</a:t>
            </a:r>
            <a:r>
              <a:rPr lang="cs-CZ" i="1" dirty="0" smtClean="0"/>
              <a:t> </a:t>
            </a:r>
            <a:r>
              <a:rPr lang="cs-CZ" i="1" dirty="0" err="1" smtClean="0"/>
              <a:t>form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behavior</a:t>
            </a:r>
            <a:r>
              <a:rPr lang="cs-CZ" i="1" dirty="0" smtClean="0"/>
              <a:t> </a:t>
            </a:r>
            <a:r>
              <a:rPr lang="cs-CZ" i="1" dirty="0" err="1" smtClean="0"/>
              <a:t>directed</a:t>
            </a:r>
            <a:r>
              <a:rPr lang="cs-CZ" i="1" dirty="0" smtClean="0"/>
              <a:t> </a:t>
            </a:r>
            <a:r>
              <a:rPr lang="cs-CZ" i="1" dirty="0" err="1" smtClean="0"/>
              <a:t>toward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goal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harming</a:t>
            </a:r>
            <a:r>
              <a:rPr lang="cs-CZ" i="1" dirty="0" smtClean="0"/>
              <a:t> </a:t>
            </a:r>
            <a:r>
              <a:rPr lang="cs-CZ" i="1" dirty="0" err="1" smtClean="0"/>
              <a:t>or</a:t>
            </a:r>
            <a:r>
              <a:rPr lang="cs-CZ" i="1" dirty="0" smtClean="0"/>
              <a:t> </a:t>
            </a:r>
            <a:r>
              <a:rPr lang="cs-CZ" i="1" dirty="0" err="1" smtClean="0"/>
              <a:t>injuring</a:t>
            </a:r>
            <a:r>
              <a:rPr lang="cs-CZ" i="1" dirty="0" smtClean="0"/>
              <a:t> </a:t>
            </a:r>
            <a:r>
              <a:rPr lang="cs-CZ" i="1" dirty="0" err="1" smtClean="0"/>
              <a:t>another</a:t>
            </a:r>
            <a:r>
              <a:rPr lang="cs-CZ" i="1" dirty="0" smtClean="0"/>
              <a:t> </a:t>
            </a:r>
            <a:r>
              <a:rPr lang="cs-CZ" i="1" dirty="0" err="1" smtClean="0"/>
              <a:t>living</a:t>
            </a:r>
            <a:r>
              <a:rPr lang="cs-CZ" i="1" dirty="0" smtClean="0"/>
              <a:t> </a:t>
            </a:r>
            <a:r>
              <a:rPr lang="cs-CZ" i="1" dirty="0" err="1" smtClean="0"/>
              <a:t>being</a:t>
            </a:r>
            <a:r>
              <a:rPr lang="cs-CZ" i="1" dirty="0" smtClean="0"/>
              <a:t> </a:t>
            </a:r>
            <a:r>
              <a:rPr lang="cs-CZ" i="1" dirty="0" err="1" smtClean="0"/>
              <a:t>who</a:t>
            </a:r>
            <a:r>
              <a:rPr lang="cs-CZ" i="1" dirty="0" smtClean="0"/>
              <a:t> </a:t>
            </a:r>
            <a:r>
              <a:rPr lang="cs-CZ" i="1" dirty="0" err="1" smtClean="0"/>
              <a:t>is</a:t>
            </a:r>
            <a:r>
              <a:rPr lang="cs-CZ" i="1" dirty="0" smtClean="0"/>
              <a:t> </a:t>
            </a:r>
            <a:r>
              <a:rPr lang="cs-CZ" i="1" dirty="0" err="1" smtClean="0"/>
              <a:t>motivated</a:t>
            </a:r>
            <a:r>
              <a:rPr lang="cs-CZ" i="1" dirty="0" smtClean="0"/>
              <a:t> to </a:t>
            </a:r>
            <a:r>
              <a:rPr lang="cs-CZ" i="1" dirty="0" err="1" smtClean="0"/>
              <a:t>avoid</a:t>
            </a:r>
            <a:r>
              <a:rPr lang="cs-CZ" i="1" dirty="0" smtClean="0"/>
              <a:t> such </a:t>
            </a:r>
            <a:r>
              <a:rPr lang="cs-CZ" i="1" dirty="0" err="1" smtClean="0"/>
              <a:t>treatment</a:t>
            </a:r>
            <a:r>
              <a:rPr lang="cs-CZ" dirty="0" smtClean="0"/>
              <a:t>“ (Baron &amp; </a:t>
            </a:r>
            <a:r>
              <a:rPr lang="cs-CZ" dirty="0" err="1" smtClean="0"/>
              <a:t>Richardson</a:t>
            </a:r>
            <a:r>
              <a:rPr lang="cs-CZ" dirty="0" smtClean="0"/>
              <a:t>, 2004, p.7)	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take</a:t>
            </a:r>
            <a:r>
              <a:rPr lang="cs-CZ" dirty="0" smtClean="0"/>
              <a:t> many </a:t>
            </a:r>
            <a:r>
              <a:rPr lang="cs-CZ" dirty="0" err="1" smtClean="0"/>
              <a:t>forms</a:t>
            </a:r>
            <a:r>
              <a:rPr lang="cs-CZ" dirty="0" smtClean="0"/>
              <a:t>: </a:t>
            </a:r>
          </a:p>
          <a:p>
            <a:r>
              <a:rPr lang="cs-CZ" dirty="0" smtClean="0"/>
              <a:t>Direct/</a:t>
            </a:r>
            <a:r>
              <a:rPr lang="cs-CZ" dirty="0" err="1" smtClean="0"/>
              <a:t>nondirect</a:t>
            </a:r>
            <a:endParaRPr lang="cs-CZ" dirty="0" smtClean="0"/>
          </a:p>
          <a:p>
            <a:r>
              <a:rPr lang="cs-CZ" dirty="0" err="1" smtClean="0"/>
              <a:t>Verbal</a:t>
            </a:r>
            <a:r>
              <a:rPr lang="cs-CZ" dirty="0" smtClean="0"/>
              <a:t>/</a:t>
            </a:r>
            <a:r>
              <a:rPr lang="cs-CZ" dirty="0" err="1" smtClean="0"/>
              <a:t>physical</a:t>
            </a:r>
            <a:r>
              <a:rPr lang="cs-CZ" dirty="0" smtClean="0"/>
              <a:t>/</a:t>
            </a:r>
            <a:r>
              <a:rPr lang="cs-CZ" dirty="0" err="1" smtClean="0"/>
              <a:t>sexual</a:t>
            </a:r>
            <a:r>
              <a:rPr lang="cs-CZ" dirty="0" smtClean="0"/>
              <a:t>….</a:t>
            </a:r>
          </a:p>
          <a:p>
            <a:r>
              <a:rPr lang="cs-CZ" dirty="0" err="1" smtClean="0"/>
              <a:t>Other-oriented</a:t>
            </a:r>
            <a:r>
              <a:rPr lang="cs-CZ" dirty="0" smtClean="0"/>
              <a:t>/</a:t>
            </a:r>
            <a:r>
              <a:rPr lang="cs-CZ" dirty="0" err="1" smtClean="0"/>
              <a:t>self-oriented</a:t>
            </a:r>
            <a:endParaRPr lang="cs-CZ" dirty="0" smtClean="0"/>
          </a:p>
          <a:p>
            <a:r>
              <a:rPr lang="cs-CZ" dirty="0" err="1" smtClean="0"/>
              <a:t>Interpersonal</a:t>
            </a:r>
            <a:r>
              <a:rPr lang="cs-CZ" dirty="0" smtClean="0"/>
              <a:t>/</a:t>
            </a:r>
            <a:r>
              <a:rPr lang="cs-CZ" dirty="0" err="1" smtClean="0"/>
              <a:t>intergoup</a:t>
            </a:r>
            <a:endParaRPr lang="cs-CZ" dirty="0"/>
          </a:p>
          <a:p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sz="2600" b="1" u="sng" dirty="0" smtClean="0">
                <a:solidFill>
                  <a:srgbClr val="FF0000"/>
                </a:solidFill>
              </a:rPr>
              <a:t>Online</a:t>
            </a:r>
            <a:r>
              <a:rPr lang="cs-CZ" sz="2600" b="1" dirty="0" smtClean="0">
                <a:solidFill>
                  <a:srgbClr val="FF0000"/>
                </a:solidFill>
              </a:rPr>
              <a:t> / </a:t>
            </a:r>
            <a:r>
              <a:rPr lang="cs-CZ" sz="2600" b="1" dirty="0" err="1" smtClean="0">
                <a:solidFill>
                  <a:srgbClr val="FF0000"/>
                </a:solidFill>
              </a:rPr>
              <a:t>offline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4765183" y="3322749"/>
            <a:ext cx="3438659" cy="1501291"/>
          </a:xfrm>
          <a:prstGeom prst="wedgeRoundRectCallout">
            <a:avLst>
              <a:gd name="adj1" fmla="val -97187"/>
              <a:gd name="adj2" fmla="val 11024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Need</a:t>
            </a:r>
            <a:r>
              <a:rPr lang="cs-CZ" sz="2400" dirty="0" smtClean="0">
                <a:solidFill>
                  <a:schemeClr val="tx1"/>
                </a:solidFill>
              </a:rPr>
              <a:t> to </a:t>
            </a:r>
            <a:r>
              <a:rPr lang="cs-CZ" sz="2400" dirty="0" err="1" smtClean="0">
                <a:solidFill>
                  <a:schemeClr val="tx1"/>
                </a:solidFill>
              </a:rPr>
              <a:t>specify</a:t>
            </a:r>
            <a:r>
              <a:rPr lang="cs-CZ" sz="2400" dirty="0" smtClean="0">
                <a:solidFill>
                  <a:schemeClr val="tx1"/>
                </a:solidFill>
              </a:rPr>
              <a:t> type </a:t>
            </a:r>
            <a:r>
              <a:rPr lang="cs-CZ" sz="2400" dirty="0" err="1" smtClean="0">
                <a:solidFill>
                  <a:schemeClr val="tx1"/>
                </a:solidFill>
              </a:rPr>
              <a:t>of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aggression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we</a:t>
            </a:r>
            <a:r>
              <a:rPr lang="cs-CZ" sz="2400" dirty="0" smtClean="0">
                <a:solidFill>
                  <a:schemeClr val="tx1"/>
                </a:solidFill>
              </a:rPr>
              <a:t> are </a:t>
            </a:r>
            <a:r>
              <a:rPr lang="cs-CZ" sz="2400" dirty="0" err="1" smtClean="0">
                <a:solidFill>
                  <a:schemeClr val="tx1"/>
                </a:solidFill>
              </a:rPr>
              <a:t>talking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about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3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In the past 12 months, have you seen websites where people discuss hate messages that attack certain groups or individuals ? </a:t>
            </a:r>
            <a:r>
              <a:rPr lang="cs-CZ" sz="2800" b="1" dirty="0" smtClean="0"/>
              <a:t>(EUKO, 2010; NCGM, 2013)</a:t>
            </a:r>
            <a:endParaRPr lang="en-US" sz="2800" b="1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9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48" y="2267521"/>
            <a:ext cx="5934904" cy="319132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55576" y="6224744"/>
            <a:ext cx="781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Hawdon, J., </a:t>
            </a:r>
            <a:r>
              <a:rPr lang="en-US" dirty="0" err="1"/>
              <a:t>Oksanen</a:t>
            </a:r>
            <a:r>
              <a:rPr lang="en-US" dirty="0"/>
              <a:t>, A., &amp; </a:t>
            </a:r>
            <a:r>
              <a:rPr lang="en-US" dirty="0" err="1"/>
              <a:t>Räsänen</a:t>
            </a:r>
            <a:r>
              <a:rPr lang="en-US" dirty="0"/>
              <a:t>, P. </a:t>
            </a:r>
            <a:r>
              <a:rPr lang="cs-CZ" dirty="0" smtClean="0"/>
              <a:t>(2015) </a:t>
            </a:r>
            <a:r>
              <a:rPr lang="en-US" dirty="0" smtClean="0"/>
              <a:t>Online </a:t>
            </a:r>
            <a:r>
              <a:rPr lang="en-US" dirty="0"/>
              <a:t>Extremism and Online Hate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59" y="404664"/>
            <a:ext cx="79594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„</a:t>
            </a:r>
            <a:r>
              <a:rPr lang="en-US" dirty="0" smtClean="0"/>
              <a:t>In </a:t>
            </a:r>
            <a:r>
              <a:rPr lang="en-US" dirty="0"/>
              <a:t>the past three months, have you seen </a:t>
            </a:r>
            <a:r>
              <a:rPr lang="en-US" dirty="0" smtClean="0"/>
              <a:t>hateful </a:t>
            </a:r>
            <a:r>
              <a:rPr lang="en-US" dirty="0"/>
              <a:t>or degrading writings or speech </a:t>
            </a:r>
            <a:r>
              <a:rPr lang="en-US" dirty="0" smtClean="0"/>
              <a:t>online</a:t>
            </a:r>
            <a:r>
              <a:rPr lang="en-US" dirty="0"/>
              <a:t>, which inappropriately attacked certain </a:t>
            </a:r>
            <a:r>
              <a:rPr lang="en-US" dirty="0" smtClean="0"/>
              <a:t>groups </a:t>
            </a:r>
            <a:r>
              <a:rPr lang="en-US" dirty="0"/>
              <a:t>of people or individuals</a:t>
            </a:r>
            <a:r>
              <a:rPr lang="en-US" dirty="0" smtClean="0"/>
              <a:t>”?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/>
              <a:t>“I </a:t>
            </a:r>
            <a:r>
              <a:rPr lang="cs-CZ" dirty="0" smtClean="0"/>
              <a:t> </a:t>
            </a:r>
            <a:r>
              <a:rPr lang="en-US" dirty="0" smtClean="0"/>
              <a:t>have </a:t>
            </a:r>
            <a:r>
              <a:rPr lang="en-US" dirty="0"/>
              <a:t>personally been the target of hateful </a:t>
            </a:r>
            <a:r>
              <a:rPr lang="en-US" dirty="0" smtClean="0"/>
              <a:t>or</a:t>
            </a:r>
            <a:r>
              <a:rPr lang="cs-CZ" dirty="0" smtClean="0"/>
              <a:t> </a:t>
            </a:r>
            <a:r>
              <a:rPr lang="en-US" dirty="0" smtClean="0"/>
              <a:t>degrading </a:t>
            </a:r>
            <a:r>
              <a:rPr lang="en-US" dirty="0"/>
              <a:t>material </a:t>
            </a:r>
            <a:r>
              <a:rPr lang="en-US" dirty="0" smtClean="0"/>
              <a:t>online</a:t>
            </a:r>
            <a:r>
              <a:rPr lang="cs-CZ" dirty="0" smtClean="0"/>
              <a:t>“.</a:t>
            </a:r>
            <a:r>
              <a:rPr lang="en-US" dirty="0" smtClean="0"/>
              <a:t>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AGE 15-30</a:t>
            </a:r>
            <a:endParaRPr lang="en-US" dirty="0"/>
          </a:p>
          <a:p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6426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7" y="914400"/>
            <a:ext cx="7940486" cy="4856566"/>
          </a:xfrm>
        </p:spPr>
      </p:pic>
      <p:sp>
        <p:nvSpPr>
          <p:cNvPr id="6" name="TextovéPole 5"/>
          <p:cNvSpPr txBox="1"/>
          <p:nvPr/>
        </p:nvSpPr>
        <p:spPr>
          <a:xfrm>
            <a:off x="755576" y="6224744"/>
            <a:ext cx="781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Hawdon, J., </a:t>
            </a:r>
            <a:r>
              <a:rPr lang="en-US" dirty="0" err="1"/>
              <a:t>Oksanen</a:t>
            </a:r>
            <a:r>
              <a:rPr lang="en-US" dirty="0"/>
              <a:t>, A., &amp; </a:t>
            </a:r>
            <a:r>
              <a:rPr lang="en-US" dirty="0" err="1"/>
              <a:t>Räsänen</a:t>
            </a:r>
            <a:r>
              <a:rPr lang="en-US" dirty="0"/>
              <a:t>, P. </a:t>
            </a:r>
            <a:r>
              <a:rPr lang="cs-CZ" dirty="0" smtClean="0"/>
              <a:t>(2015) </a:t>
            </a:r>
            <a:r>
              <a:rPr lang="en-US" dirty="0" smtClean="0"/>
              <a:t>Online </a:t>
            </a:r>
            <a:r>
              <a:rPr lang="en-US" dirty="0"/>
              <a:t>Extremism and Online Hate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52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74133" y="1981199"/>
            <a:ext cx="7890933" cy="7450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472280" y="3158066"/>
            <a:ext cx="7890933" cy="5418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576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893" y="1577267"/>
            <a:ext cx="6570206" cy="435133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69334" y="143933"/>
            <a:ext cx="848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French </a:t>
            </a:r>
            <a:r>
              <a:rPr lang="cs-CZ" b="1" dirty="0" smtClean="0"/>
              <a:t>s</a:t>
            </a:r>
            <a:r>
              <a:rPr lang="en-US" b="1" dirty="0" err="1" smtClean="0"/>
              <a:t>tudy</a:t>
            </a:r>
            <a:r>
              <a:rPr lang="en-US" b="1" dirty="0" smtClean="0"/>
              <a:t> </a:t>
            </a:r>
            <a:r>
              <a:rPr lang="en-US" b="1" dirty="0"/>
              <a:t>on </a:t>
            </a:r>
            <a:r>
              <a:rPr lang="en-US" b="1" dirty="0" err="1"/>
              <a:t>cyberhate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Online questionnaire survey with students aged 11-20</a:t>
            </a:r>
            <a:r>
              <a:rPr lang="en-US" dirty="0" smtClean="0"/>
              <a:t>.</a:t>
            </a:r>
            <a:endParaRPr lang="cs-CZ" dirty="0" smtClean="0"/>
          </a:p>
          <a:p>
            <a:endParaRPr lang="cs-CZ" dirty="0"/>
          </a:p>
          <a:p>
            <a:r>
              <a:rPr lang="en-US" b="1" dirty="0"/>
              <a:t>Exposure to </a:t>
            </a:r>
            <a:r>
              <a:rPr lang="cs-CZ" b="1" dirty="0" err="1" smtClean="0"/>
              <a:t>cyberh</a:t>
            </a:r>
            <a:r>
              <a:rPr lang="en-US" b="1" dirty="0" smtClean="0"/>
              <a:t>ate</a:t>
            </a:r>
            <a:r>
              <a:rPr lang="cs-CZ" b="1" dirty="0"/>
              <a:t>: 35,2</a:t>
            </a:r>
            <a:r>
              <a:rPr lang="cs-CZ" b="1" dirty="0" smtClean="0"/>
              <a:t>%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1366" y="5928605"/>
            <a:ext cx="7179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Blaya</a:t>
            </a:r>
            <a:r>
              <a:rPr lang="en-US" dirty="0"/>
              <a:t>, C. et al. (2016). The involvement of the young people in </a:t>
            </a:r>
            <a:r>
              <a:rPr lang="en-US" dirty="0" err="1"/>
              <a:t>cyberhate</a:t>
            </a:r>
            <a:r>
              <a:rPr lang="en-US" dirty="0"/>
              <a:t>. Presented at the ECREA conference, Prague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2953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Hateful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 online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Internet as a source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endParaRPr lang="cs-CZ" dirty="0" smtClean="0"/>
          </a:p>
          <a:p>
            <a:pPr lvl="1"/>
            <a:r>
              <a:rPr lang="cs-CZ" dirty="0" err="1" smtClean="0"/>
              <a:t>Huge</a:t>
            </a:r>
            <a:r>
              <a:rPr lang="cs-CZ" dirty="0" smtClean="0"/>
              <a:t> diversity</a:t>
            </a:r>
          </a:p>
          <a:p>
            <a:pPr lvl="1"/>
            <a:r>
              <a:rPr lang="cs-CZ" dirty="0" err="1" smtClean="0"/>
              <a:t>Sources</a:t>
            </a:r>
            <a:r>
              <a:rPr lang="cs-CZ" dirty="0" smtClean="0"/>
              <a:t>, </a:t>
            </a:r>
            <a:r>
              <a:rPr lang="cs-CZ" dirty="0" err="1" smtClean="0"/>
              <a:t>mediums</a:t>
            </a:r>
            <a:r>
              <a:rPr lang="cs-CZ" dirty="0" smtClean="0"/>
              <a:t>, </a:t>
            </a:r>
            <a:r>
              <a:rPr lang="cs-CZ" dirty="0" err="1" smtClean="0"/>
              <a:t>channels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and </a:t>
            </a:r>
            <a:r>
              <a:rPr lang="cs-CZ" dirty="0" err="1"/>
              <a:t>messages</a:t>
            </a:r>
            <a:r>
              <a:rPr lang="cs-CZ" dirty="0"/>
              <a:t> are </a:t>
            </a:r>
            <a:r>
              <a:rPr lang="cs-CZ" dirty="0" err="1"/>
              <a:t>shaped</a:t>
            </a:r>
            <a:r>
              <a:rPr lang="cs-CZ" dirty="0"/>
              <a:t> by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environment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are </a:t>
            </a:r>
            <a:r>
              <a:rPr lang="cs-CZ" dirty="0" err="1"/>
              <a:t>coming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and </a:t>
            </a:r>
            <a:r>
              <a:rPr lang="cs-CZ" dirty="0" err="1"/>
              <a:t>embedded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Facts</a:t>
            </a:r>
            <a:r>
              <a:rPr lang="cs-CZ" dirty="0" smtClean="0"/>
              <a:t>“, „</a:t>
            </a:r>
            <a:r>
              <a:rPr lang="cs-CZ" dirty="0" err="1" smtClean="0"/>
              <a:t>information</a:t>
            </a:r>
            <a:r>
              <a:rPr lang="cs-CZ" dirty="0" smtClean="0"/>
              <a:t>“ – </a:t>
            </a:r>
            <a:r>
              <a:rPr lang="cs-CZ" dirty="0" err="1" smtClean="0"/>
              <a:t>socialy</a:t>
            </a:r>
            <a:r>
              <a:rPr lang="cs-CZ" dirty="0" smtClean="0"/>
              <a:t> </a:t>
            </a:r>
            <a:r>
              <a:rPr lang="cs-CZ" dirty="0" err="1" smtClean="0"/>
              <a:t>constructed</a:t>
            </a:r>
            <a:endParaRPr lang="cs-CZ" dirty="0" smtClean="0"/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Depending</a:t>
            </a:r>
            <a:r>
              <a:rPr lang="cs-CZ" dirty="0" smtClean="0"/>
              <a:t> on“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character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source</a:t>
            </a:r>
          </a:p>
          <a:p>
            <a:pPr lvl="1"/>
            <a:r>
              <a:rPr lang="cs-CZ" dirty="0" err="1" smtClean="0"/>
              <a:t>Creating</a:t>
            </a:r>
            <a:r>
              <a:rPr lang="cs-CZ" dirty="0" smtClean="0"/>
              <a:t>, </a:t>
            </a:r>
            <a:r>
              <a:rPr lang="cs-CZ" dirty="0" err="1" smtClean="0"/>
              <a:t>spreading</a:t>
            </a:r>
            <a:r>
              <a:rPr lang="cs-CZ" dirty="0" smtClean="0"/>
              <a:t>, </a:t>
            </a:r>
            <a:r>
              <a:rPr lang="cs-CZ" dirty="0" err="1" smtClean="0"/>
              <a:t>sharing</a:t>
            </a:r>
            <a:r>
              <a:rPr lang="cs-CZ" dirty="0" smtClean="0"/>
              <a:t>…</a:t>
            </a:r>
          </a:p>
          <a:p>
            <a:pPr lvl="1"/>
            <a:r>
              <a:rPr lang="cs-CZ" dirty="0" err="1" smtClean="0"/>
              <a:t>Selecting</a:t>
            </a:r>
            <a:r>
              <a:rPr lang="cs-CZ" dirty="0" smtClean="0"/>
              <a:t> </a:t>
            </a:r>
            <a:r>
              <a:rPr lang="cs-CZ" dirty="0" err="1" smtClean="0"/>
              <a:t>specific</a:t>
            </a:r>
            <a:r>
              <a:rPr lang="cs-CZ" dirty="0" smtClean="0"/>
              <a:t> type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 to </a:t>
            </a:r>
            <a:r>
              <a:rPr lang="cs-CZ" dirty="0" err="1" smtClean="0"/>
              <a:t>present</a:t>
            </a:r>
            <a:r>
              <a:rPr lang="cs-CZ" dirty="0" smtClean="0"/>
              <a:t> (and to </a:t>
            </a:r>
            <a:r>
              <a:rPr lang="cs-CZ" dirty="0" err="1" smtClean="0"/>
              <a:t>conceal</a:t>
            </a:r>
            <a:r>
              <a:rPr lang="cs-CZ" dirty="0" smtClean="0"/>
              <a:t>)</a:t>
            </a:r>
          </a:p>
          <a:p>
            <a:pPr marL="342900" lvl="1" indent="0">
              <a:buNone/>
            </a:pPr>
            <a:endParaRPr lang="cs-CZ" dirty="0"/>
          </a:p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pre-select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use</a:t>
            </a:r>
          </a:p>
          <a:p>
            <a:pPr lvl="1"/>
            <a:r>
              <a:rPr lang="cs-CZ" dirty="0" err="1"/>
              <a:t>Similarity</a:t>
            </a:r>
            <a:r>
              <a:rPr lang="cs-CZ" dirty="0"/>
              <a:t> to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 smtClean="0"/>
              <a:t>opinions</a:t>
            </a:r>
            <a:endParaRPr lang="cs-CZ" dirty="0" smtClean="0"/>
          </a:p>
          <a:p>
            <a:pPr lvl="1"/>
            <a:r>
              <a:rPr lang="cs-CZ" dirty="0" err="1" smtClean="0"/>
              <a:t>Confirmation</a:t>
            </a:r>
            <a:r>
              <a:rPr lang="cs-CZ" dirty="0" smtClean="0"/>
              <a:t> </a:t>
            </a:r>
            <a:r>
              <a:rPr lang="cs-CZ" dirty="0" err="1" smtClean="0"/>
              <a:t>bias</a:t>
            </a:r>
            <a:endParaRPr lang="cs-CZ" dirty="0"/>
          </a:p>
          <a:p>
            <a:pPr lvl="1"/>
            <a:endParaRPr lang="cs-CZ" dirty="0" smtClean="0"/>
          </a:p>
          <a:p>
            <a:r>
              <a:rPr lang="cs-CZ" dirty="0"/>
              <a:t>Echo </a:t>
            </a:r>
            <a:r>
              <a:rPr lang="cs-CZ" dirty="0" err="1"/>
              <a:t>chambers</a:t>
            </a:r>
            <a:r>
              <a:rPr lang="cs-CZ" dirty="0"/>
              <a:t> –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faciliated</a:t>
            </a:r>
            <a:r>
              <a:rPr lang="cs-CZ" dirty="0"/>
              <a:t>, </a:t>
            </a:r>
            <a:r>
              <a:rPr lang="cs-CZ" dirty="0" err="1"/>
              <a:t>repeated</a:t>
            </a:r>
            <a:r>
              <a:rPr lang="cs-CZ" dirty="0"/>
              <a:t>?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absent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spaces</a:t>
            </a:r>
            <a:r>
              <a:rPr lang="cs-CZ" dirty="0"/>
              <a:t> in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/are </a:t>
            </a:r>
            <a:r>
              <a:rPr lang="cs-CZ" dirty="0" err="1"/>
              <a:t>certain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/</a:t>
            </a:r>
            <a:r>
              <a:rPr lang="cs-CZ" dirty="0" err="1"/>
              <a:t>attitudes</a:t>
            </a:r>
            <a:r>
              <a:rPr lang="cs-CZ" dirty="0"/>
              <a:t>/</a:t>
            </a:r>
            <a:r>
              <a:rPr lang="cs-CZ" dirty="0" err="1"/>
              <a:t>views</a:t>
            </a:r>
            <a:r>
              <a:rPr lang="cs-CZ" dirty="0"/>
              <a:t> </a:t>
            </a:r>
            <a:r>
              <a:rPr lang="cs-CZ" dirty="0" err="1"/>
              <a:t>predominant</a:t>
            </a:r>
            <a:endParaRPr lang="cs-CZ" dirty="0"/>
          </a:p>
          <a:p>
            <a:pPr lvl="1"/>
            <a:r>
              <a:rPr lang="cs-CZ" dirty="0" err="1" smtClean="0"/>
              <a:t>Based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on diverse </a:t>
            </a:r>
            <a:r>
              <a:rPr lang="cs-CZ" dirty="0" err="1" smtClean="0"/>
              <a:t>algorithms</a:t>
            </a:r>
            <a:r>
              <a:rPr lang="cs-CZ" dirty="0" smtClean="0"/>
              <a:t> (Google, </a:t>
            </a:r>
            <a:r>
              <a:rPr lang="cs-CZ" dirty="0" err="1" smtClean="0"/>
              <a:t>Facebook</a:t>
            </a:r>
            <a:r>
              <a:rPr lang="cs-CZ" dirty="0" smtClean="0"/>
              <a:t>…)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7216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Hate</a:t>
            </a:r>
            <a:r>
              <a:rPr lang="cs-CZ" dirty="0" smtClean="0"/>
              <a:t> </a:t>
            </a:r>
            <a:r>
              <a:rPr lang="cs-CZ" dirty="0" err="1" smtClean="0"/>
              <a:t>communities</a:t>
            </a:r>
            <a:r>
              <a:rPr lang="cs-CZ" dirty="0"/>
              <a:t> </a:t>
            </a:r>
            <a:r>
              <a:rPr lang="cs-CZ" dirty="0" smtClean="0"/>
              <a:t>online/</a:t>
            </a:r>
            <a:r>
              <a:rPr lang="cs-CZ" dirty="0" err="1" smtClean="0"/>
              <a:t>Hate</a:t>
            </a:r>
            <a:r>
              <a:rPr lang="cs-CZ" dirty="0" smtClean="0"/>
              <a:t> </a:t>
            </a:r>
            <a:r>
              <a:rPr lang="cs-CZ" dirty="0" err="1" smtClean="0"/>
              <a:t>sites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ONLINE COMMUNITIES</a:t>
            </a:r>
          </a:p>
          <a:p>
            <a:r>
              <a:rPr lang="cs-CZ" dirty="0" err="1" smtClean="0"/>
              <a:t>Specific</a:t>
            </a:r>
            <a:r>
              <a:rPr lang="cs-CZ" dirty="0" smtClean="0"/>
              <a:t> online </a:t>
            </a:r>
            <a:r>
              <a:rPr lang="cs-CZ" dirty="0" err="1" smtClean="0"/>
              <a:t>places</a:t>
            </a:r>
            <a:r>
              <a:rPr lang="cs-CZ" dirty="0" smtClean="0"/>
              <a:t> in </a:t>
            </a:r>
            <a:r>
              <a:rPr lang="cs-CZ" dirty="0" err="1" smtClean="0"/>
              <a:t>which</a:t>
            </a:r>
            <a:r>
              <a:rPr lang="cs-CZ" dirty="0" smtClean="0"/>
              <a:t> and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interact</a:t>
            </a:r>
            <a:endParaRPr lang="cs-CZ" dirty="0" smtClean="0"/>
          </a:p>
          <a:p>
            <a:r>
              <a:rPr lang="cs-CZ" dirty="0" err="1" smtClean="0"/>
              <a:t>Shared</a:t>
            </a:r>
            <a:r>
              <a:rPr lang="cs-CZ" dirty="0" smtClean="0"/>
              <a:t> </a:t>
            </a:r>
            <a:r>
              <a:rPr lang="cs-CZ" dirty="0" err="1" smtClean="0"/>
              <a:t>interests</a:t>
            </a:r>
            <a:r>
              <a:rPr lang="cs-CZ" dirty="0" smtClean="0"/>
              <a:t>, </a:t>
            </a:r>
            <a:r>
              <a:rPr lang="cs-CZ" dirty="0" err="1" smtClean="0"/>
              <a:t>goals</a:t>
            </a:r>
            <a:r>
              <a:rPr lang="cs-CZ" dirty="0" smtClean="0"/>
              <a:t>, identity (</a:t>
            </a:r>
            <a:r>
              <a:rPr lang="cs-CZ" dirty="0" err="1" smtClean="0"/>
              <a:t>sense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belonging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 smtClean="0"/>
              <a:t>Opportunity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self-expression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Individual</a:t>
            </a:r>
            <a:r>
              <a:rPr lang="cs-CZ" dirty="0" smtClean="0"/>
              <a:t> and </a:t>
            </a: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r>
              <a:rPr lang="cs-CZ" dirty="0" err="1" smtClean="0"/>
              <a:t>Opportunity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sense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belonging</a:t>
            </a:r>
            <a:endParaRPr lang="cs-CZ" dirty="0" smtClean="0"/>
          </a:p>
          <a:p>
            <a:pPr lvl="1"/>
            <a:r>
              <a:rPr lang="cs-CZ" dirty="0" smtClean="0"/>
              <a:t>And in-</a:t>
            </a: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behavior</a:t>
            </a:r>
            <a:endParaRPr lang="cs-CZ" dirty="0" smtClean="0"/>
          </a:p>
          <a:p>
            <a:r>
              <a:rPr lang="cs-CZ" dirty="0" err="1" smtClean="0"/>
              <a:t>Discourse</a:t>
            </a:r>
            <a:r>
              <a:rPr lang="cs-CZ" dirty="0" smtClean="0"/>
              <a:t>, </a:t>
            </a:r>
            <a:r>
              <a:rPr lang="cs-CZ" dirty="0" err="1" smtClean="0"/>
              <a:t>materials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Source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biased</a:t>
            </a:r>
            <a:r>
              <a:rPr lang="cs-CZ" dirty="0"/>
              <a:t> </a:t>
            </a:r>
            <a:r>
              <a:rPr lang="cs-CZ" dirty="0" err="1"/>
              <a:t>information</a:t>
            </a:r>
            <a:endParaRPr lang="cs-CZ" dirty="0"/>
          </a:p>
          <a:p>
            <a:r>
              <a:rPr lang="cs-CZ" dirty="0" err="1"/>
              <a:t>Reinforced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members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6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Hate</a:t>
            </a:r>
            <a:r>
              <a:rPr lang="cs-CZ" dirty="0"/>
              <a:t> </a:t>
            </a:r>
            <a:r>
              <a:rPr lang="cs-CZ" dirty="0" err="1"/>
              <a:t>communities</a:t>
            </a:r>
            <a:r>
              <a:rPr lang="cs-CZ" dirty="0"/>
              <a:t> online/</a:t>
            </a:r>
            <a:r>
              <a:rPr lang="cs-CZ" dirty="0" err="1"/>
              <a:t>Hate</a:t>
            </a:r>
            <a:r>
              <a:rPr lang="cs-CZ" dirty="0"/>
              <a:t> </a:t>
            </a:r>
            <a:r>
              <a:rPr lang="cs-CZ" dirty="0" err="1"/>
              <a:t>sites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Positive </a:t>
            </a:r>
            <a:r>
              <a:rPr lang="cs-CZ" dirty="0"/>
              <a:t>and negative </a:t>
            </a:r>
            <a:r>
              <a:rPr lang="cs-CZ" dirty="0" err="1"/>
              <a:t>outcomes</a:t>
            </a:r>
            <a:endParaRPr lang="cs-CZ" dirty="0"/>
          </a:p>
          <a:p>
            <a:pPr lvl="1"/>
            <a:r>
              <a:rPr lang="cs-CZ" dirty="0" err="1"/>
              <a:t>Sometimes</a:t>
            </a:r>
            <a:r>
              <a:rPr lang="cs-CZ" dirty="0"/>
              <a:t> very hard to </a:t>
            </a:r>
            <a:r>
              <a:rPr lang="cs-CZ" dirty="0" err="1" smtClean="0"/>
              <a:t>untangle</a:t>
            </a:r>
            <a:endParaRPr lang="cs-CZ" dirty="0" smtClean="0"/>
          </a:p>
          <a:p>
            <a:pPr lvl="1"/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whom</a:t>
            </a:r>
            <a:r>
              <a:rPr lang="cs-CZ" dirty="0" smtClean="0"/>
              <a:t>?</a:t>
            </a:r>
            <a:endParaRPr lang="cs-CZ" dirty="0"/>
          </a:p>
          <a:p>
            <a:endParaRPr lang="cs-CZ" dirty="0" smtClean="0"/>
          </a:p>
          <a:p>
            <a:r>
              <a:rPr lang="cs-CZ" dirty="0" err="1"/>
              <a:t>Clash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(</a:t>
            </a:r>
            <a:r>
              <a:rPr lang="cs-CZ" dirty="0" err="1"/>
              <a:t>offline</a:t>
            </a:r>
            <a:r>
              <a:rPr lang="cs-CZ" dirty="0"/>
              <a:t>) </a:t>
            </a:r>
            <a:r>
              <a:rPr lang="cs-CZ" dirty="0" err="1"/>
              <a:t>communities</a:t>
            </a:r>
            <a:r>
              <a:rPr lang="cs-CZ" dirty="0"/>
              <a:t> </a:t>
            </a:r>
            <a:r>
              <a:rPr lang="cs-CZ" dirty="0" smtClean="0"/>
              <a:t>online</a:t>
            </a:r>
          </a:p>
          <a:p>
            <a:endParaRPr lang="cs-CZ" dirty="0" smtClean="0"/>
          </a:p>
          <a:p>
            <a:r>
              <a:rPr lang="cs-CZ" dirty="0" err="1"/>
              <a:t>Attacks</a:t>
            </a:r>
            <a:r>
              <a:rPr lang="cs-CZ" dirty="0"/>
              <a:t> </a:t>
            </a:r>
            <a:r>
              <a:rPr lang="cs-CZ" b="1" dirty="0"/>
              <a:t>on</a:t>
            </a:r>
            <a:r>
              <a:rPr lang="cs-CZ" dirty="0"/>
              <a:t> and </a:t>
            </a:r>
            <a:r>
              <a:rPr lang="cs-CZ" b="1" dirty="0" err="1"/>
              <a:t>from</a:t>
            </a:r>
            <a:r>
              <a:rPr lang="cs-CZ" dirty="0"/>
              <a:t> </a:t>
            </a:r>
            <a:r>
              <a:rPr lang="cs-CZ" dirty="0" err="1"/>
              <a:t>specific</a:t>
            </a:r>
            <a:r>
              <a:rPr lang="cs-CZ" dirty="0"/>
              <a:t> (online) </a:t>
            </a:r>
            <a:r>
              <a:rPr lang="cs-CZ" dirty="0" err="1"/>
              <a:t>communities</a:t>
            </a:r>
            <a:r>
              <a:rPr lang="cs-CZ" dirty="0"/>
              <a:t>/</a:t>
            </a:r>
            <a:r>
              <a:rPr lang="cs-CZ" dirty="0" err="1"/>
              <a:t>groups</a:t>
            </a:r>
            <a:endParaRPr lang="cs-CZ" dirty="0"/>
          </a:p>
          <a:p>
            <a:endParaRPr lang="cs-CZ" dirty="0"/>
          </a:p>
          <a:p>
            <a:r>
              <a:rPr lang="cs-CZ" dirty="0" err="1" smtClean="0"/>
              <a:t>Example</a:t>
            </a:r>
            <a:r>
              <a:rPr lang="cs-CZ" dirty="0" smtClean="0"/>
              <a:t>: </a:t>
            </a:r>
            <a:r>
              <a:rPr lang="cs-CZ" dirty="0" err="1" smtClean="0"/>
              <a:t>extreme</a:t>
            </a:r>
            <a:r>
              <a:rPr lang="cs-CZ" dirty="0" smtClean="0"/>
              <a:t>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 smtClean="0"/>
              <a:t>communities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2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Hate</a:t>
            </a:r>
            <a:r>
              <a:rPr lang="cs-CZ" dirty="0"/>
              <a:t> </a:t>
            </a:r>
            <a:r>
              <a:rPr lang="cs-CZ" dirty="0" err="1"/>
              <a:t>communities</a:t>
            </a:r>
            <a:r>
              <a:rPr lang="cs-CZ" dirty="0"/>
              <a:t> online/</a:t>
            </a:r>
            <a:r>
              <a:rPr lang="cs-CZ" dirty="0" err="1"/>
              <a:t>Hate</a:t>
            </a:r>
            <a:r>
              <a:rPr lang="cs-CZ" dirty="0"/>
              <a:t> </a:t>
            </a:r>
            <a:r>
              <a:rPr lang="cs-CZ" dirty="0" err="1"/>
              <a:t>sites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„Link, </a:t>
            </a:r>
            <a:r>
              <a:rPr lang="cs-CZ" dirty="0" err="1" smtClean="0"/>
              <a:t>educate</a:t>
            </a:r>
            <a:r>
              <a:rPr lang="cs-CZ" dirty="0" smtClean="0"/>
              <a:t>, </a:t>
            </a:r>
            <a:r>
              <a:rPr lang="cs-CZ" dirty="0" err="1" smtClean="0"/>
              <a:t>recruit</a:t>
            </a:r>
            <a:r>
              <a:rPr lang="cs-CZ" dirty="0" smtClean="0"/>
              <a:t>“ (</a:t>
            </a:r>
            <a:r>
              <a:rPr lang="cs-CZ" dirty="0" err="1" smtClean="0"/>
              <a:t>Douglas</a:t>
            </a:r>
            <a:r>
              <a:rPr lang="cs-CZ" dirty="0" smtClean="0"/>
              <a:t>, 2007)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Persuasion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Not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advocating</a:t>
            </a:r>
            <a:r>
              <a:rPr lang="cs-CZ" dirty="0"/>
              <a:t> </a:t>
            </a:r>
            <a:r>
              <a:rPr lang="cs-CZ" dirty="0" err="1" smtClean="0"/>
              <a:t>violence</a:t>
            </a:r>
            <a:r>
              <a:rPr lang="cs-CZ" dirty="0" smtClean="0"/>
              <a:t> as such</a:t>
            </a:r>
            <a:endParaRPr lang="cs-CZ" dirty="0"/>
          </a:p>
          <a:p>
            <a:pPr lvl="1"/>
            <a:r>
              <a:rPr lang="cs-CZ" dirty="0"/>
              <a:t>„</a:t>
            </a:r>
            <a:r>
              <a:rPr lang="cs-CZ" dirty="0" err="1"/>
              <a:t>Objectivity</a:t>
            </a:r>
            <a:r>
              <a:rPr lang="cs-CZ" dirty="0"/>
              <a:t>“ </a:t>
            </a:r>
            <a:endParaRPr lang="cs-CZ" dirty="0" smtClean="0"/>
          </a:p>
          <a:p>
            <a:pPr lvl="1"/>
            <a:r>
              <a:rPr lang="cs-CZ" dirty="0" err="1" smtClean="0"/>
              <a:t>Establishing</a:t>
            </a:r>
            <a:r>
              <a:rPr lang="cs-CZ" dirty="0" smtClean="0"/>
              <a:t> </a:t>
            </a:r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discourse</a:t>
            </a:r>
            <a:r>
              <a:rPr lang="cs-CZ" dirty="0" smtClean="0"/>
              <a:t> and </a:t>
            </a:r>
            <a:r>
              <a:rPr lang="cs-CZ" dirty="0" err="1" smtClean="0"/>
              <a:t>norms</a:t>
            </a:r>
            <a:endParaRPr lang="cs-CZ" dirty="0" smtClean="0"/>
          </a:p>
          <a:p>
            <a:pPr lvl="1"/>
            <a:r>
              <a:rPr lang="cs-CZ" dirty="0" smtClean="0"/>
              <a:t>In-</a:t>
            </a:r>
            <a:r>
              <a:rPr lang="cs-CZ" dirty="0" err="1" smtClean="0"/>
              <a:t>group</a:t>
            </a:r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4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Socialy</a:t>
            </a:r>
            <a:r>
              <a:rPr lang="cs-CZ" dirty="0" smtClean="0"/>
              <a:t> </a:t>
            </a:r>
            <a:r>
              <a:rPr lang="cs-CZ" dirty="0" err="1" smtClean="0"/>
              <a:t>creative</a:t>
            </a:r>
            <a:r>
              <a:rPr lang="cs-CZ" dirty="0" smtClean="0"/>
              <a:t>“</a:t>
            </a:r>
            <a:br>
              <a:rPr lang="cs-CZ" dirty="0" smtClean="0"/>
            </a:br>
            <a:r>
              <a:rPr lang="cs-CZ" dirty="0" err="1" smtClean="0"/>
              <a:t>Moral</a:t>
            </a:r>
            <a:r>
              <a:rPr lang="cs-CZ" dirty="0" smtClean="0"/>
              <a:t> </a:t>
            </a:r>
            <a:r>
              <a:rPr lang="cs-CZ" dirty="0" err="1" smtClean="0"/>
              <a:t>disengagement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 smtClean="0"/>
              <a:t>Bandura: Morality – </a:t>
            </a:r>
            <a:r>
              <a:rPr lang="cs-CZ" sz="1800" dirty="0" err="1" smtClean="0"/>
              <a:t>norms</a:t>
            </a:r>
            <a:r>
              <a:rPr lang="cs-CZ" sz="1800" dirty="0" smtClean="0"/>
              <a:t>, </a:t>
            </a:r>
            <a:r>
              <a:rPr lang="cs-CZ" sz="1800" dirty="0" err="1" smtClean="0"/>
              <a:t>social</a:t>
            </a:r>
            <a:r>
              <a:rPr lang="cs-CZ" sz="1800" dirty="0" smtClean="0"/>
              <a:t> and </a:t>
            </a:r>
            <a:r>
              <a:rPr lang="cs-CZ" sz="1800" dirty="0" err="1" smtClean="0"/>
              <a:t>internalised</a:t>
            </a:r>
            <a:r>
              <a:rPr lang="cs-CZ" sz="1800" dirty="0" smtClean="0"/>
              <a:t> </a:t>
            </a:r>
            <a:r>
              <a:rPr lang="cs-CZ" sz="1800" dirty="0" err="1"/>
              <a:t>sanctions</a:t>
            </a:r>
            <a:r>
              <a:rPr lang="cs-CZ" sz="1800" dirty="0"/>
              <a:t> </a:t>
            </a:r>
            <a:endParaRPr lang="cs-CZ" sz="1800" dirty="0" smtClean="0"/>
          </a:p>
          <a:p>
            <a:r>
              <a:rPr lang="cs-CZ" sz="1800" dirty="0" err="1" smtClean="0"/>
              <a:t>Self</a:t>
            </a:r>
            <a:r>
              <a:rPr lang="cs-CZ" sz="1800" dirty="0" smtClean="0"/>
              <a:t>-monitoring, </a:t>
            </a:r>
            <a:r>
              <a:rPr lang="cs-CZ" sz="1800" dirty="0" err="1" smtClean="0"/>
              <a:t>evaluation</a:t>
            </a:r>
            <a:r>
              <a:rPr lang="cs-CZ" sz="1800" dirty="0" smtClean="0"/>
              <a:t>, </a:t>
            </a:r>
            <a:r>
              <a:rPr lang="cs-CZ" sz="1800" dirty="0" err="1" smtClean="0"/>
              <a:t>regulation</a:t>
            </a:r>
            <a:r>
              <a:rPr lang="cs-CZ" sz="1800" dirty="0" smtClean="0"/>
              <a:t> (</a:t>
            </a:r>
            <a:r>
              <a:rPr lang="cs-CZ" sz="1800" dirty="0" err="1" smtClean="0"/>
              <a:t>affective</a:t>
            </a:r>
            <a:r>
              <a:rPr lang="cs-CZ" sz="1800" dirty="0" smtClean="0"/>
              <a:t>)</a:t>
            </a:r>
          </a:p>
          <a:p>
            <a:r>
              <a:rPr lang="cs-CZ" sz="1800" b="1" dirty="0" err="1" smtClean="0"/>
              <a:t>Moral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disengagement</a:t>
            </a:r>
            <a:r>
              <a:rPr lang="cs-CZ" sz="1800" dirty="0" smtClean="0"/>
              <a:t>: </a:t>
            </a:r>
            <a:r>
              <a:rPr lang="en-US" sz="1800" dirty="0" smtClean="0"/>
              <a:t>cognitive </a:t>
            </a:r>
            <a:r>
              <a:rPr lang="en-US" sz="1800" dirty="0"/>
              <a:t>restructuring of inhumane conduct </a:t>
            </a:r>
            <a:r>
              <a:rPr lang="en-US" sz="1800" dirty="0" smtClean="0"/>
              <a:t>into </a:t>
            </a:r>
            <a:r>
              <a:rPr lang="en-US" sz="1800" dirty="0"/>
              <a:t>a </a:t>
            </a:r>
            <a:r>
              <a:rPr lang="en-US" sz="1800" dirty="0" smtClean="0"/>
              <a:t>benign</a:t>
            </a:r>
            <a:r>
              <a:rPr lang="cs-CZ" sz="1800" dirty="0" smtClean="0"/>
              <a:t> </a:t>
            </a:r>
            <a:r>
              <a:rPr lang="en-US" sz="1800" dirty="0" smtClean="0"/>
              <a:t>or </a:t>
            </a:r>
            <a:r>
              <a:rPr lang="en-US" sz="1800" dirty="0"/>
              <a:t>worthy one </a:t>
            </a:r>
            <a:endParaRPr lang="cs-CZ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moral justification</a:t>
            </a:r>
            <a:r>
              <a:rPr lang="cs-CZ" sz="1800" dirty="0" smtClean="0"/>
              <a:t>, </a:t>
            </a:r>
            <a:r>
              <a:rPr lang="en-US" sz="1800" dirty="0" smtClean="0"/>
              <a:t>sanitizing </a:t>
            </a:r>
            <a:r>
              <a:rPr lang="en-US" sz="1800" dirty="0"/>
              <a:t>language, and </a:t>
            </a:r>
            <a:r>
              <a:rPr lang="en-US" sz="1800" dirty="0" smtClean="0"/>
              <a:t>advantageous</a:t>
            </a:r>
            <a:r>
              <a:rPr lang="cs-CZ" sz="1800" dirty="0" smtClean="0"/>
              <a:t> </a:t>
            </a:r>
            <a:r>
              <a:rPr lang="en-US" sz="1800" dirty="0" smtClean="0"/>
              <a:t>comparison</a:t>
            </a:r>
            <a:r>
              <a:rPr lang="en-US" sz="1800" dirty="0"/>
              <a:t>; </a:t>
            </a:r>
            <a:endParaRPr lang="cs-CZ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disavowal of</a:t>
            </a:r>
            <a:r>
              <a:rPr lang="cs-CZ" sz="1800" dirty="0" smtClean="0"/>
              <a:t> </a:t>
            </a:r>
            <a:r>
              <a:rPr lang="en-US" sz="1800" dirty="0" smtClean="0"/>
              <a:t>a </a:t>
            </a:r>
            <a:r>
              <a:rPr lang="en-US" sz="1800" dirty="0"/>
              <a:t>sense </a:t>
            </a:r>
            <a:r>
              <a:rPr lang="en-US" sz="1800" dirty="0" smtClean="0"/>
              <a:t>of</a:t>
            </a:r>
            <a:r>
              <a:rPr lang="cs-CZ" sz="1800" dirty="0" smtClean="0"/>
              <a:t> </a:t>
            </a:r>
            <a:r>
              <a:rPr lang="en-US" sz="1800" dirty="0" smtClean="0"/>
              <a:t>personal </a:t>
            </a:r>
            <a:r>
              <a:rPr lang="en-US" sz="1800" dirty="0"/>
              <a:t>agency by diffusion or displacement </a:t>
            </a:r>
            <a:r>
              <a:rPr lang="en-US" sz="1800" dirty="0" smtClean="0"/>
              <a:t>of</a:t>
            </a:r>
            <a:r>
              <a:rPr lang="cs-CZ" sz="1800" dirty="0" smtClean="0"/>
              <a:t> </a:t>
            </a:r>
            <a:r>
              <a:rPr lang="en-US" sz="1800" dirty="0" smtClean="0"/>
              <a:t>responsibility</a:t>
            </a:r>
            <a:r>
              <a:rPr lang="en-US" sz="1800" dirty="0"/>
              <a:t>; </a:t>
            </a:r>
            <a:endParaRPr lang="cs-CZ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disregarding </a:t>
            </a:r>
            <a:r>
              <a:rPr lang="en-US" sz="1800" dirty="0"/>
              <a:t>or minimizing the injurious effects </a:t>
            </a:r>
            <a:r>
              <a:rPr lang="en-US" sz="1800" dirty="0" smtClean="0"/>
              <a:t>of</a:t>
            </a:r>
            <a:r>
              <a:rPr lang="cs-CZ" sz="1800" dirty="0" smtClean="0"/>
              <a:t> </a:t>
            </a:r>
            <a:r>
              <a:rPr lang="en-US" sz="1800" dirty="0" smtClean="0"/>
              <a:t>one </a:t>
            </a:r>
            <a:r>
              <a:rPr lang="en-US" sz="1800" dirty="0"/>
              <a:t>'s </a:t>
            </a:r>
            <a:r>
              <a:rPr lang="en-US" sz="1800" dirty="0" smtClean="0"/>
              <a:t>actions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attribution </a:t>
            </a:r>
            <a:r>
              <a:rPr lang="en-US" sz="1800" dirty="0" smtClean="0"/>
              <a:t>of</a:t>
            </a:r>
            <a:r>
              <a:rPr lang="cs-CZ" sz="1800" dirty="0" smtClean="0"/>
              <a:t> </a:t>
            </a:r>
            <a:r>
              <a:rPr lang="en-US" sz="1800" dirty="0" smtClean="0"/>
              <a:t>blame </a:t>
            </a:r>
            <a:r>
              <a:rPr lang="en-US" sz="1800" dirty="0"/>
              <a:t>to, and dehumanization of those who are victimized. </a:t>
            </a:r>
          </a:p>
          <a:p>
            <a:endParaRPr lang="cs-CZ" sz="1800" dirty="0" smtClean="0"/>
          </a:p>
          <a:p>
            <a:r>
              <a:rPr lang="en-US" sz="1800" dirty="0" smtClean="0"/>
              <a:t>Bandura</a:t>
            </a:r>
            <a:r>
              <a:rPr lang="en-US" sz="1800" dirty="0"/>
              <a:t>, A. (1999). Moral disengagement in the perpetration of inhumanities. </a:t>
            </a:r>
            <a:r>
              <a:rPr lang="en-US" sz="1800" i="1" dirty="0"/>
              <a:t>Personality and social psychology review</a:t>
            </a:r>
            <a:r>
              <a:rPr lang="en-US" sz="1800" dirty="0"/>
              <a:t>, </a:t>
            </a:r>
            <a:r>
              <a:rPr lang="en-US" sz="1800" i="1" dirty="0"/>
              <a:t>3</a:t>
            </a:r>
            <a:r>
              <a:rPr lang="en-US" sz="1800" dirty="0"/>
              <a:t>(3), 193-209.</a:t>
            </a:r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90153"/>
            <a:ext cx="7886700" cy="38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9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Aggression</a:t>
            </a:r>
            <a:r>
              <a:rPr lang="cs-CZ" dirty="0" smtClean="0"/>
              <a:t> online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endParaRPr lang="cs-CZ" dirty="0" smtClean="0"/>
          </a:p>
          <a:p>
            <a:pPr lvl="1"/>
            <a:r>
              <a:rPr lang="cs-CZ" dirty="0" err="1" smtClean="0"/>
              <a:t>Mirroring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ones</a:t>
            </a:r>
            <a:endParaRPr lang="cs-CZ" dirty="0" smtClean="0"/>
          </a:p>
          <a:p>
            <a:pPr lvl="1"/>
            <a:r>
              <a:rPr lang="cs-CZ" dirty="0" err="1" smtClean="0"/>
              <a:t>Cyberbullying</a:t>
            </a:r>
            <a:r>
              <a:rPr lang="cs-CZ" dirty="0" smtClean="0"/>
              <a:t>, online </a:t>
            </a:r>
            <a:r>
              <a:rPr lang="cs-CZ" dirty="0" err="1" smtClean="0"/>
              <a:t>harassment</a:t>
            </a:r>
            <a:r>
              <a:rPr lang="cs-CZ" dirty="0" smtClean="0"/>
              <a:t>, </a:t>
            </a:r>
            <a:r>
              <a:rPr lang="cs-CZ" dirty="0" err="1" smtClean="0"/>
              <a:t>cyberhate</a:t>
            </a:r>
            <a:r>
              <a:rPr lang="cs-CZ" dirty="0" smtClean="0"/>
              <a:t>, </a:t>
            </a:r>
            <a:r>
              <a:rPr lang="cs-CZ" dirty="0" err="1" smtClean="0"/>
              <a:t>cybercrime</a:t>
            </a:r>
            <a:r>
              <a:rPr lang="cs-CZ" dirty="0" smtClean="0"/>
              <a:t>, </a:t>
            </a:r>
            <a:r>
              <a:rPr lang="cs-CZ" dirty="0" err="1" smtClean="0"/>
              <a:t>cyberterrorism</a:t>
            </a:r>
            <a:r>
              <a:rPr lang="cs-CZ" dirty="0" smtClean="0"/>
              <a:t>… 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6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90153"/>
            <a:ext cx="7886700" cy="38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776133" y="237065"/>
            <a:ext cx="4521200" cy="2853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</a:rPr>
              <a:t>We</a:t>
            </a:r>
            <a:r>
              <a:rPr lang="cs-CZ" sz="2400" dirty="0" smtClean="0">
                <a:solidFill>
                  <a:srgbClr val="002060"/>
                </a:solidFill>
              </a:rPr>
              <a:t> are </a:t>
            </a:r>
            <a:r>
              <a:rPr lang="cs-CZ" sz="2400" dirty="0" err="1" smtClean="0">
                <a:solidFill>
                  <a:srgbClr val="002060"/>
                </a:solidFill>
              </a:rPr>
              <a:t>saving</a:t>
            </a:r>
            <a:r>
              <a:rPr lang="cs-CZ" sz="2400" dirty="0" smtClean="0">
                <a:solidFill>
                  <a:srgbClr val="002060"/>
                </a:solidFill>
              </a:rPr>
              <a:t> humanity“</a:t>
            </a:r>
          </a:p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</a:rPr>
              <a:t>Its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better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then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what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they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did</a:t>
            </a:r>
            <a:r>
              <a:rPr lang="cs-CZ" sz="2400" dirty="0" smtClean="0">
                <a:solidFill>
                  <a:srgbClr val="002060"/>
                </a:solidFill>
              </a:rPr>
              <a:t>!“</a:t>
            </a:r>
          </a:p>
          <a:p>
            <a:pPr algn="ctr"/>
            <a:r>
              <a:rPr lang="cs-CZ" sz="2400" dirty="0">
                <a:solidFill>
                  <a:srgbClr val="002060"/>
                </a:solidFill>
              </a:rPr>
              <a:t>„</a:t>
            </a:r>
            <a:r>
              <a:rPr lang="cs-CZ" sz="2400" dirty="0" err="1">
                <a:solidFill>
                  <a:srgbClr val="002060"/>
                </a:solidFill>
              </a:rPr>
              <a:t>War</a:t>
            </a:r>
            <a:r>
              <a:rPr lang="cs-CZ" sz="2400" dirty="0">
                <a:solidFill>
                  <a:srgbClr val="002060"/>
                </a:solidFill>
              </a:rPr>
              <a:t> vs. </a:t>
            </a:r>
            <a:r>
              <a:rPr lang="cs-CZ" sz="2400" dirty="0" err="1">
                <a:solidFill>
                  <a:srgbClr val="002060"/>
                </a:solidFill>
              </a:rPr>
              <a:t>Fight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err="1">
                <a:solidFill>
                  <a:srgbClr val="002060"/>
                </a:solidFill>
              </a:rPr>
              <a:t>for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freedom</a:t>
            </a:r>
            <a:r>
              <a:rPr lang="cs-CZ" sz="2400" dirty="0" smtClean="0">
                <a:solidFill>
                  <a:srgbClr val="002060"/>
                </a:solidFill>
              </a:rPr>
              <a:t>“</a:t>
            </a:r>
            <a:endParaRPr lang="cs-CZ" dirty="0"/>
          </a:p>
          <a:p>
            <a:pPr algn="ctr"/>
            <a:endParaRPr lang="en-US" dirty="0"/>
          </a:p>
        </p:txBody>
      </p:sp>
      <p:sp>
        <p:nvSpPr>
          <p:cNvPr id="5" name="Šipka doprava 4"/>
          <p:cNvSpPr/>
          <p:nvPr/>
        </p:nvSpPr>
        <p:spPr>
          <a:xfrm rot="20320580">
            <a:off x="2142196" y="1252047"/>
            <a:ext cx="1583267" cy="576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93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4" y="2090153"/>
            <a:ext cx="7886700" cy="38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483229" y="347132"/>
            <a:ext cx="4521200" cy="2853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</a:rPr>
              <a:t>Nobody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did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nothing</a:t>
            </a:r>
            <a:r>
              <a:rPr lang="cs-CZ" sz="2400" dirty="0" smtClean="0">
                <a:solidFill>
                  <a:srgbClr val="002060"/>
                </a:solidFill>
              </a:rPr>
              <a:t>“</a:t>
            </a:r>
          </a:p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</a:rPr>
              <a:t>It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was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an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order</a:t>
            </a:r>
            <a:r>
              <a:rPr lang="cs-CZ" sz="2400" dirty="0" smtClean="0">
                <a:solidFill>
                  <a:srgbClr val="002060"/>
                </a:solidFill>
              </a:rPr>
              <a:t>“</a:t>
            </a:r>
          </a:p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„I </a:t>
            </a:r>
            <a:r>
              <a:rPr lang="cs-CZ" sz="2400" dirty="0" err="1" smtClean="0">
                <a:solidFill>
                  <a:srgbClr val="002060"/>
                </a:solidFill>
              </a:rPr>
              <a:t>was</a:t>
            </a:r>
            <a:r>
              <a:rPr lang="cs-CZ" sz="2400" dirty="0" smtClean="0">
                <a:solidFill>
                  <a:srgbClr val="002060"/>
                </a:solidFill>
              </a:rPr>
              <a:t> just a </a:t>
            </a:r>
            <a:r>
              <a:rPr lang="cs-CZ" sz="2400" dirty="0" err="1" smtClean="0">
                <a:solidFill>
                  <a:srgbClr val="002060"/>
                </a:solidFill>
              </a:rPr>
              <a:t>messanger</a:t>
            </a:r>
            <a:r>
              <a:rPr lang="cs-CZ" sz="2400" dirty="0" smtClean="0">
                <a:solidFill>
                  <a:srgbClr val="002060"/>
                </a:solidFill>
              </a:rPr>
              <a:t>“</a:t>
            </a:r>
          </a:p>
          <a:p>
            <a:pPr algn="ctr"/>
            <a:endParaRPr lang="en-US" dirty="0"/>
          </a:p>
        </p:txBody>
      </p:sp>
      <p:sp>
        <p:nvSpPr>
          <p:cNvPr id="5" name="Šipka doprava 4"/>
          <p:cNvSpPr/>
          <p:nvPr/>
        </p:nvSpPr>
        <p:spPr>
          <a:xfrm rot="18564167">
            <a:off x="4859995" y="3995246"/>
            <a:ext cx="1583267" cy="576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9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90153"/>
            <a:ext cx="7886700" cy="38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13785" y="3639556"/>
            <a:ext cx="4521200" cy="2853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</a:rPr>
              <a:t>It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was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not </a:t>
            </a:r>
            <a:r>
              <a:rPr lang="cs-CZ" sz="2400" dirty="0" err="1" smtClean="0">
                <a:solidFill>
                  <a:srgbClr val="002060"/>
                </a:solidFill>
              </a:rPr>
              <a:t>that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bad</a:t>
            </a:r>
            <a:r>
              <a:rPr lang="cs-CZ" sz="2400" dirty="0" smtClean="0">
                <a:solidFill>
                  <a:srgbClr val="002060"/>
                </a:solidFill>
              </a:rPr>
              <a:t>“</a:t>
            </a:r>
          </a:p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</a:rPr>
              <a:t>Its</a:t>
            </a:r>
            <a:r>
              <a:rPr lang="cs-CZ" sz="2400" dirty="0" smtClean="0">
                <a:solidFill>
                  <a:srgbClr val="002060"/>
                </a:solidFill>
              </a:rPr>
              <a:t> not </a:t>
            </a:r>
            <a:r>
              <a:rPr lang="cs-CZ" sz="2400" dirty="0" err="1" smtClean="0">
                <a:solidFill>
                  <a:srgbClr val="002060"/>
                </a:solidFill>
              </a:rPr>
              <a:t>like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we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killed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them</a:t>
            </a:r>
            <a:r>
              <a:rPr lang="cs-CZ" sz="2400" dirty="0" smtClean="0">
                <a:solidFill>
                  <a:srgbClr val="002060"/>
                </a:solidFill>
              </a:rPr>
              <a:t>“</a:t>
            </a:r>
          </a:p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</a:rPr>
              <a:t>We</a:t>
            </a:r>
            <a:r>
              <a:rPr lang="cs-CZ" sz="2400" dirty="0" smtClean="0">
                <a:solidFill>
                  <a:srgbClr val="002060"/>
                </a:solidFill>
              </a:rPr>
              <a:t> just </a:t>
            </a:r>
            <a:r>
              <a:rPr lang="cs-CZ" sz="2400" dirty="0" err="1" smtClean="0">
                <a:solidFill>
                  <a:srgbClr val="002060"/>
                </a:solidFill>
              </a:rPr>
              <a:t>teached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them</a:t>
            </a:r>
            <a:r>
              <a:rPr lang="cs-CZ" sz="2400" dirty="0" smtClean="0">
                <a:solidFill>
                  <a:srgbClr val="002060"/>
                </a:solidFill>
              </a:rPr>
              <a:t> a </a:t>
            </a:r>
            <a:r>
              <a:rPr lang="cs-CZ" sz="2400" dirty="0" err="1" smtClean="0">
                <a:solidFill>
                  <a:srgbClr val="002060"/>
                </a:solidFill>
              </a:rPr>
              <a:t>lesson</a:t>
            </a:r>
            <a:r>
              <a:rPr lang="cs-CZ" sz="2400" dirty="0" smtClean="0">
                <a:solidFill>
                  <a:srgbClr val="002060"/>
                </a:solidFill>
              </a:rPr>
              <a:t>“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 rot="8661602">
            <a:off x="1867159" y="2792980"/>
            <a:ext cx="1583267" cy="576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8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090153"/>
            <a:ext cx="7886700" cy="38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28133" y="4258733"/>
            <a:ext cx="4368800" cy="2108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</a:rPr>
              <a:t>They</a:t>
            </a:r>
            <a:r>
              <a:rPr lang="cs-CZ" sz="2400" dirty="0" smtClean="0">
                <a:solidFill>
                  <a:srgbClr val="002060"/>
                </a:solidFill>
              </a:rPr>
              <a:t> are </a:t>
            </a:r>
            <a:r>
              <a:rPr lang="cs-CZ" sz="2400" dirty="0" err="1" smtClean="0">
                <a:solidFill>
                  <a:srgbClr val="002060"/>
                </a:solidFill>
              </a:rPr>
              <a:t>like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rats</a:t>
            </a:r>
            <a:r>
              <a:rPr lang="cs-CZ" sz="2400" dirty="0" smtClean="0">
                <a:solidFill>
                  <a:srgbClr val="002060"/>
                </a:solidFill>
              </a:rPr>
              <a:t>“</a:t>
            </a:r>
          </a:p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</a:rPr>
              <a:t>They</a:t>
            </a:r>
            <a:r>
              <a:rPr lang="cs-CZ" sz="2400" dirty="0" smtClean="0">
                <a:solidFill>
                  <a:srgbClr val="002060"/>
                </a:solidFill>
              </a:rPr>
              <a:t> just </a:t>
            </a:r>
            <a:r>
              <a:rPr lang="cs-CZ" sz="2400" dirty="0" err="1" smtClean="0">
                <a:solidFill>
                  <a:srgbClr val="002060"/>
                </a:solidFill>
              </a:rPr>
              <a:t>got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what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they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deserved</a:t>
            </a:r>
            <a:r>
              <a:rPr lang="cs-CZ" sz="2400" dirty="0" smtClean="0">
                <a:solidFill>
                  <a:srgbClr val="002060"/>
                </a:solidFill>
              </a:rPr>
              <a:t>“</a:t>
            </a:r>
            <a:endParaRPr lang="cs-CZ" dirty="0" smtClean="0"/>
          </a:p>
          <a:p>
            <a:pPr algn="ctr"/>
            <a:endParaRPr lang="en-US" dirty="0"/>
          </a:p>
        </p:txBody>
      </p:sp>
      <p:sp>
        <p:nvSpPr>
          <p:cNvPr id="5" name="Šipka doprava 4"/>
          <p:cNvSpPr/>
          <p:nvPr/>
        </p:nvSpPr>
        <p:spPr>
          <a:xfrm rot="8234164">
            <a:off x="5358414" y="3634085"/>
            <a:ext cx="1583267" cy="576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6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Hate</a:t>
            </a:r>
            <a:r>
              <a:rPr lang="cs-CZ" dirty="0"/>
              <a:t> </a:t>
            </a:r>
            <a:r>
              <a:rPr lang="cs-CZ" dirty="0" err="1"/>
              <a:t>communities</a:t>
            </a:r>
            <a:r>
              <a:rPr lang="cs-CZ" dirty="0"/>
              <a:t> online/</a:t>
            </a:r>
            <a:r>
              <a:rPr lang="cs-CZ" dirty="0" err="1"/>
              <a:t>Hate</a:t>
            </a:r>
            <a:r>
              <a:rPr lang="cs-CZ" dirty="0"/>
              <a:t> </a:t>
            </a:r>
            <a:r>
              <a:rPr lang="cs-CZ" dirty="0" err="1"/>
              <a:t>sites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Concentrated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, </a:t>
            </a:r>
            <a:r>
              <a:rPr lang="cs-CZ" dirty="0" err="1" smtClean="0"/>
              <a:t>information</a:t>
            </a:r>
            <a:r>
              <a:rPr lang="cs-CZ" dirty="0" smtClean="0"/>
              <a:t> – </a:t>
            </a:r>
            <a:r>
              <a:rPr lang="cs-CZ" dirty="0" err="1" smtClean="0"/>
              <a:t>selected</a:t>
            </a:r>
            <a:r>
              <a:rPr lang="cs-CZ" dirty="0" smtClean="0"/>
              <a:t> </a:t>
            </a:r>
            <a:r>
              <a:rPr lang="cs-CZ" dirty="0" err="1" smtClean="0"/>
              <a:t>discourse</a:t>
            </a:r>
            <a:r>
              <a:rPr lang="cs-CZ" dirty="0" smtClean="0"/>
              <a:t>, </a:t>
            </a:r>
            <a:r>
              <a:rPr lang="cs-CZ" dirty="0" err="1" smtClean="0"/>
              <a:t>concealment</a:t>
            </a:r>
            <a:r>
              <a:rPr lang="cs-CZ" dirty="0" smtClean="0"/>
              <a:t> and </a:t>
            </a:r>
            <a:r>
              <a:rPr lang="cs-CZ" dirty="0" err="1" smtClean="0"/>
              <a:t>repression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opposite</a:t>
            </a:r>
            <a:r>
              <a:rPr lang="cs-CZ" dirty="0" smtClean="0"/>
              <a:t> </a:t>
            </a:r>
            <a:r>
              <a:rPr lang="cs-CZ" dirty="0" err="1" smtClean="0"/>
              <a:t>views</a:t>
            </a:r>
            <a:endParaRPr lang="cs-CZ" dirty="0"/>
          </a:p>
          <a:p>
            <a:endParaRPr lang="cs-CZ" dirty="0" smtClean="0"/>
          </a:p>
          <a:p>
            <a:pPr lvl="1"/>
            <a:r>
              <a:rPr lang="cs-CZ" dirty="0" smtClean="0"/>
              <a:t>support </a:t>
            </a:r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community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approving</a:t>
            </a:r>
            <a:r>
              <a:rPr lang="cs-CZ" dirty="0"/>
              <a:t> </a:t>
            </a:r>
            <a:r>
              <a:rPr lang="cs-CZ" dirty="0" err="1" smtClean="0"/>
              <a:t>comments</a:t>
            </a:r>
            <a:endParaRPr lang="cs-CZ" dirty="0" smtClean="0"/>
          </a:p>
          <a:p>
            <a:pPr lvl="1"/>
            <a:r>
              <a:rPr lang="cs-CZ" dirty="0" err="1"/>
              <a:t>reinforcement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attitudes</a:t>
            </a:r>
            <a:endParaRPr lang="cs-CZ" dirty="0" smtClean="0"/>
          </a:p>
          <a:p>
            <a:pPr lvl="1"/>
            <a:r>
              <a:rPr lang="cs-CZ" dirty="0" err="1"/>
              <a:t>shared</a:t>
            </a:r>
            <a:r>
              <a:rPr lang="cs-CZ" dirty="0"/>
              <a:t> identity, </a:t>
            </a:r>
            <a:r>
              <a:rPr lang="cs-CZ" dirty="0" err="1"/>
              <a:t>belonging</a:t>
            </a:r>
            <a:endParaRPr lang="cs-CZ" dirty="0"/>
          </a:p>
          <a:p>
            <a:pPr lvl="1"/>
            <a:r>
              <a:rPr lang="cs-CZ" dirty="0" err="1"/>
              <a:t>providing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self-expression</a:t>
            </a:r>
            <a:endParaRPr lang="cs-CZ" dirty="0"/>
          </a:p>
          <a:p>
            <a:pPr lvl="1"/>
            <a:r>
              <a:rPr lang="cs-CZ" dirty="0" err="1"/>
              <a:t>delineating</a:t>
            </a:r>
            <a:r>
              <a:rPr lang="cs-CZ" dirty="0"/>
              <a:t> </a:t>
            </a:r>
            <a:r>
              <a:rPr lang="cs-CZ" dirty="0" err="1"/>
              <a:t>out-group</a:t>
            </a:r>
            <a:r>
              <a:rPr lang="cs-CZ" dirty="0"/>
              <a:t> („media“, „</a:t>
            </a:r>
            <a:r>
              <a:rPr lang="cs-CZ" dirty="0" err="1"/>
              <a:t>liberals</a:t>
            </a:r>
            <a:r>
              <a:rPr lang="cs-CZ" dirty="0" smtClean="0"/>
              <a:t>“,…)</a:t>
            </a:r>
          </a:p>
          <a:p>
            <a:pPr lvl="1"/>
            <a:r>
              <a:rPr lang="cs-CZ" dirty="0" smtClean="0"/>
              <a:t>f</a:t>
            </a:r>
            <a:r>
              <a:rPr lang="en-US" dirty="0" err="1" smtClean="0"/>
              <a:t>raming</a:t>
            </a:r>
            <a:r>
              <a:rPr lang="en-US" dirty="0" smtClean="0"/>
              <a:t> </a:t>
            </a:r>
            <a:r>
              <a:rPr lang="en-US" dirty="0"/>
              <a:t>aggression as a mean to – seemingly justified - end</a:t>
            </a:r>
            <a:endParaRPr lang="cs-CZ" dirty="0"/>
          </a:p>
          <a:p>
            <a:pPr lvl="1"/>
            <a:endParaRPr lang="en-US" dirty="0"/>
          </a:p>
          <a:p>
            <a:pPr algn="r"/>
            <a:endParaRPr lang="cs-CZ" dirty="0"/>
          </a:p>
          <a:p>
            <a:pPr algn="r"/>
            <a:endParaRPr lang="cs-CZ" dirty="0" smtClean="0"/>
          </a:p>
          <a:p>
            <a:pPr algn="r"/>
            <a:endParaRPr lang="cs-CZ" dirty="0"/>
          </a:p>
          <a:p>
            <a:pPr algn="r"/>
            <a:endParaRPr lang="cs-CZ" dirty="0" smtClean="0"/>
          </a:p>
          <a:p>
            <a:pPr algn="r"/>
            <a:endParaRPr lang="cs-CZ" dirty="0"/>
          </a:p>
          <a:p>
            <a:pPr algn="r"/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7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Hate</a:t>
            </a:r>
            <a:r>
              <a:rPr lang="cs-CZ" dirty="0"/>
              <a:t> </a:t>
            </a:r>
            <a:r>
              <a:rPr lang="cs-CZ" dirty="0" err="1"/>
              <a:t>communities</a:t>
            </a:r>
            <a:r>
              <a:rPr lang="cs-CZ" dirty="0"/>
              <a:t> online/</a:t>
            </a:r>
            <a:r>
              <a:rPr lang="cs-CZ" dirty="0" err="1"/>
              <a:t>Hate</a:t>
            </a:r>
            <a:r>
              <a:rPr lang="cs-CZ" dirty="0"/>
              <a:t> </a:t>
            </a:r>
            <a:r>
              <a:rPr lang="cs-CZ" dirty="0" err="1"/>
              <a:t>sites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Concentrated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, </a:t>
            </a:r>
            <a:r>
              <a:rPr lang="cs-CZ" dirty="0" err="1" smtClean="0"/>
              <a:t>information</a:t>
            </a:r>
            <a:r>
              <a:rPr lang="cs-CZ" dirty="0" smtClean="0"/>
              <a:t> – </a:t>
            </a:r>
            <a:r>
              <a:rPr lang="cs-CZ" dirty="0" err="1" smtClean="0"/>
              <a:t>selected</a:t>
            </a:r>
            <a:r>
              <a:rPr lang="cs-CZ" dirty="0" smtClean="0"/>
              <a:t> </a:t>
            </a:r>
            <a:r>
              <a:rPr lang="cs-CZ" dirty="0" err="1" smtClean="0"/>
              <a:t>discourse</a:t>
            </a:r>
            <a:r>
              <a:rPr lang="cs-CZ" dirty="0" smtClean="0"/>
              <a:t>, </a:t>
            </a:r>
            <a:r>
              <a:rPr lang="cs-CZ" dirty="0" err="1" smtClean="0"/>
              <a:t>concealment</a:t>
            </a:r>
            <a:r>
              <a:rPr lang="cs-CZ" dirty="0" smtClean="0"/>
              <a:t> and </a:t>
            </a:r>
            <a:r>
              <a:rPr lang="cs-CZ" dirty="0" err="1" smtClean="0"/>
              <a:t>repression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opposite</a:t>
            </a:r>
            <a:r>
              <a:rPr lang="cs-CZ" dirty="0" smtClean="0"/>
              <a:t> </a:t>
            </a:r>
            <a:r>
              <a:rPr lang="cs-CZ" dirty="0" err="1" smtClean="0"/>
              <a:t>views</a:t>
            </a:r>
            <a:endParaRPr lang="cs-CZ" dirty="0"/>
          </a:p>
          <a:p>
            <a:endParaRPr lang="cs-CZ" dirty="0" smtClean="0"/>
          </a:p>
          <a:p>
            <a:pPr lvl="1"/>
            <a:r>
              <a:rPr lang="cs-CZ" dirty="0" smtClean="0"/>
              <a:t>support </a:t>
            </a:r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community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approving</a:t>
            </a:r>
            <a:r>
              <a:rPr lang="cs-CZ" dirty="0"/>
              <a:t> </a:t>
            </a:r>
            <a:r>
              <a:rPr lang="cs-CZ" dirty="0" err="1" smtClean="0"/>
              <a:t>comments</a:t>
            </a:r>
            <a:endParaRPr lang="cs-CZ" dirty="0" smtClean="0"/>
          </a:p>
          <a:p>
            <a:pPr lvl="1"/>
            <a:r>
              <a:rPr lang="cs-CZ" dirty="0" err="1"/>
              <a:t>reinforcement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attitudes</a:t>
            </a:r>
            <a:endParaRPr lang="cs-CZ" dirty="0" smtClean="0"/>
          </a:p>
          <a:p>
            <a:pPr lvl="1"/>
            <a:r>
              <a:rPr lang="cs-CZ" dirty="0" err="1"/>
              <a:t>shared</a:t>
            </a:r>
            <a:r>
              <a:rPr lang="cs-CZ" dirty="0"/>
              <a:t> identity, </a:t>
            </a:r>
            <a:r>
              <a:rPr lang="cs-CZ" dirty="0" err="1"/>
              <a:t>belonging</a:t>
            </a:r>
            <a:endParaRPr lang="cs-CZ" dirty="0"/>
          </a:p>
          <a:p>
            <a:pPr lvl="1"/>
            <a:r>
              <a:rPr lang="cs-CZ" dirty="0" err="1"/>
              <a:t>providing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self-expression</a:t>
            </a:r>
            <a:endParaRPr lang="cs-CZ" dirty="0"/>
          </a:p>
          <a:p>
            <a:pPr lvl="1"/>
            <a:r>
              <a:rPr lang="cs-CZ" dirty="0" err="1"/>
              <a:t>delineating</a:t>
            </a:r>
            <a:r>
              <a:rPr lang="cs-CZ" dirty="0"/>
              <a:t> </a:t>
            </a:r>
            <a:r>
              <a:rPr lang="cs-CZ" dirty="0" err="1"/>
              <a:t>out-group</a:t>
            </a:r>
            <a:r>
              <a:rPr lang="cs-CZ" dirty="0"/>
              <a:t> („media“, „</a:t>
            </a:r>
            <a:r>
              <a:rPr lang="cs-CZ" dirty="0" err="1"/>
              <a:t>liberals</a:t>
            </a:r>
            <a:r>
              <a:rPr lang="cs-CZ" dirty="0" smtClean="0"/>
              <a:t>“,…)</a:t>
            </a:r>
          </a:p>
          <a:p>
            <a:pPr lvl="1"/>
            <a:r>
              <a:rPr lang="cs-CZ" dirty="0" smtClean="0"/>
              <a:t>f</a:t>
            </a:r>
            <a:r>
              <a:rPr lang="en-US" dirty="0" err="1" smtClean="0"/>
              <a:t>raming</a:t>
            </a:r>
            <a:r>
              <a:rPr lang="en-US" dirty="0" smtClean="0"/>
              <a:t> </a:t>
            </a:r>
            <a:r>
              <a:rPr lang="en-US" dirty="0"/>
              <a:t>aggression as a mean to – seemingly justified - end</a:t>
            </a:r>
            <a:endParaRPr lang="cs-CZ" dirty="0"/>
          </a:p>
          <a:p>
            <a:pPr lvl="1"/>
            <a:endParaRPr lang="en-US" dirty="0"/>
          </a:p>
          <a:p>
            <a:pPr algn="r"/>
            <a:r>
              <a:rPr lang="cs-CZ" dirty="0" smtClean="0"/>
              <a:t>     </a:t>
            </a:r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/>
              <a:t>discoursive</a:t>
            </a:r>
            <a:r>
              <a:rPr lang="cs-CZ" dirty="0"/>
              <a:t> </a:t>
            </a:r>
            <a:r>
              <a:rPr lang="cs-CZ" dirty="0" err="1"/>
              <a:t>space</a:t>
            </a:r>
            <a:endParaRPr lang="cs-CZ" dirty="0"/>
          </a:p>
          <a:p>
            <a:pPr algn="r"/>
            <a:r>
              <a:rPr lang="cs-CZ" dirty="0" smtClean="0"/>
              <a:t>       </a:t>
            </a:r>
            <a:r>
              <a:rPr lang="cs-CZ" dirty="0" err="1" smtClean="0"/>
              <a:t>Supporting</a:t>
            </a:r>
            <a:r>
              <a:rPr lang="cs-CZ" dirty="0" smtClean="0"/>
              <a:t> </a:t>
            </a:r>
            <a:r>
              <a:rPr lang="cs-CZ" dirty="0" err="1"/>
              <a:t>one</a:t>
            </a:r>
            <a:r>
              <a:rPr lang="cs-CZ" dirty="0"/>
              <a:t> ideology</a:t>
            </a:r>
          </a:p>
          <a:p>
            <a:pPr algn="r"/>
            <a:r>
              <a:rPr lang="cs-CZ" dirty="0" err="1"/>
              <a:t>Strengthening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identity </a:t>
            </a:r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65</a:t>
            </a:fld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2336798" y="5088466"/>
            <a:ext cx="2404533" cy="780965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Example</a:t>
            </a:r>
            <a:r>
              <a:rPr lang="cs-CZ" dirty="0"/>
              <a:t>: https://www.stormfront.org</a:t>
            </a:r>
            <a:r>
              <a:rPr lang="cs-CZ" dirty="0" smtClean="0"/>
              <a:t>/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4" y="2059044"/>
            <a:ext cx="8983518" cy="426555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1774" y="4699001"/>
            <a:ext cx="8983518" cy="457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189133" y="5435602"/>
            <a:ext cx="2159002" cy="26246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7791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Combating</a:t>
            </a:r>
            <a:r>
              <a:rPr lang="cs-CZ" dirty="0" smtClean="0"/>
              <a:t> </a:t>
            </a:r>
            <a:r>
              <a:rPr lang="cs-CZ" dirty="0" err="1" smtClean="0"/>
              <a:t>hate</a:t>
            </a:r>
            <a:r>
              <a:rPr lang="cs-CZ" dirty="0" smtClean="0"/>
              <a:t> online?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	</a:t>
            </a:r>
          </a:p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normal</a:t>
            </a:r>
            <a:r>
              <a:rPr lang="cs-CZ" dirty="0" smtClean="0"/>
              <a:t>?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moral</a:t>
            </a:r>
            <a:r>
              <a:rPr lang="cs-CZ" dirty="0" smtClean="0"/>
              <a:t>? </a:t>
            </a:r>
            <a:r>
              <a:rPr lang="cs-CZ" dirty="0" err="1" smtClean="0"/>
              <a:t>Legitimate</a:t>
            </a:r>
            <a:r>
              <a:rPr lang="cs-CZ" dirty="0" smtClean="0"/>
              <a:t>? </a:t>
            </a:r>
            <a:r>
              <a:rPr lang="cs-CZ" dirty="0" err="1" smtClean="0"/>
              <a:t>Legal</a:t>
            </a:r>
            <a:r>
              <a:rPr lang="cs-CZ" dirty="0" smtClean="0"/>
              <a:t>? Normative?</a:t>
            </a: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Across</a:t>
            </a:r>
            <a:r>
              <a:rPr lang="cs-CZ" dirty="0" smtClean="0"/>
              <a:t> </a:t>
            </a:r>
            <a:r>
              <a:rPr lang="cs-CZ" dirty="0" err="1" smtClean="0"/>
              <a:t>cultures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Back</a:t>
            </a:r>
            <a:r>
              <a:rPr lang="cs-CZ" dirty="0" smtClean="0"/>
              <a:t> to </a:t>
            </a:r>
            <a:r>
              <a:rPr lang="cs-CZ" dirty="0" err="1" smtClean="0"/>
              <a:t>conceptualization</a:t>
            </a:r>
            <a:r>
              <a:rPr lang="cs-CZ" dirty="0" smtClean="0"/>
              <a:t> </a:t>
            </a:r>
            <a:r>
              <a:rPr lang="cs-CZ" dirty="0" err="1"/>
              <a:t>a</a:t>
            </a:r>
            <a:r>
              <a:rPr lang="cs-CZ" dirty="0" err="1" smtClean="0"/>
              <a:t>ggression</a:t>
            </a:r>
            <a:r>
              <a:rPr lang="cs-CZ" dirty="0" smtClean="0"/>
              <a:t> –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purposes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Treshold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7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Combating</a:t>
            </a:r>
            <a:r>
              <a:rPr lang="cs-CZ" dirty="0" smtClean="0"/>
              <a:t> </a:t>
            </a:r>
            <a:r>
              <a:rPr lang="cs-CZ" dirty="0" err="1" smtClean="0"/>
              <a:t>hate</a:t>
            </a:r>
            <a:r>
              <a:rPr lang="cs-CZ" dirty="0" smtClean="0"/>
              <a:t> online?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	…and </a:t>
            </a:r>
            <a:r>
              <a:rPr lang="cs-CZ" dirty="0" err="1" smtClean="0"/>
              <a:t>freedom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speech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Ban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Resistance</a:t>
            </a:r>
            <a:r>
              <a:rPr lang="cs-CZ" dirty="0" smtClean="0"/>
              <a:t>, </a:t>
            </a:r>
            <a:r>
              <a:rPr lang="cs-CZ" dirty="0" err="1" smtClean="0"/>
              <a:t>strengthening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identity? </a:t>
            </a:r>
          </a:p>
          <a:p>
            <a:pPr lvl="1"/>
            <a:r>
              <a:rPr lang="cs-CZ" dirty="0" smtClean="0"/>
              <a:t>Free </a:t>
            </a:r>
            <a:r>
              <a:rPr lang="cs-CZ" dirty="0" err="1" smtClean="0"/>
              <a:t>speech</a:t>
            </a:r>
            <a:r>
              <a:rPr lang="cs-CZ" dirty="0" smtClean="0"/>
              <a:t>? </a:t>
            </a:r>
          </a:p>
          <a:p>
            <a:r>
              <a:rPr lang="cs-CZ" dirty="0" err="1" smtClean="0"/>
              <a:t>Law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no </a:t>
            </a:r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law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General protest</a:t>
            </a:r>
          </a:p>
          <a:p>
            <a:r>
              <a:rPr lang="cs-CZ" dirty="0" smtClean="0"/>
              <a:t>Humor, </a:t>
            </a:r>
            <a:r>
              <a:rPr lang="cs-CZ" dirty="0" err="1" smtClean="0"/>
              <a:t>sarcasm</a:t>
            </a:r>
            <a:endParaRPr lang="cs-CZ" dirty="0" smtClean="0"/>
          </a:p>
          <a:p>
            <a:r>
              <a:rPr lang="cs-CZ" dirty="0" err="1" smtClean="0"/>
              <a:t>Trolling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http:</a:t>
            </a:r>
            <a:r>
              <a:rPr lang="en-US" dirty="0"/>
              <a:t>//www.adl.org/combating-hate</a:t>
            </a:r>
            <a:r>
              <a:rPr lang="en-US" dirty="0" smtClean="0"/>
              <a:t>/</a:t>
            </a:r>
            <a:endParaRPr lang="cs-CZ" dirty="0" smtClean="0"/>
          </a:p>
          <a:p>
            <a:r>
              <a:rPr lang="cs-CZ" u="sng" dirty="0">
                <a:hlinkClick r:id="rId2"/>
              </a:rPr>
              <a:t>http://www.hatefree.cz/</a:t>
            </a:r>
            <a:r>
              <a:rPr lang="cs-CZ" dirty="0"/>
              <a:t>	</a:t>
            </a:r>
            <a:endParaRPr lang="cs-CZ" dirty="0" smtClean="0"/>
          </a:p>
          <a:p>
            <a:r>
              <a:rPr lang="cs-CZ" dirty="0" smtClean="0"/>
              <a:t>https</a:t>
            </a:r>
            <a:r>
              <a:rPr lang="cs-CZ" dirty="0"/>
              <a:t>://</a:t>
            </a:r>
            <a:r>
              <a:rPr lang="cs-CZ" dirty="0" smtClean="0"/>
              <a:t>cs-cz.facebook.com/CeskeObludarium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3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Zástupný symbol pro obsah 3" descr="Výřez obrazovk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27" y="79131"/>
            <a:ext cx="4873573" cy="3489412"/>
          </a:xfrm>
          <a:prstGeom prst="rect">
            <a:avLst/>
          </a:prstGeo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4" y="3705373"/>
            <a:ext cx="6984775" cy="301802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530810" y="3705373"/>
            <a:ext cx="4059412" cy="275199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„We just want to say that our site does not have anything against normal Icelandic people, because </a:t>
            </a:r>
            <a:r>
              <a:rPr lang="en-US" b="1" dirty="0" err="1" smtClean="0"/>
              <a:t>tho</a:t>
            </a:r>
            <a:r>
              <a:rPr lang="cs-CZ" b="1" dirty="0" smtClean="0"/>
              <a:t>s</a:t>
            </a:r>
            <a:r>
              <a:rPr lang="en-US" b="1" dirty="0" smtClean="0"/>
              <a:t>e </a:t>
            </a:r>
            <a:r>
              <a:rPr lang="en-US" b="1" dirty="0"/>
              <a:t>are just victims of the criminal ideology and perverted lifestyle  called ICELAND! Help us to stop this filth which wants (similarly to volcano ash) to cover our </a:t>
            </a:r>
            <a:r>
              <a:rPr lang="en-US" b="1" dirty="0" err="1" smtClean="0"/>
              <a:t>bea</a:t>
            </a:r>
            <a:r>
              <a:rPr lang="cs-CZ" b="1" dirty="0" smtClean="0"/>
              <a:t>u</a:t>
            </a:r>
            <a:r>
              <a:rPr lang="en-US" b="1" dirty="0" err="1" smtClean="0"/>
              <a:t>tiful</a:t>
            </a:r>
            <a:r>
              <a:rPr lang="en-US" b="1" dirty="0" smtClean="0"/>
              <a:t> </a:t>
            </a:r>
            <a:r>
              <a:rPr lang="en-US" b="1" dirty="0"/>
              <a:t>country!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69</a:t>
            </a:fld>
            <a:endParaRPr lang="cs-CZ"/>
          </a:p>
        </p:txBody>
      </p:sp>
      <p:sp>
        <p:nvSpPr>
          <p:cNvPr id="9" name="Zaoblený obdélníkový popisek 8"/>
          <p:cNvSpPr/>
          <p:nvPr/>
        </p:nvSpPr>
        <p:spPr>
          <a:xfrm>
            <a:off x="203200" y="237066"/>
            <a:ext cx="3234265" cy="1134533"/>
          </a:xfrm>
          <a:prstGeom prst="wedgeRoundRectCallout">
            <a:avLst>
              <a:gd name="adj1" fmla="val 78827"/>
              <a:gd name="adj2" fmla="val -49458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We</a:t>
            </a:r>
            <a:r>
              <a:rPr lang="cs-CZ" b="1" dirty="0" smtClean="0"/>
              <a:t> do not </a:t>
            </a:r>
            <a:r>
              <a:rPr lang="cs-CZ" b="1" dirty="0" err="1" smtClean="0"/>
              <a:t>want</a:t>
            </a:r>
            <a:r>
              <a:rPr lang="cs-CZ" b="1" dirty="0" smtClean="0"/>
              <a:t> </a:t>
            </a:r>
            <a:r>
              <a:rPr lang="cs-CZ" b="1" dirty="0" err="1" smtClean="0"/>
              <a:t>islam</a:t>
            </a:r>
            <a:r>
              <a:rPr lang="cs-CZ" b="1" dirty="0" smtClean="0"/>
              <a:t> in </a:t>
            </a:r>
            <a:r>
              <a:rPr lang="cs-CZ" b="1" dirty="0" err="1" smtClean="0"/>
              <a:t>the</a:t>
            </a:r>
            <a:r>
              <a:rPr lang="cs-CZ" b="1" dirty="0" smtClean="0"/>
              <a:t> Czech Republic</a:t>
            </a:r>
            <a:endParaRPr lang="en-US" b="1" dirty="0"/>
          </a:p>
        </p:txBody>
      </p:sp>
      <p:sp>
        <p:nvSpPr>
          <p:cNvPr id="10" name="Zaoblený obdélníkový popisek 9"/>
          <p:cNvSpPr/>
          <p:nvPr/>
        </p:nvSpPr>
        <p:spPr>
          <a:xfrm>
            <a:off x="203200" y="1823837"/>
            <a:ext cx="3234265" cy="1134533"/>
          </a:xfrm>
          <a:prstGeom prst="wedgeRoundRectCallout">
            <a:avLst>
              <a:gd name="adj1" fmla="val -51858"/>
              <a:gd name="adj2" fmla="val 131139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We</a:t>
            </a:r>
            <a:r>
              <a:rPr lang="cs-CZ" b="1" dirty="0" smtClean="0"/>
              <a:t> do not </a:t>
            </a:r>
            <a:r>
              <a:rPr lang="cs-CZ" b="1" dirty="0" err="1" smtClean="0"/>
              <a:t>want</a:t>
            </a:r>
            <a:r>
              <a:rPr lang="cs-CZ" b="1" dirty="0" smtClean="0"/>
              <a:t> </a:t>
            </a:r>
            <a:r>
              <a:rPr lang="cs-CZ" b="1" dirty="0" err="1" smtClean="0"/>
              <a:t>Iceland</a:t>
            </a:r>
            <a:r>
              <a:rPr lang="cs-CZ" b="1" dirty="0" smtClean="0"/>
              <a:t> in </a:t>
            </a:r>
            <a:r>
              <a:rPr lang="cs-CZ" b="1" dirty="0" err="1"/>
              <a:t>the</a:t>
            </a:r>
            <a:r>
              <a:rPr lang="cs-CZ" b="1" dirty="0" smtClean="0"/>
              <a:t> Czech Republic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8476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Aggression</a:t>
            </a:r>
            <a:r>
              <a:rPr lang="cs-CZ" dirty="0" smtClean="0"/>
              <a:t> online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endParaRPr lang="cs-CZ" dirty="0" smtClean="0"/>
          </a:p>
          <a:p>
            <a:pPr lvl="1"/>
            <a:r>
              <a:rPr lang="cs-CZ" dirty="0" err="1" smtClean="0"/>
              <a:t>Mirroring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ones</a:t>
            </a:r>
            <a:endParaRPr lang="cs-CZ" dirty="0" smtClean="0"/>
          </a:p>
          <a:p>
            <a:pPr lvl="1"/>
            <a:r>
              <a:rPr lang="cs-CZ" dirty="0" err="1" smtClean="0"/>
              <a:t>Cyberbullying</a:t>
            </a:r>
            <a:r>
              <a:rPr lang="cs-CZ" dirty="0" smtClean="0"/>
              <a:t>, online </a:t>
            </a:r>
            <a:r>
              <a:rPr lang="cs-CZ" dirty="0" err="1" smtClean="0"/>
              <a:t>harassment</a:t>
            </a:r>
            <a:r>
              <a:rPr lang="cs-CZ" dirty="0" smtClean="0"/>
              <a:t>, </a:t>
            </a:r>
            <a:r>
              <a:rPr lang="cs-CZ" dirty="0" err="1" smtClean="0"/>
              <a:t>cyberhate</a:t>
            </a:r>
            <a:r>
              <a:rPr lang="cs-CZ" dirty="0" smtClean="0"/>
              <a:t>, </a:t>
            </a:r>
            <a:r>
              <a:rPr lang="cs-CZ" dirty="0" err="1" smtClean="0"/>
              <a:t>cybercrime</a:t>
            </a:r>
            <a:r>
              <a:rPr lang="cs-CZ" dirty="0" smtClean="0"/>
              <a:t>, </a:t>
            </a:r>
            <a:r>
              <a:rPr lang="cs-CZ" dirty="0" err="1" smtClean="0"/>
              <a:t>cyberterrorism</a:t>
            </a:r>
            <a:r>
              <a:rPr lang="cs-CZ" dirty="0" smtClean="0"/>
              <a:t>… </a:t>
            </a:r>
          </a:p>
          <a:p>
            <a:pPr lvl="1"/>
            <a:endParaRPr lang="cs-CZ" dirty="0" smtClean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4288665" y="3477295"/>
            <a:ext cx="3438659" cy="1501291"/>
          </a:xfrm>
          <a:prstGeom prst="wedgeRoundRectCallout">
            <a:avLst>
              <a:gd name="adj1" fmla="val -94191"/>
              <a:gd name="adj2" fmla="val -759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We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will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focus</a:t>
            </a:r>
            <a:r>
              <a:rPr lang="cs-CZ" sz="2400" dirty="0" smtClean="0">
                <a:solidFill>
                  <a:schemeClr val="tx1"/>
                </a:solidFill>
              </a:rPr>
              <a:t> on </a:t>
            </a:r>
            <a:r>
              <a:rPr lang="cs-CZ" sz="2400" dirty="0" err="1" smtClean="0">
                <a:solidFill>
                  <a:schemeClr val="tx1"/>
                </a:solidFill>
              </a:rPr>
              <a:t>cyberbullying</a:t>
            </a:r>
            <a:r>
              <a:rPr lang="cs-CZ" sz="2400" dirty="0" smtClean="0">
                <a:solidFill>
                  <a:schemeClr val="tx1"/>
                </a:solidFill>
              </a:rPr>
              <a:t> and </a:t>
            </a:r>
            <a:r>
              <a:rPr lang="cs-CZ" sz="2400" dirty="0" err="1" smtClean="0">
                <a:solidFill>
                  <a:schemeClr val="tx1"/>
                </a:solidFill>
              </a:rPr>
              <a:t>cybehate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2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Aggression</a:t>
            </a:r>
            <a:r>
              <a:rPr lang="cs-CZ" dirty="0" smtClean="0"/>
              <a:t> online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endParaRPr lang="cs-CZ" dirty="0" smtClean="0"/>
          </a:p>
          <a:p>
            <a:pPr lvl="1"/>
            <a:r>
              <a:rPr lang="cs-CZ" b="1" dirty="0" err="1" smtClean="0">
                <a:solidFill>
                  <a:srgbClr val="C00000"/>
                </a:solidFill>
              </a:rPr>
              <a:t>Mirroring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offline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ones</a:t>
            </a:r>
            <a:r>
              <a:rPr lang="cs-CZ" b="1" dirty="0">
                <a:solidFill>
                  <a:srgbClr val="C00000"/>
                </a:solidFill>
              </a:rPr>
              <a:t>?</a:t>
            </a:r>
            <a:endParaRPr lang="cs-CZ" b="1" dirty="0" smtClean="0">
              <a:solidFill>
                <a:srgbClr val="C00000"/>
              </a:solidFill>
            </a:endParaRPr>
          </a:p>
          <a:p>
            <a:pPr lvl="1"/>
            <a:r>
              <a:rPr lang="cs-CZ" dirty="0" err="1" smtClean="0"/>
              <a:t>Cyberbullying</a:t>
            </a:r>
            <a:r>
              <a:rPr lang="cs-CZ" dirty="0" smtClean="0"/>
              <a:t>, online </a:t>
            </a:r>
            <a:r>
              <a:rPr lang="cs-CZ" dirty="0" err="1" smtClean="0"/>
              <a:t>harassment</a:t>
            </a:r>
            <a:r>
              <a:rPr lang="cs-CZ" dirty="0" smtClean="0"/>
              <a:t>, </a:t>
            </a:r>
            <a:r>
              <a:rPr lang="cs-CZ" dirty="0" err="1" smtClean="0"/>
              <a:t>cyberhate</a:t>
            </a:r>
            <a:r>
              <a:rPr lang="cs-CZ" dirty="0" smtClean="0"/>
              <a:t>, </a:t>
            </a:r>
            <a:r>
              <a:rPr lang="cs-CZ" dirty="0" err="1" smtClean="0"/>
              <a:t>cybercrime</a:t>
            </a:r>
            <a:r>
              <a:rPr lang="cs-CZ" dirty="0" smtClean="0"/>
              <a:t>, </a:t>
            </a:r>
            <a:r>
              <a:rPr lang="cs-CZ" dirty="0" err="1" smtClean="0"/>
              <a:t>cyberterrorism</a:t>
            </a:r>
            <a:r>
              <a:rPr lang="cs-CZ" dirty="0" smtClean="0"/>
              <a:t>… </a:t>
            </a:r>
          </a:p>
          <a:p>
            <a:pPr lvl="1"/>
            <a:endParaRPr lang="cs-CZ" dirty="0" smtClean="0"/>
          </a:p>
          <a:p>
            <a:r>
              <a:rPr lang="cs-CZ" dirty="0" err="1"/>
              <a:t>Interconnection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offline</a:t>
            </a:r>
            <a:r>
              <a:rPr lang="cs-CZ" dirty="0"/>
              <a:t> </a:t>
            </a:r>
            <a:r>
              <a:rPr lang="cs-CZ" dirty="0" err="1"/>
              <a:t>life</a:t>
            </a:r>
            <a:endParaRPr lang="cs-CZ" dirty="0"/>
          </a:p>
          <a:p>
            <a:pPr lvl="1"/>
            <a:r>
              <a:rPr lang="cs-CZ" dirty="0" err="1"/>
              <a:t>Extension</a:t>
            </a:r>
            <a:r>
              <a:rPr lang="cs-CZ" dirty="0"/>
              <a:t>, </a:t>
            </a:r>
            <a:r>
              <a:rPr lang="cs-CZ" dirty="0" err="1"/>
              <a:t>augmentation</a:t>
            </a:r>
            <a:r>
              <a:rPr lang="cs-CZ" dirty="0"/>
              <a:t>, </a:t>
            </a:r>
            <a:r>
              <a:rPr lang="cs-CZ" dirty="0" err="1"/>
              <a:t>blending</a:t>
            </a:r>
            <a:r>
              <a:rPr lang="cs-CZ" dirty="0"/>
              <a:t>…</a:t>
            </a:r>
          </a:p>
          <a:p>
            <a:endParaRPr lang="cs-CZ" dirty="0"/>
          </a:p>
          <a:p>
            <a:r>
              <a:rPr lang="cs-CZ" dirty="0" err="1"/>
              <a:t>Cyberspace</a:t>
            </a:r>
            <a:r>
              <a:rPr lang="cs-CZ" dirty="0"/>
              <a:t>: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aspect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everyday</a:t>
            </a:r>
            <a:r>
              <a:rPr lang="cs-CZ" dirty="0"/>
              <a:t> </a:t>
            </a:r>
            <a:r>
              <a:rPr lang="cs-CZ" dirty="0" err="1"/>
              <a:t>life</a:t>
            </a:r>
            <a:endParaRPr lang="cs-CZ" dirty="0"/>
          </a:p>
          <a:p>
            <a:pPr lvl="1"/>
            <a:r>
              <a:rPr lang="cs-CZ" dirty="0"/>
              <a:t>„</a:t>
            </a:r>
            <a:r>
              <a:rPr lang="cs-CZ" dirty="0" err="1"/>
              <a:t>virtual</a:t>
            </a:r>
            <a:r>
              <a:rPr lang="cs-CZ" dirty="0"/>
              <a:t>“ but „</a:t>
            </a:r>
            <a:r>
              <a:rPr lang="cs-CZ" dirty="0" err="1"/>
              <a:t>real</a:t>
            </a:r>
            <a:r>
              <a:rPr lang="cs-CZ" dirty="0" smtClean="0"/>
              <a:t>“</a:t>
            </a:r>
          </a:p>
          <a:p>
            <a:pPr lvl="1"/>
            <a:endParaRPr lang="cs-CZ" dirty="0"/>
          </a:p>
          <a:p>
            <a:r>
              <a:rPr lang="cs-CZ" dirty="0" err="1" smtClean="0"/>
              <a:t>Cyberspace</a:t>
            </a:r>
            <a:r>
              <a:rPr lang="cs-CZ" dirty="0" smtClean="0"/>
              <a:t>: </a:t>
            </a:r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endParaRPr lang="cs-CZ" dirty="0"/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1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Differences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r>
              <a:rPr lang="cs-CZ" dirty="0" smtClean="0"/>
              <a:t>(s)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9540" y="1442434"/>
            <a:ext cx="7886700" cy="4734529"/>
          </a:xfrm>
        </p:spPr>
        <p:txBody>
          <a:bodyPr>
            <a:normAutofit/>
          </a:bodyPr>
          <a:lstStyle/>
          <a:p>
            <a:pPr lvl="1"/>
            <a:endParaRPr lang="cs-CZ" dirty="0" smtClean="0"/>
          </a:p>
          <a:p>
            <a:r>
              <a:rPr lang="cs-CZ" sz="2000" dirty="0" err="1" smtClean="0"/>
              <a:t>Computer-mediated</a:t>
            </a:r>
            <a:r>
              <a:rPr lang="cs-CZ" sz="2000" dirty="0" smtClean="0"/>
              <a:t> </a:t>
            </a:r>
            <a:r>
              <a:rPr lang="cs-CZ" sz="2000" dirty="0" err="1" smtClean="0"/>
              <a:t>communication</a:t>
            </a:r>
            <a:r>
              <a:rPr lang="cs-CZ" sz="2000" dirty="0" smtClean="0"/>
              <a:t> (CMC)</a:t>
            </a:r>
          </a:p>
          <a:p>
            <a:pPr lvl="1"/>
            <a:r>
              <a:rPr lang="cs-CZ" dirty="0" smtClean="0"/>
              <a:t>Text, </a:t>
            </a:r>
            <a:r>
              <a:rPr lang="cs-CZ" dirty="0" err="1" smtClean="0"/>
              <a:t>visuality</a:t>
            </a:r>
            <a:r>
              <a:rPr lang="cs-CZ" dirty="0" smtClean="0"/>
              <a:t>, </a:t>
            </a:r>
            <a:r>
              <a:rPr lang="cs-CZ" dirty="0" err="1" smtClean="0"/>
              <a:t>hypertexts</a:t>
            </a:r>
            <a:endParaRPr lang="cs-CZ" dirty="0" smtClean="0"/>
          </a:p>
          <a:p>
            <a:pPr lvl="1"/>
            <a:r>
              <a:rPr lang="cs-CZ" dirty="0" smtClean="0"/>
              <a:t>A/</a:t>
            </a:r>
            <a:r>
              <a:rPr lang="cs-CZ" dirty="0" err="1" smtClean="0"/>
              <a:t>synchronic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endParaRPr lang="cs-CZ" dirty="0"/>
          </a:p>
          <a:p>
            <a:pPr lvl="1"/>
            <a:r>
              <a:rPr lang="cs-CZ" dirty="0" smtClean="0"/>
              <a:t>Absence </a:t>
            </a:r>
            <a:r>
              <a:rPr lang="cs-CZ" dirty="0" err="1" smtClean="0"/>
              <a:t>of</a:t>
            </a:r>
            <a:r>
              <a:rPr lang="cs-CZ" dirty="0" smtClean="0"/>
              <a:t> many </a:t>
            </a:r>
            <a:r>
              <a:rPr lang="cs-CZ" dirty="0" err="1" smtClean="0"/>
              <a:t>cues</a:t>
            </a:r>
            <a:endParaRPr lang="cs-CZ" dirty="0" smtClean="0"/>
          </a:p>
          <a:p>
            <a:pPr lvl="2"/>
            <a:r>
              <a:rPr lang="cs-CZ" sz="1400" dirty="0" err="1" smtClean="0"/>
              <a:t>Currently</a:t>
            </a:r>
            <a:r>
              <a:rPr lang="cs-CZ" sz="1400" dirty="0" smtClean="0"/>
              <a:t>, more </a:t>
            </a:r>
            <a:r>
              <a:rPr lang="cs-CZ" sz="1400" dirty="0" err="1" smtClean="0"/>
              <a:t>rich</a:t>
            </a:r>
            <a:r>
              <a:rPr lang="cs-CZ" sz="1400" dirty="0" smtClean="0"/>
              <a:t> (</a:t>
            </a:r>
            <a:r>
              <a:rPr lang="cs-CZ" sz="1400" dirty="0" err="1" smtClean="0"/>
              <a:t>emoticons</a:t>
            </a:r>
            <a:r>
              <a:rPr lang="cs-CZ" sz="1400" dirty="0" smtClean="0"/>
              <a:t>, audio-</a:t>
            </a:r>
            <a:r>
              <a:rPr lang="cs-CZ" sz="1400" dirty="0" err="1" smtClean="0"/>
              <a:t>visual</a:t>
            </a:r>
            <a:r>
              <a:rPr lang="cs-CZ" sz="1400" dirty="0" smtClean="0"/>
              <a:t> </a:t>
            </a:r>
            <a:r>
              <a:rPr lang="cs-CZ" sz="1400" dirty="0" err="1" smtClean="0"/>
              <a:t>cues</a:t>
            </a:r>
            <a:r>
              <a:rPr lang="cs-CZ" sz="1400" dirty="0" smtClean="0"/>
              <a:t> </a:t>
            </a:r>
            <a:r>
              <a:rPr lang="cs-CZ" sz="1400" dirty="0" err="1" smtClean="0"/>
              <a:t>etc</a:t>
            </a:r>
            <a:r>
              <a:rPr lang="cs-CZ" sz="1400" dirty="0" smtClean="0"/>
              <a:t>.)</a:t>
            </a:r>
          </a:p>
          <a:p>
            <a:pPr lvl="2"/>
            <a:r>
              <a:rPr lang="cs-CZ" sz="1400" dirty="0" smtClean="0"/>
              <a:t>„</a:t>
            </a:r>
            <a:r>
              <a:rPr lang="cs-CZ" sz="1400" dirty="0" err="1" smtClean="0"/>
              <a:t>say</a:t>
            </a:r>
            <a:r>
              <a:rPr lang="cs-CZ" sz="1400" dirty="0" smtClean="0"/>
              <a:t> </a:t>
            </a:r>
            <a:r>
              <a:rPr lang="cs-CZ" sz="1400" dirty="0" err="1" smtClean="0"/>
              <a:t>it</a:t>
            </a:r>
            <a:r>
              <a:rPr lang="cs-CZ" sz="1400" dirty="0" smtClean="0"/>
              <a:t> </a:t>
            </a:r>
            <a:r>
              <a:rPr lang="cs-CZ" sz="1400" dirty="0" err="1" smtClean="0"/>
              <a:t>with</a:t>
            </a:r>
            <a:r>
              <a:rPr lang="cs-CZ" sz="1400" dirty="0" smtClean="0"/>
              <a:t> </a:t>
            </a:r>
            <a:r>
              <a:rPr lang="cs-CZ" sz="1400" dirty="0" err="1" smtClean="0"/>
              <a:t>gif</a:t>
            </a:r>
            <a:r>
              <a:rPr lang="cs-CZ" sz="1400" dirty="0" smtClean="0"/>
              <a:t>“, </a:t>
            </a:r>
            <a:r>
              <a:rPr lang="cs-CZ" sz="1400" dirty="0" err="1" smtClean="0"/>
              <a:t>memes</a:t>
            </a:r>
            <a:endParaRPr lang="cs-CZ" sz="1400" dirty="0" smtClean="0"/>
          </a:p>
          <a:p>
            <a:pPr marL="228600" lvl="1">
              <a:spcBef>
                <a:spcPts val="1000"/>
              </a:spcBef>
            </a:pPr>
            <a:endParaRPr lang="cs-CZ" dirty="0" smtClean="0"/>
          </a:p>
          <a:p>
            <a:endParaRPr lang="cs-CZ" sz="2800" dirty="0" smtClean="0"/>
          </a:p>
          <a:p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890" y="5002604"/>
            <a:ext cx="1359067" cy="90439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778" y="4784713"/>
            <a:ext cx="1199505" cy="119950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593731" y="4983671"/>
            <a:ext cx="1512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/>
              <a:t>LOL</a:t>
            </a:r>
            <a:endParaRPr lang="en-US" sz="54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9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</TotalTime>
  <Words>2916</Words>
  <Application>Microsoft Office PowerPoint</Application>
  <PresentationFormat>On-screen Show (4:3)</PresentationFormat>
  <Paragraphs>705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Calibri</vt:lpstr>
      <vt:lpstr>Calibri Light</vt:lpstr>
      <vt:lpstr>Motiv Office</vt:lpstr>
      <vt:lpstr>Online aggression and current youth</vt:lpstr>
      <vt:lpstr>Aggression online</vt:lpstr>
      <vt:lpstr>Aggression online</vt:lpstr>
      <vt:lpstr>Aggression</vt:lpstr>
      <vt:lpstr>Aggression</vt:lpstr>
      <vt:lpstr>Aggression online</vt:lpstr>
      <vt:lpstr>Aggression online</vt:lpstr>
      <vt:lpstr>Aggression online</vt:lpstr>
      <vt:lpstr>Differences from offline environment(s)</vt:lpstr>
      <vt:lpstr>Differences from offline environment(s)</vt:lpstr>
      <vt:lpstr>Online disinhibition effect (Suler, 2004)</vt:lpstr>
      <vt:lpstr>Online disinhibition effect (Suler, 2004)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PowerPoint Presentation</vt:lpstr>
      <vt:lpstr>PowerPoint Presentation</vt:lpstr>
      <vt:lpstr>PowerPoint Presentation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Audience in aggressive events</vt:lpstr>
      <vt:lpstr>Cyberhate</vt:lpstr>
      <vt:lpstr>Hate speech, cyberhate</vt:lpstr>
      <vt:lpstr>Cyberhate</vt:lpstr>
      <vt:lpstr>Cyberhate</vt:lpstr>
      <vt:lpstr>Cyberhate</vt:lpstr>
      <vt:lpstr>Cyberhate</vt:lpstr>
      <vt:lpstr>In the past 12 months, have you seen websites where people discuss hate messages that attack certain groups or individuals ? (EUKO, 2010; NCGM, 2013)</vt:lpstr>
      <vt:lpstr>PowerPoint Presentation</vt:lpstr>
      <vt:lpstr>PowerPoint Presentation</vt:lpstr>
      <vt:lpstr>PowerPoint Presentation</vt:lpstr>
      <vt:lpstr>Hateful information online</vt:lpstr>
      <vt:lpstr>Hate communities online/Hate sites </vt:lpstr>
      <vt:lpstr>Hate communities online/Hate sites </vt:lpstr>
      <vt:lpstr>Hate communities online/Hate sites </vt:lpstr>
      <vt:lpstr>„Socialy creative“ Moral disengagement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Hate communities online/Hate sites </vt:lpstr>
      <vt:lpstr>Hate communities online/Hate sites </vt:lpstr>
      <vt:lpstr>Example: https://www.stormfront.org/</vt:lpstr>
      <vt:lpstr>Combating hate online?</vt:lpstr>
      <vt:lpstr>Combating hate online?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Civic life and intolerance online</dc:title>
  <dc:creator>Hana M</dc:creator>
  <cp:lastModifiedBy>Lucia Kvasková</cp:lastModifiedBy>
  <cp:revision>558</cp:revision>
  <dcterms:created xsi:type="dcterms:W3CDTF">2014-11-27T05:54:34Z</dcterms:created>
  <dcterms:modified xsi:type="dcterms:W3CDTF">2019-05-15T15:57:00Z</dcterms:modified>
</cp:coreProperties>
</file>