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7" r:id="rId3"/>
    <p:sldId id="373" r:id="rId4"/>
    <p:sldId id="374" r:id="rId5"/>
    <p:sldId id="375" r:id="rId6"/>
    <p:sldId id="376" r:id="rId7"/>
    <p:sldId id="377" r:id="rId8"/>
    <p:sldId id="378" r:id="rId9"/>
    <p:sldId id="368" r:id="rId10"/>
    <p:sldId id="386" r:id="rId11"/>
    <p:sldId id="387" r:id="rId12"/>
    <p:sldId id="392" r:id="rId13"/>
    <p:sldId id="389" r:id="rId14"/>
    <p:sldId id="390" r:id="rId15"/>
    <p:sldId id="393" r:id="rId16"/>
    <p:sldId id="396" r:id="rId17"/>
    <p:sldId id="397" r:id="rId18"/>
    <p:sldId id="398" r:id="rId19"/>
    <p:sldId id="394" r:id="rId20"/>
    <p:sldId id="395" r:id="rId21"/>
    <p:sldId id="399" r:id="rId22"/>
    <p:sldId id="400" r:id="rId23"/>
    <p:sldId id="366" r:id="rId24"/>
    <p:sldId id="401" r:id="rId25"/>
    <p:sldId id="402" r:id="rId26"/>
    <p:sldId id="403" r:id="rId27"/>
    <p:sldId id="404" r:id="rId28"/>
    <p:sldId id="406" r:id="rId29"/>
    <p:sldId id="420" r:id="rId30"/>
    <p:sldId id="407" r:id="rId31"/>
    <p:sldId id="282" r:id="rId32"/>
    <p:sldId id="327" r:id="rId33"/>
    <p:sldId id="328" r:id="rId34"/>
    <p:sldId id="329" r:id="rId35"/>
    <p:sldId id="408" r:id="rId36"/>
    <p:sldId id="410" r:id="rId37"/>
    <p:sldId id="259" r:id="rId38"/>
    <p:sldId id="409" r:id="rId39"/>
    <p:sldId id="331" r:id="rId40"/>
    <p:sldId id="421" r:id="rId41"/>
    <p:sldId id="270" r:id="rId42"/>
    <p:sldId id="271" r:id="rId43"/>
    <p:sldId id="272" r:id="rId44"/>
    <p:sldId id="273" r:id="rId45"/>
    <p:sldId id="422" r:id="rId46"/>
    <p:sldId id="425" r:id="rId47"/>
    <p:sldId id="424" r:id="rId48"/>
    <p:sldId id="423" r:id="rId49"/>
    <p:sldId id="332" r:id="rId50"/>
    <p:sldId id="263" r:id="rId51"/>
    <p:sldId id="347" r:id="rId52"/>
    <p:sldId id="348" r:id="rId53"/>
    <p:sldId id="349" r:id="rId54"/>
    <p:sldId id="299" r:id="rId55"/>
    <p:sldId id="350" r:id="rId56"/>
    <p:sldId id="351" r:id="rId57"/>
    <p:sldId id="352" r:id="rId58"/>
    <p:sldId id="411" r:id="rId59"/>
    <p:sldId id="264" r:id="rId60"/>
    <p:sldId id="303" r:id="rId61"/>
    <p:sldId id="306" r:id="rId62"/>
    <p:sldId id="307" r:id="rId63"/>
    <p:sldId id="308" r:id="rId64"/>
    <p:sldId id="309" r:id="rId65"/>
    <p:sldId id="310" r:id="rId66"/>
    <p:sldId id="311" r:id="rId67"/>
    <p:sldId id="312" r:id="rId68"/>
    <p:sldId id="333" r:id="rId69"/>
    <p:sldId id="426" r:id="rId70"/>
    <p:sldId id="427" r:id="rId71"/>
    <p:sldId id="428" r:id="rId72"/>
    <p:sldId id="429" r:id="rId73"/>
    <p:sldId id="430" r:id="rId74"/>
    <p:sldId id="431" r:id="rId75"/>
    <p:sldId id="359" r:id="rId76"/>
    <p:sldId id="334" r:id="rId77"/>
    <p:sldId id="335" r:id="rId78"/>
    <p:sldId id="336" r:id="rId79"/>
    <p:sldId id="337" r:id="rId80"/>
    <p:sldId id="338" r:id="rId81"/>
    <p:sldId id="339" r:id="rId82"/>
    <p:sldId id="340" r:id="rId83"/>
    <p:sldId id="341" r:id="rId84"/>
    <p:sldId id="344" r:id="rId85"/>
    <p:sldId id="346" r:id="rId86"/>
    <p:sldId id="345" r:id="rId87"/>
    <p:sldId id="342" r:id="rId88"/>
    <p:sldId id="343" r:id="rId89"/>
    <p:sldId id="360" r:id="rId90"/>
    <p:sldId id="361" r:id="rId91"/>
    <p:sldId id="362" r:id="rId92"/>
    <p:sldId id="363" r:id="rId93"/>
    <p:sldId id="365" r:id="rId94"/>
    <p:sldId id="286" r:id="rId9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nza"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2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rek\Documents\My%20Dropbox\PARTA\report\report_skoly_12_2014_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c:v>
                </c:pt>
                <c:pt idx="1">
                  <c:v>0.96</c:v>
                </c:pt>
                <c:pt idx="2">
                  <c:v>0.93</c:v>
                </c:pt>
                <c:pt idx="3">
                  <c:v>0.92</c:v>
                </c:pt>
                <c:pt idx="4">
                  <c:v>0.9</c:v>
                </c:pt>
                <c:pt idx="5">
                  <c:v>0.9</c:v>
                </c:pt>
                <c:pt idx="6">
                  <c:v>0.83</c:v>
                </c:pt>
                <c:pt idx="7">
                  <c:v>0.78</c:v>
                </c:pt>
                <c:pt idx="8">
                  <c:v>0.77</c:v>
                </c:pt>
                <c:pt idx="9">
                  <c:v>0.75</c:v>
                </c:pt>
                <c:pt idx="10">
                  <c:v>0.74</c:v>
                </c:pt>
                <c:pt idx="11">
                  <c:v>0.72</c:v>
                </c:pt>
                <c:pt idx="12">
                  <c:v>0.7</c:v>
                </c:pt>
                <c:pt idx="13">
                  <c:v>0.63</c:v>
                </c:pt>
                <c:pt idx="14">
                  <c:v>0.39</c:v>
                </c:pt>
              </c:numCache>
            </c:numRef>
          </c:val>
          <c:extLst>
            <c:ext xmlns:c16="http://schemas.microsoft.com/office/drawing/2014/chart" uri="{C3380CC4-5D6E-409C-BE32-E72D297353CC}">
              <c16:uniqueId val="{00000000-2039-480E-85CD-9A1179DBD23F}"/>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0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39-480E-85CD-9A1179DBD23F}"/>
                </c:ext>
              </c:extLst>
            </c:dLbl>
            <c:dLbl>
              <c:idx val="1"/>
              <c:layout>
                <c:manualLayout>
                  <c:x val="6.506049216981621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0.03</c:v>
                </c:pt>
                <c:pt idx="1">
                  <c:v>0.02</c:v>
                </c:pt>
                <c:pt idx="2">
                  <c:v>0.05</c:v>
                </c:pt>
                <c:pt idx="3">
                  <c:v>0.06</c:v>
                </c:pt>
                <c:pt idx="4">
                  <c:v>7.0000000000000007E-2</c:v>
                </c:pt>
                <c:pt idx="5">
                  <c:v>0.06</c:v>
                </c:pt>
                <c:pt idx="6">
                  <c:v>0.1</c:v>
                </c:pt>
                <c:pt idx="7">
                  <c:v>0.13</c:v>
                </c:pt>
                <c:pt idx="8">
                  <c:v>0.13</c:v>
                </c:pt>
                <c:pt idx="9">
                  <c:v>0.14000000000000001</c:v>
                </c:pt>
                <c:pt idx="10">
                  <c:v>0.15</c:v>
                </c:pt>
                <c:pt idx="11">
                  <c:v>0.2</c:v>
                </c:pt>
                <c:pt idx="12">
                  <c:v>0.14000000000000001</c:v>
                </c:pt>
                <c:pt idx="13">
                  <c:v>0.18</c:v>
                </c:pt>
                <c:pt idx="14">
                  <c:v>0.25</c:v>
                </c:pt>
              </c:numCache>
            </c:numRef>
          </c:val>
          <c:extLst>
            <c:ext xmlns:c16="http://schemas.microsoft.com/office/drawing/2014/chart" uri="{C3380CC4-5D6E-409C-BE32-E72D297353CC}">
              <c16:uniqueId val="{00000003-2039-480E-85CD-9A1179DBD23F}"/>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2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39-480E-85CD-9A1179DBD23F}"/>
                </c:ext>
              </c:extLst>
            </c:dLbl>
            <c:dLbl>
              <c:idx val="1"/>
              <c:layout>
                <c:manualLayout>
                  <c:x val="2.1109634029407329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39-480E-85CD-9A1179DBD23F}"/>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39-480E-85CD-9A1179DBD23F}"/>
                </c:ext>
              </c:extLst>
            </c:dLbl>
            <c:dLbl>
              <c:idx val="3"/>
              <c:layout>
                <c:manualLayout>
                  <c:x val="1.948551136164011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39-480E-85CD-9A1179DBD23F}"/>
                </c:ext>
              </c:extLst>
            </c:dLbl>
            <c:dLbl>
              <c:idx val="4"/>
              <c:layout>
                <c:manualLayout>
                  <c:x val="2.273503432671176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0.02</c:v>
                </c:pt>
                <c:pt idx="1">
                  <c:v>0.02</c:v>
                </c:pt>
                <c:pt idx="2">
                  <c:v>0.03</c:v>
                </c:pt>
                <c:pt idx="3">
                  <c:v>0.02</c:v>
                </c:pt>
                <c:pt idx="4">
                  <c:v>0.03</c:v>
                </c:pt>
                <c:pt idx="5">
                  <c:v>0.05</c:v>
                </c:pt>
                <c:pt idx="6">
                  <c:v>0.08</c:v>
                </c:pt>
                <c:pt idx="7">
                  <c:v>0.09</c:v>
                </c:pt>
                <c:pt idx="8">
                  <c:v>0.09</c:v>
                </c:pt>
                <c:pt idx="9">
                  <c:v>0.1</c:v>
                </c:pt>
                <c:pt idx="10">
                  <c:v>0.11</c:v>
                </c:pt>
                <c:pt idx="11">
                  <c:v>0.08</c:v>
                </c:pt>
                <c:pt idx="12">
                  <c:v>0.16</c:v>
                </c:pt>
                <c:pt idx="13">
                  <c:v>0.19</c:v>
                </c:pt>
                <c:pt idx="14">
                  <c:v>0.36</c:v>
                </c:pt>
              </c:numCache>
            </c:numRef>
          </c:val>
          <c:extLst>
            <c:ext xmlns:c16="http://schemas.microsoft.com/office/drawing/2014/chart" uri="{C3380CC4-5D6E-409C-BE32-E72D297353CC}">
              <c16:uniqueId val="{00000009-2039-480E-85CD-9A1179DBD23F}"/>
            </c:ext>
          </c:extLst>
        </c:ser>
        <c:dLbls>
          <c:showLegendKey val="0"/>
          <c:showVal val="0"/>
          <c:showCatName val="0"/>
          <c:showSerName val="0"/>
          <c:showPercent val="0"/>
          <c:showBubbleSize val="0"/>
        </c:dLbls>
        <c:gapWidth val="75"/>
        <c:overlap val="100"/>
        <c:axId val="142434688"/>
        <c:axId val="142436224"/>
      </c:barChart>
      <c:catAx>
        <c:axId val="142434688"/>
        <c:scaling>
          <c:orientation val="minMax"/>
        </c:scaling>
        <c:delete val="0"/>
        <c:axPos val="l"/>
        <c:numFmt formatCode="General" sourceLinked="0"/>
        <c:majorTickMark val="none"/>
        <c:minorTickMark val="none"/>
        <c:tickLblPos val="nextTo"/>
        <c:txPr>
          <a:bodyPr/>
          <a:lstStyle/>
          <a:p>
            <a:pPr>
              <a:defRPr sz="1200"/>
            </a:pPr>
            <a:endParaRPr lang="cs-CZ"/>
          </a:p>
        </c:txPr>
        <c:crossAx val="142436224"/>
        <c:crosses val="autoZero"/>
        <c:auto val="1"/>
        <c:lblAlgn val="ctr"/>
        <c:lblOffset val="100"/>
        <c:noMultiLvlLbl val="0"/>
      </c:catAx>
      <c:valAx>
        <c:axId val="142436224"/>
        <c:scaling>
          <c:orientation val="minMax"/>
        </c:scaling>
        <c:delete val="0"/>
        <c:axPos val="b"/>
        <c:numFmt formatCode="0%" sourceLinked="1"/>
        <c:majorTickMark val="none"/>
        <c:minorTickMark val="none"/>
        <c:tickLblPos val="nextTo"/>
        <c:spPr>
          <a:ln w="9525">
            <a:noFill/>
          </a:ln>
        </c:spPr>
        <c:crossAx val="142434688"/>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0.96000000000000008</c:v>
                </c:pt>
                <c:pt idx="1">
                  <c:v>0.96000000000000008</c:v>
                </c:pt>
                <c:pt idx="2">
                  <c:v>0.93</c:v>
                </c:pt>
                <c:pt idx="3">
                  <c:v>0.92</c:v>
                </c:pt>
                <c:pt idx="4">
                  <c:v>0.9</c:v>
                </c:pt>
                <c:pt idx="5">
                  <c:v>0.9</c:v>
                </c:pt>
                <c:pt idx="6">
                  <c:v>0.83000000000000007</c:v>
                </c:pt>
                <c:pt idx="7">
                  <c:v>0.78</c:v>
                </c:pt>
                <c:pt idx="8">
                  <c:v>0.77000000000000013</c:v>
                </c:pt>
                <c:pt idx="9">
                  <c:v>0.75000000000000011</c:v>
                </c:pt>
                <c:pt idx="10">
                  <c:v>0.7400000000000001</c:v>
                </c:pt>
                <c:pt idx="11">
                  <c:v>0.72000000000000008</c:v>
                </c:pt>
                <c:pt idx="12">
                  <c:v>0.70000000000000007</c:v>
                </c:pt>
                <c:pt idx="13">
                  <c:v>0.63000000000000012</c:v>
                </c:pt>
                <c:pt idx="14">
                  <c:v>0.39000000000000007</c:v>
                </c:pt>
              </c:numCache>
            </c:numRef>
          </c:val>
          <c:extLst>
            <c:ext xmlns:c16="http://schemas.microsoft.com/office/drawing/2014/chart" uri="{C3380CC4-5D6E-409C-BE32-E72D297353CC}">
              <c16:uniqueId val="{00000000-2109-4D73-A808-0F9989A28A64}"/>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2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109-4D73-A808-0F9989A28A64}"/>
                </c:ext>
              </c:extLst>
            </c:dLbl>
            <c:dLbl>
              <c:idx val="1"/>
              <c:layout>
                <c:manualLayout>
                  <c:x val="6.506049216981624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2.0000000000000004E-2</c:v>
                </c:pt>
                <c:pt idx="2">
                  <c:v>0.05</c:v>
                </c:pt>
                <c:pt idx="3">
                  <c:v>6.0000000000000005E-2</c:v>
                </c:pt>
                <c:pt idx="4">
                  <c:v>7.0000000000000021E-2</c:v>
                </c:pt>
                <c:pt idx="5">
                  <c:v>6.0000000000000005E-2</c:v>
                </c:pt>
                <c:pt idx="6">
                  <c:v>0.1</c:v>
                </c:pt>
                <c:pt idx="7">
                  <c:v>0.13</c:v>
                </c:pt>
                <c:pt idx="8">
                  <c:v>0.13</c:v>
                </c:pt>
                <c:pt idx="9">
                  <c:v>0.14000000000000001</c:v>
                </c:pt>
                <c:pt idx="10">
                  <c:v>0.15000000000000002</c:v>
                </c:pt>
                <c:pt idx="11">
                  <c:v>0.2</c:v>
                </c:pt>
                <c:pt idx="12">
                  <c:v>0.14000000000000001</c:v>
                </c:pt>
                <c:pt idx="13">
                  <c:v>0.18000000000000002</c:v>
                </c:pt>
                <c:pt idx="14">
                  <c:v>0.25</c:v>
                </c:pt>
              </c:numCache>
            </c:numRef>
          </c:val>
          <c:extLst>
            <c:ext xmlns:c16="http://schemas.microsoft.com/office/drawing/2014/chart" uri="{C3380CC4-5D6E-409C-BE32-E72D297353CC}">
              <c16:uniqueId val="{00000003-2109-4D73-A808-0F9989A28A64}"/>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109-4D73-A808-0F9989A28A64}"/>
                </c:ext>
              </c:extLst>
            </c:dLbl>
            <c:dLbl>
              <c:idx val="1"/>
              <c:layout>
                <c:manualLayout>
                  <c:x val="2.110963402940733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109-4D73-A808-0F9989A28A64}"/>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109-4D73-A808-0F9989A28A64}"/>
                </c:ext>
              </c:extLst>
            </c:dLbl>
            <c:dLbl>
              <c:idx val="3"/>
              <c:layout>
                <c:manualLayout>
                  <c:x val="1.9485511361640121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109-4D73-A808-0F9989A28A64}"/>
                </c:ext>
              </c:extLst>
            </c:dLbl>
            <c:dLbl>
              <c:idx val="4"/>
              <c:layout>
                <c:manualLayout>
                  <c:x val="2.273503432671177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2.0000000000000004E-2</c:v>
                </c:pt>
                <c:pt idx="1">
                  <c:v>2.0000000000000004E-2</c:v>
                </c:pt>
                <c:pt idx="2">
                  <c:v>3.0000000000000002E-2</c:v>
                </c:pt>
                <c:pt idx="3">
                  <c:v>2.0000000000000004E-2</c:v>
                </c:pt>
                <c:pt idx="4">
                  <c:v>3.0000000000000002E-2</c:v>
                </c:pt>
                <c:pt idx="5">
                  <c:v>0.05</c:v>
                </c:pt>
                <c:pt idx="6">
                  <c:v>8.0000000000000016E-2</c:v>
                </c:pt>
                <c:pt idx="7">
                  <c:v>9.0000000000000011E-2</c:v>
                </c:pt>
                <c:pt idx="8">
                  <c:v>9.0000000000000011E-2</c:v>
                </c:pt>
                <c:pt idx="9">
                  <c:v>0.1</c:v>
                </c:pt>
                <c:pt idx="10">
                  <c:v>0.11</c:v>
                </c:pt>
                <c:pt idx="11">
                  <c:v>8.0000000000000016E-2</c:v>
                </c:pt>
                <c:pt idx="12">
                  <c:v>0.16</c:v>
                </c:pt>
                <c:pt idx="13">
                  <c:v>0.19</c:v>
                </c:pt>
                <c:pt idx="14">
                  <c:v>0.36000000000000004</c:v>
                </c:pt>
              </c:numCache>
            </c:numRef>
          </c:val>
          <c:extLst>
            <c:ext xmlns:c16="http://schemas.microsoft.com/office/drawing/2014/chart" uri="{C3380CC4-5D6E-409C-BE32-E72D297353CC}">
              <c16:uniqueId val="{00000009-2109-4D73-A808-0F9989A28A64}"/>
            </c:ext>
          </c:extLst>
        </c:ser>
        <c:dLbls>
          <c:showLegendKey val="0"/>
          <c:showVal val="0"/>
          <c:showCatName val="0"/>
          <c:showSerName val="0"/>
          <c:showPercent val="0"/>
          <c:showBubbleSize val="0"/>
        </c:dLbls>
        <c:gapWidth val="75"/>
        <c:overlap val="100"/>
        <c:axId val="59133952"/>
        <c:axId val="59135872"/>
      </c:barChart>
      <c:catAx>
        <c:axId val="59133952"/>
        <c:scaling>
          <c:orientation val="minMax"/>
        </c:scaling>
        <c:delete val="0"/>
        <c:axPos val="l"/>
        <c:numFmt formatCode="General" sourceLinked="0"/>
        <c:majorTickMark val="none"/>
        <c:minorTickMark val="none"/>
        <c:tickLblPos val="nextTo"/>
        <c:txPr>
          <a:bodyPr/>
          <a:lstStyle/>
          <a:p>
            <a:pPr>
              <a:defRPr sz="1200"/>
            </a:pPr>
            <a:endParaRPr lang="cs-CZ"/>
          </a:p>
        </c:txPr>
        <c:crossAx val="59135872"/>
        <c:crosses val="autoZero"/>
        <c:auto val="1"/>
        <c:lblAlgn val="ctr"/>
        <c:lblOffset val="100"/>
        <c:noMultiLvlLbl val="0"/>
      </c:catAx>
      <c:valAx>
        <c:axId val="59135872"/>
        <c:scaling>
          <c:orientation val="minMax"/>
        </c:scaling>
        <c:delete val="0"/>
        <c:axPos val="b"/>
        <c:numFmt formatCode="0%" sourceLinked="1"/>
        <c:majorTickMark val="none"/>
        <c:minorTickMark val="none"/>
        <c:tickLblPos val="nextTo"/>
        <c:spPr>
          <a:ln w="9525">
            <a:noFill/>
          </a:ln>
        </c:spPr>
        <c:crossAx val="59133952"/>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0.96000000000000019</c:v>
                </c:pt>
                <c:pt idx="1">
                  <c:v>0.96000000000000019</c:v>
                </c:pt>
                <c:pt idx="2">
                  <c:v>0.93</c:v>
                </c:pt>
                <c:pt idx="3">
                  <c:v>0.92</c:v>
                </c:pt>
                <c:pt idx="4">
                  <c:v>0.9</c:v>
                </c:pt>
                <c:pt idx="5">
                  <c:v>0.9</c:v>
                </c:pt>
                <c:pt idx="6">
                  <c:v>0.83000000000000018</c:v>
                </c:pt>
                <c:pt idx="7">
                  <c:v>0.78</c:v>
                </c:pt>
                <c:pt idx="8">
                  <c:v>0.77000000000000024</c:v>
                </c:pt>
                <c:pt idx="9">
                  <c:v>0.75000000000000022</c:v>
                </c:pt>
                <c:pt idx="10">
                  <c:v>0.74000000000000021</c:v>
                </c:pt>
                <c:pt idx="11">
                  <c:v>0.7200000000000002</c:v>
                </c:pt>
                <c:pt idx="12">
                  <c:v>0.70000000000000018</c:v>
                </c:pt>
                <c:pt idx="13">
                  <c:v>0.63000000000000023</c:v>
                </c:pt>
                <c:pt idx="14">
                  <c:v>0.39000000000000012</c:v>
                </c:pt>
              </c:numCache>
            </c:numRef>
          </c:val>
          <c:extLst>
            <c:ext xmlns:c16="http://schemas.microsoft.com/office/drawing/2014/chart" uri="{C3380CC4-5D6E-409C-BE32-E72D297353CC}">
              <c16:uniqueId val="{00000000-C099-47B3-84C2-AA8789E95AB3}"/>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3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099-47B3-84C2-AA8789E95AB3}"/>
                </c:ext>
              </c:extLst>
            </c:dLbl>
            <c:dLbl>
              <c:idx val="1"/>
              <c:layout>
                <c:manualLayout>
                  <c:x val="6.50604921698162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2.0000000000000007E-2</c:v>
                </c:pt>
                <c:pt idx="2">
                  <c:v>0.05</c:v>
                </c:pt>
                <c:pt idx="3">
                  <c:v>6.0000000000000019E-2</c:v>
                </c:pt>
                <c:pt idx="4">
                  <c:v>7.0000000000000021E-2</c:v>
                </c:pt>
                <c:pt idx="5">
                  <c:v>6.0000000000000019E-2</c:v>
                </c:pt>
                <c:pt idx="6">
                  <c:v>0.1</c:v>
                </c:pt>
                <c:pt idx="7">
                  <c:v>0.13</c:v>
                </c:pt>
                <c:pt idx="8">
                  <c:v>0.13</c:v>
                </c:pt>
                <c:pt idx="9">
                  <c:v>0.14000000000000001</c:v>
                </c:pt>
                <c:pt idx="10">
                  <c:v>0.15000000000000005</c:v>
                </c:pt>
                <c:pt idx="11">
                  <c:v>0.2</c:v>
                </c:pt>
                <c:pt idx="12">
                  <c:v>0.14000000000000001</c:v>
                </c:pt>
                <c:pt idx="13">
                  <c:v>0.18000000000000005</c:v>
                </c:pt>
                <c:pt idx="14">
                  <c:v>0.25</c:v>
                </c:pt>
              </c:numCache>
            </c:numRef>
          </c:val>
          <c:extLst>
            <c:ext xmlns:c16="http://schemas.microsoft.com/office/drawing/2014/chart" uri="{C3380CC4-5D6E-409C-BE32-E72D297353CC}">
              <c16:uniqueId val="{00000003-C099-47B3-84C2-AA8789E95AB3}"/>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099-47B3-84C2-AA8789E95AB3}"/>
                </c:ext>
              </c:extLst>
            </c:dLbl>
            <c:dLbl>
              <c:idx val="1"/>
              <c:layout>
                <c:manualLayout>
                  <c:x val="2.11096340294073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099-47B3-84C2-AA8789E95AB3}"/>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099-47B3-84C2-AA8789E95AB3}"/>
                </c:ext>
              </c:extLst>
            </c:dLbl>
            <c:dLbl>
              <c:idx val="3"/>
              <c:layout>
                <c:manualLayout>
                  <c:x val="1.948551136164012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099-47B3-84C2-AA8789E95AB3}"/>
                </c:ext>
              </c:extLst>
            </c:dLbl>
            <c:dLbl>
              <c:idx val="4"/>
              <c:layout>
                <c:manualLayout>
                  <c:x val="2.27350343267117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2.0000000000000007E-2</c:v>
                </c:pt>
                <c:pt idx="1">
                  <c:v>2.0000000000000007E-2</c:v>
                </c:pt>
                <c:pt idx="2">
                  <c:v>3.0000000000000002E-2</c:v>
                </c:pt>
                <c:pt idx="3">
                  <c:v>2.0000000000000007E-2</c:v>
                </c:pt>
                <c:pt idx="4">
                  <c:v>3.0000000000000002E-2</c:v>
                </c:pt>
                <c:pt idx="5">
                  <c:v>0.05</c:v>
                </c:pt>
                <c:pt idx="6">
                  <c:v>8.0000000000000029E-2</c:v>
                </c:pt>
                <c:pt idx="7">
                  <c:v>9.0000000000000024E-2</c:v>
                </c:pt>
                <c:pt idx="8">
                  <c:v>9.0000000000000024E-2</c:v>
                </c:pt>
                <c:pt idx="9">
                  <c:v>0.1</c:v>
                </c:pt>
                <c:pt idx="10">
                  <c:v>0.11</c:v>
                </c:pt>
                <c:pt idx="11">
                  <c:v>8.0000000000000029E-2</c:v>
                </c:pt>
                <c:pt idx="12">
                  <c:v>0.16</c:v>
                </c:pt>
                <c:pt idx="13">
                  <c:v>0.19</c:v>
                </c:pt>
                <c:pt idx="14">
                  <c:v>0.3600000000000001</c:v>
                </c:pt>
              </c:numCache>
            </c:numRef>
          </c:val>
          <c:extLst>
            <c:ext xmlns:c16="http://schemas.microsoft.com/office/drawing/2014/chart" uri="{C3380CC4-5D6E-409C-BE32-E72D297353CC}">
              <c16:uniqueId val="{00000009-C099-47B3-84C2-AA8789E95AB3}"/>
            </c:ext>
          </c:extLst>
        </c:ser>
        <c:dLbls>
          <c:showLegendKey val="0"/>
          <c:showVal val="0"/>
          <c:showCatName val="0"/>
          <c:showSerName val="0"/>
          <c:showPercent val="0"/>
          <c:showBubbleSize val="0"/>
        </c:dLbls>
        <c:gapWidth val="75"/>
        <c:overlap val="100"/>
        <c:axId val="143602432"/>
        <c:axId val="143622912"/>
      </c:barChart>
      <c:catAx>
        <c:axId val="143602432"/>
        <c:scaling>
          <c:orientation val="minMax"/>
        </c:scaling>
        <c:delete val="0"/>
        <c:axPos val="l"/>
        <c:numFmt formatCode="General" sourceLinked="0"/>
        <c:majorTickMark val="none"/>
        <c:minorTickMark val="none"/>
        <c:tickLblPos val="nextTo"/>
        <c:txPr>
          <a:bodyPr/>
          <a:lstStyle/>
          <a:p>
            <a:pPr>
              <a:defRPr sz="1200"/>
            </a:pPr>
            <a:endParaRPr lang="cs-CZ"/>
          </a:p>
        </c:txPr>
        <c:crossAx val="143622912"/>
        <c:crosses val="autoZero"/>
        <c:auto val="1"/>
        <c:lblAlgn val="ctr"/>
        <c:lblOffset val="100"/>
        <c:noMultiLvlLbl val="0"/>
      </c:catAx>
      <c:valAx>
        <c:axId val="143622912"/>
        <c:scaling>
          <c:orientation val="minMax"/>
        </c:scaling>
        <c:delete val="0"/>
        <c:axPos val="b"/>
        <c:numFmt formatCode="0%" sourceLinked="1"/>
        <c:majorTickMark val="none"/>
        <c:minorTickMark val="none"/>
        <c:tickLblPos val="nextTo"/>
        <c:spPr>
          <a:ln w="9525">
            <a:noFill/>
          </a:ln>
        </c:spPr>
        <c:crossAx val="143602432"/>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0.9600000000000003</c:v>
                </c:pt>
                <c:pt idx="1">
                  <c:v>0.9600000000000003</c:v>
                </c:pt>
                <c:pt idx="2">
                  <c:v>0.93</c:v>
                </c:pt>
                <c:pt idx="3">
                  <c:v>0.92</c:v>
                </c:pt>
                <c:pt idx="4">
                  <c:v>0.9</c:v>
                </c:pt>
                <c:pt idx="5">
                  <c:v>0.9</c:v>
                </c:pt>
                <c:pt idx="6">
                  <c:v>0.83000000000000029</c:v>
                </c:pt>
                <c:pt idx="7">
                  <c:v>0.78</c:v>
                </c:pt>
                <c:pt idx="8">
                  <c:v>0.77000000000000035</c:v>
                </c:pt>
                <c:pt idx="9">
                  <c:v>0.75000000000000033</c:v>
                </c:pt>
                <c:pt idx="10">
                  <c:v>0.74000000000000032</c:v>
                </c:pt>
                <c:pt idx="11">
                  <c:v>0.72000000000000031</c:v>
                </c:pt>
                <c:pt idx="12">
                  <c:v>0.70000000000000029</c:v>
                </c:pt>
                <c:pt idx="13">
                  <c:v>0.63000000000000034</c:v>
                </c:pt>
                <c:pt idx="14">
                  <c:v>0.39000000000000018</c:v>
                </c:pt>
              </c:numCache>
            </c:numRef>
          </c:val>
          <c:extLst>
            <c:ext xmlns:c16="http://schemas.microsoft.com/office/drawing/2014/chart" uri="{C3380CC4-5D6E-409C-BE32-E72D297353CC}">
              <c16:uniqueId val="{00000000-DB7C-4ED0-81F5-6F4347E1F215}"/>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4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7C-4ED0-81F5-6F4347E1F215}"/>
                </c:ext>
              </c:extLst>
            </c:dLbl>
            <c:dLbl>
              <c:idx val="1"/>
              <c:layout>
                <c:manualLayout>
                  <c:x val="6.506049216981629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2.0000000000000011E-2</c:v>
                </c:pt>
                <c:pt idx="2">
                  <c:v>0.05</c:v>
                </c:pt>
                <c:pt idx="3">
                  <c:v>6.0000000000000026E-2</c:v>
                </c:pt>
                <c:pt idx="4">
                  <c:v>7.0000000000000021E-2</c:v>
                </c:pt>
                <c:pt idx="5">
                  <c:v>6.0000000000000026E-2</c:v>
                </c:pt>
                <c:pt idx="6">
                  <c:v>0.1</c:v>
                </c:pt>
                <c:pt idx="7">
                  <c:v>0.13</c:v>
                </c:pt>
                <c:pt idx="8">
                  <c:v>0.13</c:v>
                </c:pt>
                <c:pt idx="9">
                  <c:v>0.14000000000000001</c:v>
                </c:pt>
                <c:pt idx="10">
                  <c:v>0.15000000000000008</c:v>
                </c:pt>
                <c:pt idx="11">
                  <c:v>0.2</c:v>
                </c:pt>
                <c:pt idx="12">
                  <c:v>0.14000000000000001</c:v>
                </c:pt>
                <c:pt idx="13">
                  <c:v>0.18000000000000008</c:v>
                </c:pt>
                <c:pt idx="14">
                  <c:v>0.25</c:v>
                </c:pt>
              </c:numCache>
            </c:numRef>
          </c:val>
          <c:extLst>
            <c:ext xmlns:c16="http://schemas.microsoft.com/office/drawing/2014/chart" uri="{C3380CC4-5D6E-409C-BE32-E72D297353CC}">
              <c16:uniqueId val="{00000003-DB7C-4ED0-81F5-6F4347E1F215}"/>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7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7C-4ED0-81F5-6F4347E1F215}"/>
                </c:ext>
              </c:extLst>
            </c:dLbl>
            <c:dLbl>
              <c:idx val="1"/>
              <c:layout>
                <c:manualLayout>
                  <c:x val="2.110963402940734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7C-4ED0-81F5-6F4347E1F215}"/>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7C-4ED0-81F5-6F4347E1F215}"/>
                </c:ext>
              </c:extLst>
            </c:dLbl>
            <c:dLbl>
              <c:idx val="3"/>
              <c:layout>
                <c:manualLayout>
                  <c:x val="1.948551136164012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B7C-4ED0-81F5-6F4347E1F215}"/>
                </c:ext>
              </c:extLst>
            </c:dLbl>
            <c:dLbl>
              <c:idx val="4"/>
              <c:layout>
                <c:manualLayout>
                  <c:x val="2.273503432671178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2.0000000000000011E-2</c:v>
                </c:pt>
                <c:pt idx="1">
                  <c:v>2.0000000000000011E-2</c:v>
                </c:pt>
                <c:pt idx="2">
                  <c:v>3.0000000000000002E-2</c:v>
                </c:pt>
                <c:pt idx="3">
                  <c:v>2.0000000000000011E-2</c:v>
                </c:pt>
                <c:pt idx="4">
                  <c:v>3.0000000000000002E-2</c:v>
                </c:pt>
                <c:pt idx="5">
                  <c:v>0.05</c:v>
                </c:pt>
                <c:pt idx="6">
                  <c:v>8.0000000000000043E-2</c:v>
                </c:pt>
                <c:pt idx="7">
                  <c:v>9.0000000000000024E-2</c:v>
                </c:pt>
                <c:pt idx="8">
                  <c:v>9.0000000000000024E-2</c:v>
                </c:pt>
                <c:pt idx="9">
                  <c:v>0.1</c:v>
                </c:pt>
                <c:pt idx="10">
                  <c:v>0.11</c:v>
                </c:pt>
                <c:pt idx="11">
                  <c:v>8.0000000000000043E-2</c:v>
                </c:pt>
                <c:pt idx="12">
                  <c:v>0.16</c:v>
                </c:pt>
                <c:pt idx="13">
                  <c:v>0.19</c:v>
                </c:pt>
                <c:pt idx="14">
                  <c:v>0.36000000000000015</c:v>
                </c:pt>
              </c:numCache>
            </c:numRef>
          </c:val>
          <c:extLst>
            <c:ext xmlns:c16="http://schemas.microsoft.com/office/drawing/2014/chart" uri="{C3380CC4-5D6E-409C-BE32-E72D297353CC}">
              <c16:uniqueId val="{00000009-DB7C-4ED0-81F5-6F4347E1F215}"/>
            </c:ext>
          </c:extLst>
        </c:ser>
        <c:dLbls>
          <c:showLegendKey val="0"/>
          <c:showVal val="0"/>
          <c:showCatName val="0"/>
          <c:showSerName val="0"/>
          <c:showPercent val="0"/>
          <c:showBubbleSize val="0"/>
        </c:dLbls>
        <c:gapWidth val="75"/>
        <c:overlap val="100"/>
        <c:axId val="73937664"/>
        <c:axId val="73940352"/>
      </c:barChart>
      <c:catAx>
        <c:axId val="73937664"/>
        <c:scaling>
          <c:orientation val="minMax"/>
        </c:scaling>
        <c:delete val="0"/>
        <c:axPos val="l"/>
        <c:numFmt formatCode="General" sourceLinked="0"/>
        <c:majorTickMark val="none"/>
        <c:minorTickMark val="none"/>
        <c:tickLblPos val="nextTo"/>
        <c:txPr>
          <a:bodyPr/>
          <a:lstStyle/>
          <a:p>
            <a:pPr>
              <a:defRPr sz="1200"/>
            </a:pPr>
            <a:endParaRPr lang="cs-CZ"/>
          </a:p>
        </c:txPr>
        <c:crossAx val="73940352"/>
        <c:crosses val="autoZero"/>
        <c:auto val="1"/>
        <c:lblAlgn val="ctr"/>
        <c:lblOffset val="100"/>
        <c:noMultiLvlLbl val="0"/>
      </c:catAx>
      <c:valAx>
        <c:axId val="73940352"/>
        <c:scaling>
          <c:orientation val="minMax"/>
        </c:scaling>
        <c:delete val="0"/>
        <c:axPos val="b"/>
        <c:numFmt formatCode="0%" sourceLinked="1"/>
        <c:majorTickMark val="none"/>
        <c:minorTickMark val="none"/>
        <c:tickLblPos val="nextTo"/>
        <c:spPr>
          <a:ln w="9525">
            <a:noFill/>
          </a:ln>
        </c:spPr>
        <c:crossAx val="73937664"/>
        <c:crosses val="autoZero"/>
        <c:crossBetween val="between"/>
        <c:minorUnit val="0.5"/>
      </c:valAx>
    </c:plotArea>
    <c:legend>
      <c:legendPos val="b"/>
      <c:layout/>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invertIfNegative val="0"/>
          <c:cat>
            <c:strRef>
              <c:f>List10!$A$1:$A$8</c:f>
              <c:strCache>
                <c:ptCount val="8"/>
                <c:pt idx="0">
                  <c:v>Occupy some governmental building </c:v>
                </c:pt>
                <c:pt idx="1">
                  <c:v>Join a political party</c:v>
                </c:pt>
                <c:pt idx="2">
                  <c:v>Stick posters or write messages on the walls without having a permission</c:v>
                </c:pt>
                <c:pt idx="3">
                  <c:v>Create a blog or a webpage</c:v>
                </c:pt>
                <c:pt idx="4">
                  <c:v>Take part in illegal demonstration, risk of clashes with police</c:v>
                </c:pt>
                <c:pt idx="5">
                  <c:v>Join a civic organization</c:v>
                </c:pt>
                <c:pt idx="6">
                  <c:v>Sign a petition</c:v>
                </c:pt>
                <c:pt idx="7">
                  <c:v>Vote in election</c:v>
                </c:pt>
              </c:strCache>
            </c:strRef>
          </c:cat>
          <c:val>
            <c:numRef>
              <c:f>List10!$B$1:$B$8</c:f>
              <c:numCache>
                <c:formatCode>0.00</c:formatCode>
                <c:ptCount val="8"/>
                <c:pt idx="0">
                  <c:v>1.5465481171548117</c:v>
                </c:pt>
                <c:pt idx="1">
                  <c:v>1.6423017107309488</c:v>
                </c:pt>
                <c:pt idx="2">
                  <c:v>1.7159916926272067</c:v>
                </c:pt>
                <c:pt idx="3">
                  <c:v>1.8708333333333333</c:v>
                </c:pt>
                <c:pt idx="4">
                  <c:v>1.900313152400835</c:v>
                </c:pt>
                <c:pt idx="5">
                  <c:v>2.0345368916797488</c:v>
                </c:pt>
                <c:pt idx="6">
                  <c:v>2.7415496619864794</c:v>
                </c:pt>
                <c:pt idx="7">
                  <c:v>2.8564766839378239</c:v>
                </c:pt>
              </c:numCache>
            </c:numRef>
          </c:val>
          <c:extLst>
            <c:ext xmlns:c16="http://schemas.microsoft.com/office/drawing/2014/chart" uri="{C3380CC4-5D6E-409C-BE32-E72D297353CC}">
              <c16:uniqueId val="{00000000-9FB1-4E47-98AE-08143400A6E1}"/>
            </c:ext>
          </c:extLst>
        </c:ser>
        <c:dLbls>
          <c:showLegendKey val="0"/>
          <c:showVal val="0"/>
          <c:showCatName val="0"/>
          <c:showSerName val="0"/>
          <c:showPercent val="0"/>
          <c:showBubbleSize val="0"/>
        </c:dLbls>
        <c:gapWidth val="182"/>
        <c:axId val="59005952"/>
        <c:axId val="59028608"/>
      </c:barChart>
      <c:catAx>
        <c:axId val="59005952"/>
        <c:scaling>
          <c:orientation val="minMax"/>
        </c:scaling>
        <c:delete val="0"/>
        <c:axPos val="l"/>
        <c:numFmt formatCode="General" sourceLinked="1"/>
        <c:majorTickMark val="none"/>
        <c:minorTickMark val="none"/>
        <c:tickLblPos val="nextTo"/>
        <c:txPr>
          <a:bodyPr rot="-60000000" vert="horz"/>
          <a:lstStyle/>
          <a:p>
            <a:pPr>
              <a:defRPr sz="1600"/>
            </a:pPr>
            <a:endParaRPr lang="cs-CZ"/>
          </a:p>
        </c:txPr>
        <c:crossAx val="59028608"/>
        <c:crosses val="autoZero"/>
        <c:auto val="1"/>
        <c:lblAlgn val="ctr"/>
        <c:lblOffset val="100"/>
        <c:noMultiLvlLbl val="0"/>
      </c:catAx>
      <c:valAx>
        <c:axId val="59028608"/>
        <c:scaling>
          <c:orientation val="minMax"/>
          <c:max val="4"/>
          <c:min val="1"/>
        </c:scaling>
        <c:delete val="0"/>
        <c:axPos val="b"/>
        <c:majorGridlines/>
        <c:numFmt formatCode="0.00" sourceLinked="1"/>
        <c:majorTickMark val="none"/>
        <c:minorTickMark val="none"/>
        <c:tickLblPos val="nextTo"/>
        <c:txPr>
          <a:bodyPr rot="-60000000" vert="horz"/>
          <a:lstStyle/>
          <a:p>
            <a:pPr>
              <a:defRPr/>
            </a:pPr>
            <a:endParaRPr lang="cs-CZ"/>
          </a:p>
        </c:txPr>
        <c:crossAx val="59005952"/>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Painted or stuck political messages or graffiti on walls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List1!$C$3</c:f>
              <c:strCache>
                <c:ptCount val="1"/>
                <c:pt idx="0">
                  <c:v>No</c:v>
                </c:pt>
              </c:strCache>
            </c:strRef>
          </c:tx>
          <c:spPr>
            <a:solidFill>
              <a:schemeClr val="accent1"/>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List1!$C$4:$C$11</c:f>
              <c:numCache>
                <c:formatCode>0.00%</c:formatCode>
                <c:ptCount val="8"/>
                <c:pt idx="0">
                  <c:v>0.94599999999999995</c:v>
                </c:pt>
                <c:pt idx="1">
                  <c:v>0.93700000000000006</c:v>
                </c:pt>
                <c:pt idx="2">
                  <c:v>0.92</c:v>
                </c:pt>
                <c:pt idx="3">
                  <c:v>0.84599999999999997</c:v>
                </c:pt>
                <c:pt idx="4">
                  <c:v>0.90900000000000003</c:v>
                </c:pt>
                <c:pt idx="5">
                  <c:v>0.95499999999999996</c:v>
                </c:pt>
                <c:pt idx="6">
                  <c:v>0.89600000000000002</c:v>
                </c:pt>
                <c:pt idx="7">
                  <c:v>0.89200000000000002</c:v>
                </c:pt>
              </c:numCache>
            </c:numRef>
          </c:val>
          <c:extLst>
            <c:ext xmlns:c16="http://schemas.microsoft.com/office/drawing/2014/chart" uri="{C3380CC4-5D6E-409C-BE32-E72D297353CC}">
              <c16:uniqueId val="{00000000-E23E-47EB-9635-0750C229EB36}"/>
            </c:ext>
          </c:extLst>
        </c:ser>
        <c:ser>
          <c:idx val="1"/>
          <c:order val="1"/>
          <c:tx>
            <c:strRef>
              <c:f>List1!$D$3</c:f>
              <c:strCache>
                <c:ptCount val="1"/>
                <c:pt idx="0">
                  <c:v>Rarely</c:v>
                </c:pt>
              </c:strCache>
            </c:strRef>
          </c:tx>
          <c:spPr>
            <a:solidFill>
              <a:schemeClr val="accent2"/>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List1!$D$4:$D$11</c:f>
              <c:numCache>
                <c:formatCode>0.00%</c:formatCode>
                <c:ptCount val="8"/>
                <c:pt idx="0">
                  <c:v>0.02</c:v>
                </c:pt>
                <c:pt idx="1">
                  <c:v>3.7999999999999999E-2</c:v>
                </c:pt>
                <c:pt idx="2">
                  <c:v>3.6999999999999998E-2</c:v>
                </c:pt>
                <c:pt idx="3">
                  <c:v>0.06</c:v>
                </c:pt>
                <c:pt idx="4">
                  <c:v>4.9000000000000002E-2</c:v>
                </c:pt>
                <c:pt idx="5">
                  <c:v>2.1000000000000001E-2</c:v>
                </c:pt>
                <c:pt idx="6">
                  <c:v>4.2000000000000003E-2</c:v>
                </c:pt>
                <c:pt idx="7">
                  <c:v>3.4000000000000002E-2</c:v>
                </c:pt>
              </c:numCache>
            </c:numRef>
          </c:val>
          <c:extLst>
            <c:ext xmlns:c16="http://schemas.microsoft.com/office/drawing/2014/chart" uri="{C3380CC4-5D6E-409C-BE32-E72D297353CC}">
              <c16:uniqueId val="{00000001-E23E-47EB-9635-0750C229EB36}"/>
            </c:ext>
          </c:extLst>
        </c:ser>
        <c:ser>
          <c:idx val="2"/>
          <c:order val="2"/>
          <c:tx>
            <c:strRef>
              <c:f>List1!$E$3</c:f>
              <c:strCache>
                <c:ptCount val="1"/>
                <c:pt idx="0">
                  <c:v>Sometimes</c:v>
                </c:pt>
              </c:strCache>
            </c:strRef>
          </c:tx>
          <c:spPr>
            <a:solidFill>
              <a:schemeClr val="accent3"/>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List1!$E$4:$E$11</c:f>
              <c:numCache>
                <c:formatCode>0.00%</c:formatCode>
                <c:ptCount val="8"/>
                <c:pt idx="0">
                  <c:v>1.7000000000000001E-2</c:v>
                </c:pt>
                <c:pt idx="1">
                  <c:v>1.4999999999999999E-2</c:v>
                </c:pt>
                <c:pt idx="2">
                  <c:v>2.4E-2</c:v>
                </c:pt>
                <c:pt idx="3">
                  <c:v>5.5E-2</c:v>
                </c:pt>
                <c:pt idx="4">
                  <c:v>0.03</c:v>
                </c:pt>
                <c:pt idx="5">
                  <c:v>1.2999999999999999E-2</c:v>
                </c:pt>
                <c:pt idx="6">
                  <c:v>0.04</c:v>
                </c:pt>
                <c:pt idx="7">
                  <c:v>5.5E-2</c:v>
                </c:pt>
              </c:numCache>
            </c:numRef>
          </c:val>
          <c:extLst>
            <c:ext xmlns:c16="http://schemas.microsoft.com/office/drawing/2014/chart" uri="{C3380CC4-5D6E-409C-BE32-E72D297353CC}">
              <c16:uniqueId val="{00000002-E23E-47EB-9635-0750C229EB36}"/>
            </c:ext>
          </c:extLst>
        </c:ser>
        <c:ser>
          <c:idx val="3"/>
          <c:order val="3"/>
          <c:tx>
            <c:strRef>
              <c:f>List1!$F$3</c:f>
              <c:strCache>
                <c:ptCount val="1"/>
                <c:pt idx="0">
                  <c:v>Often</c:v>
                </c:pt>
              </c:strCache>
            </c:strRef>
          </c:tx>
          <c:spPr>
            <a:solidFill>
              <a:schemeClr val="accent4"/>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List1!$F$4:$F$11</c:f>
              <c:numCache>
                <c:formatCode>0.00%</c:formatCode>
                <c:ptCount val="8"/>
                <c:pt idx="0">
                  <c:v>1.4E-2</c:v>
                </c:pt>
                <c:pt idx="1">
                  <c:v>8.0000000000000002E-3</c:v>
                </c:pt>
                <c:pt idx="2">
                  <c:v>8.0000000000000002E-3</c:v>
                </c:pt>
                <c:pt idx="3">
                  <c:v>2.1999999999999999E-2</c:v>
                </c:pt>
                <c:pt idx="4">
                  <c:v>6.0000000000000001E-3</c:v>
                </c:pt>
                <c:pt idx="5">
                  <c:v>6.0000000000000001E-3</c:v>
                </c:pt>
                <c:pt idx="6">
                  <c:v>1.2999999999999999E-2</c:v>
                </c:pt>
                <c:pt idx="7">
                  <c:v>1.7999999999999999E-2</c:v>
                </c:pt>
              </c:numCache>
            </c:numRef>
          </c:val>
          <c:extLst>
            <c:ext xmlns:c16="http://schemas.microsoft.com/office/drawing/2014/chart" uri="{C3380CC4-5D6E-409C-BE32-E72D297353CC}">
              <c16:uniqueId val="{00000003-E23E-47EB-9635-0750C229EB36}"/>
            </c:ext>
          </c:extLst>
        </c:ser>
        <c:ser>
          <c:idx val="4"/>
          <c:order val="4"/>
          <c:tx>
            <c:strRef>
              <c:f>List1!$G$3</c:f>
              <c:strCache>
                <c:ptCount val="1"/>
                <c:pt idx="0">
                  <c:v>Very often</c:v>
                </c:pt>
              </c:strCache>
            </c:strRef>
          </c:tx>
          <c:spPr>
            <a:solidFill>
              <a:schemeClr val="accent5"/>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List1!$G$4:$G$11</c:f>
              <c:numCache>
                <c:formatCode>0.00%</c:formatCode>
                <c:ptCount val="8"/>
                <c:pt idx="0">
                  <c:v>4.0000000000000001E-3</c:v>
                </c:pt>
                <c:pt idx="1">
                  <c:v>3.0000000000000001E-3</c:v>
                </c:pt>
                <c:pt idx="2">
                  <c:v>1.0999999999999999E-2</c:v>
                </c:pt>
                <c:pt idx="3">
                  <c:v>1.7000000000000001E-2</c:v>
                </c:pt>
                <c:pt idx="4">
                  <c:v>6.0000000000000001E-3</c:v>
                </c:pt>
                <c:pt idx="5">
                  <c:v>6.0000000000000001E-3</c:v>
                </c:pt>
                <c:pt idx="6">
                  <c:v>8.9999999999999993E-3</c:v>
                </c:pt>
                <c:pt idx="7">
                  <c:v>2E-3</c:v>
                </c:pt>
              </c:numCache>
            </c:numRef>
          </c:val>
          <c:extLst>
            <c:ext xmlns:c16="http://schemas.microsoft.com/office/drawing/2014/chart" uri="{C3380CC4-5D6E-409C-BE32-E72D297353CC}">
              <c16:uniqueId val="{00000004-E23E-47EB-9635-0750C229EB36}"/>
            </c:ext>
          </c:extLst>
        </c:ser>
        <c:dLbls>
          <c:showLegendKey val="0"/>
          <c:showVal val="0"/>
          <c:showCatName val="0"/>
          <c:showSerName val="0"/>
          <c:showPercent val="0"/>
          <c:showBubbleSize val="0"/>
        </c:dLbls>
        <c:axId val="292285616"/>
        <c:axId val="292291520"/>
      </c:areaChart>
      <c:catAx>
        <c:axId val="2922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92291520"/>
        <c:crosses val="autoZero"/>
        <c:auto val="1"/>
        <c:lblAlgn val="ctr"/>
        <c:lblOffset val="100"/>
        <c:noMultiLvlLbl val="0"/>
      </c:catAx>
      <c:valAx>
        <c:axId val="2922915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92285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400" b="0" i="0" u="none" strike="noStrike" baseline="0">
                <a:effectLst/>
              </a:rPr>
              <a:t>Taken part in an occupation of a building or a public space</a:t>
            </a:r>
            <a:endParaRPr lang="cs-CZ"/>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List1!$C$15</c:f>
              <c:strCache>
                <c:ptCount val="1"/>
                <c:pt idx="0">
                  <c:v>No</c:v>
                </c:pt>
              </c:strCache>
            </c:strRef>
          </c:tx>
          <c:spPr>
            <a:solidFill>
              <a:schemeClr val="accent1"/>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List1!$C$16:$C$23</c:f>
              <c:numCache>
                <c:formatCode>0.00%</c:formatCode>
                <c:ptCount val="8"/>
                <c:pt idx="0">
                  <c:v>0.94099999999999995</c:v>
                </c:pt>
                <c:pt idx="1">
                  <c:v>0.98</c:v>
                </c:pt>
                <c:pt idx="2">
                  <c:v>0.93700000000000006</c:v>
                </c:pt>
                <c:pt idx="3">
                  <c:v>0.59</c:v>
                </c:pt>
                <c:pt idx="4">
                  <c:v>0.84599999999999997</c:v>
                </c:pt>
                <c:pt idx="5">
                  <c:v>0.97199999999999998</c:v>
                </c:pt>
                <c:pt idx="6">
                  <c:v>0.89200000000000002</c:v>
                </c:pt>
                <c:pt idx="7">
                  <c:v>0.89500000000000002</c:v>
                </c:pt>
              </c:numCache>
            </c:numRef>
          </c:val>
          <c:extLst>
            <c:ext xmlns:c16="http://schemas.microsoft.com/office/drawing/2014/chart" uri="{C3380CC4-5D6E-409C-BE32-E72D297353CC}">
              <c16:uniqueId val="{00000000-1060-4692-8B41-4DB45C070688}"/>
            </c:ext>
          </c:extLst>
        </c:ser>
        <c:ser>
          <c:idx val="1"/>
          <c:order val="1"/>
          <c:tx>
            <c:strRef>
              <c:f>List1!$D$15</c:f>
              <c:strCache>
                <c:ptCount val="1"/>
                <c:pt idx="0">
                  <c:v>Rarely</c:v>
                </c:pt>
              </c:strCache>
            </c:strRef>
          </c:tx>
          <c:spPr>
            <a:solidFill>
              <a:schemeClr val="accent2"/>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List1!$D$16:$D$23</c:f>
              <c:numCache>
                <c:formatCode>0.00%</c:formatCode>
                <c:ptCount val="8"/>
                <c:pt idx="0">
                  <c:v>3.5000000000000003E-2</c:v>
                </c:pt>
                <c:pt idx="1">
                  <c:v>1.4999999999999999E-2</c:v>
                </c:pt>
                <c:pt idx="2">
                  <c:v>2.5000000000000001E-2</c:v>
                </c:pt>
                <c:pt idx="3">
                  <c:v>0.19500000000000001</c:v>
                </c:pt>
                <c:pt idx="4">
                  <c:v>7.0999999999999994E-2</c:v>
                </c:pt>
                <c:pt idx="5">
                  <c:v>1.0999999999999999E-2</c:v>
                </c:pt>
                <c:pt idx="6">
                  <c:v>4.5999999999999999E-2</c:v>
                </c:pt>
                <c:pt idx="7">
                  <c:v>2.3E-2</c:v>
                </c:pt>
              </c:numCache>
            </c:numRef>
          </c:val>
          <c:extLst>
            <c:ext xmlns:c16="http://schemas.microsoft.com/office/drawing/2014/chart" uri="{C3380CC4-5D6E-409C-BE32-E72D297353CC}">
              <c16:uniqueId val="{00000001-1060-4692-8B41-4DB45C070688}"/>
            </c:ext>
          </c:extLst>
        </c:ser>
        <c:ser>
          <c:idx val="2"/>
          <c:order val="2"/>
          <c:tx>
            <c:strRef>
              <c:f>List1!$E$15</c:f>
              <c:strCache>
                <c:ptCount val="1"/>
                <c:pt idx="0">
                  <c:v>Sometimes</c:v>
                </c:pt>
              </c:strCache>
            </c:strRef>
          </c:tx>
          <c:spPr>
            <a:solidFill>
              <a:schemeClr val="accent3"/>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List1!$E$16:$E$23</c:f>
              <c:numCache>
                <c:formatCode>0.00%</c:formatCode>
                <c:ptCount val="8"/>
                <c:pt idx="0">
                  <c:v>1.4E-2</c:v>
                </c:pt>
                <c:pt idx="1">
                  <c:v>5.0000000000000001E-3</c:v>
                </c:pt>
                <c:pt idx="2">
                  <c:v>2.7E-2</c:v>
                </c:pt>
                <c:pt idx="3">
                  <c:v>0.12</c:v>
                </c:pt>
                <c:pt idx="4">
                  <c:v>6.0999999999999999E-2</c:v>
                </c:pt>
                <c:pt idx="5">
                  <c:v>8.9999999999999993E-3</c:v>
                </c:pt>
                <c:pt idx="6">
                  <c:v>4.9000000000000002E-2</c:v>
                </c:pt>
                <c:pt idx="7">
                  <c:v>6.8000000000000005E-2</c:v>
                </c:pt>
              </c:numCache>
            </c:numRef>
          </c:val>
          <c:extLst>
            <c:ext xmlns:c16="http://schemas.microsoft.com/office/drawing/2014/chart" uri="{C3380CC4-5D6E-409C-BE32-E72D297353CC}">
              <c16:uniqueId val="{00000002-1060-4692-8B41-4DB45C070688}"/>
            </c:ext>
          </c:extLst>
        </c:ser>
        <c:ser>
          <c:idx val="3"/>
          <c:order val="3"/>
          <c:tx>
            <c:strRef>
              <c:f>List1!$F$15</c:f>
              <c:strCache>
                <c:ptCount val="1"/>
                <c:pt idx="0">
                  <c:v>Often</c:v>
                </c:pt>
              </c:strCache>
            </c:strRef>
          </c:tx>
          <c:spPr>
            <a:solidFill>
              <a:schemeClr val="accent4"/>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List1!$F$16:$F$23</c:f>
              <c:numCache>
                <c:formatCode>0.00%</c:formatCode>
                <c:ptCount val="8"/>
                <c:pt idx="0">
                  <c:v>6.0000000000000001E-3</c:v>
                </c:pt>
                <c:pt idx="1">
                  <c:v>0</c:v>
                </c:pt>
                <c:pt idx="2">
                  <c:v>8.0000000000000002E-3</c:v>
                </c:pt>
                <c:pt idx="3">
                  <c:v>6.8000000000000005E-2</c:v>
                </c:pt>
                <c:pt idx="4">
                  <c:v>1.4999999999999999E-2</c:v>
                </c:pt>
                <c:pt idx="5">
                  <c:v>4.0000000000000001E-3</c:v>
                </c:pt>
                <c:pt idx="6">
                  <c:v>5.0000000000000001E-3</c:v>
                </c:pt>
                <c:pt idx="7">
                  <c:v>1.0999999999999999E-2</c:v>
                </c:pt>
              </c:numCache>
            </c:numRef>
          </c:val>
          <c:extLst>
            <c:ext xmlns:c16="http://schemas.microsoft.com/office/drawing/2014/chart" uri="{C3380CC4-5D6E-409C-BE32-E72D297353CC}">
              <c16:uniqueId val="{00000003-1060-4692-8B41-4DB45C070688}"/>
            </c:ext>
          </c:extLst>
        </c:ser>
        <c:ser>
          <c:idx val="4"/>
          <c:order val="4"/>
          <c:tx>
            <c:strRef>
              <c:f>List1!$G$15</c:f>
              <c:strCache>
                <c:ptCount val="1"/>
                <c:pt idx="0">
                  <c:v>Very often</c:v>
                </c:pt>
              </c:strCache>
            </c:strRef>
          </c:tx>
          <c:spPr>
            <a:solidFill>
              <a:schemeClr val="accent5"/>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List1!$G$16:$G$23</c:f>
              <c:numCache>
                <c:formatCode>0.00%</c:formatCode>
                <c:ptCount val="8"/>
                <c:pt idx="0">
                  <c:v>5.0000000000000001E-3</c:v>
                </c:pt>
                <c:pt idx="1">
                  <c:v>0</c:v>
                </c:pt>
                <c:pt idx="2">
                  <c:v>3.0000000000000001E-3</c:v>
                </c:pt>
                <c:pt idx="3">
                  <c:v>2.7E-2</c:v>
                </c:pt>
                <c:pt idx="4">
                  <c:v>8.0000000000000002E-3</c:v>
                </c:pt>
                <c:pt idx="5">
                  <c:v>4.0000000000000001E-3</c:v>
                </c:pt>
                <c:pt idx="6">
                  <c:v>7.0000000000000001E-3</c:v>
                </c:pt>
                <c:pt idx="7">
                  <c:v>4.0000000000000001E-3</c:v>
                </c:pt>
              </c:numCache>
            </c:numRef>
          </c:val>
          <c:extLst>
            <c:ext xmlns:c16="http://schemas.microsoft.com/office/drawing/2014/chart" uri="{C3380CC4-5D6E-409C-BE32-E72D297353CC}">
              <c16:uniqueId val="{00000004-1060-4692-8B41-4DB45C070688}"/>
            </c:ext>
          </c:extLst>
        </c:ser>
        <c:dLbls>
          <c:showLegendKey val="0"/>
          <c:showVal val="0"/>
          <c:showCatName val="0"/>
          <c:showSerName val="0"/>
          <c:showPercent val="0"/>
          <c:showBubbleSize val="0"/>
        </c:dLbls>
        <c:axId val="474319728"/>
        <c:axId val="474324320"/>
      </c:areaChart>
      <c:catAx>
        <c:axId val="474319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74324320"/>
        <c:crosses val="autoZero"/>
        <c:auto val="1"/>
        <c:lblAlgn val="ctr"/>
        <c:lblOffset val="100"/>
        <c:noMultiLvlLbl val="0"/>
      </c:catAx>
      <c:valAx>
        <c:axId val="474324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7431972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400" b="0" i="0" u="none" strike="noStrike" baseline="0">
                <a:effectLst/>
              </a:rPr>
              <a:t>Taken part in a political event where there was a physical confrontation with political opponents or with the police</a:t>
            </a:r>
            <a:r>
              <a:rPr lang="cs-CZ" sz="1400" b="0" i="0" u="none" strike="noStrike" baseline="0"/>
              <a:t> </a:t>
            </a:r>
            <a:endParaRPr lang="cs-CZ"/>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List1!$C$33</c:f>
              <c:strCache>
                <c:ptCount val="1"/>
                <c:pt idx="0">
                  <c:v>No</c:v>
                </c:pt>
              </c:strCache>
            </c:strRef>
          </c:tx>
          <c:spPr>
            <a:solidFill>
              <a:schemeClr val="accent1"/>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List1!$C$34:$C$41</c:f>
              <c:numCache>
                <c:formatCode>0.00%</c:formatCode>
                <c:ptCount val="8"/>
                <c:pt idx="0">
                  <c:v>0.93799999999999994</c:v>
                </c:pt>
                <c:pt idx="1">
                  <c:v>0.97</c:v>
                </c:pt>
                <c:pt idx="2">
                  <c:v>0.91700000000000004</c:v>
                </c:pt>
                <c:pt idx="3">
                  <c:v>0.90700000000000003</c:v>
                </c:pt>
                <c:pt idx="4">
                  <c:v>0.89</c:v>
                </c:pt>
                <c:pt idx="5">
                  <c:v>0.95799999999999996</c:v>
                </c:pt>
                <c:pt idx="6">
                  <c:v>0.89900000000000002</c:v>
                </c:pt>
                <c:pt idx="7">
                  <c:v>0.90400000000000003</c:v>
                </c:pt>
              </c:numCache>
            </c:numRef>
          </c:val>
          <c:extLst>
            <c:ext xmlns:c16="http://schemas.microsoft.com/office/drawing/2014/chart" uri="{C3380CC4-5D6E-409C-BE32-E72D297353CC}">
              <c16:uniqueId val="{00000000-891F-4F0B-A7DF-8410E133E081}"/>
            </c:ext>
          </c:extLst>
        </c:ser>
        <c:ser>
          <c:idx val="1"/>
          <c:order val="1"/>
          <c:tx>
            <c:strRef>
              <c:f>List1!$D$33</c:f>
              <c:strCache>
                <c:ptCount val="1"/>
                <c:pt idx="0">
                  <c:v>Rarely</c:v>
                </c:pt>
              </c:strCache>
            </c:strRef>
          </c:tx>
          <c:spPr>
            <a:solidFill>
              <a:schemeClr val="accent2"/>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List1!$D$34:$D$41</c:f>
              <c:numCache>
                <c:formatCode>0.00%</c:formatCode>
                <c:ptCount val="8"/>
                <c:pt idx="0">
                  <c:v>3.5999999999999997E-2</c:v>
                </c:pt>
                <c:pt idx="1">
                  <c:v>1.7999999999999999E-2</c:v>
                </c:pt>
                <c:pt idx="2">
                  <c:v>2.4E-2</c:v>
                </c:pt>
                <c:pt idx="3">
                  <c:v>4.8000000000000001E-2</c:v>
                </c:pt>
                <c:pt idx="4">
                  <c:v>5.8000000000000003E-2</c:v>
                </c:pt>
                <c:pt idx="5">
                  <c:v>2.5000000000000001E-2</c:v>
                </c:pt>
                <c:pt idx="6">
                  <c:v>5.7000000000000002E-2</c:v>
                </c:pt>
                <c:pt idx="7">
                  <c:v>2.3E-2</c:v>
                </c:pt>
              </c:numCache>
            </c:numRef>
          </c:val>
          <c:extLst>
            <c:ext xmlns:c16="http://schemas.microsoft.com/office/drawing/2014/chart" uri="{C3380CC4-5D6E-409C-BE32-E72D297353CC}">
              <c16:uniqueId val="{00000001-891F-4F0B-A7DF-8410E133E081}"/>
            </c:ext>
          </c:extLst>
        </c:ser>
        <c:ser>
          <c:idx val="2"/>
          <c:order val="2"/>
          <c:tx>
            <c:strRef>
              <c:f>List1!$E$33</c:f>
              <c:strCache>
                <c:ptCount val="1"/>
                <c:pt idx="0">
                  <c:v>Sometimes</c:v>
                </c:pt>
              </c:strCache>
            </c:strRef>
          </c:tx>
          <c:spPr>
            <a:solidFill>
              <a:schemeClr val="accent3"/>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List1!$E$34:$E$41</c:f>
              <c:numCache>
                <c:formatCode>0.00%</c:formatCode>
                <c:ptCount val="8"/>
                <c:pt idx="0">
                  <c:v>2.1000000000000001E-2</c:v>
                </c:pt>
                <c:pt idx="1">
                  <c:v>1.2999999999999999E-2</c:v>
                </c:pt>
                <c:pt idx="2">
                  <c:v>3.5000000000000003E-2</c:v>
                </c:pt>
                <c:pt idx="3">
                  <c:v>2.4E-2</c:v>
                </c:pt>
                <c:pt idx="4">
                  <c:v>3.9E-2</c:v>
                </c:pt>
                <c:pt idx="5">
                  <c:v>8.9999999999999993E-3</c:v>
                </c:pt>
                <c:pt idx="6">
                  <c:v>3.3000000000000002E-2</c:v>
                </c:pt>
                <c:pt idx="7">
                  <c:v>4.8000000000000001E-2</c:v>
                </c:pt>
              </c:numCache>
            </c:numRef>
          </c:val>
          <c:extLst>
            <c:ext xmlns:c16="http://schemas.microsoft.com/office/drawing/2014/chart" uri="{C3380CC4-5D6E-409C-BE32-E72D297353CC}">
              <c16:uniqueId val="{00000002-891F-4F0B-A7DF-8410E133E081}"/>
            </c:ext>
          </c:extLst>
        </c:ser>
        <c:ser>
          <c:idx val="3"/>
          <c:order val="3"/>
          <c:tx>
            <c:strRef>
              <c:f>List1!$F$33</c:f>
              <c:strCache>
                <c:ptCount val="1"/>
                <c:pt idx="0">
                  <c:v>Often</c:v>
                </c:pt>
              </c:strCache>
            </c:strRef>
          </c:tx>
          <c:spPr>
            <a:solidFill>
              <a:schemeClr val="accent4"/>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List1!$F$34:$F$41</c:f>
              <c:numCache>
                <c:formatCode>0.00%</c:formatCode>
                <c:ptCount val="8"/>
                <c:pt idx="0">
                  <c:v>4.0000000000000001E-3</c:v>
                </c:pt>
                <c:pt idx="1">
                  <c:v>0</c:v>
                </c:pt>
                <c:pt idx="2">
                  <c:v>1.2E-2</c:v>
                </c:pt>
                <c:pt idx="3">
                  <c:v>8.9999999999999993E-3</c:v>
                </c:pt>
                <c:pt idx="4">
                  <c:v>8.0000000000000002E-3</c:v>
                </c:pt>
                <c:pt idx="5">
                  <c:v>6.0000000000000001E-3</c:v>
                </c:pt>
                <c:pt idx="6">
                  <c:v>4.0000000000000001E-3</c:v>
                </c:pt>
                <c:pt idx="7">
                  <c:v>2.1000000000000001E-2</c:v>
                </c:pt>
              </c:numCache>
            </c:numRef>
          </c:val>
          <c:extLst>
            <c:ext xmlns:c16="http://schemas.microsoft.com/office/drawing/2014/chart" uri="{C3380CC4-5D6E-409C-BE32-E72D297353CC}">
              <c16:uniqueId val="{00000003-891F-4F0B-A7DF-8410E133E081}"/>
            </c:ext>
          </c:extLst>
        </c:ser>
        <c:ser>
          <c:idx val="4"/>
          <c:order val="4"/>
          <c:tx>
            <c:strRef>
              <c:f>List1!$G$33</c:f>
              <c:strCache>
                <c:ptCount val="1"/>
                <c:pt idx="0">
                  <c:v>Very often</c:v>
                </c:pt>
              </c:strCache>
            </c:strRef>
          </c:tx>
          <c:spPr>
            <a:solidFill>
              <a:schemeClr val="accent5"/>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List1!$G$34:$G$41</c:f>
              <c:numCache>
                <c:formatCode>0.00%</c:formatCode>
                <c:ptCount val="8"/>
                <c:pt idx="0">
                  <c:v>1E-3</c:v>
                </c:pt>
                <c:pt idx="1">
                  <c:v>0</c:v>
                </c:pt>
                <c:pt idx="2">
                  <c:v>1.0999999999999999E-2</c:v>
                </c:pt>
                <c:pt idx="3">
                  <c:v>1.2E-2</c:v>
                </c:pt>
                <c:pt idx="4">
                  <c:v>4.0000000000000001E-3</c:v>
                </c:pt>
                <c:pt idx="5">
                  <c:v>2E-3</c:v>
                </c:pt>
                <c:pt idx="6">
                  <c:v>7.0000000000000001E-3</c:v>
                </c:pt>
                <c:pt idx="7">
                  <c:v>4.0000000000000001E-3</c:v>
                </c:pt>
              </c:numCache>
            </c:numRef>
          </c:val>
          <c:extLst>
            <c:ext xmlns:c16="http://schemas.microsoft.com/office/drawing/2014/chart" uri="{C3380CC4-5D6E-409C-BE32-E72D297353CC}">
              <c16:uniqueId val="{00000004-891F-4F0B-A7DF-8410E133E081}"/>
            </c:ext>
          </c:extLst>
        </c:ser>
        <c:dLbls>
          <c:showLegendKey val="0"/>
          <c:showVal val="0"/>
          <c:showCatName val="0"/>
          <c:showSerName val="0"/>
          <c:showPercent val="0"/>
          <c:showBubbleSize val="0"/>
        </c:dLbls>
        <c:axId val="410120944"/>
        <c:axId val="410117336"/>
      </c:areaChart>
      <c:catAx>
        <c:axId val="410120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10117336"/>
        <c:crosses val="autoZero"/>
        <c:auto val="1"/>
        <c:lblAlgn val="ctr"/>
        <c:lblOffset val="100"/>
        <c:noMultiLvlLbl val="0"/>
      </c:catAx>
      <c:valAx>
        <c:axId val="4101173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1012094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zero"/>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0.49213</cdr:x>
      <cdr:y>0.08001</cdr:y>
    </cdr:to>
    <cdr:sp macro="" textlink="">
      <cdr:nvSpPr>
        <cdr:cNvPr id="2" name="TextovéPole 1"/>
        <cdr:cNvSpPr txBox="1"/>
      </cdr:nvSpPr>
      <cdr:spPr>
        <a:xfrm xmlns:a="http://schemas.openxmlformats.org/drawingml/2006/main">
          <a:off x="0" y="0"/>
          <a:ext cx="4499992" cy="548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17.04.2019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BFBBE-691A-4BB7-B4FC-670E0B50B345}" type="datetimeFigureOut">
              <a:rPr lang="cs-CZ" smtClean="0"/>
              <a:pPr/>
              <a:t>17.04.2019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8DF6D-8373-4DC5-9332-46E0461979C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14488"/>
            <a:ext cx="7772400" cy="1470025"/>
          </a:xfrm>
        </p:spPr>
        <p:txBody>
          <a:bodyPr/>
          <a:lstStyle/>
          <a:p>
            <a:r>
              <a:rPr lang="en-US" smtClean="0"/>
              <a:t>Civic and political socialization</a:t>
            </a:r>
            <a:endParaRPr lang="en-US"/>
          </a:p>
        </p:txBody>
      </p:sp>
      <p:sp>
        <p:nvSpPr>
          <p:cNvPr id="3" name="Podnadpis 2"/>
          <p:cNvSpPr>
            <a:spLocks noGrp="1"/>
          </p:cNvSpPr>
          <p:nvPr>
            <p:ph type="subTitle" idx="1"/>
          </p:nvPr>
        </p:nvSpPr>
        <p:spPr>
          <a:xfrm>
            <a:off x="1371600" y="3886200"/>
            <a:ext cx="6400800" cy="2135088"/>
          </a:xfrm>
        </p:spPr>
        <p:txBody>
          <a:bodyPr>
            <a:normAutofit fontScale="92500" lnSpcReduction="10000"/>
          </a:bodyPr>
          <a:lstStyle/>
          <a:p>
            <a:r>
              <a:rPr lang="en-US" dirty="0" smtClean="0">
                <a:solidFill>
                  <a:schemeClr val="tx1">
                    <a:lumMod val="65000"/>
                    <a:lumOff val="35000"/>
                  </a:schemeClr>
                </a:solidFill>
              </a:rPr>
              <a:t>Jan </a:t>
            </a:r>
            <a:r>
              <a:rPr lang="en-US" dirty="0" err="1" smtClean="0">
                <a:solidFill>
                  <a:schemeClr val="tx1">
                    <a:lumMod val="65000"/>
                    <a:lumOff val="35000"/>
                  </a:schemeClr>
                </a:solidFill>
              </a:rPr>
              <a:t>Šerek</a:t>
            </a:r>
            <a:endParaRPr lang="en-US" dirty="0" smtClean="0">
              <a:solidFill>
                <a:schemeClr val="tx1">
                  <a:lumMod val="65000"/>
                  <a:lumOff val="35000"/>
                </a:schemeClr>
              </a:solidFill>
            </a:endParaRPr>
          </a:p>
          <a:p>
            <a:endParaRPr lang="cs-CZ" dirty="0" smtClean="0">
              <a:solidFill>
                <a:schemeClr val="tx1">
                  <a:lumMod val="65000"/>
                  <a:lumOff val="35000"/>
                </a:schemeClr>
              </a:solidFill>
            </a:endParaRPr>
          </a:p>
          <a:p>
            <a:r>
              <a:rPr lang="en-US" dirty="0" smtClean="0">
                <a:solidFill>
                  <a:schemeClr val="tx1">
                    <a:lumMod val="65000"/>
                    <a:lumOff val="35000"/>
                  </a:schemeClr>
                </a:solidFill>
              </a:rPr>
              <a:t>Youth </a:t>
            </a:r>
            <a:r>
              <a:rPr lang="en-US" dirty="0">
                <a:solidFill>
                  <a:schemeClr val="tx1">
                    <a:lumMod val="65000"/>
                    <a:lumOff val="35000"/>
                  </a:schemeClr>
                </a:solidFill>
              </a:rPr>
              <a:t>Development</a:t>
            </a:r>
            <a:endParaRPr lang="cs-CZ" dirty="0">
              <a:solidFill>
                <a:schemeClr val="tx1">
                  <a:lumMod val="65000"/>
                  <a:lumOff val="35000"/>
                </a:schemeClr>
              </a:solidFill>
            </a:endParaRPr>
          </a:p>
          <a:p>
            <a:r>
              <a:rPr lang="cs-CZ" dirty="0">
                <a:solidFill>
                  <a:schemeClr val="tx1">
                    <a:lumMod val="65000"/>
                    <a:lumOff val="35000"/>
                  </a:schemeClr>
                </a:solidFill>
              </a:rPr>
              <a:t>17. 4. 2019</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en-US" i="1" dirty="0" smtClean="0"/>
              <a:t>“by the time the child enters high school at the age of 14, his basic political orientations to regime and community have become quite firmly entrenched so that at least during the four years of high school little substantive change is visible”</a:t>
            </a:r>
            <a:endParaRPr lang="cs-CZ" i="1" dirty="0" smtClean="0"/>
          </a:p>
          <a:p>
            <a:pPr marL="0" indent="0">
              <a:buNone/>
            </a:pPr>
            <a:endParaRPr lang="cs-CZ" i="1" dirty="0" smtClean="0"/>
          </a:p>
          <a:p>
            <a:pPr marL="0" indent="0">
              <a:buNone/>
            </a:pPr>
            <a:r>
              <a:rPr lang="en-US" dirty="0" smtClean="0"/>
              <a:t>(Easton &amp; Hess, 1962, 236)</a:t>
            </a:r>
            <a:endParaRPr 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t>Criticism</a:t>
            </a:r>
            <a:r>
              <a:rPr lang="cs-CZ" dirty="0" smtClean="0"/>
              <a:t>: </a:t>
            </a:r>
            <a:r>
              <a:rPr lang="en-US" dirty="0" smtClean="0"/>
              <a:t>Cook, 1985; </a:t>
            </a:r>
            <a:r>
              <a:rPr lang="en-US" dirty="0" err="1" smtClean="0"/>
              <a:t>Merelman</a:t>
            </a:r>
            <a:r>
              <a:rPr lang="en-US" dirty="0" smtClean="0"/>
              <a:t>, 1972;</a:t>
            </a:r>
            <a:r>
              <a:rPr lang="cs-CZ" dirty="0" smtClean="0"/>
              <a:t/>
            </a:r>
            <a:br>
              <a:rPr lang="cs-CZ" dirty="0" smtClean="0"/>
            </a:br>
            <a:r>
              <a:rPr lang="en-US" dirty="0" err="1" smtClean="0"/>
              <a:t>Niemi</a:t>
            </a:r>
            <a:r>
              <a:rPr lang="en-US" dirty="0" smtClean="0"/>
              <a:t>, &amp; Hepburn, 1995; </a:t>
            </a:r>
            <a:r>
              <a:rPr lang="en-US" dirty="0" err="1" smtClean="0"/>
              <a:t>Renshon</a:t>
            </a:r>
            <a:r>
              <a:rPr lang="en-US" dirty="0" smtClean="0"/>
              <a:t>, 1992</a:t>
            </a:r>
            <a:endParaRPr lang="cs-CZ"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err="1" smtClean="0"/>
              <a:t>Criticism</a:t>
            </a:r>
            <a:r>
              <a:rPr lang="cs-CZ" dirty="0" smtClean="0"/>
              <a:t>: </a:t>
            </a:r>
            <a:r>
              <a:rPr lang="en-US" dirty="0" smtClean="0"/>
              <a:t>Cook, 1985; </a:t>
            </a:r>
            <a:r>
              <a:rPr lang="en-US" dirty="0" err="1" smtClean="0"/>
              <a:t>Merelman</a:t>
            </a:r>
            <a:r>
              <a:rPr lang="en-US" dirty="0" smtClean="0"/>
              <a:t>, 1972;</a:t>
            </a:r>
            <a:r>
              <a:rPr lang="cs-CZ" dirty="0" smtClean="0"/>
              <a:t/>
            </a:r>
            <a:br>
              <a:rPr lang="cs-CZ" dirty="0" smtClean="0"/>
            </a:br>
            <a:r>
              <a:rPr lang="en-US" dirty="0" err="1" smtClean="0"/>
              <a:t>Niemi</a:t>
            </a:r>
            <a:r>
              <a:rPr lang="en-US" dirty="0" smtClean="0"/>
              <a:t>, &amp; Hepburn, 1995; </a:t>
            </a:r>
            <a:r>
              <a:rPr lang="en-US" dirty="0" err="1" smtClean="0"/>
              <a:t>Renshon</a:t>
            </a:r>
            <a:r>
              <a:rPr lang="en-US" dirty="0" smtClean="0"/>
              <a:t>, 1992</a:t>
            </a:r>
            <a:endParaRPr lang="cs-CZ" dirty="0" smtClean="0"/>
          </a:p>
        </p:txBody>
      </p:sp>
      <p:sp>
        <p:nvSpPr>
          <p:cNvPr id="4" name="Obdélník 3"/>
          <p:cNvSpPr/>
          <p:nvPr/>
        </p:nvSpPr>
        <p:spPr>
          <a:xfrm>
            <a:off x="461086" y="3575918"/>
            <a:ext cx="8215370" cy="1077218"/>
          </a:xfrm>
          <a:prstGeom prst="rect">
            <a:avLst/>
          </a:prstGeom>
        </p:spPr>
        <p:txBody>
          <a:bodyPr wrap="square">
            <a:spAutoFit/>
          </a:bodyPr>
          <a:lstStyle/>
          <a:p>
            <a:r>
              <a:rPr lang="cs-CZ" sz="3200" dirty="0" err="1" smtClean="0">
                <a:solidFill>
                  <a:srgbClr val="C00000"/>
                </a:solidFill>
              </a:rPr>
              <a:t>Children</a:t>
            </a:r>
            <a:r>
              <a:rPr lang="cs-CZ" sz="3200" dirty="0" smtClean="0">
                <a:solidFill>
                  <a:srgbClr val="C00000"/>
                </a:solidFill>
              </a:rPr>
              <a:t> </a:t>
            </a:r>
            <a:r>
              <a:rPr lang="cs-CZ" sz="3200" dirty="0" err="1" smtClean="0">
                <a:solidFill>
                  <a:srgbClr val="C00000"/>
                </a:solidFill>
              </a:rPr>
              <a:t>have</a:t>
            </a:r>
            <a:r>
              <a:rPr lang="cs-CZ" sz="3200" dirty="0" smtClean="0">
                <a:solidFill>
                  <a:srgbClr val="C00000"/>
                </a:solidFill>
              </a:rPr>
              <a:t> </a:t>
            </a:r>
            <a:r>
              <a:rPr lang="cs-CZ" sz="3200" dirty="0" err="1" smtClean="0">
                <a:solidFill>
                  <a:srgbClr val="C00000"/>
                </a:solidFill>
              </a:rPr>
              <a:t>different</a:t>
            </a:r>
            <a:r>
              <a:rPr lang="cs-CZ" sz="3200" dirty="0" smtClean="0">
                <a:solidFill>
                  <a:srgbClr val="C00000"/>
                </a:solidFill>
              </a:rPr>
              <a:t> </a:t>
            </a:r>
            <a:r>
              <a:rPr lang="cs-CZ" sz="3200" dirty="0" err="1" smtClean="0">
                <a:solidFill>
                  <a:srgbClr val="C00000"/>
                </a:solidFill>
              </a:rPr>
              <a:t>cognitive</a:t>
            </a:r>
            <a:r>
              <a:rPr lang="cs-CZ" sz="3200" dirty="0" smtClean="0">
                <a:solidFill>
                  <a:srgbClr val="C00000"/>
                </a:solidFill>
              </a:rPr>
              <a:t> </a:t>
            </a:r>
            <a:r>
              <a:rPr lang="cs-CZ" sz="3200" dirty="0" err="1" smtClean="0">
                <a:solidFill>
                  <a:srgbClr val="C00000"/>
                </a:solidFill>
              </a:rPr>
              <a:t>functioning</a:t>
            </a:r>
            <a:r>
              <a:rPr lang="cs-CZ" sz="3200" dirty="0" smtClean="0">
                <a:solidFill>
                  <a:srgbClr val="C00000"/>
                </a:solidFill>
              </a:rPr>
              <a:t> </a:t>
            </a:r>
            <a:r>
              <a:rPr lang="cs-CZ" sz="3200" dirty="0" err="1" smtClean="0">
                <a:solidFill>
                  <a:srgbClr val="C00000"/>
                </a:solidFill>
              </a:rPr>
              <a:t>compared</a:t>
            </a:r>
            <a:r>
              <a:rPr lang="cs-CZ" sz="3200" dirty="0" smtClean="0">
                <a:solidFill>
                  <a:srgbClr val="C00000"/>
                </a:solidFill>
              </a:rPr>
              <a:t> to </a:t>
            </a:r>
            <a:r>
              <a:rPr lang="cs-CZ" sz="3200" dirty="0" err="1" smtClean="0">
                <a:solidFill>
                  <a:srgbClr val="C00000"/>
                </a:solidFill>
              </a:rPr>
              <a:t>adults</a:t>
            </a:r>
            <a:endParaRPr lang="cs-CZ" sz="32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a:xfrm>
            <a:off x="457200" y="1600200"/>
            <a:ext cx="8229600" cy="4900634"/>
          </a:xfrm>
        </p:spPr>
        <p:txBody>
          <a:bodyPr>
            <a:noAutofit/>
          </a:bodyPr>
          <a:lstStyle/>
          <a:p>
            <a:pPr marL="0" indent="0">
              <a:buNone/>
            </a:pPr>
            <a:r>
              <a:rPr lang="en-US" sz="2000" b="1" dirty="0" smtClean="0">
                <a:solidFill>
                  <a:srgbClr val="C00000"/>
                </a:solidFill>
              </a:rPr>
              <a:t>J</a:t>
            </a:r>
            <a:r>
              <a:rPr lang="cs-CZ" sz="2000" b="1" dirty="0" err="1" smtClean="0">
                <a:solidFill>
                  <a:srgbClr val="C00000"/>
                </a:solidFill>
              </a:rPr>
              <a:t>oseph</a:t>
            </a:r>
            <a:r>
              <a:rPr lang="en-US" sz="2000" b="1" dirty="0" smtClean="0">
                <a:solidFill>
                  <a:srgbClr val="C00000"/>
                </a:solidFill>
              </a:rPr>
              <a:t> </a:t>
            </a:r>
            <a:r>
              <a:rPr lang="en-US" sz="2000" b="1" dirty="0" err="1" smtClean="0">
                <a:solidFill>
                  <a:srgbClr val="C00000"/>
                </a:solidFill>
              </a:rPr>
              <a:t>Adelson</a:t>
            </a:r>
            <a:r>
              <a:rPr lang="en-US" sz="2000" b="1" dirty="0" smtClean="0">
                <a:solidFill>
                  <a:srgbClr val="C00000"/>
                </a:solidFill>
              </a:rPr>
              <a:t> </a:t>
            </a:r>
            <a:r>
              <a:rPr lang="en-US" sz="2000" dirty="0" smtClean="0"/>
              <a:t>and </a:t>
            </a:r>
            <a:r>
              <a:rPr lang="cs-CZ" sz="2000" dirty="0" smtClean="0"/>
              <a:t>his </a:t>
            </a:r>
            <a:r>
              <a:rPr lang="cs-CZ" sz="2000" dirty="0" err="1" smtClean="0"/>
              <a:t>colleagues</a:t>
            </a:r>
            <a:r>
              <a:rPr lang="cs-CZ" sz="2000" dirty="0" smtClean="0"/>
              <a:t>:</a:t>
            </a:r>
          </a:p>
          <a:p>
            <a:pPr marL="0" indent="0">
              <a:buNone/>
            </a:pPr>
            <a:endParaRPr lang="cs-CZ" sz="2000" dirty="0" smtClean="0"/>
          </a:p>
          <a:p>
            <a:pPr marL="0" indent="0">
              <a:buNone/>
            </a:pPr>
            <a:endParaRPr lang="cs-CZ" sz="2000" dirty="0" smtClean="0"/>
          </a:p>
        </p:txBody>
      </p:sp>
      <p:sp>
        <p:nvSpPr>
          <p:cNvPr id="5" name="TextovéPole 4"/>
          <p:cNvSpPr txBox="1"/>
          <p:nvPr/>
        </p:nvSpPr>
        <p:spPr>
          <a:xfrm>
            <a:off x="611560" y="2305903"/>
            <a:ext cx="3744416" cy="4247317"/>
          </a:xfrm>
          <a:prstGeom prst="rect">
            <a:avLst/>
          </a:prstGeom>
          <a:solidFill>
            <a:schemeClr val="accent6">
              <a:lumMod val="20000"/>
              <a:lumOff val="80000"/>
            </a:schemeClr>
          </a:solidFill>
        </p:spPr>
        <p:txBody>
          <a:bodyPr wrap="square" rtlCol="0">
            <a:spAutoFit/>
          </a:bodyPr>
          <a:lstStyle/>
          <a:p>
            <a:r>
              <a:rPr lang="cs-CZ" b="1" dirty="0" err="1" smtClean="0"/>
              <a:t>Children</a:t>
            </a:r>
            <a:endParaRPr lang="cs-CZ" b="1" dirty="0" smtClean="0"/>
          </a:p>
          <a:p>
            <a:endParaRPr lang="cs-CZ" dirty="0" smtClean="0"/>
          </a:p>
          <a:p>
            <a:r>
              <a:rPr lang="cs-CZ" dirty="0" err="1" smtClean="0"/>
              <a:t>may</a:t>
            </a:r>
            <a:r>
              <a:rPr lang="cs-CZ" dirty="0" smtClean="0"/>
              <a:t> </a:t>
            </a:r>
            <a:r>
              <a:rPr lang="cs-CZ" dirty="0" err="1" smtClean="0"/>
              <a:t>differentiate</a:t>
            </a:r>
            <a:r>
              <a:rPr lang="cs-CZ" dirty="0" smtClean="0"/>
              <a:t> </a:t>
            </a:r>
            <a:r>
              <a:rPr lang="cs-CZ" dirty="0" err="1" smtClean="0"/>
              <a:t>between</a:t>
            </a:r>
            <a:r>
              <a:rPr lang="cs-CZ" dirty="0" smtClean="0"/>
              <a:t> </a:t>
            </a:r>
            <a:r>
              <a:rPr lang="cs-CZ" dirty="0" err="1" smtClean="0"/>
              <a:t>local</a:t>
            </a:r>
            <a:r>
              <a:rPr lang="cs-CZ" dirty="0" smtClean="0"/>
              <a:t> </a:t>
            </a:r>
            <a:r>
              <a:rPr lang="cs-CZ" dirty="0" err="1" smtClean="0"/>
              <a:t>and</a:t>
            </a:r>
            <a:r>
              <a:rPr lang="cs-CZ" dirty="0" smtClean="0"/>
              <a:t> </a:t>
            </a:r>
            <a:r>
              <a:rPr lang="cs-CZ" dirty="0" err="1" smtClean="0"/>
              <a:t>national</a:t>
            </a:r>
            <a:r>
              <a:rPr lang="cs-CZ" dirty="0" smtClean="0"/>
              <a:t> </a:t>
            </a:r>
            <a:r>
              <a:rPr lang="cs-CZ" dirty="0" err="1" smtClean="0"/>
              <a:t>government</a:t>
            </a:r>
            <a:r>
              <a:rPr lang="cs-CZ" dirty="0" smtClean="0"/>
              <a:t> </a:t>
            </a:r>
            <a:r>
              <a:rPr lang="cs-CZ" dirty="0" err="1" smtClean="0"/>
              <a:t>and</a:t>
            </a:r>
            <a:r>
              <a:rPr lang="cs-CZ" dirty="0" smtClean="0"/>
              <a:t> </a:t>
            </a:r>
            <a:r>
              <a:rPr lang="cs-CZ" dirty="0" err="1" smtClean="0"/>
              <a:t>know</a:t>
            </a:r>
            <a:r>
              <a:rPr lang="cs-CZ" dirty="0" smtClean="0"/>
              <a:t> </a:t>
            </a:r>
            <a:r>
              <a:rPr lang="cs-CZ" dirty="0" err="1" smtClean="0"/>
              <a:t>something</a:t>
            </a:r>
            <a:r>
              <a:rPr lang="cs-CZ" dirty="0" smtClean="0"/>
              <a:t> </a:t>
            </a:r>
            <a:r>
              <a:rPr lang="cs-CZ" dirty="0" err="1" smtClean="0"/>
              <a:t>about</a:t>
            </a:r>
            <a:r>
              <a:rPr lang="cs-CZ" dirty="0" smtClean="0"/>
              <a:t> </a:t>
            </a:r>
            <a:r>
              <a:rPr lang="cs-CZ" dirty="0" err="1" smtClean="0"/>
              <a:t>political</a:t>
            </a:r>
            <a:r>
              <a:rPr lang="cs-CZ" dirty="0" smtClean="0"/>
              <a:t> </a:t>
            </a:r>
            <a:r>
              <a:rPr lang="cs-CZ" dirty="0" err="1" smtClean="0"/>
              <a:t>parties</a:t>
            </a:r>
            <a:r>
              <a:rPr lang="cs-CZ" dirty="0" smtClean="0"/>
              <a:t> </a:t>
            </a:r>
            <a:r>
              <a:rPr lang="cs-CZ" dirty="0" err="1" smtClean="0"/>
              <a:t>but</a:t>
            </a:r>
            <a:r>
              <a:rPr lang="cs-CZ" dirty="0" smtClean="0"/>
              <a:t> </a:t>
            </a:r>
            <a:r>
              <a:rPr lang="cs-CZ" dirty="0" err="1" smtClean="0"/>
              <a:t>they</a:t>
            </a:r>
            <a:r>
              <a:rPr lang="cs-CZ" dirty="0" smtClean="0"/>
              <a:t> do not </a:t>
            </a:r>
            <a:r>
              <a:rPr lang="cs-CZ" dirty="0" err="1" smtClean="0"/>
              <a:t>understand</a:t>
            </a:r>
            <a:r>
              <a:rPr lang="cs-CZ" dirty="0" smtClean="0"/>
              <a:t> </a:t>
            </a:r>
            <a:r>
              <a:rPr lang="cs-CZ" dirty="0" err="1" smtClean="0"/>
              <a:t>why</a:t>
            </a:r>
            <a:r>
              <a:rPr lang="cs-CZ" dirty="0" smtClean="0"/>
              <a:t> </a:t>
            </a:r>
            <a:r>
              <a:rPr lang="cs-CZ" dirty="0" err="1" smtClean="0"/>
              <a:t>political</a:t>
            </a:r>
            <a:r>
              <a:rPr lang="cs-CZ" dirty="0" smtClean="0"/>
              <a:t> </a:t>
            </a:r>
            <a:r>
              <a:rPr lang="cs-CZ" dirty="0" err="1" smtClean="0"/>
              <a:t>parties</a:t>
            </a:r>
            <a:r>
              <a:rPr lang="cs-CZ" dirty="0" smtClean="0"/>
              <a:t> </a:t>
            </a:r>
            <a:r>
              <a:rPr lang="cs-CZ" dirty="0" err="1" smtClean="0"/>
              <a:t>compete</a:t>
            </a:r>
            <a:r>
              <a:rPr lang="cs-CZ" dirty="0" smtClean="0"/>
              <a:t> </a:t>
            </a:r>
            <a:r>
              <a:rPr lang="cs-CZ" dirty="0" err="1" smtClean="0"/>
              <a:t>with</a:t>
            </a:r>
            <a:r>
              <a:rPr lang="cs-CZ" dirty="0" smtClean="0"/>
              <a:t> </a:t>
            </a:r>
            <a:r>
              <a:rPr lang="cs-CZ" dirty="0" err="1" smtClean="0"/>
              <a:t>each</a:t>
            </a:r>
            <a:r>
              <a:rPr lang="cs-CZ" dirty="0" smtClean="0"/>
              <a:t> </a:t>
            </a:r>
            <a:r>
              <a:rPr lang="cs-CZ" dirty="0" err="1" smtClean="0"/>
              <a:t>other</a:t>
            </a:r>
            <a:r>
              <a:rPr lang="cs-CZ" dirty="0" smtClean="0"/>
              <a:t> </a:t>
            </a:r>
            <a:r>
              <a:rPr lang="cs-CZ" dirty="0" err="1" smtClean="0"/>
              <a:t>and</a:t>
            </a:r>
            <a:r>
              <a:rPr lang="cs-CZ" dirty="0" smtClean="0"/>
              <a:t> </a:t>
            </a:r>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difference</a:t>
            </a:r>
            <a:r>
              <a:rPr lang="cs-CZ" dirty="0" smtClean="0"/>
              <a:t> </a:t>
            </a:r>
            <a:r>
              <a:rPr lang="cs-CZ" dirty="0" err="1" smtClean="0"/>
              <a:t>between</a:t>
            </a:r>
            <a:r>
              <a:rPr lang="cs-CZ" dirty="0" smtClean="0"/>
              <a:t> </a:t>
            </a:r>
            <a:r>
              <a:rPr lang="cs-CZ" dirty="0" err="1" smtClean="0"/>
              <a:t>democracy</a:t>
            </a:r>
            <a:r>
              <a:rPr lang="cs-CZ" dirty="0" smtClean="0"/>
              <a:t> </a:t>
            </a:r>
            <a:r>
              <a:rPr lang="cs-CZ" dirty="0" err="1" smtClean="0"/>
              <a:t>and</a:t>
            </a:r>
            <a:r>
              <a:rPr lang="cs-CZ" dirty="0" smtClean="0"/>
              <a:t> </a:t>
            </a:r>
            <a:r>
              <a:rPr lang="cs-CZ" dirty="0" err="1" smtClean="0"/>
              <a:t>dictatorship</a:t>
            </a:r>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p:txBody>
      </p:sp>
      <p:sp>
        <p:nvSpPr>
          <p:cNvPr id="6" name="TextovéPole 5"/>
          <p:cNvSpPr txBox="1"/>
          <p:nvPr/>
        </p:nvSpPr>
        <p:spPr>
          <a:xfrm>
            <a:off x="4499992" y="2276872"/>
            <a:ext cx="3744416" cy="4247317"/>
          </a:xfrm>
          <a:prstGeom prst="rect">
            <a:avLst/>
          </a:prstGeom>
          <a:solidFill>
            <a:schemeClr val="accent6">
              <a:lumMod val="60000"/>
              <a:lumOff val="40000"/>
            </a:schemeClr>
          </a:solidFill>
        </p:spPr>
        <p:txBody>
          <a:bodyPr wrap="square" rtlCol="0">
            <a:spAutoFit/>
          </a:bodyPr>
          <a:lstStyle/>
          <a:p>
            <a:r>
              <a:rPr lang="cs-CZ" b="1" dirty="0" err="1" smtClean="0"/>
              <a:t>Adolescents</a:t>
            </a:r>
            <a:endParaRPr lang="cs-CZ" b="1" dirty="0" smtClean="0"/>
          </a:p>
          <a:p>
            <a:endParaRPr lang="cs-CZ" dirty="0" smtClean="0"/>
          </a:p>
          <a:p>
            <a:r>
              <a:rPr lang="cs-CZ" dirty="0" err="1" smtClean="0"/>
              <a:t>differentiate</a:t>
            </a:r>
            <a:r>
              <a:rPr lang="cs-CZ" dirty="0" smtClean="0"/>
              <a:t> </a:t>
            </a:r>
            <a:r>
              <a:rPr lang="cs-CZ" dirty="0" err="1" smtClean="0"/>
              <a:t>between</a:t>
            </a:r>
            <a:r>
              <a:rPr lang="cs-CZ" dirty="0" smtClean="0"/>
              <a:t> </a:t>
            </a:r>
            <a:r>
              <a:rPr lang="cs-CZ" dirty="0" err="1" smtClean="0"/>
              <a:t>abstract</a:t>
            </a:r>
            <a:r>
              <a:rPr lang="cs-CZ" dirty="0" smtClean="0"/>
              <a:t> public </a:t>
            </a:r>
            <a:r>
              <a:rPr lang="cs-CZ" dirty="0" err="1" smtClean="0"/>
              <a:t>offices</a:t>
            </a:r>
            <a:r>
              <a:rPr lang="cs-CZ" dirty="0" smtClean="0"/>
              <a:t> (</a:t>
            </a:r>
            <a:r>
              <a:rPr lang="cs-CZ" dirty="0" err="1" smtClean="0"/>
              <a:t>e.g</a:t>
            </a:r>
            <a:r>
              <a:rPr lang="cs-CZ" dirty="0" smtClean="0"/>
              <a:t>., president) </a:t>
            </a:r>
            <a:r>
              <a:rPr lang="cs-CZ" dirty="0" err="1" smtClean="0"/>
              <a:t>and</a:t>
            </a:r>
            <a:r>
              <a:rPr lang="cs-CZ" dirty="0" smtClean="0"/>
              <a:t> </a:t>
            </a:r>
            <a:r>
              <a:rPr lang="cs-CZ" dirty="0" err="1" smtClean="0"/>
              <a:t>concrete</a:t>
            </a:r>
            <a:r>
              <a:rPr lang="cs-CZ" dirty="0" smtClean="0"/>
              <a:t> </a:t>
            </a:r>
            <a:r>
              <a:rPr lang="cs-CZ" dirty="0" err="1" smtClean="0"/>
              <a:t>persons</a:t>
            </a:r>
            <a:r>
              <a:rPr lang="cs-CZ" dirty="0" smtClean="0"/>
              <a:t> holding these </a:t>
            </a:r>
            <a:r>
              <a:rPr lang="cs-CZ" dirty="0" err="1" smtClean="0"/>
              <a:t>offices</a:t>
            </a:r>
            <a:endParaRPr lang="cs-CZ" dirty="0" smtClean="0"/>
          </a:p>
          <a:p>
            <a:endParaRPr lang="cs-CZ" dirty="0" smtClean="0"/>
          </a:p>
          <a:p>
            <a:r>
              <a:rPr lang="cs-CZ" dirty="0" err="1" smtClean="0"/>
              <a:t>consider</a:t>
            </a:r>
            <a:r>
              <a:rPr lang="cs-CZ" dirty="0" smtClean="0"/>
              <a:t> </a:t>
            </a:r>
            <a:r>
              <a:rPr lang="cs-CZ" dirty="0" err="1" smtClean="0"/>
              <a:t>long</a:t>
            </a:r>
            <a:r>
              <a:rPr lang="cs-CZ" dirty="0" smtClean="0"/>
              <a:t>-term </a:t>
            </a:r>
            <a:r>
              <a:rPr lang="cs-CZ" dirty="0" err="1" smtClean="0"/>
              <a:t>consequences</a:t>
            </a:r>
            <a:r>
              <a:rPr lang="cs-CZ" dirty="0" smtClean="0"/>
              <a:t> </a:t>
            </a:r>
            <a:r>
              <a:rPr lang="cs-CZ" dirty="0" err="1" smtClean="0"/>
              <a:t>of</a:t>
            </a:r>
            <a:r>
              <a:rPr lang="cs-CZ" dirty="0" smtClean="0"/>
              <a:t> </a:t>
            </a:r>
            <a:r>
              <a:rPr lang="cs-CZ" dirty="0" err="1" smtClean="0"/>
              <a:t>law</a:t>
            </a:r>
            <a:r>
              <a:rPr lang="cs-CZ" dirty="0" smtClean="0"/>
              <a:t> </a:t>
            </a:r>
            <a:r>
              <a:rPr lang="cs-CZ" dirty="0" err="1" smtClean="0"/>
              <a:t>and</a:t>
            </a:r>
            <a:r>
              <a:rPr lang="cs-CZ" dirty="0" smtClean="0"/>
              <a:t> </a:t>
            </a:r>
            <a:r>
              <a:rPr lang="cs-CZ" dirty="0" err="1" smtClean="0"/>
              <a:t>other</a:t>
            </a:r>
            <a:r>
              <a:rPr lang="cs-CZ" dirty="0" smtClean="0"/>
              <a:t> </a:t>
            </a:r>
            <a:r>
              <a:rPr lang="cs-CZ" dirty="0" err="1" smtClean="0"/>
              <a:t>social</a:t>
            </a:r>
            <a:r>
              <a:rPr lang="cs-CZ" dirty="0" smtClean="0"/>
              <a:t> </a:t>
            </a:r>
            <a:r>
              <a:rPr lang="cs-CZ" dirty="0" err="1" smtClean="0"/>
              <a:t>norms</a:t>
            </a:r>
            <a:r>
              <a:rPr lang="cs-CZ" dirty="0" smtClean="0"/>
              <a:t>, </a:t>
            </a:r>
            <a:r>
              <a:rPr lang="cs-CZ" dirty="0" err="1" smtClean="0"/>
              <a:t>their</a:t>
            </a:r>
            <a:r>
              <a:rPr lang="cs-CZ" dirty="0" smtClean="0"/>
              <a:t> </a:t>
            </a:r>
            <a:r>
              <a:rPr lang="cs-CZ" dirty="0" err="1" smtClean="0"/>
              <a:t>consistency</a:t>
            </a:r>
            <a:r>
              <a:rPr lang="cs-CZ" dirty="0" smtClean="0"/>
              <a:t> </a:t>
            </a:r>
            <a:r>
              <a:rPr lang="cs-CZ" dirty="0" err="1" smtClean="0"/>
              <a:t>with</a:t>
            </a:r>
            <a:r>
              <a:rPr lang="cs-CZ" dirty="0" smtClean="0"/>
              <a:t> </a:t>
            </a:r>
            <a:r>
              <a:rPr lang="cs-CZ" dirty="0" err="1" smtClean="0"/>
              <a:t>general</a:t>
            </a:r>
            <a:r>
              <a:rPr lang="cs-CZ" dirty="0" smtClean="0"/>
              <a:t> </a:t>
            </a:r>
            <a:r>
              <a:rPr lang="cs-CZ" dirty="0" err="1" smtClean="0"/>
              <a:t>moral</a:t>
            </a:r>
            <a:r>
              <a:rPr lang="cs-CZ" dirty="0" smtClean="0"/>
              <a:t> </a:t>
            </a:r>
            <a:r>
              <a:rPr lang="cs-CZ" dirty="0" err="1" smtClean="0"/>
              <a:t>principles</a:t>
            </a:r>
            <a:r>
              <a:rPr lang="cs-CZ" dirty="0" smtClean="0"/>
              <a:t>, </a:t>
            </a:r>
            <a:r>
              <a:rPr lang="cs-CZ" dirty="0" err="1" smtClean="0"/>
              <a:t>and</a:t>
            </a:r>
            <a:r>
              <a:rPr lang="cs-CZ" dirty="0" smtClean="0"/>
              <a:t> </a:t>
            </a:r>
            <a:r>
              <a:rPr lang="cs-CZ" dirty="0" err="1" smtClean="0"/>
              <a:t>their</a:t>
            </a:r>
            <a:r>
              <a:rPr lang="cs-CZ" dirty="0" smtClean="0"/>
              <a:t> </a:t>
            </a:r>
            <a:r>
              <a:rPr lang="cs-CZ" dirty="0" err="1" smtClean="0"/>
              <a:t>consequeces</a:t>
            </a:r>
            <a:r>
              <a:rPr lang="cs-CZ" dirty="0" smtClean="0"/>
              <a:t> </a:t>
            </a:r>
            <a:r>
              <a:rPr lang="cs-CZ" dirty="0" err="1" smtClean="0"/>
              <a:t>for</a:t>
            </a:r>
            <a:r>
              <a:rPr lang="cs-CZ" dirty="0" smtClean="0"/>
              <a:t> </a:t>
            </a:r>
            <a:r>
              <a:rPr lang="cs-CZ" dirty="0" err="1" smtClean="0"/>
              <a:t>various</a:t>
            </a:r>
            <a:r>
              <a:rPr lang="cs-CZ" dirty="0" smtClean="0"/>
              <a:t> </a:t>
            </a:r>
            <a:r>
              <a:rPr lang="cs-CZ" dirty="0" err="1" smtClean="0"/>
              <a:t>social</a:t>
            </a:r>
            <a:r>
              <a:rPr lang="cs-CZ" dirty="0" smtClean="0"/>
              <a:t> </a:t>
            </a:r>
            <a:r>
              <a:rPr lang="cs-CZ" dirty="0" err="1" smtClean="0"/>
              <a:t>groups</a:t>
            </a:r>
            <a:endParaRPr lang="cs-CZ" dirty="0" smtClean="0"/>
          </a:p>
          <a:p>
            <a:endParaRPr lang="cs-CZ" dirty="0" smtClean="0"/>
          </a:p>
          <a:p>
            <a:r>
              <a:rPr lang="cs-CZ" dirty="0" err="1" smtClean="0"/>
              <a:t>understand</a:t>
            </a:r>
            <a:r>
              <a:rPr lang="cs-CZ" dirty="0" smtClean="0"/>
              <a:t> </a:t>
            </a:r>
            <a:r>
              <a:rPr lang="cs-CZ" dirty="0" err="1" smtClean="0"/>
              <a:t>that</a:t>
            </a:r>
            <a:r>
              <a:rPr lang="cs-CZ" dirty="0" smtClean="0"/>
              <a:t> </a:t>
            </a:r>
            <a:r>
              <a:rPr lang="cs-CZ" dirty="0" err="1" smtClean="0"/>
              <a:t>political</a:t>
            </a:r>
            <a:r>
              <a:rPr lang="cs-CZ" dirty="0" smtClean="0"/>
              <a:t> </a:t>
            </a:r>
            <a:r>
              <a:rPr lang="cs-CZ" dirty="0" err="1" smtClean="0"/>
              <a:t>parties</a:t>
            </a:r>
            <a:r>
              <a:rPr lang="cs-CZ" dirty="0" smtClean="0"/>
              <a:t> </a:t>
            </a:r>
            <a:r>
              <a:rPr lang="cs-CZ" dirty="0" err="1" smtClean="0"/>
              <a:t>represent</a:t>
            </a:r>
            <a:r>
              <a:rPr lang="cs-CZ" dirty="0" smtClean="0"/>
              <a:t> </a:t>
            </a:r>
            <a:r>
              <a:rPr lang="cs-CZ" dirty="0" err="1" smtClean="0"/>
              <a:t>interests</a:t>
            </a:r>
            <a:r>
              <a:rPr lang="cs-CZ" dirty="0" smtClean="0"/>
              <a:t> </a:t>
            </a:r>
            <a:r>
              <a:rPr lang="cs-CZ" dirty="0" err="1" smtClean="0"/>
              <a:t>of</a:t>
            </a:r>
            <a:r>
              <a:rPr lang="cs-CZ" dirty="0" smtClean="0"/>
              <a:t> </a:t>
            </a:r>
            <a:r>
              <a:rPr lang="cs-CZ" dirty="0" err="1" smtClean="0"/>
              <a:t>different</a:t>
            </a:r>
            <a:r>
              <a:rPr lang="cs-CZ" dirty="0" smtClean="0"/>
              <a:t> </a:t>
            </a:r>
            <a:r>
              <a:rPr lang="cs-CZ" dirty="0" err="1" smtClean="0"/>
              <a:t>social</a:t>
            </a:r>
            <a:r>
              <a:rPr lang="cs-CZ" dirty="0" smtClean="0"/>
              <a:t> </a:t>
            </a:r>
            <a:r>
              <a:rPr lang="cs-CZ" dirty="0" err="1" smtClean="0"/>
              <a:t>groups</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a:xfrm>
            <a:off x="457200" y="1600200"/>
            <a:ext cx="8229600" cy="5043510"/>
          </a:xfrm>
        </p:spPr>
        <p:txBody>
          <a:bodyPr>
            <a:normAutofit lnSpcReduction="10000"/>
          </a:bodyPr>
          <a:lstStyle/>
          <a:p>
            <a:pPr marL="0" indent="0">
              <a:buNone/>
            </a:pPr>
            <a:r>
              <a:rPr lang="cs-CZ" sz="2800" dirty="0" smtClean="0"/>
              <a:t>More </a:t>
            </a:r>
            <a:r>
              <a:rPr lang="cs-CZ" sz="2800" dirty="0" err="1" smtClean="0"/>
              <a:t>general</a:t>
            </a:r>
            <a:r>
              <a:rPr lang="cs-CZ" sz="2800" dirty="0" smtClean="0"/>
              <a:t> </a:t>
            </a:r>
            <a:r>
              <a:rPr lang="cs-CZ" sz="2800" dirty="0" err="1" smtClean="0"/>
              <a:t>theories</a:t>
            </a:r>
            <a:r>
              <a:rPr lang="cs-CZ" sz="2800" dirty="0" smtClean="0"/>
              <a:t> </a:t>
            </a:r>
            <a:r>
              <a:rPr lang="cs-CZ" sz="2800" dirty="0" err="1" smtClean="0"/>
              <a:t>of</a:t>
            </a:r>
            <a:r>
              <a:rPr lang="cs-CZ" sz="2800" dirty="0" smtClean="0"/>
              <a:t> </a:t>
            </a:r>
            <a:r>
              <a:rPr lang="cs-CZ" sz="2800" dirty="0" err="1" smtClean="0"/>
              <a:t>cognitive</a:t>
            </a:r>
            <a:r>
              <a:rPr lang="cs-CZ" sz="2800" dirty="0" smtClean="0"/>
              <a:t> </a:t>
            </a:r>
            <a:r>
              <a:rPr lang="cs-CZ" sz="2800" dirty="0" err="1" smtClean="0"/>
              <a:t>development</a:t>
            </a:r>
            <a:r>
              <a:rPr lang="cs-CZ" sz="2800" dirty="0" smtClean="0"/>
              <a:t>:</a:t>
            </a:r>
          </a:p>
          <a:p>
            <a:pPr marL="0" indent="0">
              <a:buNone/>
            </a:pPr>
            <a:endParaRPr lang="cs-CZ" sz="2800" dirty="0" smtClean="0"/>
          </a:p>
          <a:p>
            <a:pPr marL="0" indent="0">
              <a:buNone/>
            </a:pPr>
            <a:r>
              <a:rPr lang="cs-CZ" sz="2800" b="1" dirty="0" smtClean="0"/>
              <a:t>Jean </a:t>
            </a:r>
            <a:r>
              <a:rPr lang="cs-CZ" sz="2800" b="1" dirty="0" err="1" smtClean="0"/>
              <a:t>Piaget</a:t>
            </a:r>
            <a:endParaRPr lang="cs-CZ" sz="2800" b="1" dirty="0" smtClean="0"/>
          </a:p>
          <a:p>
            <a:pPr marL="714375" indent="0">
              <a:buNone/>
            </a:pPr>
            <a:r>
              <a:rPr lang="cs-CZ" sz="2800" dirty="0" err="1" smtClean="0"/>
              <a:t>we</a:t>
            </a:r>
            <a:r>
              <a:rPr lang="cs-CZ" sz="2800" dirty="0" smtClean="0"/>
              <a:t> </a:t>
            </a:r>
            <a:r>
              <a:rPr lang="cs-CZ" sz="2800" dirty="0" err="1" smtClean="0"/>
              <a:t>become</a:t>
            </a:r>
            <a:r>
              <a:rPr lang="cs-CZ" sz="2800" dirty="0" smtClean="0"/>
              <a:t> </a:t>
            </a:r>
            <a:r>
              <a:rPr lang="cs-CZ" sz="2800" dirty="0" err="1" smtClean="0"/>
              <a:t>able</a:t>
            </a:r>
            <a:r>
              <a:rPr lang="cs-CZ" sz="2800" dirty="0" smtClean="0"/>
              <a:t> to use </a:t>
            </a:r>
            <a:r>
              <a:rPr lang="cs-CZ" sz="2800" dirty="0" err="1" smtClean="0"/>
              <a:t>abstract</a:t>
            </a:r>
            <a:r>
              <a:rPr lang="cs-CZ" sz="2800" dirty="0" smtClean="0"/>
              <a:t> </a:t>
            </a:r>
            <a:r>
              <a:rPr lang="cs-CZ" sz="2800" dirty="0" err="1" smtClean="0"/>
              <a:t>reasoning</a:t>
            </a:r>
            <a:r>
              <a:rPr lang="cs-CZ" sz="2800" dirty="0" smtClean="0"/>
              <a:t> </a:t>
            </a:r>
            <a:r>
              <a:rPr lang="cs-CZ" sz="2800" dirty="0" err="1" smtClean="0"/>
              <a:t>from</a:t>
            </a:r>
            <a:r>
              <a:rPr lang="cs-CZ" sz="2800" dirty="0" smtClean="0"/>
              <a:t> </a:t>
            </a:r>
            <a:r>
              <a:rPr lang="cs-CZ" sz="2800" dirty="0" err="1" smtClean="0"/>
              <a:t>age</a:t>
            </a:r>
            <a:r>
              <a:rPr lang="cs-CZ" sz="2800" dirty="0" smtClean="0"/>
              <a:t> </a:t>
            </a:r>
            <a:r>
              <a:rPr lang="cs-CZ" sz="2800" dirty="0" smtClean="0">
                <a:solidFill>
                  <a:srgbClr val="C00000"/>
                </a:solidFill>
              </a:rPr>
              <a:t>11-12</a:t>
            </a:r>
          </a:p>
          <a:p>
            <a:pPr marL="0" indent="0">
              <a:buNone/>
            </a:pPr>
            <a:r>
              <a:rPr lang="cs-CZ" sz="2800" b="1" dirty="0" smtClean="0"/>
              <a:t>Robert </a:t>
            </a:r>
            <a:r>
              <a:rPr lang="cs-CZ" sz="2800" b="1" dirty="0" err="1" smtClean="0"/>
              <a:t>Selman</a:t>
            </a:r>
            <a:endParaRPr lang="cs-CZ" sz="2800" b="1" dirty="0" smtClean="0"/>
          </a:p>
          <a:p>
            <a:pPr marL="714375" indent="0">
              <a:buNone/>
            </a:pPr>
            <a:r>
              <a:rPr lang="cs-CZ" sz="2800" dirty="0" err="1" smtClean="0"/>
              <a:t>from</a:t>
            </a:r>
            <a:r>
              <a:rPr lang="cs-CZ" sz="2800" dirty="0" smtClean="0"/>
              <a:t> </a:t>
            </a:r>
            <a:r>
              <a:rPr lang="cs-CZ" sz="2800" dirty="0" err="1" smtClean="0"/>
              <a:t>age</a:t>
            </a:r>
            <a:r>
              <a:rPr lang="cs-CZ" sz="2800" dirty="0" smtClean="0"/>
              <a:t> </a:t>
            </a:r>
            <a:r>
              <a:rPr lang="cs-CZ" sz="2800" dirty="0" smtClean="0">
                <a:solidFill>
                  <a:srgbClr val="C00000"/>
                </a:solidFill>
              </a:rPr>
              <a:t>12-14</a:t>
            </a:r>
            <a:r>
              <a:rPr lang="cs-CZ" sz="2800" dirty="0" smtClean="0"/>
              <a:t> </a:t>
            </a:r>
            <a:r>
              <a:rPr lang="cs-CZ" sz="2800" dirty="0" err="1" smtClean="0"/>
              <a:t>we</a:t>
            </a:r>
            <a:r>
              <a:rPr lang="cs-CZ" sz="2800" dirty="0" smtClean="0"/>
              <a:t> </a:t>
            </a:r>
            <a:r>
              <a:rPr lang="cs-CZ" sz="2800" dirty="0" err="1" smtClean="0"/>
              <a:t>become</a:t>
            </a:r>
            <a:r>
              <a:rPr lang="cs-CZ" sz="2800" dirty="0" smtClean="0"/>
              <a:t> </a:t>
            </a:r>
            <a:r>
              <a:rPr lang="cs-CZ" sz="2800" dirty="0" err="1" smtClean="0"/>
              <a:t>able</a:t>
            </a:r>
            <a:r>
              <a:rPr lang="cs-CZ" sz="2800" dirty="0" smtClean="0"/>
              <a:t> to </a:t>
            </a:r>
            <a:r>
              <a:rPr lang="cs-CZ" sz="2800" dirty="0" err="1" smtClean="0"/>
              <a:t>take</a:t>
            </a:r>
            <a:r>
              <a:rPr lang="cs-CZ" sz="2800" dirty="0" smtClean="0"/>
              <a:t> a </a:t>
            </a:r>
            <a:r>
              <a:rPr lang="cs-CZ" sz="2800" dirty="0" err="1" smtClean="0"/>
              <a:t>perspective</a:t>
            </a:r>
            <a:r>
              <a:rPr lang="cs-CZ" sz="2800" dirty="0" smtClean="0"/>
              <a:t> </a:t>
            </a:r>
            <a:r>
              <a:rPr lang="cs-CZ" sz="2800" dirty="0" err="1" smtClean="0"/>
              <a:t>of</a:t>
            </a:r>
            <a:r>
              <a:rPr lang="cs-CZ" sz="2800" dirty="0" smtClean="0"/>
              <a:t> a „</a:t>
            </a:r>
            <a:r>
              <a:rPr lang="cs-CZ" sz="2800" dirty="0" err="1" smtClean="0"/>
              <a:t>third</a:t>
            </a:r>
            <a:r>
              <a:rPr lang="cs-CZ" sz="2800" dirty="0" smtClean="0"/>
              <a:t>“ person</a:t>
            </a:r>
          </a:p>
          <a:p>
            <a:pPr marL="714375" indent="0">
              <a:buNone/>
            </a:pPr>
            <a:r>
              <a:rPr lang="cs-CZ" sz="2800" dirty="0" err="1" smtClean="0"/>
              <a:t>from</a:t>
            </a:r>
            <a:r>
              <a:rPr lang="cs-CZ" sz="2800" dirty="0" smtClean="0"/>
              <a:t> </a:t>
            </a:r>
            <a:r>
              <a:rPr lang="cs-CZ" sz="2800" dirty="0" err="1" smtClean="0"/>
              <a:t>age</a:t>
            </a:r>
            <a:r>
              <a:rPr lang="cs-CZ" sz="2800" dirty="0" smtClean="0"/>
              <a:t> </a:t>
            </a:r>
            <a:r>
              <a:rPr lang="cs-CZ" sz="2800" dirty="0" smtClean="0">
                <a:solidFill>
                  <a:srgbClr val="C00000"/>
                </a:solidFill>
              </a:rPr>
              <a:t>15</a:t>
            </a:r>
            <a:r>
              <a:rPr lang="cs-CZ" sz="2800" dirty="0" smtClean="0"/>
              <a:t> </a:t>
            </a:r>
            <a:r>
              <a:rPr lang="cs-CZ" sz="2800" dirty="0" err="1" smtClean="0"/>
              <a:t>we</a:t>
            </a:r>
            <a:r>
              <a:rPr lang="cs-CZ" sz="2800" dirty="0" smtClean="0"/>
              <a:t> </a:t>
            </a:r>
            <a:r>
              <a:rPr lang="cs-CZ" sz="2800" dirty="0" err="1" smtClean="0"/>
              <a:t>become</a:t>
            </a:r>
            <a:r>
              <a:rPr lang="cs-CZ" sz="2800" dirty="0" smtClean="0"/>
              <a:t> </a:t>
            </a:r>
            <a:r>
              <a:rPr lang="cs-CZ" sz="2800" dirty="0" err="1" smtClean="0"/>
              <a:t>able</a:t>
            </a:r>
            <a:r>
              <a:rPr lang="cs-CZ" sz="2800" dirty="0" smtClean="0"/>
              <a:t> to </a:t>
            </a:r>
            <a:r>
              <a:rPr lang="cs-CZ" sz="2800" dirty="0" err="1" smtClean="0"/>
              <a:t>take</a:t>
            </a:r>
            <a:r>
              <a:rPr lang="cs-CZ" sz="2800" dirty="0" smtClean="0"/>
              <a:t> </a:t>
            </a:r>
            <a:r>
              <a:rPr lang="cs-CZ" sz="2800" dirty="0" err="1" smtClean="0"/>
              <a:t>perspectives</a:t>
            </a:r>
            <a:r>
              <a:rPr lang="cs-CZ" sz="2800" dirty="0" smtClean="0"/>
              <a:t> </a:t>
            </a:r>
            <a:r>
              <a:rPr lang="cs-CZ" sz="2800" dirty="0" err="1" smtClean="0"/>
              <a:t>of</a:t>
            </a:r>
            <a:r>
              <a:rPr lang="cs-CZ" sz="2800" dirty="0" smtClean="0"/>
              <a:t> „</a:t>
            </a:r>
            <a:r>
              <a:rPr lang="cs-CZ" sz="2800" dirty="0" err="1" smtClean="0"/>
              <a:t>third</a:t>
            </a:r>
            <a:r>
              <a:rPr lang="cs-CZ" sz="2800" dirty="0" smtClean="0"/>
              <a:t>“ non-</a:t>
            </a:r>
            <a:r>
              <a:rPr lang="cs-CZ" sz="2800" dirty="0" err="1" smtClean="0"/>
              <a:t>aligned</a:t>
            </a:r>
            <a:r>
              <a:rPr lang="cs-CZ" sz="2800" dirty="0" smtClean="0"/>
              <a:t> </a:t>
            </a:r>
            <a:r>
              <a:rPr lang="cs-CZ" sz="2800" dirty="0" err="1" smtClean="0"/>
              <a:t>persons</a:t>
            </a:r>
            <a:r>
              <a:rPr lang="cs-CZ" sz="2800" dirty="0" smtClean="0"/>
              <a:t> </a:t>
            </a:r>
            <a:r>
              <a:rPr lang="cs-CZ" sz="2800" dirty="0" err="1" smtClean="0"/>
              <a:t>who</a:t>
            </a:r>
            <a:r>
              <a:rPr lang="cs-CZ" sz="2800" dirty="0" smtClean="0"/>
              <a:t> </a:t>
            </a:r>
            <a:r>
              <a:rPr lang="cs-CZ" sz="2800" dirty="0" err="1" smtClean="0"/>
              <a:t>come</a:t>
            </a:r>
            <a:r>
              <a:rPr lang="cs-CZ" sz="2800" dirty="0" smtClean="0"/>
              <a:t> </a:t>
            </a:r>
            <a:r>
              <a:rPr lang="cs-CZ" sz="2800" dirty="0" err="1" smtClean="0"/>
              <a:t>from</a:t>
            </a:r>
            <a:r>
              <a:rPr lang="cs-CZ" sz="2800" dirty="0" smtClean="0"/>
              <a:t> </a:t>
            </a:r>
            <a:r>
              <a:rPr lang="cs-CZ" sz="2800" dirty="0" err="1" smtClean="0"/>
              <a:t>different</a:t>
            </a:r>
            <a:r>
              <a:rPr lang="cs-CZ" sz="2800" dirty="0" smtClean="0"/>
              <a:t> </a:t>
            </a:r>
            <a:r>
              <a:rPr lang="cs-CZ" sz="2800" dirty="0" err="1" smtClean="0"/>
              <a:t>sociocultural</a:t>
            </a:r>
            <a:r>
              <a:rPr lang="cs-CZ" sz="2800" dirty="0" smtClean="0"/>
              <a:t> </a:t>
            </a:r>
            <a:r>
              <a:rPr lang="cs-CZ" sz="2800" dirty="0" err="1" smtClean="0"/>
              <a:t>backgrounds</a:t>
            </a:r>
            <a:endParaRPr lang="cs-CZ"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4" name="Elipsa 3"/>
          <p:cNvSpPr/>
          <p:nvPr/>
        </p:nvSpPr>
        <p:spPr>
          <a:xfrm>
            <a:off x="971600" y="1988840"/>
            <a:ext cx="5976664" cy="352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588224" y="4653136"/>
            <a:ext cx="2088232" cy="954107"/>
          </a:xfrm>
          <a:prstGeom prst="rect">
            <a:avLst/>
          </a:prstGeom>
          <a:noFill/>
          <a:ln>
            <a:noFill/>
          </a:ln>
        </p:spPr>
        <p:txBody>
          <a:bodyPr wrap="square" rtlCol="0">
            <a:spAutoFit/>
          </a:bodyPr>
          <a:lstStyle/>
          <a:p>
            <a:r>
              <a:rPr lang="cs-CZ" sz="2800" dirty="0" err="1" smtClean="0">
                <a:solidFill>
                  <a:schemeClr val="tx2"/>
                </a:solidFill>
              </a:rPr>
              <a:t>civic</a:t>
            </a:r>
            <a:r>
              <a:rPr lang="cs-CZ" sz="2800" dirty="0" smtClean="0">
                <a:solidFill>
                  <a:schemeClr val="tx2"/>
                </a:solidFill>
              </a:rPr>
              <a:t> </a:t>
            </a:r>
            <a:r>
              <a:rPr lang="cs-CZ" sz="2800" dirty="0" err="1" smtClean="0">
                <a:solidFill>
                  <a:schemeClr val="tx2"/>
                </a:solidFill>
              </a:rPr>
              <a:t>participation</a:t>
            </a:r>
            <a:endParaRPr lang="cs-CZ" sz="2800" dirty="0">
              <a:solidFill>
                <a:schemeClr val="tx2"/>
              </a:solidFill>
            </a:endParaRPr>
          </a:p>
        </p:txBody>
      </p:sp>
      <p:sp>
        <p:nvSpPr>
          <p:cNvPr id="6" name="Elipsa 5"/>
          <p:cNvSpPr/>
          <p:nvPr/>
        </p:nvSpPr>
        <p:spPr>
          <a:xfrm>
            <a:off x="4716016" y="2420888"/>
            <a:ext cx="1512168" cy="1728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195736" y="2996952"/>
            <a:ext cx="2448272" cy="954107"/>
          </a:xfrm>
          <a:prstGeom prst="rect">
            <a:avLst/>
          </a:prstGeom>
          <a:noFill/>
          <a:ln>
            <a:noFill/>
          </a:ln>
        </p:spPr>
        <p:txBody>
          <a:bodyPr wrap="square" rtlCol="0">
            <a:spAutoFit/>
          </a:bodyPr>
          <a:lstStyle/>
          <a:p>
            <a:pPr algn="r"/>
            <a:r>
              <a:rPr lang="cs-CZ" sz="2800" dirty="0" err="1" smtClean="0">
                <a:solidFill>
                  <a:srgbClr val="C00000"/>
                </a:solidFill>
              </a:rPr>
              <a:t>political</a:t>
            </a:r>
            <a:r>
              <a:rPr lang="cs-CZ" sz="2800" dirty="0" smtClean="0">
                <a:solidFill>
                  <a:srgbClr val="C00000"/>
                </a:solidFill>
              </a:rPr>
              <a:t> </a:t>
            </a:r>
            <a:r>
              <a:rPr lang="cs-CZ" sz="2800" dirty="0" err="1" smtClean="0">
                <a:solidFill>
                  <a:srgbClr val="C00000"/>
                </a:solidFill>
              </a:rPr>
              <a:t>participation</a:t>
            </a:r>
            <a:endParaRPr lang="cs-CZ" sz="28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4" name="Elipsa 3"/>
          <p:cNvSpPr/>
          <p:nvPr/>
        </p:nvSpPr>
        <p:spPr>
          <a:xfrm>
            <a:off x="4355976" y="1844824"/>
            <a:ext cx="3744416"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156176" y="4581128"/>
            <a:ext cx="2088232" cy="954107"/>
          </a:xfrm>
          <a:prstGeom prst="rect">
            <a:avLst/>
          </a:prstGeom>
          <a:noFill/>
          <a:ln>
            <a:noFill/>
          </a:ln>
        </p:spPr>
        <p:txBody>
          <a:bodyPr wrap="square" rtlCol="0">
            <a:spAutoFit/>
          </a:bodyPr>
          <a:lstStyle/>
          <a:p>
            <a:r>
              <a:rPr lang="cs-CZ" sz="2800" dirty="0" err="1" smtClean="0">
                <a:solidFill>
                  <a:schemeClr val="tx2"/>
                </a:solidFill>
              </a:rPr>
              <a:t>civic</a:t>
            </a:r>
            <a:r>
              <a:rPr lang="cs-CZ" sz="2800" dirty="0" smtClean="0">
                <a:solidFill>
                  <a:schemeClr val="tx2"/>
                </a:solidFill>
              </a:rPr>
              <a:t> </a:t>
            </a:r>
            <a:r>
              <a:rPr lang="cs-CZ" sz="2800" dirty="0" err="1" smtClean="0">
                <a:solidFill>
                  <a:schemeClr val="tx2"/>
                </a:solidFill>
              </a:rPr>
              <a:t>participation</a:t>
            </a:r>
            <a:endParaRPr lang="cs-CZ" sz="2800" dirty="0">
              <a:solidFill>
                <a:schemeClr val="tx2"/>
              </a:solidFill>
            </a:endParaRPr>
          </a:p>
        </p:txBody>
      </p:sp>
      <p:sp>
        <p:nvSpPr>
          <p:cNvPr id="6" name="Elipsa 5"/>
          <p:cNvSpPr/>
          <p:nvPr/>
        </p:nvSpPr>
        <p:spPr>
          <a:xfrm>
            <a:off x="1187624" y="1916832"/>
            <a:ext cx="3744416" cy="2520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827584" y="4581128"/>
            <a:ext cx="2448272" cy="954107"/>
          </a:xfrm>
          <a:prstGeom prst="rect">
            <a:avLst/>
          </a:prstGeom>
          <a:noFill/>
          <a:ln>
            <a:noFill/>
          </a:ln>
        </p:spPr>
        <p:txBody>
          <a:bodyPr wrap="square" rtlCol="0">
            <a:spAutoFit/>
          </a:bodyPr>
          <a:lstStyle/>
          <a:p>
            <a:pPr algn="r"/>
            <a:r>
              <a:rPr lang="cs-CZ" sz="2800" dirty="0" err="1" smtClean="0">
                <a:solidFill>
                  <a:srgbClr val="C00000"/>
                </a:solidFill>
              </a:rPr>
              <a:t>political</a:t>
            </a:r>
            <a:r>
              <a:rPr lang="cs-CZ" sz="2800" dirty="0" smtClean="0">
                <a:solidFill>
                  <a:srgbClr val="C00000"/>
                </a:solidFill>
              </a:rPr>
              <a:t> </a:t>
            </a:r>
            <a:r>
              <a:rPr lang="cs-CZ" sz="2800" dirty="0" err="1" smtClean="0">
                <a:solidFill>
                  <a:srgbClr val="C00000"/>
                </a:solidFill>
              </a:rPr>
              <a:t>participation</a:t>
            </a:r>
            <a:endParaRPr lang="cs-CZ" sz="28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Elipsa 5"/>
          <p:cNvSpPr/>
          <p:nvPr/>
        </p:nvSpPr>
        <p:spPr>
          <a:xfrm>
            <a:off x="1259632" y="2060848"/>
            <a:ext cx="6120680" cy="27363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1475656" y="5157192"/>
            <a:ext cx="2448272" cy="954107"/>
          </a:xfrm>
          <a:prstGeom prst="rect">
            <a:avLst/>
          </a:prstGeom>
          <a:noFill/>
          <a:ln>
            <a:noFill/>
          </a:ln>
        </p:spPr>
        <p:txBody>
          <a:bodyPr wrap="square" rtlCol="0">
            <a:spAutoFit/>
          </a:bodyPr>
          <a:lstStyle/>
          <a:p>
            <a:pPr algn="r"/>
            <a:r>
              <a:rPr lang="cs-CZ" sz="2800" dirty="0" err="1" smtClean="0">
                <a:solidFill>
                  <a:srgbClr val="C00000"/>
                </a:solidFill>
              </a:rPr>
              <a:t>political</a:t>
            </a:r>
            <a:r>
              <a:rPr lang="cs-CZ" sz="2800" dirty="0" smtClean="0">
                <a:solidFill>
                  <a:srgbClr val="C00000"/>
                </a:solidFill>
              </a:rPr>
              <a:t> </a:t>
            </a:r>
            <a:r>
              <a:rPr lang="cs-CZ" sz="2800" dirty="0" err="1" smtClean="0">
                <a:solidFill>
                  <a:srgbClr val="C00000"/>
                </a:solidFill>
              </a:rPr>
              <a:t>participation</a:t>
            </a:r>
            <a:endParaRPr lang="cs-CZ" sz="28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dirty="0" err="1" smtClean="0"/>
              <a:t>different</a:t>
            </a:r>
            <a:r>
              <a:rPr lang="cs-CZ" sz="2400" dirty="0" smtClean="0"/>
              <a:t> </a:t>
            </a:r>
            <a:r>
              <a:rPr lang="cs-CZ" sz="2400" dirty="0" err="1" smtClean="0"/>
              <a:t>definition</a:t>
            </a:r>
            <a:r>
              <a:rPr lang="cs-CZ" sz="2400" dirty="0" smtClean="0"/>
              <a:t> </a:t>
            </a:r>
            <a:r>
              <a:rPr lang="cs-CZ" sz="2400" dirty="0" smtClean="0">
                <a:sym typeface="Wingdings" pitchFamily="2" charset="2"/>
              </a:rPr>
              <a:t> </a:t>
            </a:r>
            <a:r>
              <a:rPr lang="cs-CZ" sz="2400" dirty="0" err="1" smtClean="0">
                <a:sym typeface="Wingdings" pitchFamily="2" charset="2"/>
              </a:rPr>
              <a:t>different</a:t>
            </a:r>
            <a:r>
              <a:rPr lang="cs-CZ" sz="2400" dirty="0" smtClean="0">
                <a:sym typeface="Wingdings" pitchFamily="2" charset="2"/>
              </a:rPr>
              <a:t> </a:t>
            </a:r>
            <a:r>
              <a:rPr lang="cs-CZ" sz="2400" dirty="0" err="1" smtClean="0">
                <a:sym typeface="Wingdings" pitchFamily="2" charset="2"/>
              </a:rPr>
              <a:t>picture</a:t>
            </a:r>
            <a:r>
              <a:rPr lang="cs-CZ" sz="2400" dirty="0" smtClean="0">
                <a:sym typeface="Wingdings" pitchFamily="2" charset="2"/>
              </a:rPr>
              <a:t> </a:t>
            </a:r>
            <a:r>
              <a:rPr lang="cs-CZ" sz="2400" dirty="0" err="1" smtClean="0">
                <a:sym typeface="Wingdings" pitchFamily="2" charset="2"/>
              </a:rPr>
              <a:t>of</a:t>
            </a:r>
            <a:r>
              <a:rPr lang="cs-CZ" sz="2400" dirty="0" smtClean="0">
                <a:sym typeface="Wingdings" pitchFamily="2" charset="2"/>
              </a:rPr>
              <a:t> </a:t>
            </a:r>
            <a:r>
              <a:rPr lang="cs-CZ" sz="2400" dirty="0" err="1" smtClean="0">
                <a:sym typeface="Wingdings" pitchFamily="2" charset="2"/>
              </a:rPr>
              <a:t>current</a:t>
            </a:r>
            <a:r>
              <a:rPr lang="cs-CZ" sz="2400" dirty="0" smtClean="0">
                <a:sym typeface="Wingdings" pitchFamily="2" charset="2"/>
              </a:rPr>
              <a:t> </a:t>
            </a:r>
            <a:r>
              <a:rPr lang="cs-CZ" sz="2400" dirty="0" err="1" smtClean="0">
                <a:sym typeface="Wingdings" pitchFamily="2" charset="2"/>
              </a:rPr>
              <a:t>youth</a:t>
            </a:r>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data</a:t>
            </a:r>
            <a:endParaRPr lang="cs-CZ" dirty="0"/>
          </a:p>
        </p:txBody>
      </p:sp>
      <p:sp>
        <p:nvSpPr>
          <p:cNvPr id="3" name="Zástupný symbol pro obsah 2"/>
          <p:cNvSpPr>
            <a:spLocks noGrp="1"/>
          </p:cNvSpPr>
          <p:nvPr>
            <p:ph idx="1"/>
          </p:nvPr>
        </p:nvSpPr>
        <p:spPr/>
        <p:txBody>
          <a:bodyPr/>
          <a:lstStyle/>
          <a:p>
            <a:pPr>
              <a:buNone/>
            </a:pPr>
            <a:r>
              <a:rPr lang="cs-CZ" dirty="0" smtClean="0"/>
              <a:t>June 2014</a:t>
            </a:r>
          </a:p>
          <a:p>
            <a:pPr>
              <a:buNone/>
            </a:pPr>
            <a:endParaRPr lang="cs-CZ" dirty="0" smtClean="0"/>
          </a:p>
          <a:p>
            <a:pPr marL="0" indent="0">
              <a:buNone/>
            </a:pPr>
            <a:r>
              <a:rPr lang="cs-CZ" dirty="0" err="1" smtClean="0"/>
              <a:t>about</a:t>
            </a:r>
            <a:r>
              <a:rPr lang="cs-CZ" dirty="0" smtClean="0"/>
              <a:t> 2,000 9th and 10th </a:t>
            </a:r>
            <a:r>
              <a:rPr lang="cs-CZ" dirty="0" err="1" smtClean="0"/>
              <a:t>graders</a:t>
            </a:r>
            <a:r>
              <a:rPr lang="cs-CZ" dirty="0" smtClean="0"/>
              <a:t> (</a:t>
            </a:r>
            <a:r>
              <a:rPr lang="cs-CZ" dirty="0" err="1" smtClean="0"/>
              <a:t>M</a:t>
            </a:r>
            <a:r>
              <a:rPr lang="cs-CZ" baseline="-25000" dirty="0" err="1" smtClean="0"/>
              <a:t>age</a:t>
            </a:r>
            <a:r>
              <a:rPr lang="cs-CZ" dirty="0" smtClean="0"/>
              <a:t>= 15.7)</a:t>
            </a:r>
          </a:p>
          <a:p>
            <a:pPr marL="0" indent="0">
              <a:buNone/>
            </a:pPr>
            <a:endParaRPr lang="cs-CZ" dirty="0" smtClean="0"/>
          </a:p>
          <a:p>
            <a:pPr marL="0" indent="0">
              <a:buNone/>
            </a:pPr>
            <a:r>
              <a:rPr lang="cs-CZ" dirty="0" err="1" smtClean="0"/>
              <a:t>survey</a:t>
            </a:r>
            <a:r>
              <a:rPr lang="cs-CZ" dirty="0" smtClean="0"/>
              <a:t> </a:t>
            </a:r>
            <a:r>
              <a:rPr lang="cs-CZ" dirty="0" err="1" smtClean="0"/>
              <a:t>research</a:t>
            </a:r>
            <a:r>
              <a:rPr lang="cs-CZ" dirty="0" smtClean="0"/>
              <a:t/>
            </a:r>
            <a:br>
              <a:rPr lang="cs-CZ" dirty="0" smtClean="0"/>
            </a:br>
            <a:r>
              <a:rPr lang="cs-CZ" dirty="0" smtClean="0"/>
              <a:t>in </a:t>
            </a:r>
            <a:r>
              <a:rPr lang="cs-CZ" dirty="0" err="1" smtClean="0"/>
              <a:t>schools</a:t>
            </a:r>
            <a:endParaRPr lang="cs-CZ" dirty="0"/>
          </a:p>
        </p:txBody>
      </p:sp>
      <p:pic>
        <p:nvPicPr>
          <p:cNvPr id="92162" name="Picture 2"/>
          <p:cNvPicPr>
            <a:picLocks noChangeAspect="1" noChangeArrowheads="1"/>
          </p:cNvPicPr>
          <p:nvPr/>
        </p:nvPicPr>
        <p:blipFill>
          <a:blip r:embed="rId2" cstate="print"/>
          <a:srcRect/>
          <a:stretch>
            <a:fillRect/>
          </a:stretch>
        </p:blipFill>
        <p:spPr bwMode="auto">
          <a:xfrm>
            <a:off x="4499992" y="3933056"/>
            <a:ext cx="4381500" cy="2514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213285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07504" y="90872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07504" y="11663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964703"/>
          </a:xfrm>
        </p:spPr>
        <p:txBody>
          <a:bodyPr>
            <a:normAutofit/>
          </a:bodyPr>
          <a:lstStyle/>
          <a:p>
            <a:pPr marL="0" indent="0">
              <a:buNone/>
            </a:pPr>
            <a:r>
              <a:rPr lang="cs-CZ" sz="2400" dirty="0" err="1" smtClean="0"/>
              <a:t>civic</a:t>
            </a:r>
            <a:r>
              <a:rPr lang="cs-CZ" sz="2400" dirty="0" smtClean="0"/>
              <a:t> engagement </a:t>
            </a:r>
            <a:r>
              <a:rPr lang="cs-CZ" sz="2400" dirty="0" err="1" smtClean="0"/>
              <a:t>is</a:t>
            </a:r>
            <a:r>
              <a:rPr lang="cs-CZ" sz="2400" dirty="0" smtClean="0"/>
              <a:t> </a:t>
            </a:r>
            <a:r>
              <a:rPr lang="cs-CZ" sz="2400" dirty="0" err="1" smtClean="0"/>
              <a:t>issue-oriented</a:t>
            </a:r>
            <a:r>
              <a:rPr lang="cs-CZ" sz="2400" dirty="0" smtClean="0"/>
              <a:t> and</a:t>
            </a:r>
            <a:r>
              <a:rPr lang="cs-CZ" sz="2400" dirty="0" smtClean="0"/>
              <a:t> </a:t>
            </a:r>
            <a:r>
              <a:rPr lang="cs-CZ" sz="2400" dirty="0" err="1" smtClean="0"/>
              <a:t>associated</a:t>
            </a:r>
            <a:r>
              <a:rPr lang="cs-CZ" sz="2400" dirty="0" smtClean="0"/>
              <a:t> </a:t>
            </a:r>
            <a:r>
              <a:rPr lang="cs-CZ" sz="2400" dirty="0" err="1" smtClean="0"/>
              <a:t>with</a:t>
            </a:r>
            <a:r>
              <a:rPr lang="cs-CZ" sz="2400" dirty="0" smtClean="0"/>
              <a:t> </a:t>
            </a:r>
            <a:r>
              <a:rPr lang="cs-CZ" sz="2400" dirty="0" err="1" smtClean="0"/>
              <a:t>one‘s</a:t>
            </a:r>
            <a:r>
              <a:rPr lang="cs-CZ" sz="2400" dirty="0" smtClean="0"/>
              <a:t> </a:t>
            </a:r>
            <a:r>
              <a:rPr lang="cs-CZ" sz="2400" dirty="0" err="1" smtClean="0"/>
              <a:t>lifestyle</a:t>
            </a:r>
            <a:endParaRPr lang="cs-CZ" sz="2400" dirty="0" smtClean="0"/>
          </a:p>
          <a:p>
            <a:pPr>
              <a:buNone/>
            </a:pPr>
            <a:endParaRPr lang="cs-CZ" sz="2400" dirty="0"/>
          </a:p>
        </p:txBody>
      </p:sp>
      <p:pic>
        <p:nvPicPr>
          <p:cNvPr id="29700" name="Picture 4" descr="http://feminspire.com/wp-content/uploads/2012/12/bigstock_silhouettes_of_concert_crowd_i_1565261621.jpg"/>
          <p:cNvPicPr>
            <a:picLocks noChangeAspect="1" noChangeArrowheads="1"/>
          </p:cNvPicPr>
          <p:nvPr/>
        </p:nvPicPr>
        <p:blipFill>
          <a:blip r:embed="rId2" cstate="print"/>
          <a:srcRect/>
          <a:stretch>
            <a:fillRect/>
          </a:stretch>
        </p:blipFill>
        <p:spPr bwMode="auto">
          <a:xfrm>
            <a:off x="683568" y="3573016"/>
            <a:ext cx="4320480" cy="2387065"/>
          </a:xfrm>
          <a:prstGeom prst="rect">
            <a:avLst/>
          </a:prstGeom>
          <a:noFill/>
        </p:spPr>
      </p:pic>
      <p:pic>
        <p:nvPicPr>
          <p:cNvPr id="29702" name="Picture 6" descr="http://www.merchandisingplaza.com/images/products/41926/img2.jpg"/>
          <p:cNvPicPr>
            <a:picLocks noChangeAspect="1" noChangeArrowheads="1"/>
          </p:cNvPicPr>
          <p:nvPr/>
        </p:nvPicPr>
        <p:blipFill>
          <a:blip r:embed="rId3" cstate="print"/>
          <a:srcRect/>
          <a:stretch>
            <a:fillRect/>
          </a:stretch>
        </p:blipFill>
        <p:spPr bwMode="auto">
          <a:xfrm>
            <a:off x="4716016" y="3212976"/>
            <a:ext cx="2941737" cy="3037938"/>
          </a:xfrm>
          <a:prstGeom prst="rect">
            <a:avLst/>
          </a:prstGeom>
          <a:noFill/>
        </p:spPr>
      </p:pic>
      <p:pic>
        <p:nvPicPr>
          <p:cNvPr id="29704" name="Picture 8" descr="https://desertpeace.files.wordpress.com/2014/12/boycott-the-boycott-2.png"/>
          <p:cNvPicPr>
            <a:picLocks noChangeAspect="1" noChangeArrowheads="1"/>
          </p:cNvPicPr>
          <p:nvPr/>
        </p:nvPicPr>
        <p:blipFill>
          <a:blip r:embed="rId4" cstate="print"/>
          <a:srcRect/>
          <a:stretch>
            <a:fillRect/>
          </a:stretch>
        </p:blipFill>
        <p:spPr bwMode="auto">
          <a:xfrm>
            <a:off x="7179840" y="4653136"/>
            <a:ext cx="1964160" cy="1964160"/>
          </a:xfrm>
          <a:prstGeom prst="rect">
            <a:avLst/>
          </a:prstGeom>
          <a:noFill/>
        </p:spPr>
      </p:pic>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5805264"/>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07504" y="537321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07504" y="458112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435280" cy="964703"/>
          </a:xfrm>
        </p:spPr>
        <p:txBody>
          <a:bodyPr>
            <a:normAutofit/>
          </a:bodyPr>
          <a:lstStyle/>
          <a:p>
            <a:pPr marL="457200" indent="-457200">
              <a:buNone/>
            </a:pPr>
            <a:r>
              <a:rPr lang="cs-CZ" sz="2400" dirty="0" smtClean="0"/>
              <a:t>most </a:t>
            </a:r>
            <a:r>
              <a:rPr lang="cs-CZ" sz="2400" dirty="0" err="1" smtClean="0"/>
              <a:t>young</a:t>
            </a:r>
            <a:r>
              <a:rPr lang="cs-CZ" sz="2400" dirty="0" smtClean="0"/>
              <a:t> </a:t>
            </a:r>
            <a:r>
              <a:rPr lang="cs-CZ" sz="2400" dirty="0" err="1" smtClean="0"/>
              <a:t>people</a:t>
            </a:r>
            <a:r>
              <a:rPr lang="cs-CZ" sz="2400" dirty="0" smtClean="0"/>
              <a:t> are </a:t>
            </a:r>
            <a:r>
              <a:rPr lang="cs-CZ" sz="2400" dirty="0" err="1" smtClean="0"/>
              <a:t>upset</a:t>
            </a:r>
            <a:r>
              <a:rPr lang="cs-CZ" sz="2400" dirty="0" smtClean="0"/>
              <a:t> </a:t>
            </a:r>
            <a:r>
              <a:rPr lang="cs-CZ" sz="2400" dirty="0" err="1" smtClean="0"/>
              <a:t>with</a:t>
            </a:r>
            <a:r>
              <a:rPr lang="cs-CZ" sz="2400" dirty="0" smtClean="0"/>
              <a:t> </a:t>
            </a:r>
            <a:r>
              <a:rPr lang="cs-CZ" sz="2400" dirty="0" err="1" smtClean="0"/>
              <a:t>everything</a:t>
            </a:r>
            <a:r>
              <a:rPr lang="cs-CZ" sz="2400" dirty="0" smtClean="0"/>
              <a:t> </a:t>
            </a:r>
            <a:r>
              <a:rPr lang="cs-CZ" sz="2400" dirty="0" err="1" smtClean="0"/>
              <a:t>related</a:t>
            </a:r>
            <a:r>
              <a:rPr lang="cs-CZ" sz="2400" dirty="0" smtClean="0"/>
              <a:t> to „</a:t>
            </a:r>
            <a:r>
              <a:rPr lang="cs-CZ" sz="2400" dirty="0" err="1" smtClean="0"/>
              <a:t>politics</a:t>
            </a:r>
            <a:r>
              <a:rPr lang="cs-CZ" sz="2400" dirty="0" smtClean="0"/>
              <a:t>“</a:t>
            </a:r>
          </a:p>
          <a:p>
            <a:pPr>
              <a:buNone/>
            </a:pPr>
            <a:endParaRPr lang="cs-CZ" sz="2400"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pic>
        <p:nvPicPr>
          <p:cNvPr id="8" name="Picture 2" descr="http://www.wackybuttons.com/designcodes/110/1101789.jpg"/>
          <p:cNvPicPr>
            <a:picLocks noChangeAspect="1" noChangeArrowheads="1"/>
          </p:cNvPicPr>
          <p:nvPr/>
        </p:nvPicPr>
        <p:blipFill>
          <a:blip r:embed="rId2" cstate="print"/>
          <a:srcRect/>
          <a:stretch>
            <a:fillRect/>
          </a:stretch>
        </p:blipFill>
        <p:spPr bwMode="auto">
          <a:xfrm>
            <a:off x="2483768" y="2420888"/>
            <a:ext cx="3789040" cy="378904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494116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07504" y="335699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07504" y="54868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07504" y="378904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5770984" cy="1540768"/>
          </a:xfrm>
        </p:spPr>
        <p:txBody>
          <a:bodyPr>
            <a:noAutofit/>
          </a:bodyPr>
          <a:lstStyle/>
          <a:p>
            <a:pPr marL="457200" indent="-457200">
              <a:buNone/>
            </a:pPr>
            <a:r>
              <a:rPr lang="cs-CZ" dirty="0" err="1" smtClean="0"/>
              <a:t>it</a:t>
            </a:r>
            <a:r>
              <a:rPr lang="cs-CZ" dirty="0" smtClean="0"/>
              <a:t>‘s not </a:t>
            </a:r>
            <a:r>
              <a:rPr lang="cs-CZ" dirty="0" err="1" smtClean="0"/>
              <a:t>about</a:t>
            </a:r>
            <a:r>
              <a:rPr lang="cs-CZ" dirty="0" smtClean="0"/>
              <a:t> </a:t>
            </a:r>
            <a:r>
              <a:rPr lang="cs-CZ" b="1" dirty="0" smtClean="0"/>
              <a:t>online</a:t>
            </a:r>
            <a:r>
              <a:rPr lang="cs-CZ" dirty="0" smtClean="0"/>
              <a:t> </a:t>
            </a:r>
            <a:r>
              <a:rPr lang="cs-CZ" dirty="0" err="1" smtClean="0"/>
              <a:t>vs</a:t>
            </a:r>
            <a:r>
              <a:rPr lang="cs-CZ" dirty="0" smtClean="0"/>
              <a:t> offline,</a:t>
            </a:r>
          </a:p>
          <a:p>
            <a:pPr marL="457200" indent="-457200">
              <a:buNone/>
            </a:pPr>
            <a:r>
              <a:rPr lang="cs-CZ" dirty="0" err="1" smtClean="0"/>
              <a:t>it</a:t>
            </a:r>
            <a:r>
              <a:rPr lang="cs-CZ" dirty="0" smtClean="0"/>
              <a:t>‘s </a:t>
            </a:r>
            <a:r>
              <a:rPr lang="cs-CZ" dirty="0" err="1" smtClean="0"/>
              <a:t>about</a:t>
            </a:r>
            <a:r>
              <a:rPr lang="cs-CZ" dirty="0" smtClean="0"/>
              <a:t> „</a:t>
            </a:r>
            <a:r>
              <a:rPr lang="cs-CZ" dirty="0" err="1" smtClean="0"/>
              <a:t>easy</a:t>
            </a:r>
            <a:r>
              <a:rPr lang="cs-CZ" dirty="0" smtClean="0"/>
              <a:t>“ </a:t>
            </a:r>
            <a:r>
              <a:rPr lang="cs-CZ" dirty="0" err="1" smtClean="0"/>
              <a:t>vs</a:t>
            </a:r>
            <a:r>
              <a:rPr lang="cs-CZ" dirty="0" smtClean="0"/>
              <a:t> „</a:t>
            </a:r>
            <a:r>
              <a:rPr lang="cs-CZ" dirty="0" err="1" smtClean="0"/>
              <a:t>difficult</a:t>
            </a:r>
            <a:r>
              <a:rPr lang="cs-CZ" dirty="0" smtClean="0"/>
              <a:t>“</a:t>
            </a:r>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nvGraphicFramePr>
        <p:xfrm>
          <a:off x="395536" y="1271153"/>
          <a:ext cx="8424936" cy="51798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323528" y="188640"/>
            <a:ext cx="8496944" cy="830997"/>
          </a:xfrm>
          <a:prstGeom prst="rect">
            <a:avLst/>
          </a:prstGeom>
          <a:noFill/>
        </p:spPr>
        <p:txBody>
          <a:bodyPr wrap="square" rtlCol="0">
            <a:spAutoFit/>
          </a:bodyPr>
          <a:lstStyle/>
          <a:p>
            <a:r>
              <a:rPr lang="cs-CZ" sz="2400" dirty="0" err="1" smtClean="0"/>
              <a:t>Please</a:t>
            </a:r>
            <a:r>
              <a:rPr lang="cs-CZ" sz="2400" dirty="0" smtClean="0"/>
              <a:t> </a:t>
            </a:r>
            <a:r>
              <a:rPr lang="cs-CZ" sz="2400" dirty="0" err="1" smtClean="0"/>
              <a:t>think</a:t>
            </a:r>
            <a:r>
              <a:rPr lang="cs-CZ" sz="2400" dirty="0" smtClean="0"/>
              <a:t> </a:t>
            </a:r>
            <a:r>
              <a:rPr lang="cs-CZ" sz="2400" dirty="0" err="1" smtClean="0"/>
              <a:t>about</a:t>
            </a:r>
            <a:r>
              <a:rPr lang="cs-CZ" sz="2400" dirty="0" smtClean="0"/>
              <a:t> </a:t>
            </a:r>
            <a:r>
              <a:rPr lang="cs-CZ" sz="2400" dirty="0" err="1" smtClean="0"/>
              <a:t>your</a:t>
            </a:r>
            <a:r>
              <a:rPr lang="cs-CZ" sz="2400" dirty="0" smtClean="0"/>
              <a:t> </a:t>
            </a:r>
            <a:r>
              <a:rPr lang="cs-CZ" sz="2400" dirty="0" err="1" smtClean="0"/>
              <a:t>adulthood</a:t>
            </a:r>
            <a:r>
              <a:rPr lang="cs-CZ" sz="2400" dirty="0" smtClean="0"/>
              <a:t> </a:t>
            </a:r>
            <a:r>
              <a:rPr lang="cs-CZ" sz="2400" dirty="0" err="1" smtClean="0"/>
              <a:t>now</a:t>
            </a:r>
            <a:r>
              <a:rPr lang="cs-CZ" sz="2400" dirty="0" smtClean="0"/>
              <a:t>. </a:t>
            </a:r>
            <a:r>
              <a:rPr lang="cs-CZ" sz="2400" dirty="0" err="1" smtClean="0"/>
              <a:t>If</a:t>
            </a:r>
            <a:r>
              <a:rPr lang="cs-CZ" sz="2400" dirty="0" smtClean="0"/>
              <a:t> I </a:t>
            </a:r>
            <a:r>
              <a:rPr lang="cs-CZ" sz="2400" dirty="0" err="1" smtClean="0"/>
              <a:t>thought</a:t>
            </a:r>
            <a:r>
              <a:rPr lang="cs-CZ" sz="2400" dirty="0" smtClean="0"/>
              <a:t> </a:t>
            </a:r>
            <a:r>
              <a:rPr lang="cs-CZ" sz="2400" dirty="0" err="1" smtClean="0"/>
              <a:t>that</a:t>
            </a:r>
            <a:r>
              <a:rPr lang="cs-CZ" sz="2400" dirty="0" smtClean="0"/>
              <a:t> </a:t>
            </a:r>
            <a:r>
              <a:rPr lang="cs-CZ" sz="2400" dirty="0" err="1" smtClean="0"/>
              <a:t>there</a:t>
            </a:r>
            <a:r>
              <a:rPr lang="cs-CZ" sz="2400" dirty="0" smtClean="0"/>
              <a:t> </a:t>
            </a:r>
            <a:r>
              <a:rPr lang="cs-CZ" sz="2400" dirty="0" err="1" smtClean="0"/>
              <a:t>was</a:t>
            </a:r>
            <a:r>
              <a:rPr lang="cs-CZ" sz="2400" dirty="0" smtClean="0"/>
              <a:t> </a:t>
            </a:r>
            <a:r>
              <a:rPr lang="cs-CZ" sz="2400" dirty="0" err="1" smtClean="0"/>
              <a:t>something</a:t>
            </a:r>
            <a:r>
              <a:rPr lang="cs-CZ" sz="2400" dirty="0" smtClean="0"/>
              <a:t> </a:t>
            </a:r>
            <a:r>
              <a:rPr lang="cs-CZ" sz="2400" dirty="0" err="1" smtClean="0"/>
              <a:t>wrong</a:t>
            </a:r>
            <a:r>
              <a:rPr lang="cs-CZ" sz="2400" dirty="0" smtClean="0"/>
              <a:t> in </a:t>
            </a:r>
            <a:r>
              <a:rPr lang="cs-CZ" sz="2400" dirty="0" err="1" smtClean="0"/>
              <a:t>the</a:t>
            </a:r>
            <a:r>
              <a:rPr lang="cs-CZ" sz="2400" dirty="0" smtClean="0"/>
              <a:t> society, I </a:t>
            </a:r>
            <a:r>
              <a:rPr lang="cs-CZ" sz="2400" dirty="0" err="1" smtClean="0"/>
              <a:t>would</a:t>
            </a:r>
            <a:r>
              <a:rPr lang="cs-CZ" sz="2400" dirty="0" smtClean="0"/>
              <a:t> …</a:t>
            </a:r>
            <a:endParaRPr lang="cs-CZ"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323528" y="188640"/>
            <a:ext cx="8496944" cy="461665"/>
          </a:xfrm>
          <a:prstGeom prst="rect">
            <a:avLst/>
          </a:prstGeom>
          <a:noFill/>
        </p:spPr>
        <p:txBody>
          <a:bodyPr wrap="square" rtlCol="0">
            <a:spAutoFit/>
          </a:bodyPr>
          <a:lstStyle/>
          <a:p>
            <a:r>
              <a:rPr lang="cs-CZ" sz="2400" dirty="0" err="1" smtClean="0"/>
              <a:t>The</a:t>
            </a:r>
            <a:r>
              <a:rPr lang="cs-CZ" sz="2400" dirty="0" smtClean="0"/>
              <a:t> CATCH-</a:t>
            </a:r>
            <a:r>
              <a:rPr lang="cs-CZ" sz="2400" dirty="0" err="1" smtClean="0"/>
              <a:t>EyoU</a:t>
            </a:r>
            <a:r>
              <a:rPr lang="cs-CZ" sz="2400" dirty="0" smtClean="0"/>
              <a:t> study (2017)</a:t>
            </a:r>
          </a:p>
        </p:txBody>
      </p:sp>
      <p:graphicFrame>
        <p:nvGraphicFramePr>
          <p:cNvPr id="7" name="Graf 6"/>
          <p:cNvGraphicFramePr>
            <a:graphicFrameLocks/>
          </p:cNvGraphicFramePr>
          <p:nvPr>
            <p:extLst>
              <p:ext uri="{D42A27DB-BD31-4B8C-83A1-F6EECF244321}">
                <p14:modId xmlns:p14="http://schemas.microsoft.com/office/powerpoint/2010/main" val="1640652090"/>
              </p:ext>
            </p:extLst>
          </p:nvPr>
        </p:nvGraphicFramePr>
        <p:xfrm>
          <a:off x="179512" y="815841"/>
          <a:ext cx="4572000" cy="3117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a:graphicFrameLocks/>
          </p:cNvGraphicFramePr>
          <p:nvPr>
            <p:extLst>
              <p:ext uri="{D42A27DB-BD31-4B8C-83A1-F6EECF244321}">
                <p14:modId xmlns:p14="http://schemas.microsoft.com/office/powerpoint/2010/main" val="1964884362"/>
              </p:ext>
            </p:extLst>
          </p:nvPr>
        </p:nvGraphicFramePr>
        <p:xfrm>
          <a:off x="4427984" y="815840"/>
          <a:ext cx="4748997" cy="3117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 8"/>
          <p:cNvGraphicFramePr>
            <a:graphicFrameLocks/>
          </p:cNvGraphicFramePr>
          <p:nvPr>
            <p:extLst>
              <p:ext uri="{D42A27DB-BD31-4B8C-83A1-F6EECF244321}">
                <p14:modId xmlns:p14="http://schemas.microsoft.com/office/powerpoint/2010/main" val="1741606045"/>
              </p:ext>
            </p:extLst>
          </p:nvPr>
        </p:nvGraphicFramePr>
        <p:xfrm>
          <a:off x="719572" y="3933055"/>
          <a:ext cx="7704856" cy="2808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68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r>
              <a:rPr lang="cs-CZ" dirty="0" err="1" smtClean="0"/>
              <a:t>development</a:t>
            </a:r>
            <a:r>
              <a:rPr lang="cs-CZ" dirty="0" smtClean="0"/>
              <a:t> </a:t>
            </a:r>
            <a:r>
              <a:rPr lang="cs-CZ" dirty="0" err="1" smtClean="0"/>
              <a:t>of</a:t>
            </a:r>
            <a:r>
              <a:rPr lang="cs-CZ" dirty="0" smtClean="0"/>
              <a:t> a </a:t>
            </a:r>
            <a:r>
              <a:rPr lang="cs-CZ" dirty="0" err="1" smtClean="0"/>
              <a:t>social</a:t>
            </a:r>
            <a:r>
              <a:rPr lang="cs-CZ" dirty="0" smtClean="0"/>
              <a:t> </a:t>
            </a:r>
            <a:r>
              <a:rPr lang="cs-CZ" dirty="0" err="1" smtClean="0"/>
              <a:t>aspect</a:t>
            </a:r>
            <a:r>
              <a:rPr lang="cs-CZ" dirty="0" smtClean="0"/>
              <a:t> </a:t>
            </a:r>
            <a:r>
              <a:rPr lang="cs-CZ" dirty="0" err="1" smtClean="0"/>
              <a:t>of</a:t>
            </a:r>
            <a:r>
              <a:rPr lang="cs-CZ" dirty="0" smtClean="0"/>
              <a:t> person‘s identity (</a:t>
            </a:r>
            <a:r>
              <a:rPr lang="cs-CZ" dirty="0" err="1" smtClean="0"/>
              <a:t>Erikson</a:t>
            </a:r>
            <a:r>
              <a:rPr lang="cs-CZ" dirty="0" smtClean="0"/>
              <a:t>, 1968)</a:t>
            </a:r>
          </a:p>
          <a:p>
            <a:r>
              <a:rPr lang="cs-CZ" dirty="0" err="1" smtClean="0"/>
              <a:t>social</a:t>
            </a:r>
            <a:r>
              <a:rPr lang="cs-CZ" dirty="0" smtClean="0"/>
              <a:t> </a:t>
            </a:r>
            <a:r>
              <a:rPr lang="cs-CZ" dirty="0" err="1" smtClean="0"/>
              <a:t>and</a:t>
            </a:r>
            <a:r>
              <a:rPr lang="cs-CZ" dirty="0" smtClean="0"/>
              <a:t> </a:t>
            </a:r>
            <a:r>
              <a:rPr lang="cs-CZ" dirty="0" err="1" smtClean="0"/>
              <a:t>institutional</a:t>
            </a:r>
            <a:r>
              <a:rPr lang="cs-CZ" dirty="0" smtClean="0"/>
              <a:t> </a:t>
            </a:r>
            <a:r>
              <a:rPr lang="cs-CZ" dirty="0" err="1" smtClean="0"/>
              <a:t>incentives</a:t>
            </a:r>
            <a:endParaRPr lang="cs-CZ" dirty="0" smtClean="0"/>
          </a:p>
          <a:p>
            <a:pPr lvl="1"/>
            <a:r>
              <a:rPr lang="cs-CZ" dirty="0" err="1" smtClean="0"/>
              <a:t>educational</a:t>
            </a:r>
            <a:r>
              <a:rPr lang="cs-CZ" dirty="0" smtClean="0"/>
              <a:t> </a:t>
            </a:r>
            <a:r>
              <a:rPr lang="cs-CZ" dirty="0" err="1" smtClean="0"/>
              <a:t>system</a:t>
            </a:r>
            <a:r>
              <a:rPr lang="cs-CZ" dirty="0" smtClean="0"/>
              <a:t> </a:t>
            </a:r>
            <a:r>
              <a:rPr lang="en-US" dirty="0" smtClean="0"/>
              <a:t>(</a:t>
            </a:r>
            <a:r>
              <a:rPr lang="en-US" dirty="0" err="1" smtClean="0"/>
              <a:t>Niemi</a:t>
            </a:r>
            <a:r>
              <a:rPr lang="en-US" dirty="0" smtClean="0"/>
              <a:t> &amp; </a:t>
            </a:r>
            <a:r>
              <a:rPr lang="en-US" dirty="0" err="1" smtClean="0"/>
              <a:t>Hepbur</a:t>
            </a:r>
            <a:r>
              <a:rPr lang="cs-CZ" dirty="0" smtClean="0"/>
              <a:t>n</a:t>
            </a:r>
            <a:r>
              <a:rPr lang="en-US" dirty="0" smtClean="0"/>
              <a:t>, 1995)</a:t>
            </a:r>
            <a:endParaRPr lang="cs-CZ" dirty="0" smtClean="0"/>
          </a:p>
          <a:p>
            <a:pPr lvl="1"/>
            <a:r>
              <a:rPr lang="cs-CZ" dirty="0" err="1" smtClean="0"/>
              <a:t>political</a:t>
            </a:r>
            <a:r>
              <a:rPr lang="cs-CZ" dirty="0" smtClean="0"/>
              <a:t> </a:t>
            </a:r>
            <a:r>
              <a:rPr lang="cs-CZ" dirty="0" err="1" smtClean="0"/>
              <a:t>rights</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7931224" cy="1540768"/>
          </a:xfrm>
        </p:spPr>
        <p:txBody>
          <a:bodyPr>
            <a:noAutofit/>
          </a:bodyPr>
          <a:lstStyle/>
          <a:p>
            <a:pPr marL="0" indent="0">
              <a:buNone/>
            </a:pPr>
            <a:r>
              <a:rPr lang="cs-CZ" dirty="0" err="1" smtClean="0"/>
              <a:t>they</a:t>
            </a:r>
            <a:r>
              <a:rPr lang="cs-CZ" dirty="0" smtClean="0"/>
              <a:t> are far </a:t>
            </a:r>
            <a:r>
              <a:rPr lang="cs-CZ" dirty="0" err="1" smtClean="0"/>
              <a:t>from</a:t>
            </a:r>
            <a:r>
              <a:rPr lang="cs-CZ" dirty="0" smtClean="0"/>
              <a:t> </a:t>
            </a:r>
            <a:r>
              <a:rPr lang="cs-CZ" dirty="0" err="1" smtClean="0"/>
              <a:t>favoring</a:t>
            </a:r>
            <a:r>
              <a:rPr lang="cs-CZ" dirty="0" smtClean="0"/>
              <a:t> non-normative </a:t>
            </a:r>
            <a:r>
              <a:rPr lang="cs-CZ" dirty="0" err="1" smtClean="0"/>
              <a:t>activities</a:t>
            </a:r>
            <a:r>
              <a:rPr lang="cs-CZ" dirty="0" smtClean="0"/>
              <a:t> </a:t>
            </a:r>
            <a:r>
              <a:rPr lang="cs-CZ" dirty="0" err="1" smtClean="0"/>
              <a:t>over</a:t>
            </a:r>
            <a:r>
              <a:rPr lang="cs-CZ" dirty="0" smtClean="0"/>
              <a:t> normative </a:t>
            </a:r>
            <a:r>
              <a:rPr lang="cs-CZ" dirty="0" err="1" smtClean="0"/>
              <a:t>activities</a:t>
            </a:r>
            <a:endParaRPr lang="cs-CZ" dirty="0" smtClean="0"/>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
        <p:nvSpPr>
          <p:cNvPr id="7" name="Obdélník 6"/>
          <p:cNvSpPr/>
          <p:nvPr/>
        </p:nvSpPr>
        <p:spPr>
          <a:xfrm>
            <a:off x="1763688" y="1412776"/>
            <a:ext cx="2699792" cy="1200329"/>
          </a:xfrm>
          <a:prstGeom prst="rect">
            <a:avLst/>
          </a:prstGeom>
          <a:solidFill>
            <a:srgbClr val="FFFF00"/>
          </a:solidFill>
        </p:spPr>
        <p:txBody>
          <a:bodyPr wrap="square">
            <a:spAutoFit/>
          </a:bodyPr>
          <a:lstStyle/>
          <a:p>
            <a:pPr algn="ctr"/>
            <a:r>
              <a:rPr lang="en-US" dirty="0" smtClean="0"/>
              <a:t>writ</a:t>
            </a:r>
            <a:r>
              <a:rPr lang="cs-CZ" dirty="0" err="1" smtClean="0"/>
              <a:t>ing</a:t>
            </a:r>
            <a:r>
              <a:rPr lang="en-US" dirty="0" smtClean="0"/>
              <a:t> to public officials, </a:t>
            </a:r>
            <a:r>
              <a:rPr lang="en-US" dirty="0" err="1" smtClean="0"/>
              <a:t>giv</a:t>
            </a:r>
            <a:r>
              <a:rPr lang="cs-CZ" dirty="0" err="1" smtClean="0"/>
              <a:t>ing</a:t>
            </a:r>
            <a:r>
              <a:rPr lang="en-US" dirty="0" smtClean="0"/>
              <a:t> money to a candidate, and work</a:t>
            </a:r>
            <a:r>
              <a:rPr lang="cs-CZ" dirty="0" err="1" smtClean="0"/>
              <a:t>ing</a:t>
            </a:r>
            <a:r>
              <a:rPr lang="en-US" dirty="0" smtClean="0"/>
              <a:t> in a political campaign</a:t>
            </a:r>
            <a:endParaRPr lang="cs-CZ" dirty="0"/>
          </a:p>
        </p:txBody>
      </p:sp>
      <p:cxnSp>
        <p:nvCxnSpPr>
          <p:cNvPr id="11" name="Přímá spojovací šipka 10"/>
          <p:cNvCxnSpPr>
            <a:stCxn id="7" idx="2"/>
          </p:cNvCxnSpPr>
          <p:nvPr/>
        </p:nvCxnSpPr>
        <p:spPr>
          <a:xfrm>
            <a:off x="3113584" y="2613105"/>
            <a:ext cx="1890464" cy="1319951"/>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Nadpis 7"/>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
        <p:nvSpPr>
          <p:cNvPr id="8" name="Obdélník 7"/>
          <p:cNvSpPr/>
          <p:nvPr/>
        </p:nvSpPr>
        <p:spPr>
          <a:xfrm>
            <a:off x="1907704" y="1412776"/>
            <a:ext cx="2915816" cy="1200329"/>
          </a:xfrm>
          <a:prstGeom prst="rect">
            <a:avLst/>
          </a:prstGeom>
          <a:solidFill>
            <a:srgbClr val="92D050"/>
          </a:solidFill>
        </p:spPr>
        <p:txBody>
          <a:bodyPr wrap="square">
            <a:spAutoFit/>
          </a:bodyPr>
          <a:lstStyle/>
          <a:p>
            <a:pPr algn="ctr"/>
            <a:r>
              <a:rPr lang="en-US" dirty="0" smtClean="0"/>
              <a:t>participating in lawful demonstrations and boycotting certain products or stores</a:t>
            </a:r>
            <a:endParaRPr lang="cs-CZ" dirty="0"/>
          </a:p>
        </p:txBody>
      </p:sp>
      <p:cxnSp>
        <p:nvCxnSpPr>
          <p:cNvPr id="10" name="Přímá spojovací šipka 9"/>
          <p:cNvCxnSpPr>
            <a:stCxn id="8" idx="2"/>
          </p:cNvCxnSpPr>
          <p:nvPr/>
        </p:nvCxnSpPr>
        <p:spPr>
          <a:xfrm>
            <a:off x="3365612" y="2613105"/>
            <a:ext cx="1206388" cy="383847"/>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22108" y="1124744"/>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
        <p:nvSpPr>
          <p:cNvPr id="6" name="Obdélník 5"/>
          <p:cNvSpPr/>
          <p:nvPr/>
        </p:nvSpPr>
        <p:spPr>
          <a:xfrm>
            <a:off x="1357290" y="6286520"/>
            <a:ext cx="6500858" cy="369332"/>
          </a:xfrm>
          <a:prstGeom prst="rect">
            <a:avLst/>
          </a:prstGeom>
        </p:spPr>
        <p:txBody>
          <a:bodyPr wrap="square">
            <a:spAutoFit/>
          </a:bodyPr>
          <a:lstStyle/>
          <a:p>
            <a:r>
              <a:rPr lang="en-US" dirty="0" err="1" smtClean="0"/>
              <a:t>Syvertsen</a:t>
            </a:r>
            <a:r>
              <a:rPr lang="en-US" dirty="0" smtClean="0"/>
              <a:t>, Wray-Lake, Flanagan, Osgood, &amp; </a:t>
            </a:r>
            <a:r>
              <a:rPr lang="en-US" dirty="0" err="1" smtClean="0"/>
              <a:t>Briddell</a:t>
            </a:r>
            <a:r>
              <a:rPr lang="en-US" dirty="0" smtClean="0"/>
              <a:t>, 2011</a:t>
            </a:r>
            <a:endParaRPr lang="cs-CZ" dirty="0"/>
          </a:p>
        </p:txBody>
      </p:sp>
      <p:sp>
        <p:nvSpPr>
          <p:cNvPr id="9" name="Obdélník 8"/>
          <p:cNvSpPr/>
          <p:nvPr/>
        </p:nvSpPr>
        <p:spPr>
          <a:xfrm>
            <a:off x="1763688" y="1484784"/>
            <a:ext cx="2987824" cy="646331"/>
          </a:xfrm>
          <a:prstGeom prst="rect">
            <a:avLst/>
          </a:prstGeom>
          <a:solidFill>
            <a:srgbClr val="FFC000"/>
          </a:solidFill>
        </p:spPr>
        <p:txBody>
          <a:bodyPr wrap="square">
            <a:spAutoFit/>
          </a:bodyPr>
          <a:lstStyle/>
          <a:p>
            <a:pPr algn="ctr"/>
            <a:r>
              <a:rPr lang="en-US" dirty="0" smtClean="0"/>
              <a:t>participation in community affairs or </a:t>
            </a:r>
            <a:r>
              <a:rPr lang="en-US" dirty="0" err="1" smtClean="0"/>
              <a:t>volunt</a:t>
            </a:r>
            <a:r>
              <a:rPr lang="cs-CZ" dirty="0" smtClean="0"/>
              <a:t>a</a:t>
            </a:r>
            <a:r>
              <a:rPr lang="en-US" dirty="0" smtClean="0"/>
              <a:t>r</a:t>
            </a:r>
            <a:r>
              <a:rPr lang="cs-CZ" dirty="0" smtClean="0"/>
              <a:t>y</a:t>
            </a:r>
            <a:r>
              <a:rPr lang="en-US" dirty="0" smtClean="0"/>
              <a:t> work</a:t>
            </a:r>
            <a:endParaRPr lang="cs-CZ" dirty="0"/>
          </a:p>
        </p:txBody>
      </p:sp>
      <p:cxnSp>
        <p:nvCxnSpPr>
          <p:cNvPr id="10" name="Přímá spojovací šipka 9"/>
          <p:cNvCxnSpPr>
            <a:stCxn id="9" idx="3"/>
          </p:cNvCxnSpPr>
          <p:nvPr/>
        </p:nvCxnSpPr>
        <p:spPr>
          <a:xfrm>
            <a:off x="4751512" y="1807950"/>
            <a:ext cx="2052736" cy="54093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7931224" cy="1540768"/>
          </a:xfrm>
        </p:spPr>
        <p:txBody>
          <a:bodyPr>
            <a:noAutofit/>
          </a:bodyPr>
          <a:lstStyle/>
          <a:p>
            <a:pPr marL="0" indent="0">
              <a:buNone/>
            </a:pPr>
            <a:r>
              <a:rPr lang="cs-CZ" dirty="0" err="1" smtClean="0"/>
              <a:t>they</a:t>
            </a:r>
            <a:r>
              <a:rPr lang="cs-CZ" dirty="0" smtClean="0"/>
              <a:t> </a:t>
            </a:r>
            <a:r>
              <a:rPr lang="cs-CZ" dirty="0" err="1" smtClean="0"/>
              <a:t>tend</a:t>
            </a:r>
            <a:r>
              <a:rPr lang="cs-CZ" dirty="0" smtClean="0"/>
              <a:t> to </a:t>
            </a:r>
            <a:r>
              <a:rPr lang="cs-CZ" dirty="0" err="1" smtClean="0"/>
              <a:t>focus</a:t>
            </a:r>
            <a:r>
              <a:rPr lang="cs-CZ" dirty="0" smtClean="0"/>
              <a:t> on </a:t>
            </a:r>
            <a:r>
              <a:rPr lang="cs-CZ" dirty="0" err="1" smtClean="0"/>
              <a:t>local</a:t>
            </a:r>
            <a:r>
              <a:rPr lang="cs-CZ" dirty="0" smtClean="0"/>
              <a:t> </a:t>
            </a:r>
            <a:r>
              <a:rPr lang="cs-CZ" dirty="0" err="1" smtClean="0"/>
              <a:t>and</a:t>
            </a:r>
            <a:r>
              <a:rPr lang="cs-CZ" dirty="0" smtClean="0"/>
              <a:t> </a:t>
            </a:r>
            <a:r>
              <a:rPr lang="cs-CZ" dirty="0" err="1" smtClean="0"/>
              <a:t>community</a:t>
            </a:r>
            <a:r>
              <a:rPr lang="cs-CZ" dirty="0" smtClean="0"/>
              <a:t> </a:t>
            </a:r>
            <a:r>
              <a:rPr lang="cs-CZ" dirty="0" err="1" smtClean="0"/>
              <a:t>issues</a:t>
            </a:r>
            <a:endParaRPr lang="cs-CZ" dirty="0" smtClean="0"/>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7931224" cy="4925144"/>
          </a:xfrm>
        </p:spPr>
        <p:txBody>
          <a:bodyPr>
            <a:noAutofit/>
          </a:bodyPr>
          <a:lstStyle/>
          <a:p>
            <a:pPr marL="0" indent="0">
              <a:buNone/>
            </a:pPr>
            <a:r>
              <a:rPr lang="cs-CZ" dirty="0" err="1" smtClean="0"/>
              <a:t>they</a:t>
            </a:r>
            <a:r>
              <a:rPr lang="cs-CZ" dirty="0" smtClean="0"/>
              <a:t> </a:t>
            </a:r>
            <a:r>
              <a:rPr lang="cs-CZ" dirty="0" err="1" smtClean="0"/>
              <a:t>tend</a:t>
            </a:r>
            <a:r>
              <a:rPr lang="cs-CZ" dirty="0" smtClean="0"/>
              <a:t> to </a:t>
            </a:r>
            <a:r>
              <a:rPr lang="cs-CZ" dirty="0" err="1" smtClean="0"/>
              <a:t>focus</a:t>
            </a:r>
            <a:r>
              <a:rPr lang="cs-CZ" dirty="0" smtClean="0"/>
              <a:t> on </a:t>
            </a:r>
            <a:r>
              <a:rPr lang="cs-CZ" dirty="0" err="1" smtClean="0"/>
              <a:t>local</a:t>
            </a:r>
            <a:r>
              <a:rPr lang="cs-CZ" dirty="0" smtClean="0"/>
              <a:t> </a:t>
            </a:r>
            <a:r>
              <a:rPr lang="cs-CZ" dirty="0" err="1" smtClean="0"/>
              <a:t>and</a:t>
            </a:r>
            <a:r>
              <a:rPr lang="cs-CZ" dirty="0" smtClean="0"/>
              <a:t> </a:t>
            </a:r>
            <a:r>
              <a:rPr lang="cs-CZ" dirty="0" err="1" smtClean="0"/>
              <a:t>community</a:t>
            </a:r>
            <a:r>
              <a:rPr lang="cs-CZ" dirty="0" smtClean="0"/>
              <a:t> </a:t>
            </a:r>
            <a:r>
              <a:rPr lang="cs-CZ" dirty="0" err="1" smtClean="0"/>
              <a:t>issues</a:t>
            </a:r>
            <a:endParaRPr lang="cs-CZ" dirty="0" smtClean="0"/>
          </a:p>
          <a:p>
            <a:pPr marL="0" indent="0">
              <a:buNone/>
            </a:pPr>
            <a:endParaRPr lang="cs-CZ" dirty="0" smtClean="0"/>
          </a:p>
          <a:p>
            <a:pPr marL="0" indent="0">
              <a:buNone/>
            </a:pPr>
            <a:r>
              <a:rPr lang="cs-CZ" dirty="0" smtClean="0">
                <a:solidFill>
                  <a:srgbClr val="C00000"/>
                </a:solidFill>
              </a:rPr>
              <a:t>37% </a:t>
            </a:r>
            <a:r>
              <a:rPr lang="cs-CZ" dirty="0" err="1" smtClean="0">
                <a:solidFill>
                  <a:srgbClr val="C00000"/>
                </a:solidFill>
              </a:rPr>
              <a:t>environment</a:t>
            </a:r>
            <a:r>
              <a:rPr lang="cs-CZ" dirty="0" smtClean="0">
                <a:solidFill>
                  <a:srgbClr val="C00000"/>
                </a:solidFill>
              </a:rPr>
              <a:t> </a:t>
            </a:r>
            <a:r>
              <a:rPr lang="cs-CZ" dirty="0" err="1" smtClean="0">
                <a:solidFill>
                  <a:srgbClr val="C00000"/>
                </a:solidFill>
              </a:rPr>
              <a:t>and</a:t>
            </a:r>
            <a:r>
              <a:rPr lang="cs-CZ" dirty="0" smtClean="0">
                <a:solidFill>
                  <a:srgbClr val="C00000"/>
                </a:solidFill>
              </a:rPr>
              <a:t> </a:t>
            </a:r>
            <a:r>
              <a:rPr lang="cs-CZ" dirty="0" err="1" smtClean="0">
                <a:solidFill>
                  <a:srgbClr val="C00000"/>
                </a:solidFill>
              </a:rPr>
              <a:t>animal</a:t>
            </a:r>
            <a:r>
              <a:rPr lang="cs-CZ" dirty="0" smtClean="0">
                <a:solidFill>
                  <a:srgbClr val="C00000"/>
                </a:solidFill>
              </a:rPr>
              <a:t> </a:t>
            </a:r>
            <a:r>
              <a:rPr lang="cs-CZ" dirty="0" err="1" smtClean="0">
                <a:solidFill>
                  <a:srgbClr val="C00000"/>
                </a:solidFill>
              </a:rPr>
              <a:t>rights</a:t>
            </a:r>
            <a:endParaRPr lang="cs-CZ" dirty="0" smtClean="0">
              <a:solidFill>
                <a:srgbClr val="C00000"/>
              </a:solidFill>
            </a:endParaRPr>
          </a:p>
          <a:p>
            <a:pPr marL="0" indent="0">
              <a:buNone/>
            </a:pPr>
            <a:r>
              <a:rPr lang="cs-CZ" dirty="0" smtClean="0">
                <a:solidFill>
                  <a:srgbClr val="C00000"/>
                </a:solidFill>
              </a:rPr>
              <a:t>28% </a:t>
            </a:r>
            <a:r>
              <a:rPr lang="cs-CZ" dirty="0" err="1" smtClean="0">
                <a:solidFill>
                  <a:srgbClr val="C00000"/>
                </a:solidFill>
              </a:rPr>
              <a:t>local</a:t>
            </a:r>
            <a:r>
              <a:rPr lang="cs-CZ" dirty="0" smtClean="0">
                <a:solidFill>
                  <a:srgbClr val="C00000"/>
                </a:solidFill>
              </a:rPr>
              <a:t> </a:t>
            </a:r>
            <a:r>
              <a:rPr lang="cs-CZ" dirty="0" err="1" smtClean="0">
                <a:solidFill>
                  <a:srgbClr val="C00000"/>
                </a:solidFill>
              </a:rPr>
              <a:t>issue</a:t>
            </a:r>
            <a:endParaRPr lang="cs-CZ" dirty="0" smtClean="0">
              <a:solidFill>
                <a:srgbClr val="C00000"/>
              </a:solidFill>
            </a:endParaRPr>
          </a:p>
          <a:p>
            <a:pPr marL="0" indent="0">
              <a:buNone/>
            </a:pPr>
            <a:r>
              <a:rPr lang="cs-CZ" dirty="0" smtClean="0">
                <a:solidFill>
                  <a:srgbClr val="C00000"/>
                </a:solidFill>
              </a:rPr>
              <a:t>20% </a:t>
            </a:r>
            <a:r>
              <a:rPr lang="cs-CZ" dirty="0" err="1" smtClean="0">
                <a:solidFill>
                  <a:srgbClr val="C00000"/>
                </a:solidFill>
              </a:rPr>
              <a:t>human</a:t>
            </a:r>
            <a:r>
              <a:rPr lang="cs-CZ" dirty="0" smtClean="0">
                <a:solidFill>
                  <a:srgbClr val="C00000"/>
                </a:solidFill>
              </a:rPr>
              <a:t> </a:t>
            </a:r>
            <a:r>
              <a:rPr lang="cs-CZ" dirty="0" err="1" smtClean="0">
                <a:solidFill>
                  <a:srgbClr val="C00000"/>
                </a:solidFill>
              </a:rPr>
              <a:t>rights</a:t>
            </a:r>
            <a:r>
              <a:rPr lang="cs-CZ" dirty="0" smtClean="0">
                <a:solidFill>
                  <a:srgbClr val="C00000"/>
                </a:solidFill>
              </a:rPr>
              <a:t> in </a:t>
            </a:r>
            <a:r>
              <a:rPr lang="cs-CZ" dirty="0" err="1" smtClean="0">
                <a:solidFill>
                  <a:srgbClr val="C00000"/>
                </a:solidFill>
              </a:rPr>
              <a:t>the</a:t>
            </a:r>
            <a:r>
              <a:rPr lang="cs-CZ" dirty="0" smtClean="0">
                <a:solidFill>
                  <a:srgbClr val="C00000"/>
                </a:solidFill>
              </a:rPr>
              <a:t> </a:t>
            </a:r>
            <a:r>
              <a:rPr lang="cs-CZ" dirty="0" err="1" smtClean="0">
                <a:solidFill>
                  <a:srgbClr val="C00000"/>
                </a:solidFill>
              </a:rPr>
              <a:t>Czech</a:t>
            </a:r>
            <a:r>
              <a:rPr lang="cs-CZ" dirty="0" smtClean="0">
                <a:solidFill>
                  <a:srgbClr val="C00000"/>
                </a:solidFill>
              </a:rPr>
              <a:t> </a:t>
            </a:r>
            <a:r>
              <a:rPr lang="cs-CZ" dirty="0" err="1" smtClean="0">
                <a:solidFill>
                  <a:srgbClr val="C00000"/>
                </a:solidFill>
              </a:rPr>
              <a:t>Republic</a:t>
            </a:r>
            <a:endParaRPr lang="cs-CZ" dirty="0" smtClean="0">
              <a:solidFill>
                <a:srgbClr val="C00000"/>
              </a:solidFill>
            </a:endParaRPr>
          </a:p>
          <a:p>
            <a:pPr marL="0" indent="0">
              <a:buNone/>
            </a:pPr>
            <a:r>
              <a:rPr lang="cs-CZ" dirty="0" smtClean="0">
                <a:solidFill>
                  <a:srgbClr val="C00000"/>
                </a:solidFill>
              </a:rPr>
              <a:t>17% </a:t>
            </a:r>
            <a:r>
              <a:rPr lang="cs-CZ" dirty="0" err="1" smtClean="0">
                <a:solidFill>
                  <a:srgbClr val="C00000"/>
                </a:solidFill>
              </a:rPr>
              <a:t>human</a:t>
            </a:r>
            <a:r>
              <a:rPr lang="cs-CZ" dirty="0" smtClean="0">
                <a:solidFill>
                  <a:srgbClr val="C00000"/>
                </a:solidFill>
              </a:rPr>
              <a:t> </a:t>
            </a:r>
            <a:r>
              <a:rPr lang="cs-CZ" dirty="0" err="1" smtClean="0">
                <a:solidFill>
                  <a:srgbClr val="C00000"/>
                </a:solidFill>
              </a:rPr>
              <a:t>rights</a:t>
            </a:r>
            <a:r>
              <a:rPr lang="cs-CZ" dirty="0" smtClean="0">
                <a:solidFill>
                  <a:srgbClr val="C00000"/>
                </a:solidFill>
              </a:rPr>
              <a:t> </a:t>
            </a:r>
            <a:r>
              <a:rPr lang="cs-CZ" dirty="0" err="1" smtClean="0">
                <a:solidFill>
                  <a:srgbClr val="C00000"/>
                </a:solidFill>
              </a:rPr>
              <a:t>abroad</a:t>
            </a:r>
            <a:endParaRPr lang="cs-CZ" dirty="0" smtClean="0">
              <a:solidFill>
                <a:srgbClr val="C00000"/>
              </a:solidFill>
            </a:endParaRPr>
          </a:p>
          <a:p>
            <a:pPr marL="0" indent="0">
              <a:buNone/>
            </a:pPr>
            <a:r>
              <a:rPr lang="cs-CZ" dirty="0" smtClean="0">
                <a:solidFill>
                  <a:srgbClr val="C00000"/>
                </a:solidFill>
              </a:rPr>
              <a:t>11% </a:t>
            </a:r>
            <a:r>
              <a:rPr lang="cs-CZ" dirty="0" err="1" smtClean="0">
                <a:solidFill>
                  <a:srgbClr val="C00000"/>
                </a:solidFill>
              </a:rPr>
              <a:t>politics</a:t>
            </a:r>
            <a:endParaRPr lang="cs-CZ" dirty="0" smtClean="0">
              <a:solidFill>
                <a:srgbClr val="C00000"/>
              </a:solidFill>
            </a:endParaRPr>
          </a:p>
          <a:p>
            <a:pPr marL="0" indent="0">
              <a:buNone/>
            </a:pPr>
            <a:endParaRPr lang="cs-CZ" dirty="0" smtClean="0"/>
          </a:p>
          <a:p>
            <a:pPr marL="0" indent="0">
              <a:buNone/>
            </a:pPr>
            <a:endParaRPr lang="cs-CZ" dirty="0" smtClean="0"/>
          </a:p>
          <a:p>
            <a:pPr marL="0" indent="0">
              <a:buNone/>
            </a:pPr>
            <a:endParaRPr lang="cs-CZ" dirty="0" smtClean="0"/>
          </a:p>
          <a:p>
            <a:pPr marL="0" indent="0">
              <a:buNone/>
            </a:pPr>
            <a:endParaRPr lang="cs-CZ" dirty="0" smtClean="0"/>
          </a:p>
          <a:p>
            <a:pPr>
              <a:buNone/>
            </a:pPr>
            <a:endParaRPr lang="cs-CZ" dirty="0"/>
          </a:p>
        </p:txBody>
      </p:sp>
      <p:sp>
        <p:nvSpPr>
          <p:cNvPr id="7" name="Nadpis 6"/>
          <p:cNvSpPr>
            <a:spLocks noGrp="1"/>
          </p:cNvSpPr>
          <p:nvPr>
            <p:ph type="title"/>
          </p:nvPr>
        </p:nvSpPr>
        <p:spPr/>
        <p:txBody>
          <a:bodyPr/>
          <a:lstStyle/>
          <a:p>
            <a:r>
              <a:rPr lang="cs-CZ" dirty="0" err="1" smtClean="0"/>
              <a:t>How</a:t>
            </a:r>
            <a:r>
              <a:rPr lang="cs-CZ" dirty="0" smtClean="0"/>
              <a:t> do </a:t>
            </a:r>
            <a:r>
              <a:rPr lang="cs-CZ" dirty="0" err="1" smtClean="0"/>
              <a:t>they</a:t>
            </a:r>
            <a:r>
              <a:rPr lang="cs-CZ" dirty="0" smtClean="0"/>
              <a:t> </a:t>
            </a:r>
            <a:r>
              <a:rPr lang="cs-CZ" dirty="0" err="1" smtClean="0"/>
              <a:t>participate</a:t>
            </a:r>
            <a:r>
              <a:rPr lang="cs-CZ" dirty="0" smtClean="0"/>
              <a:t>?</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lstStyle/>
          <a:p>
            <a:endParaRPr 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b="1" dirty="0" err="1" smtClean="0">
                <a:solidFill>
                  <a:srgbClr val="C00000"/>
                </a:solidFill>
              </a:rPr>
              <a:t>Macro</a:t>
            </a:r>
            <a:r>
              <a:rPr lang="cs-CZ" b="1" dirty="0" smtClean="0">
                <a:solidFill>
                  <a:srgbClr val="C00000"/>
                </a:solidFill>
              </a:rPr>
              <a:t>-</a:t>
            </a:r>
            <a:r>
              <a:rPr lang="cs-CZ" b="1" dirty="0" err="1" smtClean="0">
                <a:solidFill>
                  <a:srgbClr val="C00000"/>
                </a:solidFill>
              </a:rPr>
              <a:t>level</a:t>
            </a:r>
            <a:r>
              <a:rPr lang="cs-CZ" b="1" dirty="0" smtClean="0">
                <a:solidFill>
                  <a:srgbClr val="C00000"/>
                </a:solidFill>
              </a:rPr>
              <a:t> </a:t>
            </a:r>
            <a:r>
              <a:rPr lang="cs-CZ" b="1" dirty="0" err="1" smtClean="0">
                <a:solidFill>
                  <a:srgbClr val="C00000"/>
                </a:solidFill>
              </a:rPr>
              <a:t>perspective</a:t>
            </a:r>
            <a:endParaRPr lang="cs-CZ" b="1" dirty="0" smtClean="0">
              <a:solidFill>
                <a:srgbClr val="C00000"/>
              </a:solidFill>
            </a:endParaRPr>
          </a:p>
          <a:p>
            <a:pPr marL="0" indent="0">
              <a:buNone/>
            </a:pPr>
            <a:r>
              <a:rPr lang="en-US" dirty="0" smtClean="0"/>
              <a:t>how societies and political systems maintain their stability by instilling certain values, beliefs, and behavioral norms in their citizens</a:t>
            </a:r>
            <a:r>
              <a:rPr lang="cs-CZ" dirty="0" smtClean="0"/>
              <a:t>?</a:t>
            </a:r>
          </a:p>
          <a:p>
            <a:pPr marL="0" indent="0">
              <a:buNone/>
            </a:pPr>
            <a:endParaRPr lang="cs-CZ" dirty="0" smtClean="0"/>
          </a:p>
          <a:p>
            <a:pPr marL="0" indent="0">
              <a:buNone/>
            </a:pPr>
            <a:r>
              <a:rPr lang="cs-CZ" b="1" dirty="0" err="1" smtClean="0">
                <a:solidFill>
                  <a:schemeClr val="bg1">
                    <a:lumMod val="75000"/>
                  </a:schemeClr>
                </a:solidFill>
              </a:rPr>
              <a:t>Micro</a:t>
            </a:r>
            <a:r>
              <a:rPr lang="cs-CZ" b="1" dirty="0" smtClean="0">
                <a:solidFill>
                  <a:schemeClr val="bg1">
                    <a:lumMod val="75000"/>
                  </a:schemeClr>
                </a:solidFill>
              </a:rPr>
              <a:t>-</a:t>
            </a:r>
            <a:r>
              <a:rPr lang="cs-CZ" b="1" dirty="0" err="1" smtClean="0">
                <a:solidFill>
                  <a:schemeClr val="bg1">
                    <a:lumMod val="75000"/>
                  </a:schemeClr>
                </a:solidFill>
              </a:rPr>
              <a:t>level</a:t>
            </a:r>
            <a:r>
              <a:rPr lang="cs-CZ" b="1" dirty="0" smtClean="0">
                <a:solidFill>
                  <a:schemeClr val="bg1">
                    <a:lumMod val="75000"/>
                  </a:schemeClr>
                </a:solidFill>
              </a:rPr>
              <a:t> </a:t>
            </a:r>
            <a:r>
              <a:rPr lang="cs-CZ" b="1" dirty="0" err="1" smtClean="0">
                <a:solidFill>
                  <a:schemeClr val="bg1">
                    <a:lumMod val="75000"/>
                  </a:schemeClr>
                </a:solidFill>
              </a:rPr>
              <a:t>perspective</a:t>
            </a:r>
            <a:endParaRPr lang="cs-CZ" b="1" dirty="0" smtClean="0">
              <a:solidFill>
                <a:schemeClr val="bg1">
                  <a:lumMod val="75000"/>
                </a:schemeClr>
              </a:solidFill>
            </a:endParaRPr>
          </a:p>
          <a:p>
            <a:pPr marL="0" indent="0">
              <a:buNone/>
            </a:pPr>
            <a:r>
              <a:rPr lang="cs-CZ" dirty="0" smtClean="0">
                <a:solidFill>
                  <a:schemeClr val="bg1">
                    <a:lumMod val="75000"/>
                  </a:schemeClr>
                </a:solidFill>
              </a:rPr>
              <a:t>by </a:t>
            </a:r>
            <a:r>
              <a:rPr lang="cs-CZ" dirty="0" err="1" smtClean="0">
                <a:solidFill>
                  <a:schemeClr val="bg1">
                    <a:lumMod val="75000"/>
                  </a:schemeClr>
                </a:solidFill>
              </a:rPr>
              <a:t>which</a:t>
            </a:r>
            <a:r>
              <a:rPr lang="cs-CZ" dirty="0" smtClean="0">
                <a:solidFill>
                  <a:schemeClr val="bg1">
                    <a:lumMod val="75000"/>
                  </a:schemeClr>
                </a:solidFill>
              </a:rPr>
              <a:t> </a:t>
            </a:r>
            <a:r>
              <a:rPr lang="en-US" dirty="0" smtClean="0">
                <a:solidFill>
                  <a:schemeClr val="bg1">
                    <a:lumMod val="75000"/>
                  </a:schemeClr>
                </a:solidFill>
              </a:rPr>
              <a:t>patterns and processes individuals engage in political</a:t>
            </a:r>
            <a:r>
              <a:rPr lang="cs-CZ" dirty="0" smtClean="0">
                <a:solidFill>
                  <a:schemeClr val="bg1">
                    <a:lumMod val="75000"/>
                  </a:schemeClr>
                </a:solidFill>
              </a:rPr>
              <a:t>/</a:t>
            </a:r>
            <a:r>
              <a:rPr lang="cs-CZ" dirty="0" err="1" smtClean="0">
                <a:solidFill>
                  <a:schemeClr val="bg1">
                    <a:lumMod val="75000"/>
                  </a:schemeClr>
                </a:solidFill>
              </a:rPr>
              <a:t>civic</a:t>
            </a:r>
            <a:r>
              <a:rPr lang="en-US" dirty="0" smtClean="0">
                <a:solidFill>
                  <a:schemeClr val="bg1">
                    <a:lumMod val="75000"/>
                  </a:schemeClr>
                </a:solidFill>
              </a:rPr>
              <a:t> development </a:t>
            </a:r>
            <a:r>
              <a:rPr lang="cs-CZ" dirty="0" smtClean="0">
                <a:solidFill>
                  <a:schemeClr val="bg1">
                    <a:lumMod val="75000"/>
                  </a:schemeClr>
                </a:solidFill>
              </a:rPr>
              <a:t>, </a:t>
            </a:r>
            <a:r>
              <a:rPr lang="en-US" dirty="0" smtClean="0">
                <a:solidFill>
                  <a:schemeClr val="bg1">
                    <a:lumMod val="75000"/>
                  </a:schemeClr>
                </a:solidFill>
              </a:rPr>
              <a:t>learning</a:t>
            </a:r>
            <a:r>
              <a:rPr lang="cs-CZ" dirty="0" smtClean="0">
                <a:solidFill>
                  <a:schemeClr val="bg1">
                    <a:lumMod val="75000"/>
                  </a:schemeClr>
                </a:solidFill>
              </a:rPr>
              <a:t> </a:t>
            </a:r>
            <a:r>
              <a:rPr lang="cs-CZ" dirty="0" err="1" smtClean="0">
                <a:solidFill>
                  <a:schemeClr val="bg1">
                    <a:lumMod val="75000"/>
                  </a:schemeClr>
                </a:solidFill>
              </a:rPr>
              <a:t>and</a:t>
            </a:r>
            <a:r>
              <a:rPr lang="en-US" dirty="0" smtClean="0">
                <a:solidFill>
                  <a:schemeClr val="bg1">
                    <a:lumMod val="75000"/>
                  </a:schemeClr>
                </a:solidFill>
              </a:rPr>
              <a:t> constructing their particular relationships to the political</a:t>
            </a:r>
            <a:r>
              <a:rPr lang="cs-CZ" dirty="0" smtClean="0">
                <a:solidFill>
                  <a:schemeClr val="bg1">
                    <a:lumMod val="75000"/>
                  </a:schemeClr>
                </a:solidFill>
              </a:rPr>
              <a:t>/</a:t>
            </a:r>
            <a:r>
              <a:rPr lang="cs-CZ" dirty="0" err="1" smtClean="0">
                <a:solidFill>
                  <a:schemeClr val="bg1">
                    <a:lumMod val="75000"/>
                  </a:schemeClr>
                </a:solidFill>
              </a:rPr>
              <a:t>civic</a:t>
            </a:r>
            <a:r>
              <a:rPr lang="en-US" dirty="0" smtClean="0">
                <a:solidFill>
                  <a:schemeClr val="bg1">
                    <a:lumMod val="75000"/>
                  </a:schemeClr>
                </a:solidFill>
              </a:rPr>
              <a:t> contexts in which they live</a:t>
            </a:r>
            <a:r>
              <a:rPr lang="cs-CZ" dirty="0" smtClean="0">
                <a:solidFill>
                  <a:schemeClr val="bg1">
                    <a:lumMod val="75000"/>
                  </a:schemeClr>
                </a:solidFill>
              </a:rPr>
              <a:t>?</a:t>
            </a:r>
          </a:p>
          <a:p>
            <a:pPr marL="0" indent="0">
              <a:buNone/>
            </a:pPr>
            <a:endParaRPr lang="cs-CZ" dirty="0" smtClean="0"/>
          </a:p>
          <a:p>
            <a:pPr marL="0" indent="0">
              <a:buNone/>
            </a:pPr>
            <a:r>
              <a:rPr lang="cs-CZ" dirty="0" smtClean="0"/>
              <a:t>(</a:t>
            </a:r>
            <a:r>
              <a:rPr lang="cs-CZ" dirty="0" err="1" smtClean="0"/>
              <a:t>Sapiro</a:t>
            </a:r>
            <a:r>
              <a:rPr lang="cs-CZ" dirty="0" smtClean="0"/>
              <a:t>, 2004)</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cs-CZ" b="1" dirty="0" err="1" smtClean="0">
                <a:solidFill>
                  <a:schemeClr val="bg1">
                    <a:lumMod val="75000"/>
                  </a:schemeClr>
                </a:solidFill>
              </a:rPr>
              <a:t>Macro</a:t>
            </a:r>
            <a:r>
              <a:rPr lang="cs-CZ" b="1" dirty="0" smtClean="0">
                <a:solidFill>
                  <a:schemeClr val="bg1">
                    <a:lumMod val="75000"/>
                  </a:schemeClr>
                </a:solidFill>
              </a:rPr>
              <a:t>-</a:t>
            </a:r>
            <a:r>
              <a:rPr lang="cs-CZ" b="1" dirty="0" err="1" smtClean="0">
                <a:solidFill>
                  <a:schemeClr val="bg1">
                    <a:lumMod val="75000"/>
                  </a:schemeClr>
                </a:solidFill>
              </a:rPr>
              <a:t>level</a:t>
            </a:r>
            <a:r>
              <a:rPr lang="cs-CZ" b="1" dirty="0" smtClean="0">
                <a:solidFill>
                  <a:schemeClr val="bg1">
                    <a:lumMod val="75000"/>
                  </a:schemeClr>
                </a:solidFill>
              </a:rPr>
              <a:t> </a:t>
            </a:r>
            <a:r>
              <a:rPr lang="cs-CZ" b="1" dirty="0" err="1" smtClean="0">
                <a:solidFill>
                  <a:schemeClr val="bg1">
                    <a:lumMod val="75000"/>
                  </a:schemeClr>
                </a:solidFill>
              </a:rPr>
              <a:t>perspective</a:t>
            </a:r>
            <a:endParaRPr lang="cs-CZ" b="1" dirty="0" smtClean="0">
              <a:solidFill>
                <a:schemeClr val="bg1">
                  <a:lumMod val="75000"/>
                </a:schemeClr>
              </a:solidFill>
            </a:endParaRPr>
          </a:p>
          <a:p>
            <a:pPr marL="0" indent="0">
              <a:buNone/>
            </a:pPr>
            <a:r>
              <a:rPr lang="en-US" dirty="0" smtClean="0">
                <a:solidFill>
                  <a:schemeClr val="bg1">
                    <a:lumMod val="75000"/>
                  </a:schemeClr>
                </a:solidFill>
              </a:rPr>
              <a:t>how societies and political systems maintain their stability by instilling certain values, beliefs, and behavioral norms in their citizens</a:t>
            </a:r>
            <a:r>
              <a:rPr lang="cs-CZ" dirty="0" smtClean="0">
                <a:solidFill>
                  <a:schemeClr val="bg1">
                    <a:lumMod val="75000"/>
                  </a:schemeClr>
                </a:solidFill>
              </a:rPr>
              <a:t>?</a:t>
            </a:r>
          </a:p>
          <a:p>
            <a:pPr marL="0" indent="0">
              <a:buNone/>
            </a:pPr>
            <a:endParaRPr lang="cs-CZ" dirty="0" smtClean="0"/>
          </a:p>
          <a:p>
            <a:pPr marL="0" indent="0">
              <a:buNone/>
            </a:pPr>
            <a:r>
              <a:rPr lang="cs-CZ" b="1" dirty="0" err="1" smtClean="0">
                <a:solidFill>
                  <a:srgbClr val="C00000"/>
                </a:solidFill>
              </a:rPr>
              <a:t>Micro</a:t>
            </a:r>
            <a:r>
              <a:rPr lang="cs-CZ" b="1" dirty="0" smtClean="0">
                <a:solidFill>
                  <a:srgbClr val="C00000"/>
                </a:solidFill>
              </a:rPr>
              <a:t>-</a:t>
            </a:r>
            <a:r>
              <a:rPr lang="cs-CZ" b="1" dirty="0" err="1" smtClean="0">
                <a:solidFill>
                  <a:srgbClr val="C00000"/>
                </a:solidFill>
              </a:rPr>
              <a:t>level</a:t>
            </a:r>
            <a:r>
              <a:rPr lang="cs-CZ" b="1" dirty="0" smtClean="0">
                <a:solidFill>
                  <a:srgbClr val="C00000"/>
                </a:solidFill>
              </a:rPr>
              <a:t> </a:t>
            </a:r>
            <a:r>
              <a:rPr lang="cs-CZ" b="1" dirty="0" err="1" smtClean="0">
                <a:solidFill>
                  <a:srgbClr val="C00000"/>
                </a:solidFill>
              </a:rPr>
              <a:t>perspective</a:t>
            </a:r>
            <a:endParaRPr lang="cs-CZ" b="1" dirty="0" smtClean="0">
              <a:solidFill>
                <a:srgbClr val="C00000"/>
              </a:solidFill>
            </a:endParaRPr>
          </a:p>
          <a:p>
            <a:pPr marL="0" indent="0">
              <a:buNone/>
            </a:pPr>
            <a:r>
              <a:rPr lang="cs-CZ" dirty="0" smtClean="0"/>
              <a:t>by </a:t>
            </a:r>
            <a:r>
              <a:rPr lang="cs-CZ" dirty="0" err="1" smtClean="0"/>
              <a:t>which</a:t>
            </a:r>
            <a:r>
              <a:rPr lang="cs-CZ" dirty="0" smtClean="0"/>
              <a:t> </a:t>
            </a:r>
            <a:r>
              <a:rPr lang="en-US" dirty="0" smtClean="0"/>
              <a:t>patterns and processes individuals engage in political</a:t>
            </a:r>
            <a:r>
              <a:rPr lang="cs-CZ" dirty="0" smtClean="0"/>
              <a:t>/</a:t>
            </a:r>
            <a:r>
              <a:rPr lang="cs-CZ" dirty="0" err="1" smtClean="0"/>
              <a:t>civic</a:t>
            </a:r>
            <a:r>
              <a:rPr lang="en-US" dirty="0" smtClean="0"/>
              <a:t> development </a:t>
            </a:r>
            <a:r>
              <a:rPr lang="cs-CZ" dirty="0" smtClean="0"/>
              <a:t>, </a:t>
            </a:r>
            <a:r>
              <a:rPr lang="en-US" dirty="0" smtClean="0"/>
              <a:t>learning</a:t>
            </a:r>
            <a:r>
              <a:rPr lang="cs-CZ" dirty="0" smtClean="0"/>
              <a:t> </a:t>
            </a:r>
            <a:r>
              <a:rPr lang="cs-CZ" dirty="0" err="1" smtClean="0"/>
              <a:t>and</a:t>
            </a:r>
            <a:r>
              <a:rPr lang="en-US" dirty="0" smtClean="0"/>
              <a:t> constructing their particular relationships to the political</a:t>
            </a:r>
            <a:r>
              <a:rPr lang="cs-CZ" dirty="0" smtClean="0"/>
              <a:t>/</a:t>
            </a:r>
            <a:r>
              <a:rPr lang="cs-CZ" dirty="0" err="1" smtClean="0"/>
              <a:t>civic</a:t>
            </a:r>
            <a:r>
              <a:rPr lang="en-US" dirty="0" smtClean="0"/>
              <a:t> contexts in which they live</a:t>
            </a:r>
            <a:r>
              <a:rPr lang="cs-CZ" dirty="0" smtClean="0"/>
              <a:t>?</a:t>
            </a:r>
          </a:p>
          <a:p>
            <a:pPr marL="0" indent="0">
              <a:buNone/>
            </a:pPr>
            <a:endParaRPr lang="cs-CZ" dirty="0" smtClean="0"/>
          </a:p>
          <a:p>
            <a:pPr marL="0" indent="0">
              <a:buNone/>
            </a:pPr>
            <a:r>
              <a:rPr lang="cs-CZ" dirty="0" smtClean="0"/>
              <a:t>(</a:t>
            </a:r>
            <a:r>
              <a:rPr lang="cs-CZ" dirty="0" err="1" smtClean="0"/>
              <a:t>Sapiro</a:t>
            </a:r>
            <a:r>
              <a:rPr lang="cs-CZ" dirty="0" smtClean="0"/>
              <a:t>, 2004)</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pPr marL="0" indent="0">
              <a:buNone/>
            </a:pPr>
            <a:r>
              <a:rPr lang="cs-CZ" dirty="0" err="1" smtClean="0"/>
              <a:t>Impressionable</a:t>
            </a:r>
            <a:r>
              <a:rPr lang="cs-CZ" dirty="0" smtClean="0"/>
              <a:t> </a:t>
            </a:r>
            <a:r>
              <a:rPr lang="cs-CZ" dirty="0" err="1" smtClean="0"/>
              <a:t>years</a:t>
            </a:r>
            <a:r>
              <a:rPr lang="cs-CZ" dirty="0" smtClean="0"/>
              <a:t> </a:t>
            </a:r>
            <a:r>
              <a:rPr lang="cs-CZ" dirty="0" err="1" smtClean="0"/>
              <a:t>hypothesis</a:t>
            </a:r>
            <a:endParaRPr lang="cs-CZ" dirty="0" smtClean="0"/>
          </a:p>
          <a:p>
            <a:pPr marL="0" indent="0">
              <a:buNone/>
            </a:pPr>
            <a:endParaRPr lang="cs-CZ" dirty="0" smtClean="0"/>
          </a:p>
          <a:p>
            <a:pPr marL="0" indent="0">
              <a:buNone/>
            </a:pPr>
            <a:endParaRPr lang="cs-CZ" dirty="0" smtClean="0"/>
          </a:p>
          <a:p>
            <a:pPr marL="0" indent="0">
              <a:buNone/>
            </a:pPr>
            <a:endParaRPr lang="cs-CZ" dirty="0" smtClean="0"/>
          </a:p>
          <a:p>
            <a:pPr marL="0" indent="0">
              <a:buNone/>
            </a:pPr>
            <a:r>
              <a:rPr lang="cs-CZ" dirty="0" err="1" smtClean="0"/>
              <a:t>Life</a:t>
            </a:r>
            <a:r>
              <a:rPr lang="cs-CZ" dirty="0" smtClean="0"/>
              <a:t>-</a:t>
            </a:r>
            <a:r>
              <a:rPr lang="cs-CZ" dirty="0" err="1" smtClean="0"/>
              <a:t>long</a:t>
            </a:r>
            <a:r>
              <a:rPr lang="cs-CZ" dirty="0" smtClean="0"/>
              <a:t> </a:t>
            </a:r>
            <a:r>
              <a:rPr lang="cs-CZ" dirty="0" err="1" smtClean="0"/>
              <a:t>openness</a:t>
            </a:r>
            <a:endParaRPr lang="cs-CZ" dirty="0"/>
          </a:p>
        </p:txBody>
      </p:sp>
      <p:sp>
        <p:nvSpPr>
          <p:cNvPr id="8" name="Vývojový diagram: paměť s přímým přístupem 7"/>
          <p:cNvSpPr/>
          <p:nvPr/>
        </p:nvSpPr>
        <p:spPr>
          <a:xfrm>
            <a:off x="1000100" y="2357430"/>
            <a:ext cx="2214578"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2643174" y="2786058"/>
            <a:ext cx="2214578" cy="64294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1000100" y="4714884"/>
            <a:ext cx="4143404"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00100" y="2928934"/>
            <a:ext cx="1428760" cy="369332"/>
          </a:xfrm>
          <a:prstGeom prst="rect">
            <a:avLst/>
          </a:prstGeom>
          <a:noFill/>
        </p:spPr>
        <p:txBody>
          <a:bodyPr wrap="square" rtlCol="0">
            <a:spAutoFit/>
          </a:bodyPr>
          <a:lstStyle/>
          <a:p>
            <a:r>
              <a:rPr lang="cs-CZ" b="1" dirty="0" smtClean="0"/>
              <a:t>adolescence</a:t>
            </a:r>
            <a:endParaRPr lang="cs-CZ" b="1" dirty="0"/>
          </a:p>
        </p:txBody>
      </p:sp>
      <p:sp>
        <p:nvSpPr>
          <p:cNvPr id="12" name="TextovéPole 11"/>
          <p:cNvSpPr txBox="1"/>
          <p:nvPr/>
        </p:nvSpPr>
        <p:spPr>
          <a:xfrm>
            <a:off x="2786050" y="2928934"/>
            <a:ext cx="1428760" cy="369332"/>
          </a:xfrm>
          <a:prstGeom prst="rect">
            <a:avLst/>
          </a:prstGeom>
          <a:noFill/>
        </p:spPr>
        <p:txBody>
          <a:bodyPr wrap="square" rtlCol="0">
            <a:spAutoFit/>
          </a:bodyPr>
          <a:lstStyle/>
          <a:p>
            <a:r>
              <a:rPr lang="cs-CZ" b="1" dirty="0" err="1" smtClean="0"/>
              <a:t>adulthood</a:t>
            </a:r>
            <a:endParaRPr lang="cs-CZ" b="1" dirty="0"/>
          </a:p>
        </p:txBody>
      </p:sp>
      <p:sp>
        <p:nvSpPr>
          <p:cNvPr id="13" name="TextovéPole 12"/>
          <p:cNvSpPr txBox="1"/>
          <p:nvPr/>
        </p:nvSpPr>
        <p:spPr>
          <a:xfrm>
            <a:off x="1142976" y="5286388"/>
            <a:ext cx="1428760" cy="369332"/>
          </a:xfrm>
          <a:prstGeom prst="rect">
            <a:avLst/>
          </a:prstGeom>
          <a:noFill/>
        </p:spPr>
        <p:txBody>
          <a:bodyPr wrap="square" rtlCol="0">
            <a:spAutoFit/>
          </a:bodyPr>
          <a:lstStyle/>
          <a:p>
            <a:r>
              <a:rPr lang="cs-CZ" b="1" dirty="0" smtClean="0"/>
              <a:t>adolescence</a:t>
            </a:r>
            <a:endParaRPr lang="cs-CZ" b="1" dirty="0"/>
          </a:p>
        </p:txBody>
      </p:sp>
      <p:sp>
        <p:nvSpPr>
          <p:cNvPr id="14" name="TextovéPole 13"/>
          <p:cNvSpPr txBox="1"/>
          <p:nvPr/>
        </p:nvSpPr>
        <p:spPr>
          <a:xfrm>
            <a:off x="2571736" y="5286388"/>
            <a:ext cx="1428760" cy="369332"/>
          </a:xfrm>
          <a:prstGeom prst="rect">
            <a:avLst/>
          </a:prstGeom>
          <a:noFill/>
        </p:spPr>
        <p:txBody>
          <a:bodyPr wrap="square" rtlCol="0">
            <a:spAutoFit/>
          </a:bodyPr>
          <a:lstStyle/>
          <a:p>
            <a:r>
              <a:rPr lang="cs-CZ" b="1" dirty="0" err="1" smtClean="0"/>
              <a:t>adulthood</a:t>
            </a:r>
            <a:endParaRPr lang="cs-CZ"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b="1" dirty="0" err="1" smtClean="0">
                <a:solidFill>
                  <a:srgbClr val="C00000"/>
                </a:solidFill>
              </a:rPr>
              <a:t>Ecological</a:t>
            </a:r>
            <a:r>
              <a:rPr lang="cs-CZ" b="1" dirty="0" smtClean="0">
                <a:solidFill>
                  <a:srgbClr val="C00000"/>
                </a:solidFill>
              </a:rPr>
              <a:t> </a:t>
            </a:r>
            <a:r>
              <a:rPr lang="cs-CZ" b="1" dirty="0" err="1" smtClean="0">
                <a:solidFill>
                  <a:srgbClr val="C00000"/>
                </a:solidFill>
              </a:rPr>
              <a:t>approach</a:t>
            </a:r>
            <a:endParaRPr lang="cs-CZ" b="1" dirty="0" smtClean="0">
              <a:solidFill>
                <a:srgbClr val="C00000"/>
              </a:solidFill>
            </a:endParaRPr>
          </a:p>
          <a:p>
            <a:pPr marL="0" indent="0">
              <a:buNone/>
            </a:pPr>
            <a:endParaRPr lang="cs-CZ" i="1" dirty="0" smtClean="0"/>
          </a:p>
          <a:p>
            <a:pPr marL="0" indent="0">
              <a:buNone/>
            </a:pPr>
            <a:r>
              <a:rPr lang="en-US" i="1" dirty="0" smtClean="0"/>
              <a:t>“[…] </a:t>
            </a:r>
            <a:r>
              <a:rPr lang="en-US" i="1" dirty="0"/>
              <a:t>development takes place through processes of progressively more complex reciprocal interaction between an active […] organism and the persons, objects, and symbol in its immediate external environment. To be effective, the interaction must occur on a fairy regular basis over extended periods of time” </a:t>
            </a:r>
            <a:r>
              <a:rPr lang="en-US" dirty="0"/>
              <a:t>(Bronfenbrenner &amp; Morris, 2006, p. 797). </a:t>
            </a:r>
            <a:endParaRPr lang="cs-CZ" dirty="0" smtClean="0"/>
          </a:p>
          <a:p>
            <a:pPr marL="0" indent="0">
              <a:buNone/>
            </a:pPr>
            <a:endParaRPr lang="cs-CZ" i="1" dirty="0"/>
          </a:p>
          <a:p>
            <a:pPr marL="0" indent="0">
              <a:buNone/>
            </a:pPr>
            <a:r>
              <a:rPr lang="en-US" i="1" dirty="0" smtClean="0"/>
              <a:t>“</a:t>
            </a:r>
            <a:r>
              <a:rPr lang="en-US" i="1" dirty="0"/>
              <a:t>the form, power, content, and direction of the proximal processes effecting development vary systematically as a joint function of [1] the characteristics of the developing person, [2] the environment […], [3] the nature of the developmental outcomes under consideration, and [4] the social continuities and changes occurring over time through the life course and the historical period”</a:t>
            </a:r>
            <a:r>
              <a:rPr lang="en-US" dirty="0"/>
              <a:t> (Bronfenbrenner &amp; Morris, 2006, p. 798). </a:t>
            </a:r>
            <a:endParaRPr lang="cs-CZ" dirty="0"/>
          </a:p>
        </p:txBody>
      </p:sp>
    </p:spTree>
    <p:extLst>
      <p:ext uri="{BB962C8B-B14F-4D97-AF65-F5344CB8AC3E}">
        <p14:creationId xmlns:p14="http://schemas.microsoft.com/office/powerpoint/2010/main" val="2862975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
        <p:nvSpPr>
          <p:cNvPr id="12" name="TextovéPole 11"/>
          <p:cNvSpPr txBox="1"/>
          <p:nvPr/>
        </p:nvSpPr>
        <p:spPr>
          <a:xfrm>
            <a:off x="285720" y="4786322"/>
            <a:ext cx="2500330" cy="523220"/>
          </a:xfrm>
          <a:prstGeom prst="rect">
            <a:avLst/>
          </a:prstGeom>
          <a:noFill/>
        </p:spPr>
        <p:txBody>
          <a:bodyPr wrap="square" rtlCol="0">
            <a:spAutoFit/>
          </a:bodyPr>
          <a:lstStyle/>
          <a:p>
            <a:pPr algn="ctr"/>
            <a:r>
              <a:rPr lang="cs-CZ" sz="2800" b="1" dirty="0" err="1" smtClean="0"/>
              <a:t>mesosystem</a:t>
            </a:r>
            <a:endParaRPr lang="cs-CZ" sz="2800" b="1" dirty="0"/>
          </a:p>
        </p:txBody>
      </p:sp>
      <p:cxnSp>
        <p:nvCxnSpPr>
          <p:cNvPr id="13" name="Přímá spojovací šipka 12"/>
          <p:cNvCxnSpPr>
            <a:stCxn id="5" idx="6"/>
            <a:endCxn id="6" idx="2"/>
          </p:cNvCxnSpPr>
          <p:nvPr/>
        </p:nvCxnSpPr>
        <p:spPr>
          <a:xfrm>
            <a:off x="4572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
        <p:nvSpPr>
          <p:cNvPr id="12" name="TextovéPole 11"/>
          <p:cNvSpPr txBox="1"/>
          <p:nvPr/>
        </p:nvSpPr>
        <p:spPr>
          <a:xfrm>
            <a:off x="285720" y="4786322"/>
            <a:ext cx="2500330" cy="523220"/>
          </a:xfrm>
          <a:prstGeom prst="rect">
            <a:avLst/>
          </a:prstGeom>
          <a:noFill/>
        </p:spPr>
        <p:txBody>
          <a:bodyPr wrap="square" rtlCol="0">
            <a:spAutoFit/>
          </a:bodyPr>
          <a:lstStyle/>
          <a:p>
            <a:pPr algn="ctr"/>
            <a:r>
              <a:rPr lang="cs-CZ" sz="2800" b="1" dirty="0" err="1" smtClean="0"/>
              <a:t>mesosystem</a:t>
            </a:r>
            <a:endParaRPr lang="cs-CZ" sz="2800" b="1" dirty="0"/>
          </a:p>
        </p:txBody>
      </p:sp>
      <p:cxnSp>
        <p:nvCxnSpPr>
          <p:cNvPr id="13" name="Přímá spojovací šipka 12"/>
          <p:cNvCxnSpPr>
            <a:stCxn id="5" idx="6"/>
            <a:endCxn id="6" idx="2"/>
          </p:cNvCxnSpPr>
          <p:nvPr/>
        </p:nvCxnSpPr>
        <p:spPr>
          <a:xfrm>
            <a:off x="4572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285720" y="4143380"/>
            <a:ext cx="2500330" cy="523220"/>
          </a:xfrm>
          <a:prstGeom prst="rect">
            <a:avLst/>
          </a:prstGeom>
          <a:noFill/>
        </p:spPr>
        <p:txBody>
          <a:bodyPr wrap="square" rtlCol="0">
            <a:spAutoFit/>
          </a:bodyPr>
          <a:lstStyle/>
          <a:p>
            <a:pPr algn="ctr"/>
            <a:r>
              <a:rPr lang="cs-CZ" sz="2800" b="1" dirty="0" err="1" smtClean="0"/>
              <a:t>exosystem</a:t>
            </a:r>
            <a:endParaRPr lang="cs-CZ" sz="2800" b="1" dirty="0"/>
          </a:p>
        </p:txBody>
      </p:sp>
      <p:sp>
        <p:nvSpPr>
          <p:cNvPr id="18" name="Elipsa 17"/>
          <p:cNvSpPr/>
          <p:nvPr/>
        </p:nvSpPr>
        <p:spPr>
          <a:xfrm>
            <a:off x="2500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Workplace</a:t>
            </a:r>
            <a:endParaRPr lang="cs-CZ" sz="2400" b="1" dirty="0"/>
          </a:p>
        </p:txBody>
      </p:sp>
      <p:cxnSp>
        <p:nvCxnSpPr>
          <p:cNvPr id="19" name="Přímá spojovací šipka 18"/>
          <p:cNvCxnSpPr>
            <a:stCxn id="18" idx="4"/>
            <a:endCxn id="5" idx="0"/>
          </p:cNvCxnSpPr>
          <p:nvPr/>
        </p:nvCxnSpPr>
        <p:spPr>
          <a:xfrm rot="16200000" flipH="1">
            <a:off x="3500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5143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Boards</a:t>
            </a:r>
            <a:r>
              <a:rPr lang="cs-CZ" sz="2400" b="1" dirty="0" smtClean="0"/>
              <a:t>,</a:t>
            </a:r>
            <a:br>
              <a:rPr lang="cs-CZ" sz="2400" b="1" dirty="0" smtClean="0"/>
            </a:br>
            <a:r>
              <a:rPr lang="cs-CZ" sz="2400" b="1" dirty="0" err="1" smtClean="0"/>
              <a:t>directorate</a:t>
            </a:r>
            <a:endParaRPr lang="cs-CZ" sz="2400" b="1" dirty="0"/>
          </a:p>
        </p:txBody>
      </p:sp>
      <p:cxnSp>
        <p:nvCxnSpPr>
          <p:cNvPr id="37" name="Přímá spojovací šipka 36"/>
          <p:cNvCxnSpPr>
            <a:stCxn id="36" idx="4"/>
            <a:endCxn id="6" idx="0"/>
          </p:cNvCxnSpPr>
          <p:nvPr/>
        </p:nvCxnSpPr>
        <p:spPr>
          <a:xfrm rot="5400000">
            <a:off x="5715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ál 2"/>
          <p:cNvSpPr/>
          <p:nvPr/>
        </p:nvSpPr>
        <p:spPr>
          <a:xfrm>
            <a:off x="1907704" y="1196752"/>
            <a:ext cx="6048672" cy="4112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4286248" y="5000636"/>
            <a:ext cx="1029270" cy="1442901"/>
          </a:xfrm>
          <a:prstGeom prst="rect">
            <a:avLst/>
          </a:prstGeom>
          <a:noFill/>
        </p:spPr>
      </p:pic>
      <p:sp>
        <p:nvSpPr>
          <p:cNvPr id="5" name="Elipsa 4"/>
          <p:cNvSpPr/>
          <p:nvPr/>
        </p:nvSpPr>
        <p:spPr>
          <a:xfrm>
            <a:off x="3286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Family</a:t>
            </a:r>
            <a:endParaRPr lang="cs-CZ" sz="2400" b="1" dirty="0"/>
          </a:p>
        </p:txBody>
      </p:sp>
      <p:sp>
        <p:nvSpPr>
          <p:cNvPr id="6" name="Elipsa 5"/>
          <p:cNvSpPr/>
          <p:nvPr/>
        </p:nvSpPr>
        <p:spPr>
          <a:xfrm>
            <a:off x="5072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Class</a:t>
            </a:r>
            <a:r>
              <a:rPr lang="cs-CZ" sz="2400" b="1" dirty="0" smtClean="0"/>
              <a:t>-</a:t>
            </a:r>
            <a:r>
              <a:rPr lang="cs-CZ" sz="2400" b="1" dirty="0" err="1" smtClean="0"/>
              <a:t>room</a:t>
            </a:r>
            <a:endParaRPr lang="cs-CZ" sz="2400" b="1" dirty="0"/>
          </a:p>
        </p:txBody>
      </p:sp>
      <p:cxnSp>
        <p:nvCxnSpPr>
          <p:cNvPr id="10" name="Přímá spojovací šipka 9"/>
          <p:cNvCxnSpPr>
            <a:stCxn id="5" idx="5"/>
          </p:cNvCxnSpPr>
          <p:nvPr/>
        </p:nvCxnSpPr>
        <p:spPr>
          <a:xfrm rot="16200000" flipH="1">
            <a:off x="4343634" y="4843708"/>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5032014" y="4843711"/>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85720" y="5429264"/>
            <a:ext cx="2500330" cy="523220"/>
          </a:xfrm>
          <a:prstGeom prst="rect">
            <a:avLst/>
          </a:prstGeom>
          <a:noFill/>
        </p:spPr>
        <p:txBody>
          <a:bodyPr wrap="square" rtlCol="0">
            <a:spAutoFit/>
          </a:bodyPr>
          <a:lstStyle/>
          <a:p>
            <a:pPr algn="ctr"/>
            <a:r>
              <a:rPr lang="cs-CZ" sz="2800" b="1" dirty="0" err="1" smtClean="0"/>
              <a:t>microsystem</a:t>
            </a:r>
            <a:endParaRPr lang="cs-CZ" sz="2800" b="1" dirty="0"/>
          </a:p>
        </p:txBody>
      </p:sp>
      <p:sp>
        <p:nvSpPr>
          <p:cNvPr id="15" name="TextovéPole 14"/>
          <p:cNvSpPr txBox="1"/>
          <p:nvPr/>
        </p:nvSpPr>
        <p:spPr>
          <a:xfrm>
            <a:off x="6643702" y="5786454"/>
            <a:ext cx="2285984" cy="646331"/>
          </a:xfrm>
          <a:prstGeom prst="rect">
            <a:avLst/>
          </a:prstGeom>
          <a:noFill/>
        </p:spPr>
        <p:txBody>
          <a:bodyPr wrap="square" rtlCol="0">
            <a:spAutoFit/>
          </a:bodyPr>
          <a:lstStyle/>
          <a:p>
            <a:r>
              <a:rPr lang="en-US" b="1" dirty="0" err="1" smtClean="0"/>
              <a:t>Bronfenbrenner</a:t>
            </a:r>
            <a:r>
              <a:rPr lang="cs-CZ" b="1" dirty="0" smtClean="0"/>
              <a:t>, 1979</a:t>
            </a:r>
          </a:p>
          <a:p>
            <a:r>
              <a:rPr lang="cs-CZ" dirty="0" err="1" smtClean="0"/>
              <a:t>Wilkenfeld</a:t>
            </a:r>
            <a:r>
              <a:rPr lang="cs-CZ" dirty="0" smtClean="0"/>
              <a:t> </a:t>
            </a:r>
            <a:r>
              <a:rPr lang="cs-CZ" dirty="0" err="1" smtClean="0"/>
              <a:t>et</a:t>
            </a:r>
            <a:r>
              <a:rPr lang="cs-CZ" dirty="0" smtClean="0"/>
              <a:t> </a:t>
            </a:r>
            <a:r>
              <a:rPr lang="cs-CZ" dirty="0" err="1" smtClean="0"/>
              <a:t>al</a:t>
            </a:r>
            <a:r>
              <a:rPr lang="cs-CZ" dirty="0" smtClean="0"/>
              <a:t>., 2010</a:t>
            </a:r>
            <a:endParaRPr lang="cs-CZ" dirty="0"/>
          </a:p>
        </p:txBody>
      </p:sp>
      <p:sp>
        <p:nvSpPr>
          <p:cNvPr id="12" name="TextovéPole 11"/>
          <p:cNvSpPr txBox="1"/>
          <p:nvPr/>
        </p:nvSpPr>
        <p:spPr>
          <a:xfrm>
            <a:off x="285720" y="4786322"/>
            <a:ext cx="2500330" cy="523220"/>
          </a:xfrm>
          <a:prstGeom prst="rect">
            <a:avLst/>
          </a:prstGeom>
          <a:noFill/>
        </p:spPr>
        <p:txBody>
          <a:bodyPr wrap="square" rtlCol="0">
            <a:spAutoFit/>
          </a:bodyPr>
          <a:lstStyle/>
          <a:p>
            <a:pPr algn="ctr"/>
            <a:r>
              <a:rPr lang="cs-CZ" sz="2800" b="1" dirty="0" err="1" smtClean="0"/>
              <a:t>mesosystem</a:t>
            </a:r>
            <a:endParaRPr lang="cs-CZ" sz="2800" b="1" dirty="0"/>
          </a:p>
        </p:txBody>
      </p:sp>
      <p:cxnSp>
        <p:nvCxnSpPr>
          <p:cNvPr id="13" name="Přímá spojovací šipka 12"/>
          <p:cNvCxnSpPr>
            <a:stCxn id="5" idx="6"/>
            <a:endCxn id="6" idx="2"/>
          </p:cNvCxnSpPr>
          <p:nvPr/>
        </p:nvCxnSpPr>
        <p:spPr>
          <a:xfrm>
            <a:off x="4572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285720" y="4143380"/>
            <a:ext cx="2500330" cy="523220"/>
          </a:xfrm>
          <a:prstGeom prst="rect">
            <a:avLst/>
          </a:prstGeom>
          <a:noFill/>
        </p:spPr>
        <p:txBody>
          <a:bodyPr wrap="square" rtlCol="0">
            <a:spAutoFit/>
          </a:bodyPr>
          <a:lstStyle/>
          <a:p>
            <a:pPr algn="ctr"/>
            <a:r>
              <a:rPr lang="cs-CZ" sz="2800" b="1" dirty="0" err="1" smtClean="0"/>
              <a:t>exosystem</a:t>
            </a:r>
            <a:endParaRPr lang="cs-CZ" sz="2800" b="1" dirty="0"/>
          </a:p>
        </p:txBody>
      </p:sp>
      <p:sp>
        <p:nvSpPr>
          <p:cNvPr id="18" name="Elipsa 17"/>
          <p:cNvSpPr/>
          <p:nvPr/>
        </p:nvSpPr>
        <p:spPr>
          <a:xfrm>
            <a:off x="2500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Workplace</a:t>
            </a:r>
            <a:endParaRPr lang="cs-CZ" sz="2400" b="1" dirty="0"/>
          </a:p>
        </p:txBody>
      </p:sp>
      <p:cxnSp>
        <p:nvCxnSpPr>
          <p:cNvPr id="19" name="Přímá spojovací šipka 18"/>
          <p:cNvCxnSpPr>
            <a:stCxn id="18" idx="4"/>
            <a:endCxn id="5" idx="0"/>
          </p:cNvCxnSpPr>
          <p:nvPr/>
        </p:nvCxnSpPr>
        <p:spPr>
          <a:xfrm rot="16200000" flipH="1">
            <a:off x="3500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5143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smtClean="0"/>
              <a:t>Boards</a:t>
            </a:r>
            <a:r>
              <a:rPr lang="cs-CZ" sz="2400" b="1" dirty="0" smtClean="0"/>
              <a:t>,</a:t>
            </a:r>
            <a:br>
              <a:rPr lang="cs-CZ" sz="2400" b="1" dirty="0" smtClean="0"/>
            </a:br>
            <a:r>
              <a:rPr lang="cs-CZ" sz="2400" b="1" dirty="0" err="1" smtClean="0"/>
              <a:t>directorate</a:t>
            </a:r>
            <a:endParaRPr lang="cs-CZ" sz="2400" b="1" dirty="0"/>
          </a:p>
        </p:txBody>
      </p:sp>
      <p:cxnSp>
        <p:nvCxnSpPr>
          <p:cNvPr id="37" name="Přímá spojovací šipka 36"/>
          <p:cNvCxnSpPr>
            <a:stCxn id="36" idx="4"/>
            <a:endCxn id="6" idx="0"/>
          </p:cNvCxnSpPr>
          <p:nvPr/>
        </p:nvCxnSpPr>
        <p:spPr>
          <a:xfrm rot="5400000">
            <a:off x="5715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285720" y="3500438"/>
            <a:ext cx="2500330" cy="523220"/>
          </a:xfrm>
          <a:prstGeom prst="rect">
            <a:avLst/>
          </a:prstGeom>
          <a:noFill/>
        </p:spPr>
        <p:txBody>
          <a:bodyPr wrap="square" rtlCol="0">
            <a:spAutoFit/>
          </a:bodyPr>
          <a:lstStyle/>
          <a:p>
            <a:pPr algn="ctr"/>
            <a:r>
              <a:rPr lang="cs-CZ" sz="2800" b="1" dirty="0" err="1" smtClean="0"/>
              <a:t>macrosystem</a:t>
            </a:r>
            <a:endParaRPr lang="cs-CZ" sz="2800" b="1" dirty="0"/>
          </a:p>
        </p:txBody>
      </p:sp>
      <p:sp>
        <p:nvSpPr>
          <p:cNvPr id="22" name="Obdélník 21"/>
          <p:cNvSpPr/>
          <p:nvPr/>
        </p:nvSpPr>
        <p:spPr>
          <a:xfrm>
            <a:off x="642910" y="1500174"/>
            <a:ext cx="8001056" cy="7858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err="1" smtClean="0">
                <a:solidFill>
                  <a:schemeClr val="bg1"/>
                </a:solidFill>
              </a:rPr>
              <a:t>Cultural</a:t>
            </a:r>
            <a:r>
              <a:rPr lang="cs-CZ" sz="2400" b="1" dirty="0" smtClean="0">
                <a:solidFill>
                  <a:schemeClr val="bg1"/>
                </a:solidFill>
              </a:rPr>
              <a:t> </a:t>
            </a:r>
            <a:r>
              <a:rPr lang="cs-CZ" sz="2400" b="1" dirty="0" err="1" smtClean="0">
                <a:solidFill>
                  <a:schemeClr val="bg1"/>
                </a:solidFill>
              </a:rPr>
              <a:t>values</a:t>
            </a:r>
            <a:r>
              <a:rPr lang="cs-CZ" sz="2400" b="1" dirty="0" smtClean="0">
                <a:solidFill>
                  <a:schemeClr val="bg1"/>
                </a:solidFill>
              </a:rPr>
              <a:t>, </a:t>
            </a:r>
            <a:r>
              <a:rPr lang="cs-CZ" sz="2400" b="1" dirty="0" err="1" smtClean="0">
                <a:solidFill>
                  <a:schemeClr val="bg1"/>
                </a:solidFill>
              </a:rPr>
              <a:t>political</a:t>
            </a:r>
            <a:r>
              <a:rPr lang="cs-CZ" sz="2400" b="1" dirty="0" smtClean="0">
                <a:solidFill>
                  <a:schemeClr val="bg1"/>
                </a:solidFill>
              </a:rPr>
              <a:t> </a:t>
            </a:r>
            <a:r>
              <a:rPr lang="cs-CZ" sz="2400" b="1" dirty="0" err="1" smtClean="0">
                <a:solidFill>
                  <a:schemeClr val="bg1"/>
                </a:solidFill>
              </a:rPr>
              <a:t>culture</a:t>
            </a:r>
            <a:r>
              <a:rPr lang="cs-CZ" sz="2400" b="1" dirty="0" smtClean="0">
                <a:solidFill>
                  <a:schemeClr val="bg1"/>
                </a:solidFill>
              </a:rPr>
              <a:t>,  ideology </a:t>
            </a:r>
            <a:r>
              <a:rPr lang="cs-CZ" sz="2400" b="1" dirty="0" err="1" smtClean="0">
                <a:solidFill>
                  <a:schemeClr val="bg1"/>
                </a:solidFill>
              </a:rPr>
              <a:t>underlying</a:t>
            </a:r>
            <a:r>
              <a:rPr lang="cs-CZ" sz="2400" b="1" smtClean="0">
                <a:solidFill>
                  <a:schemeClr val="bg1"/>
                </a:solidFill>
              </a:rPr>
              <a:t> economic</a:t>
            </a:r>
            <a:r>
              <a:rPr lang="cs-CZ" sz="2400" b="1" dirty="0" smtClean="0">
                <a:solidFill>
                  <a:schemeClr val="bg1"/>
                </a:solidFill>
              </a:rPr>
              <a:t> </a:t>
            </a:r>
            <a:r>
              <a:rPr lang="cs-CZ" sz="2400" b="1" dirty="0" err="1" smtClean="0">
                <a:solidFill>
                  <a:schemeClr val="bg1"/>
                </a:solidFill>
              </a:rPr>
              <a:t>or</a:t>
            </a:r>
            <a:r>
              <a:rPr lang="cs-CZ" sz="2400" b="1" dirty="0" smtClean="0">
                <a:solidFill>
                  <a:schemeClr val="bg1"/>
                </a:solidFill>
              </a:rPr>
              <a:t> </a:t>
            </a:r>
            <a:r>
              <a:rPr lang="cs-CZ" sz="2400" b="1" dirty="0" err="1" smtClean="0">
                <a:solidFill>
                  <a:schemeClr val="bg1"/>
                </a:solidFill>
              </a:rPr>
              <a:t>governmental</a:t>
            </a:r>
            <a:r>
              <a:rPr lang="cs-CZ" sz="2400" b="1" dirty="0" smtClean="0">
                <a:solidFill>
                  <a:schemeClr val="bg1"/>
                </a:solidFill>
              </a:rPr>
              <a:t> </a:t>
            </a:r>
            <a:r>
              <a:rPr lang="cs-CZ" sz="2400" b="1" dirty="0" err="1" smtClean="0">
                <a:solidFill>
                  <a:schemeClr val="bg1"/>
                </a:solidFill>
              </a:rPr>
              <a:t>system</a:t>
            </a:r>
            <a:r>
              <a:rPr lang="cs-CZ" sz="2400" b="1" dirty="0" smtClean="0">
                <a:solidFill>
                  <a:schemeClr val="bg1"/>
                </a:solidFill>
              </a:rPr>
              <a:t> …</a:t>
            </a:r>
            <a:endParaRPr lang="cs-CZ" sz="2400" b="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normAutofit/>
          </a:bodyPr>
          <a:lstStyle/>
          <a:p>
            <a:pPr marL="0" indent="0">
              <a:buNone/>
            </a:pPr>
            <a:r>
              <a:rPr lang="cs-CZ" sz="2200" dirty="0" err="1" smtClean="0"/>
              <a:t>Implications</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ecological</a:t>
            </a:r>
            <a:r>
              <a:rPr lang="cs-CZ" sz="2200" dirty="0" smtClean="0"/>
              <a:t> </a:t>
            </a:r>
            <a:r>
              <a:rPr lang="cs-CZ" sz="2200" dirty="0" err="1" smtClean="0"/>
              <a:t>approach</a:t>
            </a:r>
            <a:r>
              <a:rPr lang="cs-CZ" sz="2200" dirty="0" smtClean="0"/>
              <a:t>:</a:t>
            </a:r>
          </a:p>
          <a:p>
            <a:pPr marL="0" indent="0">
              <a:buNone/>
            </a:pPr>
            <a:endParaRPr lang="cs-CZ" sz="2200" dirty="0" smtClean="0"/>
          </a:p>
          <a:p>
            <a:r>
              <a:rPr lang="en-US" sz="2200" dirty="0"/>
              <a:t>development can occur only if the person engages in an activity that takes place on a regular basis and becomes increasingly </a:t>
            </a:r>
            <a:r>
              <a:rPr lang="en-US" sz="2200" dirty="0" smtClean="0"/>
              <a:t>complex</a:t>
            </a:r>
            <a:endParaRPr lang="cs-CZ" sz="2200" dirty="0"/>
          </a:p>
        </p:txBody>
      </p:sp>
    </p:spTree>
    <p:extLst>
      <p:ext uri="{BB962C8B-B14F-4D97-AF65-F5344CB8AC3E}">
        <p14:creationId xmlns:p14="http://schemas.microsoft.com/office/powerpoint/2010/main" val="2495281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normAutofit/>
          </a:bodyPr>
          <a:lstStyle/>
          <a:p>
            <a:pPr marL="0" indent="0">
              <a:buNone/>
            </a:pPr>
            <a:r>
              <a:rPr lang="cs-CZ" sz="2200" dirty="0" err="1" smtClean="0"/>
              <a:t>Implications</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ecological</a:t>
            </a:r>
            <a:r>
              <a:rPr lang="cs-CZ" sz="2200" dirty="0" smtClean="0"/>
              <a:t> </a:t>
            </a:r>
            <a:r>
              <a:rPr lang="cs-CZ" sz="2200" dirty="0" err="1" smtClean="0"/>
              <a:t>approach</a:t>
            </a:r>
            <a:r>
              <a:rPr lang="cs-CZ" sz="2200" dirty="0" smtClean="0"/>
              <a:t>:</a:t>
            </a:r>
          </a:p>
          <a:p>
            <a:pPr marL="0" indent="0">
              <a:buNone/>
            </a:pPr>
            <a:endParaRPr lang="cs-CZ" sz="2200" dirty="0" smtClean="0"/>
          </a:p>
          <a:p>
            <a:r>
              <a:rPr lang="en-US" sz="2200" dirty="0"/>
              <a:t>development can occur only if the person engages in an activity that takes place on a regular basis and becomes increasingly </a:t>
            </a:r>
            <a:r>
              <a:rPr lang="en-US" sz="2200" dirty="0" smtClean="0"/>
              <a:t>complex</a:t>
            </a:r>
            <a:endParaRPr lang="cs-CZ" sz="2200" dirty="0" smtClean="0"/>
          </a:p>
          <a:p>
            <a:r>
              <a:rPr lang="en-US" sz="2200" dirty="0"/>
              <a:t>development consists in person’s reciprocal interactions with a growing array of microsystems, starting with families and extending to peer groups, schools, mentors or </a:t>
            </a:r>
            <a:r>
              <a:rPr lang="en-US" sz="2200" dirty="0" smtClean="0"/>
              <a:t>associations</a:t>
            </a:r>
            <a:endParaRPr lang="cs-CZ" sz="2200" dirty="0"/>
          </a:p>
        </p:txBody>
      </p:sp>
    </p:spTree>
    <p:extLst>
      <p:ext uri="{BB962C8B-B14F-4D97-AF65-F5344CB8AC3E}">
        <p14:creationId xmlns:p14="http://schemas.microsoft.com/office/powerpoint/2010/main" val="740011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p:txBody>
          <a:bodyPr>
            <a:normAutofit/>
          </a:bodyPr>
          <a:lstStyle/>
          <a:p>
            <a:pPr marL="0" indent="0">
              <a:buNone/>
            </a:pPr>
            <a:r>
              <a:rPr lang="cs-CZ" sz="2200" dirty="0" err="1" smtClean="0"/>
              <a:t>Implications</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ecological</a:t>
            </a:r>
            <a:r>
              <a:rPr lang="cs-CZ" sz="2200" dirty="0" smtClean="0"/>
              <a:t> </a:t>
            </a:r>
            <a:r>
              <a:rPr lang="cs-CZ" sz="2200" dirty="0" err="1" smtClean="0"/>
              <a:t>approach</a:t>
            </a:r>
            <a:r>
              <a:rPr lang="cs-CZ" sz="2200" dirty="0" smtClean="0"/>
              <a:t>:</a:t>
            </a:r>
          </a:p>
          <a:p>
            <a:pPr marL="0" indent="0">
              <a:buNone/>
            </a:pPr>
            <a:endParaRPr lang="cs-CZ" sz="2200" dirty="0" smtClean="0"/>
          </a:p>
          <a:p>
            <a:r>
              <a:rPr lang="en-US" sz="2200" dirty="0"/>
              <a:t>development can occur only if the person engages in an activity that takes place on a regular basis and becomes increasingly </a:t>
            </a:r>
            <a:r>
              <a:rPr lang="en-US" sz="2200" dirty="0" smtClean="0"/>
              <a:t>complex</a:t>
            </a:r>
            <a:endParaRPr lang="cs-CZ" sz="2200" dirty="0" smtClean="0"/>
          </a:p>
          <a:p>
            <a:r>
              <a:rPr lang="en-US" sz="2200" dirty="0"/>
              <a:t>development consists in person’s reciprocal interactions with a growing array of microsystems, starting with families and extending to peer groups, schools, mentors or </a:t>
            </a:r>
            <a:r>
              <a:rPr lang="en-US" sz="2200" dirty="0" smtClean="0"/>
              <a:t>associations</a:t>
            </a:r>
            <a:endParaRPr lang="cs-CZ" sz="2200" dirty="0" smtClean="0"/>
          </a:p>
          <a:p>
            <a:r>
              <a:rPr lang="en-US" sz="2200" dirty="0"/>
              <a:t>adolescents’ individual characteristics (dispositions and abilities) influence how much and how they are civically </a:t>
            </a:r>
            <a:r>
              <a:rPr lang="en-US" sz="2200" dirty="0" smtClean="0"/>
              <a:t>engaged</a:t>
            </a:r>
            <a:endParaRPr lang="cs-CZ" sz="2200" dirty="0"/>
          </a:p>
        </p:txBody>
      </p:sp>
    </p:spTree>
    <p:extLst>
      <p:ext uri="{BB962C8B-B14F-4D97-AF65-F5344CB8AC3E}">
        <p14:creationId xmlns:p14="http://schemas.microsoft.com/office/powerpoint/2010/main" val="1901476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political</a:t>
            </a:r>
            <a:r>
              <a:rPr lang="cs-CZ" dirty="0" smtClean="0"/>
              <a:t>/</a:t>
            </a:r>
            <a:r>
              <a:rPr lang="cs-CZ" dirty="0" err="1" smtClean="0"/>
              <a:t>civic</a:t>
            </a:r>
            <a:r>
              <a:rPr lang="cs-CZ" dirty="0" smtClean="0"/>
              <a:t> </a:t>
            </a:r>
            <a:r>
              <a:rPr lang="cs-CZ" dirty="0" err="1" smtClean="0"/>
              <a:t>socialization</a:t>
            </a:r>
            <a:r>
              <a:rPr lang="cs-CZ" dirty="0" smtClean="0"/>
              <a:t>?</a:t>
            </a:r>
            <a:endParaRPr lang="cs-CZ" dirty="0"/>
          </a:p>
        </p:txBody>
      </p:sp>
      <p:sp>
        <p:nvSpPr>
          <p:cNvPr id="4" name="Zástupný symbol pro obsah 3"/>
          <p:cNvSpPr>
            <a:spLocks noGrp="1"/>
          </p:cNvSpPr>
          <p:nvPr>
            <p:ph idx="1"/>
          </p:nvPr>
        </p:nvSpPr>
        <p:spPr>
          <a:xfrm>
            <a:off x="457200" y="1600200"/>
            <a:ext cx="8229600" cy="4997152"/>
          </a:xfrm>
        </p:spPr>
        <p:txBody>
          <a:bodyPr>
            <a:noAutofit/>
          </a:bodyPr>
          <a:lstStyle/>
          <a:p>
            <a:pPr marL="0" indent="0">
              <a:buNone/>
            </a:pPr>
            <a:r>
              <a:rPr lang="cs-CZ" sz="2200" dirty="0" err="1" smtClean="0"/>
              <a:t>Implications</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ecological</a:t>
            </a:r>
            <a:r>
              <a:rPr lang="cs-CZ" sz="2200" dirty="0" smtClean="0"/>
              <a:t> </a:t>
            </a:r>
            <a:r>
              <a:rPr lang="cs-CZ" sz="2200" dirty="0" err="1" smtClean="0"/>
              <a:t>approach</a:t>
            </a:r>
            <a:r>
              <a:rPr lang="cs-CZ" sz="2200" dirty="0" smtClean="0"/>
              <a:t>:</a:t>
            </a:r>
          </a:p>
          <a:p>
            <a:pPr marL="0" indent="0">
              <a:buNone/>
            </a:pPr>
            <a:endParaRPr lang="cs-CZ" sz="2200" dirty="0" smtClean="0"/>
          </a:p>
          <a:p>
            <a:r>
              <a:rPr lang="en-US" sz="2200" dirty="0"/>
              <a:t>development can occur only if the person engages in an activity that takes place on a regular basis and becomes increasingly </a:t>
            </a:r>
            <a:r>
              <a:rPr lang="en-US" sz="2200" dirty="0" smtClean="0"/>
              <a:t>complex</a:t>
            </a:r>
            <a:endParaRPr lang="cs-CZ" sz="2200" dirty="0" smtClean="0"/>
          </a:p>
          <a:p>
            <a:r>
              <a:rPr lang="en-US" sz="2200" dirty="0"/>
              <a:t>development consists in person’s reciprocal interactions with a growing array of microsystems, starting with families and extending to peer groups, schools, mentors or </a:t>
            </a:r>
            <a:r>
              <a:rPr lang="en-US" sz="2200" dirty="0" smtClean="0"/>
              <a:t>associations</a:t>
            </a:r>
            <a:endParaRPr lang="cs-CZ" sz="2200" dirty="0" smtClean="0"/>
          </a:p>
          <a:p>
            <a:r>
              <a:rPr lang="en-US" sz="2200" dirty="0"/>
              <a:t>adolescents’ individual characteristics (dispositions and abilities) influence how much and how they are civically </a:t>
            </a:r>
            <a:r>
              <a:rPr lang="en-US" sz="2200" dirty="0" smtClean="0"/>
              <a:t>engaged</a:t>
            </a:r>
            <a:endParaRPr lang="cs-CZ" sz="2200" dirty="0" smtClean="0"/>
          </a:p>
          <a:p>
            <a:r>
              <a:rPr lang="en-US" sz="2200" dirty="0"/>
              <a:t>specific interactions between microsystems and adolescents might considerably differ across different regions, countries, social classes or generations </a:t>
            </a:r>
            <a:endParaRPr lang="cs-CZ" sz="2200" dirty="0"/>
          </a:p>
        </p:txBody>
      </p:sp>
    </p:spTree>
    <p:extLst>
      <p:ext uri="{BB962C8B-B14F-4D97-AF65-F5344CB8AC3E}">
        <p14:creationId xmlns:p14="http://schemas.microsoft.com/office/powerpoint/2010/main" val="1207307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p:txBody>
          <a:bodyPr/>
          <a:lstStyle/>
          <a:p>
            <a:pPr marL="0" indent="0">
              <a:buNone/>
            </a:pPr>
            <a:r>
              <a:rPr lang="cs-CZ" dirty="0" err="1" smtClean="0">
                <a:solidFill>
                  <a:srgbClr val="C00000"/>
                </a:solidFill>
              </a:rPr>
              <a:t>Impressionable</a:t>
            </a:r>
            <a:r>
              <a:rPr lang="cs-CZ" dirty="0" smtClean="0">
                <a:solidFill>
                  <a:srgbClr val="C00000"/>
                </a:solidFill>
              </a:rPr>
              <a:t> </a:t>
            </a:r>
            <a:r>
              <a:rPr lang="cs-CZ" dirty="0" err="1" smtClean="0">
                <a:solidFill>
                  <a:srgbClr val="C00000"/>
                </a:solidFill>
              </a:rPr>
              <a:t>years</a:t>
            </a:r>
            <a:r>
              <a:rPr lang="cs-CZ" dirty="0" smtClean="0">
                <a:solidFill>
                  <a:srgbClr val="C00000"/>
                </a:solidFill>
              </a:rPr>
              <a:t> </a:t>
            </a:r>
            <a:r>
              <a:rPr lang="cs-CZ" dirty="0" err="1" smtClean="0">
                <a:solidFill>
                  <a:srgbClr val="C00000"/>
                </a:solidFill>
              </a:rPr>
              <a:t>hypothesis</a:t>
            </a:r>
            <a:endParaRPr lang="cs-CZ" dirty="0" smtClean="0">
              <a:solidFill>
                <a:srgbClr val="C00000"/>
              </a:solidFill>
            </a:endParaRPr>
          </a:p>
          <a:p>
            <a:pPr marL="0" indent="0">
              <a:buNone/>
            </a:pPr>
            <a:endParaRPr lang="cs-CZ" dirty="0" smtClean="0"/>
          </a:p>
          <a:p>
            <a:pPr marL="0" indent="0">
              <a:buNone/>
            </a:pPr>
            <a:endParaRPr lang="cs-CZ" dirty="0" smtClean="0"/>
          </a:p>
          <a:p>
            <a:pPr marL="0" indent="0">
              <a:buNone/>
            </a:pPr>
            <a:endParaRPr lang="cs-CZ" dirty="0" smtClean="0"/>
          </a:p>
          <a:p>
            <a:pPr marL="0" indent="0">
              <a:buNone/>
            </a:pPr>
            <a:r>
              <a:rPr lang="cs-CZ" dirty="0" err="1" smtClean="0">
                <a:solidFill>
                  <a:schemeClr val="bg1">
                    <a:lumMod val="50000"/>
                  </a:schemeClr>
                </a:solidFill>
              </a:rPr>
              <a:t>Life</a:t>
            </a:r>
            <a:r>
              <a:rPr lang="cs-CZ" dirty="0" smtClean="0">
                <a:solidFill>
                  <a:schemeClr val="bg1">
                    <a:lumMod val="50000"/>
                  </a:schemeClr>
                </a:solidFill>
              </a:rPr>
              <a:t>-</a:t>
            </a:r>
            <a:r>
              <a:rPr lang="cs-CZ" dirty="0" err="1" smtClean="0">
                <a:solidFill>
                  <a:schemeClr val="bg1">
                    <a:lumMod val="50000"/>
                  </a:schemeClr>
                </a:solidFill>
              </a:rPr>
              <a:t>long</a:t>
            </a:r>
            <a:r>
              <a:rPr lang="cs-CZ" dirty="0" smtClean="0">
                <a:solidFill>
                  <a:schemeClr val="bg1">
                    <a:lumMod val="50000"/>
                  </a:schemeClr>
                </a:solidFill>
              </a:rPr>
              <a:t> </a:t>
            </a:r>
            <a:r>
              <a:rPr lang="cs-CZ" dirty="0" err="1" smtClean="0">
                <a:solidFill>
                  <a:schemeClr val="bg1">
                    <a:lumMod val="50000"/>
                  </a:schemeClr>
                </a:solidFill>
              </a:rPr>
              <a:t>openness</a:t>
            </a:r>
            <a:endParaRPr lang="cs-CZ" dirty="0">
              <a:solidFill>
                <a:schemeClr val="bg1">
                  <a:lumMod val="50000"/>
                </a:schemeClr>
              </a:solidFill>
            </a:endParaRPr>
          </a:p>
        </p:txBody>
      </p:sp>
      <p:sp>
        <p:nvSpPr>
          <p:cNvPr id="8" name="Vývojový diagram: paměť s přímým přístupem 7"/>
          <p:cNvSpPr/>
          <p:nvPr/>
        </p:nvSpPr>
        <p:spPr>
          <a:xfrm>
            <a:off x="1000100" y="2357430"/>
            <a:ext cx="2214578" cy="1428760"/>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2643174" y="2786058"/>
            <a:ext cx="2214578" cy="642942"/>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1000100" y="4714884"/>
            <a:ext cx="4143404" cy="1428760"/>
          </a:xfrm>
          <a:prstGeom prst="flowChartMagneticDrum">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
        <p:nvSpPr>
          <p:cNvPr id="5" name="TextovéPole 4"/>
          <p:cNvSpPr txBox="1"/>
          <p:nvPr/>
        </p:nvSpPr>
        <p:spPr>
          <a:xfrm>
            <a:off x="6084168" y="5157192"/>
            <a:ext cx="2520280" cy="830997"/>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can</a:t>
            </a:r>
            <a:r>
              <a:rPr lang="cs-CZ" sz="2400" dirty="0" smtClean="0"/>
              <a:t> </a:t>
            </a:r>
            <a:r>
              <a:rPr lang="cs-CZ" sz="2400" dirty="0" err="1" smtClean="0"/>
              <a:t>persuade</a:t>
            </a:r>
            <a:r>
              <a:rPr lang="cs-CZ" sz="2400" dirty="0" smtClean="0"/>
              <a:t> </a:t>
            </a:r>
            <a:r>
              <a:rPr lang="cs-CZ" sz="2400" dirty="0" err="1" smtClean="0"/>
              <a:t>the</a:t>
            </a:r>
            <a:r>
              <a:rPr lang="cs-CZ" sz="2400" dirty="0" smtClean="0"/>
              <a:t> </a:t>
            </a:r>
            <a:r>
              <a:rPr lang="cs-CZ" sz="2400" dirty="0" err="1" smtClean="0"/>
              <a:t>child</a:t>
            </a:r>
            <a:endParaRPr lang="cs-CZ"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
        <p:nvSpPr>
          <p:cNvPr id="5" name="TextovéPole 4"/>
          <p:cNvSpPr txBox="1"/>
          <p:nvPr/>
        </p:nvSpPr>
        <p:spPr>
          <a:xfrm>
            <a:off x="6084168" y="5157192"/>
            <a:ext cx="2520280" cy="830997"/>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can</a:t>
            </a:r>
            <a:r>
              <a:rPr lang="cs-CZ" sz="2400" dirty="0" smtClean="0"/>
              <a:t> </a:t>
            </a:r>
            <a:r>
              <a:rPr lang="cs-CZ" sz="2400" dirty="0" err="1" smtClean="0"/>
              <a:t>persuade</a:t>
            </a:r>
            <a:r>
              <a:rPr lang="cs-CZ" sz="2400" dirty="0" smtClean="0"/>
              <a:t> </a:t>
            </a:r>
            <a:r>
              <a:rPr lang="cs-CZ" sz="2400" dirty="0" err="1" smtClean="0"/>
              <a:t>the</a:t>
            </a:r>
            <a:r>
              <a:rPr lang="cs-CZ" sz="2400" dirty="0" smtClean="0"/>
              <a:t> </a:t>
            </a:r>
            <a:r>
              <a:rPr lang="cs-CZ" sz="2400" dirty="0" err="1" smtClean="0"/>
              <a:t>child</a:t>
            </a:r>
            <a:endParaRPr lang="cs-CZ" sz="2400" dirty="0"/>
          </a:p>
        </p:txBody>
      </p:sp>
      <p:sp>
        <p:nvSpPr>
          <p:cNvPr id="6" name="TextovéPole 5"/>
          <p:cNvSpPr txBox="1"/>
          <p:nvPr/>
        </p:nvSpPr>
        <p:spPr>
          <a:xfrm>
            <a:off x="6012160" y="1628800"/>
            <a:ext cx="2520280" cy="1569660"/>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control</a:t>
            </a:r>
            <a:r>
              <a:rPr lang="cs-CZ" sz="2400" dirty="0" smtClean="0"/>
              <a:t> </a:t>
            </a:r>
            <a:r>
              <a:rPr lang="cs-CZ" sz="2400" dirty="0" err="1" smtClean="0"/>
              <a:t>where</a:t>
            </a:r>
            <a:r>
              <a:rPr lang="cs-CZ" sz="2400" dirty="0" smtClean="0"/>
              <a:t> </a:t>
            </a:r>
            <a:r>
              <a:rPr lang="cs-CZ" sz="2400" dirty="0" err="1" smtClean="0"/>
              <a:t>the</a:t>
            </a:r>
            <a:r>
              <a:rPr lang="cs-CZ" sz="2400" dirty="0" smtClean="0"/>
              <a:t> </a:t>
            </a:r>
            <a:r>
              <a:rPr lang="cs-CZ" sz="2400" dirty="0" err="1" smtClean="0"/>
              <a:t>child</a:t>
            </a:r>
            <a:r>
              <a:rPr lang="cs-CZ" sz="2400" dirty="0" smtClean="0"/>
              <a:t> </a:t>
            </a:r>
            <a:r>
              <a:rPr lang="cs-CZ" sz="2400" dirty="0" err="1" smtClean="0"/>
              <a:t>spends</a:t>
            </a:r>
            <a:r>
              <a:rPr lang="cs-CZ" sz="2400" dirty="0" smtClean="0"/>
              <a:t> her </a:t>
            </a:r>
            <a:r>
              <a:rPr lang="cs-CZ" sz="2400" dirty="0" err="1" smtClean="0"/>
              <a:t>or</a:t>
            </a:r>
            <a:r>
              <a:rPr lang="cs-CZ" sz="2400" dirty="0" smtClean="0"/>
              <a:t> his </a:t>
            </a:r>
            <a:r>
              <a:rPr lang="cs-CZ" sz="2400" dirty="0" err="1" smtClean="0"/>
              <a:t>time</a:t>
            </a:r>
            <a:endParaRPr lang="cs-CZ"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2555776" y="1844824"/>
            <a:ext cx="3354670" cy="3718628"/>
          </a:xfrm>
          <a:prstGeom prst="rect">
            <a:avLst/>
          </a:prstGeom>
          <a:noFill/>
        </p:spPr>
      </p:pic>
      <p:sp>
        <p:nvSpPr>
          <p:cNvPr id="7" name="TextovéPole 6"/>
          <p:cNvSpPr txBox="1"/>
          <p:nvPr/>
        </p:nvSpPr>
        <p:spPr>
          <a:xfrm>
            <a:off x="395536" y="1772816"/>
            <a:ext cx="2520280" cy="830997"/>
          </a:xfrm>
          <a:prstGeom prst="rect">
            <a:avLst/>
          </a:prstGeom>
          <a:noFill/>
        </p:spPr>
        <p:txBody>
          <a:bodyPr wrap="square" rtlCol="0">
            <a:spAutoFit/>
          </a:bodyPr>
          <a:lstStyle/>
          <a:p>
            <a:r>
              <a:rPr lang="cs-CZ" sz="2400" dirty="0" err="1" smtClean="0"/>
              <a:t>parents</a:t>
            </a:r>
            <a:r>
              <a:rPr lang="cs-CZ" sz="2400" dirty="0" smtClean="0"/>
              <a:t> are role </a:t>
            </a:r>
            <a:r>
              <a:rPr lang="cs-CZ" sz="2400" dirty="0" err="1" smtClean="0"/>
              <a:t>models</a:t>
            </a:r>
            <a:endParaRPr lang="cs-CZ" sz="2400" dirty="0"/>
          </a:p>
        </p:txBody>
      </p:sp>
      <p:sp>
        <p:nvSpPr>
          <p:cNvPr id="5" name="TextovéPole 4"/>
          <p:cNvSpPr txBox="1"/>
          <p:nvPr/>
        </p:nvSpPr>
        <p:spPr>
          <a:xfrm>
            <a:off x="6084168" y="5157192"/>
            <a:ext cx="2520280" cy="830997"/>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can</a:t>
            </a:r>
            <a:r>
              <a:rPr lang="cs-CZ" sz="2400" dirty="0" smtClean="0"/>
              <a:t> </a:t>
            </a:r>
            <a:r>
              <a:rPr lang="cs-CZ" sz="2400" dirty="0" err="1" smtClean="0"/>
              <a:t>persuade</a:t>
            </a:r>
            <a:r>
              <a:rPr lang="cs-CZ" sz="2400" dirty="0" smtClean="0"/>
              <a:t> </a:t>
            </a:r>
            <a:r>
              <a:rPr lang="cs-CZ" sz="2400" dirty="0" err="1" smtClean="0"/>
              <a:t>the</a:t>
            </a:r>
            <a:r>
              <a:rPr lang="cs-CZ" sz="2400" dirty="0" smtClean="0"/>
              <a:t> </a:t>
            </a:r>
            <a:r>
              <a:rPr lang="cs-CZ" sz="2400" dirty="0" err="1" smtClean="0"/>
              <a:t>child</a:t>
            </a:r>
            <a:endParaRPr lang="cs-CZ" sz="2400" dirty="0"/>
          </a:p>
        </p:txBody>
      </p:sp>
      <p:sp>
        <p:nvSpPr>
          <p:cNvPr id="6" name="TextovéPole 5"/>
          <p:cNvSpPr txBox="1"/>
          <p:nvPr/>
        </p:nvSpPr>
        <p:spPr>
          <a:xfrm>
            <a:off x="6012160" y="1628800"/>
            <a:ext cx="2520280" cy="1569660"/>
          </a:xfrm>
          <a:prstGeom prst="rect">
            <a:avLst/>
          </a:prstGeom>
          <a:noFill/>
        </p:spPr>
        <p:txBody>
          <a:bodyPr wrap="square" rtlCol="0">
            <a:spAutoFit/>
          </a:bodyPr>
          <a:lstStyle/>
          <a:p>
            <a:r>
              <a:rPr lang="cs-CZ" sz="2400" dirty="0" err="1" smtClean="0"/>
              <a:t>parents</a:t>
            </a:r>
            <a:r>
              <a:rPr lang="cs-CZ" sz="2400" dirty="0" smtClean="0"/>
              <a:t> </a:t>
            </a:r>
            <a:r>
              <a:rPr lang="cs-CZ" sz="2400" dirty="0" err="1" smtClean="0"/>
              <a:t>control</a:t>
            </a:r>
            <a:r>
              <a:rPr lang="cs-CZ" sz="2400" dirty="0" smtClean="0"/>
              <a:t> </a:t>
            </a:r>
            <a:r>
              <a:rPr lang="cs-CZ" sz="2400" dirty="0" err="1" smtClean="0"/>
              <a:t>where</a:t>
            </a:r>
            <a:r>
              <a:rPr lang="cs-CZ" sz="2400" dirty="0" smtClean="0"/>
              <a:t> </a:t>
            </a:r>
            <a:r>
              <a:rPr lang="cs-CZ" sz="2400" dirty="0" err="1" smtClean="0"/>
              <a:t>the</a:t>
            </a:r>
            <a:r>
              <a:rPr lang="cs-CZ" sz="2400" dirty="0" smtClean="0"/>
              <a:t> </a:t>
            </a:r>
            <a:r>
              <a:rPr lang="cs-CZ" sz="2400" dirty="0" err="1" smtClean="0"/>
              <a:t>child</a:t>
            </a:r>
            <a:r>
              <a:rPr lang="cs-CZ" sz="2400" dirty="0" smtClean="0"/>
              <a:t> </a:t>
            </a:r>
            <a:r>
              <a:rPr lang="cs-CZ" sz="2400" dirty="0" err="1" smtClean="0"/>
              <a:t>spends</a:t>
            </a:r>
            <a:r>
              <a:rPr lang="cs-CZ" sz="2400" dirty="0" smtClean="0"/>
              <a:t> her </a:t>
            </a:r>
            <a:r>
              <a:rPr lang="cs-CZ" sz="2400" dirty="0" err="1" smtClean="0"/>
              <a:t>or</a:t>
            </a:r>
            <a:r>
              <a:rPr lang="cs-CZ" sz="2400" dirty="0" smtClean="0"/>
              <a:t> his </a:t>
            </a:r>
            <a:r>
              <a:rPr lang="cs-CZ" sz="2400" dirty="0" err="1" smtClean="0"/>
              <a:t>time</a:t>
            </a:r>
            <a:endParaRPr lang="cs-CZ" sz="2400" dirty="0"/>
          </a:p>
        </p:txBody>
      </p:sp>
      <p:sp>
        <p:nvSpPr>
          <p:cNvPr id="8" name="TextovéPole 7"/>
          <p:cNvSpPr txBox="1"/>
          <p:nvPr/>
        </p:nvSpPr>
        <p:spPr>
          <a:xfrm>
            <a:off x="251520" y="5445224"/>
            <a:ext cx="3600400" cy="1200329"/>
          </a:xfrm>
          <a:prstGeom prst="rect">
            <a:avLst/>
          </a:prstGeom>
          <a:noFill/>
        </p:spPr>
        <p:txBody>
          <a:bodyPr wrap="square" rtlCol="0">
            <a:spAutoFit/>
          </a:bodyPr>
          <a:lstStyle/>
          <a:p>
            <a:r>
              <a:rPr lang="cs-CZ" sz="2400" dirty="0" err="1" smtClean="0"/>
              <a:t>parents</a:t>
            </a:r>
            <a:r>
              <a:rPr lang="cs-CZ" sz="2400" dirty="0" smtClean="0"/>
              <a:t> use </a:t>
            </a:r>
            <a:r>
              <a:rPr lang="cs-CZ" sz="2400" dirty="0" err="1" smtClean="0"/>
              <a:t>democratic</a:t>
            </a:r>
            <a:r>
              <a:rPr lang="cs-CZ" sz="2400" dirty="0" smtClean="0"/>
              <a:t>, </a:t>
            </a:r>
            <a:r>
              <a:rPr lang="cs-CZ" sz="2400" dirty="0" err="1" smtClean="0"/>
              <a:t>authoriarian</a:t>
            </a:r>
            <a:r>
              <a:rPr lang="cs-CZ" sz="2400" dirty="0" smtClean="0"/>
              <a:t> </a:t>
            </a:r>
            <a:r>
              <a:rPr lang="cs-CZ" sz="2400" dirty="0" err="1" smtClean="0"/>
              <a:t>etc</a:t>
            </a:r>
            <a:r>
              <a:rPr lang="cs-CZ" sz="2400" dirty="0" smtClean="0"/>
              <a:t>. </a:t>
            </a:r>
            <a:r>
              <a:rPr lang="cs-CZ" sz="2400" dirty="0" err="1" smtClean="0"/>
              <a:t>practices</a:t>
            </a:r>
            <a:r>
              <a:rPr lang="cs-CZ" sz="2400" dirty="0" smtClean="0"/>
              <a:t> </a:t>
            </a:r>
            <a:r>
              <a:rPr lang="cs-CZ" sz="2400" dirty="0" err="1" smtClean="0"/>
              <a:t>towards</a:t>
            </a:r>
            <a:r>
              <a:rPr lang="cs-CZ" sz="2400" dirty="0" smtClean="0"/>
              <a:t> </a:t>
            </a:r>
            <a:r>
              <a:rPr lang="cs-CZ" sz="2400" dirty="0" err="1" smtClean="0"/>
              <a:t>the</a:t>
            </a:r>
            <a:r>
              <a:rPr lang="cs-CZ" sz="2400" dirty="0" smtClean="0"/>
              <a:t> </a:t>
            </a:r>
            <a:r>
              <a:rPr lang="cs-CZ" sz="2400" dirty="0" err="1" smtClean="0"/>
              <a:t>child</a:t>
            </a:r>
            <a:r>
              <a:rPr lang="cs-CZ" sz="2400" dirty="0" smtClean="0"/>
              <a:t> </a:t>
            </a:r>
            <a:endParaRPr lang="cs-CZ"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
        <p:nvSpPr>
          <p:cNvPr id="5" name="TextovéPole 4"/>
          <p:cNvSpPr txBox="1"/>
          <p:nvPr/>
        </p:nvSpPr>
        <p:spPr>
          <a:xfrm>
            <a:off x="323528" y="1268760"/>
            <a:ext cx="3240360" cy="1569660"/>
          </a:xfrm>
          <a:prstGeom prst="rect">
            <a:avLst/>
          </a:prstGeom>
          <a:noFill/>
        </p:spPr>
        <p:txBody>
          <a:bodyPr wrap="square" rtlCol="0">
            <a:spAutoFit/>
          </a:bodyPr>
          <a:lstStyle/>
          <a:p>
            <a:r>
              <a:rPr lang="cs-CZ" sz="2400" dirty="0" err="1" smtClean="0"/>
              <a:t>teachers</a:t>
            </a:r>
            <a:r>
              <a:rPr lang="cs-CZ" sz="2400" dirty="0" smtClean="0"/>
              <a:t> </a:t>
            </a:r>
            <a:r>
              <a:rPr lang="cs-CZ" sz="2400" dirty="0" err="1" smtClean="0"/>
              <a:t>and</a:t>
            </a:r>
            <a:r>
              <a:rPr lang="cs-CZ" sz="2400" dirty="0" smtClean="0"/>
              <a:t> </a:t>
            </a:r>
            <a:r>
              <a:rPr lang="cs-CZ" sz="2400" dirty="0" err="1" smtClean="0"/>
              <a:t>classmates</a:t>
            </a:r>
            <a:r>
              <a:rPr lang="cs-CZ" sz="2400" dirty="0" smtClean="0"/>
              <a:t> are role </a:t>
            </a:r>
            <a:r>
              <a:rPr lang="cs-CZ" sz="2400" dirty="0" err="1" smtClean="0"/>
              <a:t>models</a:t>
            </a:r>
            <a:r>
              <a:rPr lang="cs-CZ" sz="2400" dirty="0" smtClean="0"/>
              <a:t> </a:t>
            </a:r>
            <a:r>
              <a:rPr lang="cs-CZ" sz="2400" dirty="0" err="1" smtClean="0"/>
              <a:t>and</a:t>
            </a:r>
            <a:r>
              <a:rPr lang="cs-CZ" sz="2400" dirty="0" smtClean="0"/>
              <a:t> </a:t>
            </a:r>
            <a:r>
              <a:rPr lang="cs-CZ" sz="2400" dirty="0" err="1" smtClean="0"/>
              <a:t>produce</a:t>
            </a:r>
            <a:r>
              <a:rPr lang="cs-CZ" sz="2400" dirty="0" smtClean="0"/>
              <a:t> </a:t>
            </a:r>
            <a:r>
              <a:rPr lang="cs-CZ" sz="2400" dirty="0" err="1" smtClean="0"/>
              <a:t>social</a:t>
            </a:r>
            <a:r>
              <a:rPr lang="cs-CZ" sz="2400" dirty="0" smtClean="0"/>
              <a:t> </a:t>
            </a:r>
            <a:r>
              <a:rPr lang="cs-CZ" sz="2400" dirty="0" err="1" smtClean="0"/>
              <a:t>influences</a:t>
            </a:r>
            <a:endParaRPr lang="cs-CZ"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
        <p:nvSpPr>
          <p:cNvPr id="5" name="TextovéPole 4"/>
          <p:cNvSpPr txBox="1"/>
          <p:nvPr/>
        </p:nvSpPr>
        <p:spPr>
          <a:xfrm>
            <a:off x="323528" y="1268760"/>
            <a:ext cx="3240360" cy="1569660"/>
          </a:xfrm>
          <a:prstGeom prst="rect">
            <a:avLst/>
          </a:prstGeom>
          <a:noFill/>
        </p:spPr>
        <p:txBody>
          <a:bodyPr wrap="square" rtlCol="0">
            <a:spAutoFit/>
          </a:bodyPr>
          <a:lstStyle/>
          <a:p>
            <a:r>
              <a:rPr lang="cs-CZ" sz="2400" dirty="0" err="1" smtClean="0"/>
              <a:t>teachers</a:t>
            </a:r>
            <a:r>
              <a:rPr lang="cs-CZ" sz="2400" dirty="0" smtClean="0"/>
              <a:t> </a:t>
            </a:r>
            <a:r>
              <a:rPr lang="cs-CZ" sz="2400" dirty="0" err="1" smtClean="0"/>
              <a:t>and</a:t>
            </a:r>
            <a:r>
              <a:rPr lang="cs-CZ" sz="2400" dirty="0" smtClean="0"/>
              <a:t> </a:t>
            </a:r>
            <a:r>
              <a:rPr lang="cs-CZ" sz="2400" dirty="0" err="1" smtClean="0"/>
              <a:t>classmates</a:t>
            </a:r>
            <a:r>
              <a:rPr lang="cs-CZ" sz="2400" dirty="0" smtClean="0"/>
              <a:t> are role </a:t>
            </a:r>
            <a:r>
              <a:rPr lang="cs-CZ" sz="2400" dirty="0" err="1" smtClean="0"/>
              <a:t>models</a:t>
            </a:r>
            <a:r>
              <a:rPr lang="cs-CZ" sz="2400" dirty="0" smtClean="0"/>
              <a:t> </a:t>
            </a:r>
            <a:r>
              <a:rPr lang="cs-CZ" sz="2400" dirty="0" err="1" smtClean="0"/>
              <a:t>and</a:t>
            </a:r>
            <a:r>
              <a:rPr lang="cs-CZ" sz="2400" dirty="0" smtClean="0"/>
              <a:t> </a:t>
            </a:r>
            <a:r>
              <a:rPr lang="cs-CZ" sz="2400" dirty="0" err="1" smtClean="0"/>
              <a:t>produce</a:t>
            </a:r>
            <a:r>
              <a:rPr lang="cs-CZ" sz="2400" dirty="0" smtClean="0"/>
              <a:t> </a:t>
            </a:r>
            <a:r>
              <a:rPr lang="cs-CZ" sz="2400" dirty="0" err="1" smtClean="0"/>
              <a:t>social</a:t>
            </a:r>
            <a:r>
              <a:rPr lang="cs-CZ" sz="2400" dirty="0" smtClean="0"/>
              <a:t> </a:t>
            </a:r>
            <a:r>
              <a:rPr lang="cs-CZ" sz="2400" dirty="0" err="1" smtClean="0"/>
              <a:t>influences</a:t>
            </a:r>
            <a:endParaRPr lang="cs-CZ" sz="2400" dirty="0"/>
          </a:p>
        </p:txBody>
      </p:sp>
      <p:sp>
        <p:nvSpPr>
          <p:cNvPr id="6" name="TextovéPole 5"/>
          <p:cNvSpPr txBox="1"/>
          <p:nvPr/>
        </p:nvSpPr>
        <p:spPr>
          <a:xfrm>
            <a:off x="5652120" y="2276872"/>
            <a:ext cx="3240360" cy="830997"/>
          </a:xfrm>
          <a:prstGeom prst="rect">
            <a:avLst/>
          </a:prstGeom>
          <a:noFill/>
        </p:spPr>
        <p:txBody>
          <a:bodyPr wrap="square" rtlCol="0">
            <a:spAutoFit/>
          </a:bodyPr>
          <a:lstStyle/>
          <a:p>
            <a:r>
              <a:rPr lang="cs-CZ" sz="2400" dirty="0" err="1" smtClean="0"/>
              <a:t>civic</a:t>
            </a:r>
            <a:r>
              <a:rPr lang="cs-CZ" sz="2400" dirty="0" smtClean="0"/>
              <a:t>/</a:t>
            </a:r>
            <a:r>
              <a:rPr lang="cs-CZ" sz="2400" dirty="0" err="1" smtClean="0"/>
              <a:t>political</a:t>
            </a:r>
            <a:r>
              <a:rPr lang="cs-CZ" sz="2400" dirty="0" smtClean="0"/>
              <a:t> </a:t>
            </a:r>
            <a:r>
              <a:rPr lang="cs-CZ" sz="2400" dirty="0" err="1" smtClean="0"/>
              <a:t>knowledge</a:t>
            </a:r>
            <a:r>
              <a:rPr lang="cs-CZ" sz="2400" dirty="0" smtClean="0"/>
              <a:t> </a:t>
            </a:r>
            <a:r>
              <a:rPr lang="cs-CZ" sz="2400" dirty="0" err="1" smtClean="0"/>
              <a:t>and</a:t>
            </a:r>
            <a:r>
              <a:rPr lang="cs-CZ" sz="2400" dirty="0" smtClean="0"/>
              <a:t> </a:t>
            </a:r>
            <a:r>
              <a:rPr lang="cs-CZ" sz="2400" dirty="0" err="1" smtClean="0"/>
              <a:t>skills</a:t>
            </a:r>
            <a:r>
              <a:rPr lang="cs-CZ" sz="2400" dirty="0" smtClean="0"/>
              <a:t> </a:t>
            </a:r>
            <a:r>
              <a:rPr lang="cs-CZ" sz="2400" dirty="0" err="1" smtClean="0"/>
              <a:t>can</a:t>
            </a:r>
            <a:r>
              <a:rPr lang="cs-CZ" sz="2400" dirty="0" smtClean="0"/>
              <a:t> </a:t>
            </a:r>
            <a:r>
              <a:rPr lang="cs-CZ" sz="2400" dirty="0" err="1" smtClean="0"/>
              <a:t>be</a:t>
            </a:r>
            <a:r>
              <a:rPr lang="cs-CZ" sz="2400" dirty="0" smtClean="0"/>
              <a:t> </a:t>
            </a:r>
            <a:r>
              <a:rPr lang="cs-CZ" sz="2400" dirty="0" err="1" smtClean="0"/>
              <a:t>learned</a:t>
            </a:r>
            <a:endParaRPr lang="cs-CZ"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2195736" y="1844824"/>
            <a:ext cx="4572000" cy="4572000"/>
          </a:xfrm>
          <a:prstGeom prst="rect">
            <a:avLst/>
          </a:prstGeom>
          <a:noFill/>
        </p:spPr>
      </p:pic>
      <p:sp>
        <p:nvSpPr>
          <p:cNvPr id="5" name="TextovéPole 4"/>
          <p:cNvSpPr txBox="1"/>
          <p:nvPr/>
        </p:nvSpPr>
        <p:spPr>
          <a:xfrm>
            <a:off x="323528" y="1268760"/>
            <a:ext cx="3240360" cy="1569660"/>
          </a:xfrm>
          <a:prstGeom prst="rect">
            <a:avLst/>
          </a:prstGeom>
          <a:noFill/>
        </p:spPr>
        <p:txBody>
          <a:bodyPr wrap="square" rtlCol="0">
            <a:spAutoFit/>
          </a:bodyPr>
          <a:lstStyle/>
          <a:p>
            <a:r>
              <a:rPr lang="cs-CZ" sz="2400" dirty="0" err="1" smtClean="0"/>
              <a:t>teachers</a:t>
            </a:r>
            <a:r>
              <a:rPr lang="cs-CZ" sz="2400" dirty="0" smtClean="0"/>
              <a:t> </a:t>
            </a:r>
            <a:r>
              <a:rPr lang="cs-CZ" sz="2400" dirty="0" err="1" smtClean="0"/>
              <a:t>and</a:t>
            </a:r>
            <a:r>
              <a:rPr lang="cs-CZ" sz="2400" dirty="0" smtClean="0"/>
              <a:t> </a:t>
            </a:r>
            <a:r>
              <a:rPr lang="cs-CZ" sz="2400" dirty="0" err="1" smtClean="0"/>
              <a:t>classmates</a:t>
            </a:r>
            <a:r>
              <a:rPr lang="cs-CZ" sz="2400" dirty="0" smtClean="0"/>
              <a:t> are role </a:t>
            </a:r>
            <a:r>
              <a:rPr lang="cs-CZ" sz="2400" dirty="0" err="1" smtClean="0"/>
              <a:t>models</a:t>
            </a:r>
            <a:r>
              <a:rPr lang="cs-CZ" sz="2400" dirty="0" smtClean="0"/>
              <a:t> </a:t>
            </a:r>
            <a:r>
              <a:rPr lang="cs-CZ" sz="2400" dirty="0" err="1" smtClean="0"/>
              <a:t>and</a:t>
            </a:r>
            <a:r>
              <a:rPr lang="cs-CZ" sz="2400" dirty="0" smtClean="0"/>
              <a:t> </a:t>
            </a:r>
            <a:r>
              <a:rPr lang="cs-CZ" sz="2400" dirty="0" err="1" smtClean="0"/>
              <a:t>produce</a:t>
            </a:r>
            <a:r>
              <a:rPr lang="cs-CZ" sz="2400" dirty="0" smtClean="0"/>
              <a:t> </a:t>
            </a:r>
            <a:r>
              <a:rPr lang="cs-CZ" sz="2400" dirty="0" err="1" smtClean="0"/>
              <a:t>social</a:t>
            </a:r>
            <a:r>
              <a:rPr lang="cs-CZ" sz="2400" dirty="0" smtClean="0"/>
              <a:t> </a:t>
            </a:r>
            <a:r>
              <a:rPr lang="cs-CZ" sz="2400" dirty="0" err="1" smtClean="0"/>
              <a:t>influences</a:t>
            </a:r>
            <a:endParaRPr lang="cs-CZ" sz="2400" dirty="0"/>
          </a:p>
        </p:txBody>
      </p:sp>
      <p:sp>
        <p:nvSpPr>
          <p:cNvPr id="6" name="TextovéPole 5"/>
          <p:cNvSpPr txBox="1"/>
          <p:nvPr/>
        </p:nvSpPr>
        <p:spPr>
          <a:xfrm>
            <a:off x="5652120" y="2276872"/>
            <a:ext cx="3240360" cy="830997"/>
          </a:xfrm>
          <a:prstGeom prst="rect">
            <a:avLst/>
          </a:prstGeom>
          <a:noFill/>
        </p:spPr>
        <p:txBody>
          <a:bodyPr wrap="square" rtlCol="0">
            <a:spAutoFit/>
          </a:bodyPr>
          <a:lstStyle/>
          <a:p>
            <a:r>
              <a:rPr lang="cs-CZ" sz="2400" dirty="0" err="1" smtClean="0"/>
              <a:t>civic</a:t>
            </a:r>
            <a:r>
              <a:rPr lang="cs-CZ" sz="2400" dirty="0" smtClean="0"/>
              <a:t>/</a:t>
            </a:r>
            <a:r>
              <a:rPr lang="cs-CZ" sz="2400" dirty="0" err="1" smtClean="0"/>
              <a:t>political</a:t>
            </a:r>
            <a:r>
              <a:rPr lang="cs-CZ" sz="2400" dirty="0" smtClean="0"/>
              <a:t> </a:t>
            </a:r>
            <a:r>
              <a:rPr lang="cs-CZ" sz="2400" dirty="0" err="1" smtClean="0"/>
              <a:t>knowledge</a:t>
            </a:r>
            <a:r>
              <a:rPr lang="cs-CZ" sz="2400" dirty="0" smtClean="0"/>
              <a:t> </a:t>
            </a:r>
            <a:r>
              <a:rPr lang="cs-CZ" sz="2400" dirty="0" err="1" smtClean="0"/>
              <a:t>and</a:t>
            </a:r>
            <a:r>
              <a:rPr lang="cs-CZ" sz="2400" dirty="0" smtClean="0"/>
              <a:t> </a:t>
            </a:r>
            <a:r>
              <a:rPr lang="cs-CZ" sz="2400" dirty="0" err="1" smtClean="0"/>
              <a:t>skills</a:t>
            </a:r>
            <a:r>
              <a:rPr lang="cs-CZ" sz="2400" dirty="0" smtClean="0"/>
              <a:t> </a:t>
            </a:r>
            <a:r>
              <a:rPr lang="cs-CZ" sz="2400" dirty="0" err="1" smtClean="0"/>
              <a:t>can</a:t>
            </a:r>
            <a:r>
              <a:rPr lang="cs-CZ" sz="2400" dirty="0" smtClean="0"/>
              <a:t> </a:t>
            </a:r>
            <a:r>
              <a:rPr lang="cs-CZ" sz="2400" dirty="0" err="1" smtClean="0"/>
              <a:t>be</a:t>
            </a:r>
            <a:r>
              <a:rPr lang="cs-CZ" sz="2400" dirty="0" smtClean="0"/>
              <a:t> </a:t>
            </a:r>
            <a:r>
              <a:rPr lang="cs-CZ" sz="2400" dirty="0" err="1" smtClean="0"/>
              <a:t>learned</a:t>
            </a:r>
            <a:endParaRPr lang="cs-CZ" sz="2400" dirty="0"/>
          </a:p>
        </p:txBody>
      </p:sp>
      <p:sp>
        <p:nvSpPr>
          <p:cNvPr id="7" name="TextovéPole 6"/>
          <p:cNvSpPr txBox="1"/>
          <p:nvPr/>
        </p:nvSpPr>
        <p:spPr>
          <a:xfrm>
            <a:off x="5724128" y="4581128"/>
            <a:ext cx="3240360" cy="1938992"/>
          </a:xfrm>
          <a:prstGeom prst="rect">
            <a:avLst/>
          </a:prstGeom>
          <a:noFill/>
        </p:spPr>
        <p:txBody>
          <a:bodyPr wrap="square" rtlCol="0">
            <a:spAutoFit/>
          </a:bodyPr>
          <a:lstStyle/>
          <a:p>
            <a:pPr algn="r"/>
            <a:r>
              <a:rPr lang="cs-CZ" sz="2400" dirty="0" err="1" smtClean="0"/>
              <a:t>democratic</a:t>
            </a:r>
            <a:r>
              <a:rPr lang="cs-CZ" sz="2400" dirty="0" smtClean="0"/>
              <a:t>, </a:t>
            </a:r>
            <a:r>
              <a:rPr lang="cs-CZ" sz="2400" dirty="0" err="1" smtClean="0"/>
              <a:t>authoritarian</a:t>
            </a:r>
            <a:r>
              <a:rPr lang="cs-CZ" sz="2400" dirty="0" smtClean="0"/>
              <a:t> </a:t>
            </a:r>
            <a:r>
              <a:rPr lang="cs-CZ" sz="2400" dirty="0" err="1" smtClean="0"/>
              <a:t>etc</a:t>
            </a:r>
            <a:r>
              <a:rPr lang="cs-CZ" sz="2400" dirty="0" smtClean="0"/>
              <a:t>. </a:t>
            </a:r>
            <a:r>
              <a:rPr lang="cs-CZ" sz="2400" dirty="0" err="1" smtClean="0"/>
              <a:t>practices</a:t>
            </a:r>
            <a:r>
              <a:rPr lang="cs-CZ" sz="2400" dirty="0" smtClean="0"/>
              <a:t/>
            </a:r>
            <a:br>
              <a:rPr lang="cs-CZ" sz="2400" dirty="0" smtClean="0"/>
            </a:br>
            <a:r>
              <a:rPr lang="cs-CZ" sz="2400" dirty="0" smtClean="0"/>
              <a:t>are </a:t>
            </a:r>
            <a:r>
              <a:rPr lang="cs-CZ" sz="2400" dirty="0" err="1" smtClean="0"/>
              <a:t>used</a:t>
            </a:r>
            <a:r>
              <a:rPr lang="cs-CZ" sz="2400" dirty="0" smtClean="0"/>
              <a:t> in </a:t>
            </a:r>
            <a:r>
              <a:rPr lang="cs-CZ" sz="2400" dirty="0" err="1" smtClean="0"/>
              <a:t>the</a:t>
            </a:r>
            <a:r>
              <a:rPr lang="cs-CZ" sz="2400" dirty="0" smtClean="0"/>
              <a:t> </a:t>
            </a:r>
            <a:r>
              <a:rPr lang="cs-CZ" sz="2400" dirty="0" err="1" smtClean="0"/>
              <a:t>classrooms</a:t>
            </a:r>
            <a:endParaRPr lang="cs-CZ"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Socialization</a:t>
            </a:r>
            <a:r>
              <a:rPr lang="cs-CZ" dirty="0" smtClean="0"/>
              <a:t> </a:t>
            </a:r>
            <a:r>
              <a:rPr lang="cs-CZ" dirty="0" err="1" smtClean="0"/>
              <a:t>agents</a:t>
            </a:r>
            <a:endParaRPr lang="cs-CZ" dirty="0"/>
          </a:p>
        </p:txBody>
      </p:sp>
      <p:sp>
        <p:nvSpPr>
          <p:cNvPr id="6" name="Zástupný symbol pro obsah 5"/>
          <p:cNvSpPr>
            <a:spLocks noGrp="1"/>
          </p:cNvSpPr>
          <p:nvPr>
            <p:ph idx="1"/>
          </p:nvPr>
        </p:nvSpPr>
        <p:spPr/>
        <p:txBody>
          <a:bodyPr/>
          <a:lstStyle/>
          <a:p>
            <a:r>
              <a:rPr lang="cs-CZ" dirty="0" smtClean="0"/>
              <a:t>media</a:t>
            </a:r>
          </a:p>
          <a:p>
            <a:r>
              <a:rPr lang="cs-CZ" dirty="0" err="1" smtClean="0"/>
              <a:t>clubs</a:t>
            </a:r>
            <a:r>
              <a:rPr lang="cs-CZ" dirty="0" smtClean="0"/>
              <a:t>, </a:t>
            </a:r>
            <a:r>
              <a:rPr lang="cs-CZ" dirty="0" err="1" smtClean="0"/>
              <a:t>groups</a:t>
            </a:r>
            <a:r>
              <a:rPr lang="cs-CZ" dirty="0" smtClean="0"/>
              <a:t>, </a:t>
            </a:r>
            <a:r>
              <a:rPr lang="cs-CZ" dirty="0" err="1" smtClean="0"/>
              <a:t>organizations</a:t>
            </a:r>
            <a:endParaRPr lang="cs-CZ" dirty="0" smtClean="0"/>
          </a:p>
          <a:p>
            <a:r>
              <a:rPr lang="cs-CZ" dirty="0" err="1" smtClean="0"/>
              <a:t>friends</a:t>
            </a:r>
            <a:endParaRPr lang="cs-CZ" dirty="0" smtClean="0"/>
          </a:p>
          <a:p>
            <a:r>
              <a:rPr lang="cs-CZ" dirty="0" err="1" smtClean="0"/>
              <a:t>neighborhoods</a:t>
            </a:r>
            <a:endParaRPr lang="cs-CZ" dirty="0" smtClean="0"/>
          </a:p>
          <a:p>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p:txBody>
          <a:bodyPr/>
          <a:lstStyle/>
          <a:p>
            <a:r>
              <a:rPr lang="en-US" dirty="0" smtClean="0"/>
              <a:t>Agency</a:t>
            </a:r>
          </a:p>
          <a:p>
            <a:r>
              <a:rPr lang="en-US" dirty="0" smtClean="0"/>
              <a:t>Directions of influence</a:t>
            </a:r>
          </a:p>
          <a:p>
            <a:r>
              <a:rPr lang="en-US" dirty="0" smtClean="0"/>
              <a:t>Interventions</a:t>
            </a:r>
          </a:p>
          <a:p>
            <a:r>
              <a:rPr lang="en-US" dirty="0" smtClean="0"/>
              <a:t>Multiple contexts and dispositions-environment interactions</a:t>
            </a:r>
          </a:p>
          <a:p>
            <a:endParaRPr lang="cs-CZ" dirty="0" smtClean="0"/>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a:xfrm>
            <a:off x="457200" y="1600200"/>
            <a:ext cx="8229600" cy="4972072"/>
          </a:xfrm>
        </p:spPr>
        <p:txBody>
          <a:bodyPr>
            <a:normAutofit/>
          </a:bodyPr>
          <a:lstStyle/>
          <a:p>
            <a:pPr marL="0" indent="0">
              <a:buNone/>
              <a:tabLst>
                <a:tab pos="0" algn="l"/>
              </a:tabLst>
            </a:pPr>
            <a:r>
              <a:rPr lang="cs-CZ" sz="2400" dirty="0" err="1" smtClean="0"/>
              <a:t>Three</a:t>
            </a:r>
            <a:r>
              <a:rPr lang="cs-CZ" sz="2400" dirty="0" smtClean="0"/>
              <a:t> </a:t>
            </a:r>
            <a:r>
              <a:rPr lang="cs-CZ" sz="2400" dirty="0" err="1" smtClean="0"/>
              <a:t>sources</a:t>
            </a:r>
            <a:r>
              <a:rPr lang="cs-CZ" sz="2400" dirty="0" smtClean="0"/>
              <a:t> </a:t>
            </a:r>
            <a:r>
              <a:rPr lang="cs-CZ" sz="2400" dirty="0" err="1" smtClean="0"/>
              <a:t>of</a:t>
            </a:r>
            <a:r>
              <a:rPr lang="cs-CZ" sz="2400" dirty="0" smtClean="0"/>
              <a:t> support </a:t>
            </a:r>
            <a:r>
              <a:rPr lang="cs-CZ" sz="2400" dirty="0" err="1" smtClean="0"/>
              <a:t>for</a:t>
            </a:r>
            <a:r>
              <a:rPr lang="cs-CZ" sz="2400" dirty="0" smtClean="0"/>
              <a:t> </a:t>
            </a:r>
            <a:r>
              <a:rPr lang="cs-CZ" sz="2400" dirty="0" err="1" smtClean="0"/>
              <a:t>impressionable</a:t>
            </a:r>
            <a:r>
              <a:rPr lang="cs-CZ" sz="2400" dirty="0" smtClean="0"/>
              <a:t> </a:t>
            </a:r>
            <a:r>
              <a:rPr lang="cs-CZ" sz="2400" dirty="0" err="1" smtClean="0"/>
              <a:t>years</a:t>
            </a:r>
            <a:r>
              <a:rPr lang="cs-CZ" sz="2400" dirty="0" smtClean="0"/>
              <a:t> </a:t>
            </a:r>
            <a:r>
              <a:rPr lang="cs-CZ" sz="2400" dirty="0" err="1" smtClean="0"/>
              <a:t>hypothesis</a:t>
            </a:r>
            <a:r>
              <a:rPr lang="cs-CZ" sz="2400" dirty="0" smtClean="0"/>
              <a:t>:</a:t>
            </a:r>
          </a:p>
          <a:p>
            <a:pPr>
              <a:buNone/>
            </a:pPr>
            <a:endParaRPr lang="cs-CZ" sz="2400" dirty="0" smtClean="0"/>
          </a:p>
          <a:p>
            <a:pPr marL="514350" indent="-514350">
              <a:buFont typeface="+mj-lt"/>
              <a:buAutoNum type="arabicPeriod"/>
            </a:pPr>
            <a:r>
              <a:rPr lang="en-US" sz="2400" dirty="0" smtClean="0"/>
              <a:t>longitudinal research has found that political orientations have the lowest stability in adolescence and young adulthood, while remaining relatively stable later in the life</a:t>
            </a:r>
            <a:r>
              <a:rPr lang="cs-CZ" sz="2400" dirty="0" smtClean="0"/>
              <a:t> (</a:t>
            </a:r>
            <a:r>
              <a:rPr lang="en-US" sz="2400" dirty="0" err="1" smtClean="0"/>
              <a:t>Krosnick</a:t>
            </a:r>
            <a:r>
              <a:rPr lang="en-US" sz="2400" dirty="0" smtClean="0"/>
              <a:t> &amp; </a:t>
            </a:r>
            <a:r>
              <a:rPr lang="en-US" sz="2400" dirty="0" err="1" smtClean="0"/>
              <a:t>Alwin</a:t>
            </a:r>
            <a:r>
              <a:rPr lang="en-US" sz="2400" dirty="0" smtClean="0"/>
              <a:t>, 1989; Prior, 2010</a:t>
            </a:r>
            <a:r>
              <a:rPr lang="cs-CZ" sz="2400" dirty="0" smtClean="0"/>
              <a:t>; </a:t>
            </a:r>
            <a:r>
              <a:rPr lang="en-US" sz="2400" dirty="0" smtClean="0"/>
              <a:t>Sears &amp; Levy, 2003</a:t>
            </a:r>
            <a:r>
              <a:rPr lang="cs-CZ" sz="2400" dirty="0" smtClean="0"/>
              <a:t>)</a:t>
            </a:r>
            <a:br>
              <a:rPr lang="cs-CZ" sz="2400" dirty="0" smtClean="0"/>
            </a:br>
            <a:r>
              <a:rPr lang="cs-CZ" sz="2400" dirty="0" smtClean="0"/>
              <a:t/>
            </a:r>
            <a:br>
              <a:rPr lang="cs-CZ" sz="2400" dirty="0" smtClean="0"/>
            </a:br>
            <a:r>
              <a:rPr lang="en-US" sz="2400" dirty="0" smtClean="0"/>
              <a:t>Eckstein, </a:t>
            </a:r>
            <a:r>
              <a:rPr lang="en-US" sz="2400" dirty="0" err="1" smtClean="0"/>
              <a:t>Noack</a:t>
            </a:r>
            <a:r>
              <a:rPr lang="en-US" sz="2400" dirty="0" smtClean="0"/>
              <a:t>, &amp; </a:t>
            </a:r>
            <a:r>
              <a:rPr lang="en-US" sz="2400" dirty="0" err="1" smtClean="0"/>
              <a:t>Gniewosz</a:t>
            </a:r>
            <a:r>
              <a:rPr lang="cs-CZ" sz="2400" dirty="0" smtClean="0"/>
              <a:t> (</a:t>
            </a:r>
            <a:r>
              <a:rPr lang="en-US" sz="2400" dirty="0" smtClean="0"/>
              <a:t>201</a:t>
            </a:r>
            <a:r>
              <a:rPr lang="cs-CZ" sz="2400" dirty="0" smtClean="0"/>
              <a:t>2) </a:t>
            </a:r>
            <a:r>
              <a:rPr lang="cs-CZ" sz="2400" dirty="0" err="1" smtClean="0"/>
              <a:t>have</a:t>
            </a:r>
            <a:r>
              <a:rPr lang="cs-CZ" sz="2400" dirty="0" smtClean="0"/>
              <a:t> </a:t>
            </a:r>
            <a:r>
              <a:rPr lang="cs-CZ" sz="2400" dirty="0" err="1" smtClean="0"/>
              <a:t>found</a:t>
            </a:r>
            <a:r>
              <a:rPr lang="cs-CZ" sz="2400" dirty="0" smtClean="0"/>
              <a:t> </a:t>
            </a:r>
            <a:r>
              <a:rPr lang="cs-CZ" sz="2400" dirty="0" err="1" smtClean="0"/>
              <a:t>that</a:t>
            </a:r>
            <a:r>
              <a:rPr lang="cs-CZ" sz="2400" dirty="0" smtClean="0"/>
              <a:t> </a:t>
            </a:r>
            <a:r>
              <a:rPr lang="cs-CZ" sz="2400" dirty="0" err="1" smtClean="0"/>
              <a:t>political</a:t>
            </a:r>
            <a:r>
              <a:rPr lang="cs-CZ" sz="2400" dirty="0" smtClean="0"/>
              <a:t> </a:t>
            </a:r>
            <a:r>
              <a:rPr lang="cs-CZ" sz="2400" dirty="0" err="1" smtClean="0"/>
              <a:t>orientations</a:t>
            </a:r>
            <a:r>
              <a:rPr lang="cs-CZ" sz="2400" dirty="0" smtClean="0"/>
              <a:t> </a:t>
            </a:r>
            <a:r>
              <a:rPr lang="cs-CZ" sz="2400" dirty="0" err="1" smtClean="0"/>
              <a:t>become</a:t>
            </a:r>
            <a:r>
              <a:rPr lang="cs-CZ" sz="2400" dirty="0" smtClean="0"/>
              <a:t> </a:t>
            </a:r>
            <a:r>
              <a:rPr lang="cs-CZ" sz="2400" dirty="0" err="1" smtClean="0"/>
              <a:t>increasingly</a:t>
            </a:r>
            <a:r>
              <a:rPr lang="cs-CZ" sz="2400" dirty="0" smtClean="0"/>
              <a:t> </a:t>
            </a:r>
            <a:r>
              <a:rPr lang="cs-CZ" sz="2400" dirty="0" err="1" smtClean="0"/>
              <a:t>stable</a:t>
            </a:r>
            <a:r>
              <a:rPr lang="cs-CZ" sz="2400" dirty="0" smtClean="0"/>
              <a:t> </a:t>
            </a:r>
            <a:r>
              <a:rPr lang="cs-CZ" sz="2400" dirty="0" err="1" smtClean="0"/>
              <a:t>during</a:t>
            </a:r>
            <a:r>
              <a:rPr lang="cs-CZ" sz="2400" dirty="0" smtClean="0"/>
              <a:t> adolescence</a:t>
            </a:r>
            <a:endParaRPr lang="cs-CZ"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p>
          <a:p>
            <a:pPr marL="714375" indent="0">
              <a:buNone/>
            </a:pPr>
            <a:r>
              <a:rPr lang="cs-CZ" sz="2400" dirty="0" smtClean="0">
                <a:solidFill>
                  <a:schemeClr val="bg1"/>
                </a:solidFill>
              </a:rPr>
              <a:t>c</a:t>
            </a:r>
            <a:r>
              <a:rPr lang="en-US" sz="2400" dirty="0" err="1" smtClean="0">
                <a:solidFill>
                  <a:schemeClr val="bg1"/>
                </a:solidFill>
              </a:rPr>
              <a:t>urrent</a:t>
            </a:r>
            <a:r>
              <a:rPr lang="en-US" sz="2400" dirty="0" smtClean="0">
                <a:solidFill>
                  <a:schemeClr val="bg1"/>
                </a:solidFill>
              </a:rPr>
              <a:t> theories in developmental psychology stress that the process of socialization cannot be understood as a mere transmission of the environmental influences on a child</a:t>
            </a:r>
            <a:r>
              <a:rPr lang="cs-CZ" sz="2400" dirty="0" smtClean="0">
                <a:solidFill>
                  <a:schemeClr val="bg1"/>
                </a:solidFill>
              </a:rPr>
              <a:t> (</a:t>
            </a:r>
            <a:r>
              <a:rPr lang="cs-CZ" sz="2400" dirty="0" err="1" smtClean="0">
                <a:solidFill>
                  <a:schemeClr val="bg1"/>
                </a:solidFill>
              </a:rPr>
              <a:t>Maccoby</a:t>
            </a:r>
            <a:r>
              <a:rPr lang="cs-CZ" sz="2400" dirty="0" smtClean="0">
                <a:solidFill>
                  <a:schemeClr val="bg1"/>
                </a:solidFill>
              </a:rPr>
              <a:t>, 2007; </a:t>
            </a:r>
            <a:r>
              <a:rPr lang="cs-CZ" sz="2400" dirty="0" err="1" smtClean="0">
                <a:solidFill>
                  <a:schemeClr val="bg1"/>
                </a:solidFill>
              </a:rPr>
              <a:t>Nurmi</a:t>
            </a:r>
            <a:r>
              <a:rPr lang="cs-CZ" sz="2400" dirty="0" smtClean="0">
                <a:solidFill>
                  <a:schemeClr val="bg1"/>
                </a:solidFill>
              </a:rPr>
              <a:t>, 2004)</a:t>
            </a:r>
          </a:p>
          <a:p>
            <a:pPr marL="0" indent="0">
              <a:buNone/>
            </a:pPr>
            <a:r>
              <a:rPr lang="en-US" sz="2400" dirty="0" smtClean="0">
                <a:solidFill>
                  <a:schemeClr val="bg1"/>
                </a:solidFill>
              </a:rPr>
              <a:t>political beliefs held by adolescents reflect rather adolescents’ hypotheses about parental beliefs than parental beliefs as such</a:t>
            </a:r>
            <a:r>
              <a:rPr lang="cs-CZ" sz="2400" dirty="0" smtClean="0">
                <a:solidFill>
                  <a:schemeClr val="bg1"/>
                </a:solidFill>
              </a:rPr>
              <a:t> (</a:t>
            </a:r>
            <a:r>
              <a:rPr lang="cs-CZ" sz="2400" dirty="0" err="1" smtClean="0">
                <a:solidFill>
                  <a:schemeClr val="bg1"/>
                </a:solidFill>
              </a:rPr>
              <a:t>Westholm</a:t>
            </a:r>
            <a:r>
              <a:rPr lang="cs-CZ" sz="2400" dirty="0" smtClean="0">
                <a:solidFill>
                  <a:schemeClr val="bg1"/>
                </a:solidFill>
              </a:rPr>
              <a:t>, 1999)</a:t>
            </a:r>
          </a:p>
          <a:p>
            <a:pPr marL="0" indent="0">
              <a:buNone/>
            </a:pPr>
            <a:r>
              <a:rPr lang="cs-CZ" sz="2400" dirty="0" err="1" smtClean="0">
                <a:solidFill>
                  <a:schemeClr val="bg1"/>
                </a:solidFill>
              </a:rPr>
              <a:t>civic</a:t>
            </a:r>
            <a:r>
              <a:rPr lang="cs-CZ" sz="2400" dirty="0" smtClean="0">
                <a:solidFill>
                  <a:schemeClr val="bg1"/>
                </a:solidFill>
              </a:rPr>
              <a:t>/</a:t>
            </a:r>
            <a:r>
              <a:rPr lang="cs-CZ" sz="2400" dirty="0" err="1" smtClean="0">
                <a:solidFill>
                  <a:schemeClr val="bg1"/>
                </a:solidFill>
              </a:rPr>
              <a:t>political</a:t>
            </a:r>
            <a:r>
              <a:rPr lang="cs-CZ" sz="2400" dirty="0" smtClean="0">
                <a:solidFill>
                  <a:schemeClr val="bg1"/>
                </a:solidFill>
              </a:rPr>
              <a:t> </a:t>
            </a:r>
            <a:r>
              <a:rPr lang="cs-CZ" sz="2400" dirty="0" err="1" smtClean="0">
                <a:solidFill>
                  <a:schemeClr val="bg1"/>
                </a:solidFill>
              </a:rPr>
              <a:t>socialization</a:t>
            </a:r>
            <a:r>
              <a:rPr lang="cs-CZ" sz="2400" dirty="0" smtClean="0">
                <a:solidFill>
                  <a:schemeClr val="bg1"/>
                </a:solidFill>
              </a:rPr>
              <a:t> </a:t>
            </a:r>
            <a:r>
              <a:rPr lang="cs-CZ" sz="2400" dirty="0" err="1" smtClean="0">
                <a:solidFill>
                  <a:schemeClr val="bg1"/>
                </a:solidFill>
              </a:rPr>
              <a:t>is</a:t>
            </a:r>
            <a:r>
              <a:rPr lang="cs-CZ" sz="2400" dirty="0" smtClean="0">
                <a:solidFill>
                  <a:schemeClr val="bg1"/>
                </a:solidFill>
              </a:rPr>
              <a:t> a </a:t>
            </a:r>
            <a:r>
              <a:rPr lang="en-US" sz="2400" dirty="0" smtClean="0">
                <a:solidFill>
                  <a:schemeClr val="bg1"/>
                </a:solidFill>
              </a:rPr>
              <a:t>process by which young people actively ascribe meanings to the world of politics, based on the information and experiences provided by socialization agents (Metzger &amp; Smetana, 2010)</a:t>
            </a:r>
            <a:endParaRPr lang="cs-CZ" sz="2400" dirty="0" smtClean="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endParaRPr lang="cs-CZ" sz="2400" dirty="0" smtClean="0"/>
          </a:p>
          <a:p>
            <a:pPr marL="714375" indent="0">
              <a:buNone/>
            </a:pPr>
            <a:r>
              <a:rPr lang="cs-CZ" sz="2400" dirty="0" smtClean="0"/>
              <a:t>c</a:t>
            </a:r>
            <a:r>
              <a:rPr lang="en-US" sz="2400" dirty="0" err="1" smtClean="0"/>
              <a:t>urrent</a:t>
            </a:r>
            <a:r>
              <a:rPr lang="en-US" sz="2400" dirty="0" smtClean="0"/>
              <a:t> </a:t>
            </a:r>
            <a:r>
              <a:rPr lang="en-US" sz="2400" dirty="0" smtClean="0"/>
              <a:t>developmental</a:t>
            </a:r>
            <a:r>
              <a:rPr lang="cs-CZ" sz="2400" dirty="0" smtClean="0"/>
              <a:t> </a:t>
            </a:r>
            <a:r>
              <a:rPr lang="en-US" sz="2400" dirty="0" smtClean="0"/>
              <a:t>theories </a:t>
            </a:r>
            <a:r>
              <a:rPr lang="en-US" sz="2400" dirty="0" smtClean="0"/>
              <a:t>stress </a:t>
            </a:r>
            <a:r>
              <a:rPr lang="en-US" sz="2400" dirty="0" smtClean="0"/>
              <a:t>that the process of socialization cannot be understood as a mere transmission of the environmental influences on a child</a:t>
            </a:r>
            <a:r>
              <a:rPr lang="cs-CZ" sz="2400" dirty="0" smtClean="0"/>
              <a:t> (</a:t>
            </a:r>
            <a:r>
              <a:rPr lang="cs-CZ" sz="2400" dirty="0" err="1" smtClean="0"/>
              <a:t>Maccoby</a:t>
            </a:r>
            <a:r>
              <a:rPr lang="cs-CZ" sz="2400" dirty="0" smtClean="0"/>
              <a:t>, 2007; </a:t>
            </a:r>
            <a:r>
              <a:rPr lang="cs-CZ" sz="2400" dirty="0" err="1" smtClean="0"/>
              <a:t>Nurmi</a:t>
            </a:r>
            <a:r>
              <a:rPr lang="cs-CZ" sz="2400" dirty="0" smtClean="0"/>
              <a:t>, </a:t>
            </a:r>
            <a:r>
              <a:rPr lang="cs-CZ" sz="2400" dirty="0" smtClean="0"/>
              <a:t>2004; </a:t>
            </a:r>
            <a:r>
              <a:rPr lang="cs-CZ" sz="2400" dirty="0" err="1" smtClean="0"/>
              <a:t>Bronfenbrenner</a:t>
            </a:r>
            <a:r>
              <a:rPr lang="cs-CZ" sz="2400" dirty="0" smtClean="0"/>
              <a:t> &amp; Morris, 2006)</a:t>
            </a:r>
            <a:endParaRPr lang="cs-CZ" sz="2400" dirty="0" smtClean="0"/>
          </a:p>
          <a:p>
            <a:pPr marL="0" indent="0">
              <a:buNone/>
            </a:pPr>
            <a:r>
              <a:rPr lang="en-US" sz="2400" dirty="0" smtClean="0">
                <a:solidFill>
                  <a:schemeClr val="bg1"/>
                </a:solidFill>
              </a:rPr>
              <a:t>political beliefs held by adolescents reflect rather adolescents’ hypotheses about parental beliefs than parental beliefs as such</a:t>
            </a:r>
            <a:r>
              <a:rPr lang="cs-CZ" sz="2400" dirty="0" smtClean="0">
                <a:solidFill>
                  <a:schemeClr val="bg1"/>
                </a:solidFill>
              </a:rPr>
              <a:t> (</a:t>
            </a:r>
            <a:r>
              <a:rPr lang="cs-CZ" sz="2400" dirty="0" err="1" smtClean="0">
                <a:solidFill>
                  <a:schemeClr val="bg1"/>
                </a:solidFill>
              </a:rPr>
              <a:t>Westholm</a:t>
            </a:r>
            <a:r>
              <a:rPr lang="cs-CZ" sz="2400" dirty="0" smtClean="0">
                <a:solidFill>
                  <a:schemeClr val="bg1"/>
                </a:solidFill>
              </a:rPr>
              <a:t>, 1999)</a:t>
            </a:r>
          </a:p>
          <a:p>
            <a:pPr marL="0" indent="0">
              <a:buNone/>
            </a:pPr>
            <a:r>
              <a:rPr lang="cs-CZ" sz="2400" dirty="0" err="1" smtClean="0">
                <a:solidFill>
                  <a:schemeClr val="bg1"/>
                </a:solidFill>
              </a:rPr>
              <a:t>civic</a:t>
            </a:r>
            <a:r>
              <a:rPr lang="cs-CZ" sz="2400" dirty="0" smtClean="0">
                <a:solidFill>
                  <a:schemeClr val="bg1"/>
                </a:solidFill>
              </a:rPr>
              <a:t>/</a:t>
            </a:r>
            <a:r>
              <a:rPr lang="cs-CZ" sz="2400" dirty="0" err="1" smtClean="0">
                <a:solidFill>
                  <a:schemeClr val="bg1"/>
                </a:solidFill>
              </a:rPr>
              <a:t>political</a:t>
            </a:r>
            <a:r>
              <a:rPr lang="cs-CZ" sz="2400" dirty="0" smtClean="0">
                <a:solidFill>
                  <a:schemeClr val="bg1"/>
                </a:solidFill>
              </a:rPr>
              <a:t> </a:t>
            </a:r>
            <a:r>
              <a:rPr lang="cs-CZ" sz="2400" dirty="0" err="1" smtClean="0">
                <a:solidFill>
                  <a:schemeClr val="bg1"/>
                </a:solidFill>
              </a:rPr>
              <a:t>socialization</a:t>
            </a:r>
            <a:r>
              <a:rPr lang="cs-CZ" sz="2400" dirty="0" smtClean="0">
                <a:solidFill>
                  <a:schemeClr val="bg1"/>
                </a:solidFill>
              </a:rPr>
              <a:t> </a:t>
            </a:r>
            <a:r>
              <a:rPr lang="cs-CZ" sz="2400" dirty="0" err="1" smtClean="0">
                <a:solidFill>
                  <a:schemeClr val="bg1"/>
                </a:solidFill>
              </a:rPr>
              <a:t>is</a:t>
            </a:r>
            <a:r>
              <a:rPr lang="cs-CZ" sz="2400" dirty="0" smtClean="0">
                <a:solidFill>
                  <a:schemeClr val="bg1"/>
                </a:solidFill>
              </a:rPr>
              <a:t> a </a:t>
            </a:r>
            <a:r>
              <a:rPr lang="en-US" sz="2400" dirty="0" smtClean="0">
                <a:solidFill>
                  <a:schemeClr val="bg1"/>
                </a:solidFill>
              </a:rPr>
              <a:t>process by which young people actively ascribe meanings to the world of politics, based on the information and experiences provided by socialization agents (Metzger &amp; Smetana, 2010)</a:t>
            </a:r>
            <a:endParaRPr lang="cs-CZ" sz="2400" dirty="0" smtClean="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endParaRPr lang="cs-CZ" sz="2400" dirty="0" smtClean="0"/>
          </a:p>
          <a:p>
            <a:pPr marL="714375" indent="0">
              <a:buNone/>
            </a:pPr>
            <a:r>
              <a:rPr lang="cs-CZ" sz="2400" dirty="0" smtClean="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2006</a:t>
            </a:r>
            <a:r>
              <a:rPr lang="cs-CZ" sz="2400" dirty="0" smtClean="0"/>
              <a:t>)</a:t>
            </a:r>
            <a:endParaRPr lang="cs-CZ" sz="2400" dirty="0" smtClean="0"/>
          </a:p>
          <a:p>
            <a:pPr marL="0" indent="0">
              <a:buNone/>
            </a:pPr>
            <a:r>
              <a:rPr lang="en-US" sz="2400" dirty="0" smtClean="0"/>
              <a:t>political beliefs held by adolescents reflect rather adolescents’ hypotheses about parental beliefs than parental beliefs as such</a:t>
            </a:r>
            <a:r>
              <a:rPr lang="cs-CZ" sz="2400" dirty="0" smtClean="0"/>
              <a:t> (</a:t>
            </a:r>
            <a:r>
              <a:rPr lang="cs-CZ" sz="2400" dirty="0" err="1" smtClean="0"/>
              <a:t>Westholm</a:t>
            </a:r>
            <a:r>
              <a:rPr lang="cs-CZ" sz="2400" dirty="0" smtClean="0"/>
              <a:t>, 1999)</a:t>
            </a:r>
          </a:p>
          <a:p>
            <a:pPr marL="0" indent="0">
              <a:buNone/>
            </a:pPr>
            <a:r>
              <a:rPr lang="cs-CZ" sz="2400" dirty="0" err="1" smtClean="0">
                <a:solidFill>
                  <a:schemeClr val="bg1"/>
                </a:solidFill>
              </a:rPr>
              <a:t>civic</a:t>
            </a:r>
            <a:r>
              <a:rPr lang="cs-CZ" sz="2400" dirty="0" smtClean="0">
                <a:solidFill>
                  <a:schemeClr val="bg1"/>
                </a:solidFill>
              </a:rPr>
              <a:t>/</a:t>
            </a:r>
            <a:r>
              <a:rPr lang="cs-CZ" sz="2400" dirty="0" err="1" smtClean="0">
                <a:solidFill>
                  <a:schemeClr val="bg1"/>
                </a:solidFill>
              </a:rPr>
              <a:t>political</a:t>
            </a:r>
            <a:r>
              <a:rPr lang="cs-CZ" sz="2400" dirty="0" smtClean="0">
                <a:solidFill>
                  <a:schemeClr val="bg1"/>
                </a:solidFill>
              </a:rPr>
              <a:t> </a:t>
            </a:r>
            <a:r>
              <a:rPr lang="cs-CZ" sz="2400" dirty="0" err="1" smtClean="0">
                <a:solidFill>
                  <a:schemeClr val="bg1"/>
                </a:solidFill>
              </a:rPr>
              <a:t>socialization</a:t>
            </a:r>
            <a:r>
              <a:rPr lang="cs-CZ" sz="2400" dirty="0" smtClean="0">
                <a:solidFill>
                  <a:schemeClr val="bg1"/>
                </a:solidFill>
              </a:rPr>
              <a:t> </a:t>
            </a:r>
            <a:r>
              <a:rPr lang="cs-CZ" sz="2400" dirty="0" err="1" smtClean="0">
                <a:solidFill>
                  <a:schemeClr val="bg1"/>
                </a:solidFill>
              </a:rPr>
              <a:t>is</a:t>
            </a:r>
            <a:r>
              <a:rPr lang="cs-CZ" sz="2400" dirty="0" smtClean="0">
                <a:solidFill>
                  <a:schemeClr val="bg1"/>
                </a:solidFill>
              </a:rPr>
              <a:t> a </a:t>
            </a:r>
            <a:r>
              <a:rPr lang="en-US" sz="2400" dirty="0" smtClean="0">
                <a:solidFill>
                  <a:schemeClr val="bg1"/>
                </a:solidFill>
              </a:rPr>
              <a:t>process by which young people actively ascribe meanings to the world of politics, based on the information and experiences provided by socialization agents (Metzger &amp; Smetana, 2010)</a:t>
            </a:r>
            <a:endParaRPr lang="cs-CZ" sz="2400" dirty="0" smtClean="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829196"/>
          </a:xfrm>
        </p:spPr>
        <p:txBody>
          <a:bodyPr>
            <a:normAutofit lnSpcReduction="10000"/>
          </a:bodyPr>
          <a:lstStyle/>
          <a:p>
            <a:pPr marL="0" indent="0">
              <a:buNone/>
            </a:pPr>
            <a:r>
              <a:rPr lang="cs-CZ" sz="2400" b="1" dirty="0" err="1" smtClean="0">
                <a:solidFill>
                  <a:srgbClr val="C00000"/>
                </a:solidFill>
              </a:rPr>
              <a:t>Agency</a:t>
            </a:r>
            <a:endParaRPr lang="cs-CZ" sz="2400" b="1" dirty="0" smtClean="0">
              <a:solidFill>
                <a:srgbClr val="C00000"/>
              </a:solidFill>
            </a:endParaRPr>
          </a:p>
          <a:p>
            <a:pPr marL="0" indent="0">
              <a:buNone/>
            </a:pPr>
            <a:r>
              <a:rPr lang="cs-CZ" sz="2400" dirty="0" err="1" smtClean="0"/>
              <a:t>child</a:t>
            </a:r>
            <a:r>
              <a:rPr lang="cs-CZ" sz="2400" dirty="0" smtClean="0"/>
              <a:t>/adolescent as </a:t>
            </a:r>
            <a:r>
              <a:rPr lang="cs-CZ" sz="2400" dirty="0" err="1" smtClean="0">
                <a:solidFill>
                  <a:srgbClr val="C00000"/>
                </a:solidFill>
              </a:rPr>
              <a:t>passive</a:t>
            </a:r>
            <a:r>
              <a:rPr lang="cs-CZ" sz="2400" dirty="0" smtClean="0">
                <a:solidFill>
                  <a:srgbClr val="C00000"/>
                </a:solidFill>
              </a:rPr>
              <a:t> recipient </a:t>
            </a:r>
            <a:r>
              <a:rPr lang="cs-CZ" sz="2400" dirty="0" smtClean="0"/>
              <a:t>vs. </a:t>
            </a:r>
            <a:r>
              <a:rPr lang="cs-CZ" sz="2400" dirty="0" err="1" smtClean="0">
                <a:solidFill>
                  <a:srgbClr val="C00000"/>
                </a:solidFill>
              </a:rPr>
              <a:t>active</a:t>
            </a:r>
            <a:r>
              <a:rPr lang="cs-CZ" sz="2400" dirty="0" smtClean="0">
                <a:solidFill>
                  <a:srgbClr val="C00000"/>
                </a:solidFill>
              </a:rPr>
              <a:t> agent</a:t>
            </a:r>
            <a:endParaRPr lang="cs-CZ" sz="2400" dirty="0" smtClean="0"/>
          </a:p>
          <a:p>
            <a:pPr marL="714375" indent="0">
              <a:buNone/>
            </a:pPr>
            <a:r>
              <a:rPr lang="cs-CZ" sz="2400" dirty="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a:t>
            </a:r>
            <a:r>
              <a:rPr lang="cs-CZ" sz="2400" dirty="0" smtClean="0"/>
              <a:t>2006</a:t>
            </a:r>
            <a:r>
              <a:rPr lang="cs-CZ" sz="2400" dirty="0"/>
              <a:t>)</a:t>
            </a:r>
            <a:endParaRPr lang="cs-CZ" sz="2400" dirty="0" smtClean="0"/>
          </a:p>
          <a:p>
            <a:pPr marL="0" indent="0">
              <a:buNone/>
            </a:pPr>
            <a:r>
              <a:rPr lang="en-US" sz="2400" dirty="0" smtClean="0"/>
              <a:t>political beliefs held by adolescents reflect rather adolescents’ hypotheses about parental beliefs than parental beliefs as such</a:t>
            </a:r>
            <a:r>
              <a:rPr lang="cs-CZ" sz="2400" dirty="0" smtClean="0"/>
              <a:t> (</a:t>
            </a:r>
            <a:r>
              <a:rPr lang="cs-CZ" sz="2400" dirty="0" err="1" smtClean="0"/>
              <a:t>Westholm</a:t>
            </a:r>
            <a:r>
              <a:rPr lang="cs-CZ" sz="2400" dirty="0" smtClean="0"/>
              <a:t>, 1999)</a:t>
            </a:r>
          </a:p>
          <a:p>
            <a:pPr marL="0" indent="0">
              <a:buNone/>
            </a:pPr>
            <a:r>
              <a:rPr lang="cs-CZ" sz="2400" dirty="0" err="1" smtClean="0"/>
              <a:t>civic</a:t>
            </a:r>
            <a:r>
              <a:rPr lang="cs-CZ" sz="2400" dirty="0" smtClean="0"/>
              <a:t>/</a:t>
            </a:r>
            <a:r>
              <a:rPr lang="cs-CZ" sz="2400" dirty="0" err="1" smtClean="0"/>
              <a:t>political</a:t>
            </a:r>
            <a:r>
              <a:rPr lang="cs-CZ" sz="2400" dirty="0" smtClean="0"/>
              <a:t> </a:t>
            </a:r>
            <a:r>
              <a:rPr lang="cs-CZ" sz="2400" dirty="0" err="1" smtClean="0"/>
              <a:t>socialization</a:t>
            </a:r>
            <a:r>
              <a:rPr lang="cs-CZ" sz="2400" dirty="0" smtClean="0"/>
              <a:t> </a:t>
            </a:r>
            <a:r>
              <a:rPr lang="cs-CZ" sz="2400" dirty="0" err="1" smtClean="0"/>
              <a:t>is</a:t>
            </a:r>
            <a:r>
              <a:rPr lang="cs-CZ" sz="2400" dirty="0" smtClean="0"/>
              <a:t> a </a:t>
            </a:r>
            <a:r>
              <a:rPr lang="en-US" sz="2400" dirty="0" smtClean="0"/>
              <a:t>process by which young people actively ascribe meanings to the world of politics, based on the information and experiences provided by socialization agents (Metzger &amp; Smetana, 2010)</a:t>
            </a:r>
            <a:endParaRPr lang="cs-CZ" sz="2400" dirty="0" smtClean="0">
              <a:solidFill>
                <a:srgbClr val="C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614354"/>
          </a:xfrm>
        </p:spPr>
        <p:txBody>
          <a:bodyPr>
            <a:normAutofit/>
          </a:bodyPr>
          <a:lstStyle/>
          <a:p>
            <a:pPr marL="0" indent="0">
              <a:buNone/>
            </a:pPr>
            <a:r>
              <a:rPr lang="cs-CZ" sz="2400" b="1" dirty="0" err="1" smtClean="0">
                <a:solidFill>
                  <a:srgbClr val="C00000"/>
                </a:solidFill>
              </a:rPr>
              <a:t>Directions</a:t>
            </a:r>
            <a:r>
              <a:rPr lang="cs-CZ" sz="2400" b="1" dirty="0" smtClean="0">
                <a:solidFill>
                  <a:srgbClr val="C00000"/>
                </a:solidFill>
              </a:rPr>
              <a:t> </a:t>
            </a:r>
            <a:r>
              <a:rPr lang="cs-CZ" sz="2400" b="1" dirty="0" err="1" smtClean="0">
                <a:solidFill>
                  <a:srgbClr val="C00000"/>
                </a:solidFill>
              </a:rPr>
              <a:t>of</a:t>
            </a:r>
            <a:r>
              <a:rPr lang="cs-CZ" sz="2400" b="1" dirty="0" smtClean="0">
                <a:solidFill>
                  <a:srgbClr val="C00000"/>
                </a:solidFill>
              </a:rPr>
              <a:t> influence</a:t>
            </a:r>
          </a:p>
          <a:p>
            <a:pPr marL="0" indent="0">
              <a:buNone/>
            </a:pPr>
            <a:endParaRPr lang="cs-CZ" sz="2400" dirty="0" smtClean="0"/>
          </a:p>
        </p:txBody>
      </p:sp>
      <p:sp>
        <p:nvSpPr>
          <p:cNvPr id="5" name="Obdélník 4"/>
          <p:cNvSpPr/>
          <p:nvPr/>
        </p:nvSpPr>
        <p:spPr>
          <a:xfrm>
            <a:off x="5715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Young</a:t>
            </a:r>
            <a:r>
              <a:rPr lang="cs-CZ" sz="2800" dirty="0" smtClean="0"/>
              <a:t> person</a:t>
            </a:r>
            <a:endParaRPr lang="cs-CZ" sz="2800" dirty="0"/>
          </a:p>
        </p:txBody>
      </p:sp>
      <p:sp>
        <p:nvSpPr>
          <p:cNvPr id="6" name="Obdélník 5"/>
          <p:cNvSpPr/>
          <p:nvPr/>
        </p:nvSpPr>
        <p:spPr>
          <a:xfrm>
            <a:off x="928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Socialization</a:t>
            </a:r>
            <a:r>
              <a:rPr lang="cs-CZ" sz="2800" dirty="0" smtClean="0"/>
              <a:t> </a:t>
            </a:r>
            <a:r>
              <a:rPr lang="cs-CZ" sz="2800" dirty="0" err="1" smtClean="0"/>
              <a:t>agents</a:t>
            </a:r>
            <a:endParaRPr lang="cs-CZ" sz="2800" dirty="0"/>
          </a:p>
        </p:txBody>
      </p:sp>
      <p:cxnSp>
        <p:nvCxnSpPr>
          <p:cNvPr id="8" name="Přímá spojovací šipka 7"/>
          <p:cNvCxnSpPr>
            <a:stCxn id="6" idx="3"/>
            <a:endCxn id="5" idx="1"/>
          </p:cNvCxnSpPr>
          <p:nvPr/>
        </p:nvCxnSpPr>
        <p:spPr>
          <a:xfrm>
            <a:off x="3786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614354"/>
          </a:xfrm>
        </p:spPr>
        <p:txBody>
          <a:bodyPr>
            <a:normAutofit/>
          </a:bodyPr>
          <a:lstStyle/>
          <a:p>
            <a:pPr marL="0" indent="0">
              <a:buNone/>
            </a:pPr>
            <a:r>
              <a:rPr lang="cs-CZ" sz="2400" b="1" dirty="0" err="1" smtClean="0">
                <a:solidFill>
                  <a:srgbClr val="C00000"/>
                </a:solidFill>
              </a:rPr>
              <a:t>Directions</a:t>
            </a:r>
            <a:r>
              <a:rPr lang="cs-CZ" sz="2400" b="1" dirty="0" smtClean="0">
                <a:solidFill>
                  <a:srgbClr val="C00000"/>
                </a:solidFill>
              </a:rPr>
              <a:t> </a:t>
            </a:r>
            <a:r>
              <a:rPr lang="cs-CZ" sz="2400" b="1" dirty="0" err="1" smtClean="0">
                <a:solidFill>
                  <a:srgbClr val="C00000"/>
                </a:solidFill>
              </a:rPr>
              <a:t>of</a:t>
            </a:r>
            <a:r>
              <a:rPr lang="cs-CZ" sz="2400" b="1" dirty="0" smtClean="0">
                <a:solidFill>
                  <a:srgbClr val="C00000"/>
                </a:solidFill>
              </a:rPr>
              <a:t> influence</a:t>
            </a:r>
          </a:p>
          <a:p>
            <a:pPr marL="0" indent="0">
              <a:buNone/>
            </a:pPr>
            <a:endParaRPr lang="cs-CZ" sz="2400" dirty="0" smtClean="0"/>
          </a:p>
        </p:txBody>
      </p:sp>
      <p:sp>
        <p:nvSpPr>
          <p:cNvPr id="5" name="Obdélník 4"/>
          <p:cNvSpPr/>
          <p:nvPr/>
        </p:nvSpPr>
        <p:spPr>
          <a:xfrm>
            <a:off x="5715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Young</a:t>
            </a:r>
            <a:r>
              <a:rPr lang="cs-CZ" sz="2800" dirty="0" smtClean="0"/>
              <a:t> person</a:t>
            </a:r>
            <a:endParaRPr lang="cs-CZ" sz="2800" dirty="0"/>
          </a:p>
        </p:txBody>
      </p:sp>
      <p:sp>
        <p:nvSpPr>
          <p:cNvPr id="6" name="Obdélník 5"/>
          <p:cNvSpPr/>
          <p:nvPr/>
        </p:nvSpPr>
        <p:spPr>
          <a:xfrm>
            <a:off x="928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Socialization</a:t>
            </a:r>
            <a:r>
              <a:rPr lang="cs-CZ" sz="2800" dirty="0" smtClean="0"/>
              <a:t> </a:t>
            </a:r>
            <a:r>
              <a:rPr lang="cs-CZ" sz="2800" dirty="0" err="1" smtClean="0"/>
              <a:t>agents</a:t>
            </a:r>
            <a:endParaRPr lang="cs-CZ" sz="2800" dirty="0"/>
          </a:p>
        </p:txBody>
      </p:sp>
      <p:cxnSp>
        <p:nvCxnSpPr>
          <p:cNvPr id="8" name="Přímá spojovací šipka 7"/>
          <p:cNvCxnSpPr>
            <a:stCxn id="6" idx="3"/>
            <a:endCxn id="5" idx="1"/>
          </p:cNvCxnSpPr>
          <p:nvPr/>
        </p:nvCxnSpPr>
        <p:spPr>
          <a:xfrm>
            <a:off x="3786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Zakřivená spojovací čára 8"/>
          <p:cNvCxnSpPr>
            <a:stCxn id="5" idx="2"/>
            <a:endCxn id="6" idx="2"/>
          </p:cNvCxnSpPr>
          <p:nvPr/>
        </p:nvCxnSpPr>
        <p:spPr>
          <a:xfrm rot="5400000">
            <a:off x="4750595" y="1035827"/>
            <a:ext cx="1588" cy="4786346"/>
          </a:xfrm>
          <a:prstGeom prst="curvedConnector3">
            <a:avLst>
              <a:gd name="adj1" fmla="val 38687858"/>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614354"/>
          </a:xfrm>
        </p:spPr>
        <p:txBody>
          <a:bodyPr>
            <a:normAutofit/>
          </a:bodyPr>
          <a:lstStyle/>
          <a:p>
            <a:pPr marL="0" indent="0">
              <a:buNone/>
            </a:pPr>
            <a:r>
              <a:rPr lang="cs-CZ" sz="2400" b="1" dirty="0" err="1" smtClean="0">
                <a:solidFill>
                  <a:srgbClr val="C00000"/>
                </a:solidFill>
              </a:rPr>
              <a:t>Directions</a:t>
            </a:r>
            <a:r>
              <a:rPr lang="cs-CZ" sz="2400" b="1" dirty="0" smtClean="0">
                <a:solidFill>
                  <a:srgbClr val="C00000"/>
                </a:solidFill>
              </a:rPr>
              <a:t> </a:t>
            </a:r>
            <a:r>
              <a:rPr lang="cs-CZ" sz="2400" b="1" dirty="0" err="1" smtClean="0">
                <a:solidFill>
                  <a:srgbClr val="C00000"/>
                </a:solidFill>
              </a:rPr>
              <a:t>of</a:t>
            </a:r>
            <a:r>
              <a:rPr lang="cs-CZ" sz="2400" b="1" dirty="0" smtClean="0">
                <a:solidFill>
                  <a:srgbClr val="C00000"/>
                </a:solidFill>
              </a:rPr>
              <a:t> influence</a:t>
            </a:r>
          </a:p>
          <a:p>
            <a:pPr marL="0" indent="0">
              <a:buNone/>
            </a:pPr>
            <a:endParaRPr lang="cs-CZ" sz="2400" dirty="0" smtClean="0"/>
          </a:p>
        </p:txBody>
      </p:sp>
      <p:sp>
        <p:nvSpPr>
          <p:cNvPr id="5" name="Obdélník 4"/>
          <p:cNvSpPr/>
          <p:nvPr/>
        </p:nvSpPr>
        <p:spPr>
          <a:xfrm>
            <a:off x="5715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Young</a:t>
            </a:r>
            <a:r>
              <a:rPr lang="cs-CZ" sz="2800" dirty="0" smtClean="0"/>
              <a:t> person</a:t>
            </a:r>
            <a:endParaRPr lang="cs-CZ" sz="2800" dirty="0"/>
          </a:p>
        </p:txBody>
      </p:sp>
      <p:sp>
        <p:nvSpPr>
          <p:cNvPr id="6" name="Obdélník 5"/>
          <p:cNvSpPr/>
          <p:nvPr/>
        </p:nvSpPr>
        <p:spPr>
          <a:xfrm>
            <a:off x="928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smtClean="0"/>
              <a:t>Socialization</a:t>
            </a:r>
            <a:r>
              <a:rPr lang="cs-CZ" sz="2800" dirty="0" smtClean="0"/>
              <a:t> </a:t>
            </a:r>
            <a:r>
              <a:rPr lang="cs-CZ" sz="2800" dirty="0" err="1" smtClean="0"/>
              <a:t>agents</a:t>
            </a:r>
            <a:endParaRPr lang="cs-CZ" sz="2800" dirty="0"/>
          </a:p>
        </p:txBody>
      </p:sp>
      <p:cxnSp>
        <p:nvCxnSpPr>
          <p:cNvPr id="8" name="Přímá spojovací šipka 7"/>
          <p:cNvCxnSpPr>
            <a:stCxn id="6" idx="3"/>
            <a:endCxn id="5" idx="1"/>
          </p:cNvCxnSpPr>
          <p:nvPr/>
        </p:nvCxnSpPr>
        <p:spPr>
          <a:xfrm>
            <a:off x="3786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Zakřivená spojovací čára 8"/>
          <p:cNvCxnSpPr>
            <a:stCxn id="5" idx="2"/>
            <a:endCxn id="6" idx="2"/>
          </p:cNvCxnSpPr>
          <p:nvPr/>
        </p:nvCxnSpPr>
        <p:spPr>
          <a:xfrm rot="5400000">
            <a:off x="4750595" y="1035827"/>
            <a:ext cx="1588" cy="4786346"/>
          </a:xfrm>
          <a:prstGeom prst="curvedConnector3">
            <a:avLst>
              <a:gd name="adj1" fmla="val 38687858"/>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Zástupný symbol pro obsah 2"/>
          <p:cNvSpPr txBox="1">
            <a:spLocks/>
          </p:cNvSpPr>
          <p:nvPr/>
        </p:nvSpPr>
        <p:spPr>
          <a:xfrm>
            <a:off x="428596" y="4286256"/>
            <a:ext cx="8229600" cy="192882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i="0" u="none" strike="noStrike" kern="1200" cap="none" spc="0" normalizeH="0" baseline="0" noProof="0" dirty="0" err="1" smtClean="0">
                <a:ln>
                  <a:noFill/>
                </a:ln>
                <a:effectLst/>
                <a:uLnTx/>
                <a:uFillTx/>
                <a:latin typeface="+mn-lt"/>
                <a:ea typeface="+mn-ea"/>
                <a:cs typeface="+mn-cs"/>
              </a:rPr>
              <a:t>Main</a:t>
            </a:r>
            <a:r>
              <a:rPr kumimoji="0" lang="cs-CZ" sz="2400" i="0" u="none" strike="noStrike" kern="1200" cap="none" spc="0" normalizeH="0" baseline="0" noProof="0" dirty="0" smtClean="0">
                <a:ln>
                  <a:noFill/>
                </a:ln>
                <a:effectLst/>
                <a:uLnTx/>
                <a:uFillTx/>
                <a:latin typeface="+mn-lt"/>
                <a:ea typeface="+mn-ea"/>
                <a:cs typeface="+mn-cs"/>
              </a:rPr>
              <a:t> </a:t>
            </a:r>
            <a:r>
              <a:rPr kumimoji="0" lang="cs-CZ" sz="2400" i="0" u="none" strike="noStrike" kern="1200" cap="none" spc="0" normalizeH="0" baseline="0" noProof="0" dirty="0" err="1" smtClean="0">
                <a:ln>
                  <a:noFill/>
                </a:ln>
                <a:effectLst/>
                <a:uLnTx/>
                <a:uFillTx/>
                <a:latin typeface="+mn-lt"/>
                <a:ea typeface="+mn-ea"/>
                <a:cs typeface="+mn-cs"/>
              </a:rPr>
              <a:t>concerns</a:t>
            </a:r>
            <a:r>
              <a:rPr kumimoji="0" lang="cs-CZ" sz="2400" i="0" u="none" strike="noStrike" kern="1200" cap="none" spc="0" normalizeH="0" baseline="0" noProof="0" dirty="0" smtClean="0">
                <a:ln>
                  <a:noFill/>
                </a:ln>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dirty="0" smtClean="0"/>
              <a:t>	</a:t>
            </a:r>
            <a:r>
              <a:rPr lang="cs-CZ" sz="2400" dirty="0" err="1" smtClean="0"/>
              <a:t>new</a:t>
            </a:r>
            <a:r>
              <a:rPr lang="cs-CZ" sz="2400" dirty="0" smtClean="0"/>
              <a:t> </a:t>
            </a:r>
            <a:r>
              <a:rPr lang="cs-CZ" sz="2400" dirty="0" err="1" smtClean="0"/>
              <a:t>research</a:t>
            </a:r>
            <a:r>
              <a:rPr lang="cs-CZ" sz="2400" dirty="0" smtClean="0"/>
              <a:t> (</a:t>
            </a:r>
            <a:r>
              <a:rPr lang="cs-CZ" sz="2400" dirty="0" err="1" smtClean="0"/>
              <a:t>McDevitt</a:t>
            </a:r>
            <a:r>
              <a:rPr lang="cs-CZ" sz="2400" dirty="0" smtClean="0"/>
              <a:t>, 2005)</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i="0" u="none" strike="noStrike" kern="1200" cap="none" spc="0" normalizeH="0" baseline="0" noProof="0" dirty="0" smtClean="0">
                <a:ln>
                  <a:noFill/>
                </a:ln>
                <a:effectLst/>
                <a:uLnTx/>
                <a:uFillTx/>
                <a:latin typeface="+mn-lt"/>
                <a:ea typeface="+mn-ea"/>
                <a:cs typeface="+mn-cs"/>
              </a:rPr>
              <a:t>	internet</a:t>
            </a:r>
            <a:r>
              <a:rPr kumimoji="0" lang="cs-CZ" sz="2400" i="0" u="none" strike="noStrike" kern="1200" cap="none" spc="0" normalizeH="0" noProof="0" dirty="0" smtClean="0">
                <a:ln>
                  <a:noFill/>
                </a:ln>
                <a:effectLst/>
                <a:uLnTx/>
                <a:uFillTx/>
                <a:latin typeface="+mn-lt"/>
                <a:ea typeface="+mn-ea"/>
                <a:cs typeface="+mn-cs"/>
              </a:rPr>
              <a:t> (</a:t>
            </a:r>
            <a:r>
              <a:rPr kumimoji="0" lang="cs-CZ" sz="2400" i="0" u="none" strike="noStrike" kern="1200" cap="none" spc="0" normalizeH="0" noProof="0" dirty="0" err="1" smtClean="0">
                <a:ln>
                  <a:noFill/>
                </a:ln>
                <a:effectLst/>
                <a:uLnTx/>
                <a:uFillTx/>
                <a:latin typeface="+mn-lt"/>
                <a:ea typeface="+mn-ea"/>
                <a:cs typeface="+mn-cs"/>
              </a:rPr>
              <a:t>Dahlgren</a:t>
            </a:r>
            <a:r>
              <a:rPr kumimoji="0" lang="cs-CZ" sz="2400" i="0" u="none" strike="noStrike" kern="1200" cap="none" spc="0" normalizeH="0" noProof="0" dirty="0" smtClean="0">
                <a:ln>
                  <a:noFill/>
                </a:ln>
                <a:effectLst/>
                <a:uLnTx/>
                <a:uFillTx/>
                <a:latin typeface="+mn-lt"/>
                <a:ea typeface="+mn-ea"/>
                <a:cs typeface="+mn-cs"/>
              </a:rPr>
              <a:t>, 2009)</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cs-CZ" sz="2400" baseline="0" dirty="0" smtClean="0"/>
              <a:t>	</a:t>
            </a:r>
            <a:r>
              <a:rPr lang="cs-CZ" sz="2400" baseline="0" dirty="0" err="1" smtClean="0"/>
              <a:t>immigrant</a:t>
            </a:r>
            <a:r>
              <a:rPr lang="cs-CZ" sz="2400" baseline="0" dirty="0" smtClean="0"/>
              <a:t> </a:t>
            </a:r>
            <a:r>
              <a:rPr lang="cs-CZ" sz="2400" baseline="0" dirty="0" err="1" smtClean="0"/>
              <a:t>families</a:t>
            </a:r>
            <a:r>
              <a:rPr kumimoji="0" lang="cs-CZ" sz="2400" i="0" u="none" strike="noStrike" kern="1200" cap="none" spc="0" normalizeH="0" baseline="0" noProof="0" dirty="0" smtClean="0">
                <a:ln>
                  <a:noFill/>
                </a:ln>
                <a:effectLst/>
                <a:uLnTx/>
                <a:uFillTx/>
                <a:latin typeface="+mn-lt"/>
                <a:ea typeface="+mn-ea"/>
                <a:cs typeface="+mn-cs"/>
              </a:rPr>
              <a:t> (</a:t>
            </a:r>
            <a:r>
              <a:rPr kumimoji="0" lang="cs-CZ" sz="2400" i="0" u="none" strike="noStrike" kern="1200" cap="none" spc="0" normalizeH="0" baseline="0" noProof="0" dirty="0" err="1" smtClean="0">
                <a:ln>
                  <a:noFill/>
                </a:ln>
                <a:effectLst/>
                <a:uLnTx/>
                <a:uFillTx/>
                <a:latin typeface="+mn-lt"/>
                <a:ea typeface="+mn-ea"/>
                <a:cs typeface="+mn-cs"/>
              </a:rPr>
              <a:t>Wong</a:t>
            </a:r>
            <a:r>
              <a:rPr kumimoji="0" lang="cs-CZ" sz="2400" i="0" u="none" strike="noStrike" kern="1200" cap="none" spc="0" normalizeH="0" baseline="0" noProof="0" dirty="0" smtClean="0">
                <a:ln>
                  <a:noFill/>
                </a:ln>
                <a:effectLst/>
                <a:uLnTx/>
                <a:uFillTx/>
                <a:latin typeface="+mn-lt"/>
                <a:ea typeface="+mn-ea"/>
                <a:cs typeface="+mn-cs"/>
              </a:rPr>
              <a:t> &amp; </a:t>
            </a:r>
            <a:r>
              <a:rPr kumimoji="0" lang="cs-CZ" sz="2400" i="0" u="none" strike="noStrike" kern="1200" cap="none" spc="0" normalizeH="0" baseline="0" noProof="0" dirty="0" err="1" smtClean="0">
                <a:ln>
                  <a:noFill/>
                </a:ln>
                <a:effectLst/>
                <a:uLnTx/>
                <a:uFillTx/>
                <a:latin typeface="+mn-lt"/>
                <a:ea typeface="+mn-ea"/>
                <a:cs typeface="+mn-cs"/>
              </a:rPr>
              <a:t>Tseng</a:t>
            </a:r>
            <a:r>
              <a:rPr kumimoji="0" lang="cs-CZ" sz="2400" i="0" u="none" strike="noStrike" kern="1200" cap="none" spc="0" normalizeH="0" baseline="0" noProof="0" dirty="0" smtClean="0">
                <a:ln>
                  <a:noFill/>
                </a:ln>
                <a:effectLst/>
                <a:uLnTx/>
                <a:uFillTx/>
                <a:latin typeface="+mn-lt"/>
                <a:ea typeface="+mn-ea"/>
                <a:cs typeface="+mn-cs"/>
              </a:rPr>
              <a:t>, 2008)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3686188"/>
          </a:xfrm>
        </p:spPr>
        <p:txBody>
          <a:bodyPr>
            <a:normAutofit/>
          </a:bodyPr>
          <a:lstStyle/>
          <a:p>
            <a:pPr marL="0" indent="0">
              <a:buNone/>
            </a:pPr>
            <a:r>
              <a:rPr lang="cs-CZ" sz="2400" b="1" dirty="0" err="1" smtClean="0">
                <a:solidFill>
                  <a:srgbClr val="C00000"/>
                </a:solidFill>
              </a:rPr>
              <a:t>Interventions</a:t>
            </a:r>
            <a:endParaRPr lang="cs-CZ" sz="2400" b="1" dirty="0" smtClean="0">
              <a:solidFill>
                <a:srgbClr val="C00000"/>
              </a:solidFill>
            </a:endParaRPr>
          </a:p>
          <a:p>
            <a:pPr marL="714375" indent="0">
              <a:buNone/>
            </a:pPr>
            <a:r>
              <a:rPr lang="cs-CZ" sz="2400" dirty="0" err="1" smtClean="0"/>
              <a:t>school</a:t>
            </a:r>
            <a:r>
              <a:rPr lang="cs-CZ" sz="2400" dirty="0" smtClean="0"/>
              <a:t>-</a:t>
            </a:r>
            <a:r>
              <a:rPr lang="cs-CZ" sz="2400" dirty="0" err="1" smtClean="0"/>
              <a:t>based</a:t>
            </a:r>
            <a:r>
              <a:rPr lang="cs-CZ" sz="2400" dirty="0" smtClean="0"/>
              <a:t> </a:t>
            </a:r>
            <a:r>
              <a:rPr lang="cs-CZ" sz="2400" dirty="0" err="1" smtClean="0"/>
              <a:t>programs</a:t>
            </a:r>
            <a:endParaRPr lang="cs-CZ" sz="2400" dirty="0" smtClean="0"/>
          </a:p>
          <a:p>
            <a:pPr marL="1428750" indent="0">
              <a:buNone/>
            </a:pPr>
            <a:r>
              <a:rPr lang="cs-CZ" sz="2400" dirty="0" err="1" smtClean="0"/>
              <a:t>teaching</a:t>
            </a:r>
            <a:endParaRPr lang="cs-CZ" sz="2400" dirty="0" smtClean="0"/>
          </a:p>
          <a:p>
            <a:pPr marL="1428750" indent="0">
              <a:buNone/>
            </a:pPr>
            <a:r>
              <a:rPr lang="cs-CZ" sz="2400" dirty="0" err="1" smtClean="0"/>
              <a:t>practicing</a:t>
            </a:r>
            <a:r>
              <a:rPr lang="cs-CZ" sz="2400" dirty="0" smtClean="0"/>
              <a:t> </a:t>
            </a:r>
            <a:r>
              <a:rPr lang="cs-CZ" sz="2400" dirty="0" err="1" smtClean="0"/>
              <a:t>skills</a:t>
            </a:r>
            <a:endParaRPr lang="cs-CZ" sz="2400" dirty="0" smtClean="0"/>
          </a:p>
          <a:p>
            <a:pPr marL="714375" indent="0">
              <a:buNone/>
              <a:tabLst>
                <a:tab pos="714375" algn="l"/>
              </a:tabLst>
            </a:pPr>
            <a:r>
              <a:rPr lang="cs-CZ" sz="2400" dirty="0" err="1" smtClean="0"/>
              <a:t>organization</a:t>
            </a:r>
            <a:r>
              <a:rPr lang="cs-CZ" sz="2400" dirty="0" smtClean="0"/>
              <a:t>-</a:t>
            </a:r>
            <a:r>
              <a:rPr lang="cs-CZ" sz="2400" dirty="0" err="1" smtClean="0"/>
              <a:t>based</a:t>
            </a:r>
            <a:r>
              <a:rPr lang="cs-CZ" sz="2400" dirty="0" smtClean="0"/>
              <a:t> </a:t>
            </a:r>
            <a:r>
              <a:rPr lang="cs-CZ" sz="2400" dirty="0" err="1" smtClean="0"/>
              <a:t>programs</a:t>
            </a:r>
            <a:r>
              <a:rPr lang="cs-CZ" sz="2400" dirty="0" smtClean="0"/>
              <a:t> </a:t>
            </a:r>
          </a:p>
          <a:p>
            <a:pPr marL="714375" indent="0">
              <a:buNone/>
            </a:pPr>
            <a:r>
              <a:rPr lang="cs-CZ" sz="2400" dirty="0" err="1" smtClean="0"/>
              <a:t>mandatory</a:t>
            </a:r>
            <a:r>
              <a:rPr lang="cs-CZ" sz="2400" dirty="0" smtClean="0"/>
              <a:t> </a:t>
            </a:r>
            <a:r>
              <a:rPr lang="cs-CZ" sz="2400" dirty="0" err="1" smtClean="0"/>
              <a:t>community</a:t>
            </a:r>
            <a:r>
              <a:rPr lang="cs-CZ" sz="2400" dirty="0" smtClean="0"/>
              <a:t> </a:t>
            </a:r>
            <a:r>
              <a:rPr lang="cs-CZ" sz="2400" dirty="0" err="1" smtClean="0"/>
              <a:t>service</a:t>
            </a:r>
            <a:endParaRPr lang="cs-CZ" sz="2400" dirty="0" smtClean="0"/>
          </a:p>
          <a:p>
            <a:pPr marL="0" indent="0">
              <a:buNone/>
            </a:pPr>
            <a:endParaRPr lang="cs-CZ" sz="24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issues</a:t>
            </a:r>
            <a:r>
              <a:rPr lang="cs-CZ" dirty="0" smtClean="0"/>
              <a:t> &amp; </a:t>
            </a:r>
            <a:r>
              <a:rPr lang="cs-CZ" dirty="0" err="1" smtClean="0"/>
              <a:t>controversies</a:t>
            </a:r>
            <a:endParaRPr lang="cs-CZ" dirty="0"/>
          </a:p>
        </p:txBody>
      </p:sp>
      <p:sp>
        <p:nvSpPr>
          <p:cNvPr id="3" name="Zástupný symbol pro obsah 2"/>
          <p:cNvSpPr>
            <a:spLocks noGrp="1"/>
          </p:cNvSpPr>
          <p:nvPr>
            <p:ph idx="1"/>
          </p:nvPr>
        </p:nvSpPr>
        <p:spPr>
          <a:xfrm>
            <a:off x="457200" y="1600200"/>
            <a:ext cx="8229600" cy="4421088"/>
          </a:xfrm>
        </p:spPr>
        <p:txBody>
          <a:bodyPr>
            <a:normAutofit/>
          </a:bodyPr>
          <a:lstStyle/>
          <a:p>
            <a:pPr marL="0" indent="0">
              <a:buNone/>
            </a:pPr>
            <a:r>
              <a:rPr lang="en-US" sz="2400" b="1" dirty="0" smtClean="0">
                <a:solidFill>
                  <a:srgbClr val="C00000"/>
                </a:solidFill>
              </a:rPr>
              <a:t>Multiple contexts and disposition-environment interactions</a:t>
            </a:r>
          </a:p>
          <a:p>
            <a:pPr marL="714375" indent="0">
              <a:buNone/>
            </a:pPr>
            <a:r>
              <a:rPr lang="en-US" sz="2400" dirty="0" err="1" smtClean="0"/>
              <a:t>cummulative</a:t>
            </a:r>
            <a:r>
              <a:rPr lang="en-US" sz="2400" dirty="0" smtClean="0"/>
              <a:t> effects of </a:t>
            </a:r>
            <a:r>
              <a:rPr lang="cs-CZ" sz="2400" dirty="0" smtClean="0"/>
              <a:t>multiple </a:t>
            </a:r>
            <a:r>
              <a:rPr lang="en-US" sz="2400" dirty="0" smtClean="0"/>
              <a:t>contexts</a:t>
            </a:r>
          </a:p>
          <a:p>
            <a:pPr marL="714375" indent="0">
              <a:buNone/>
            </a:pPr>
            <a:endParaRPr lang="en-US" sz="2400" dirty="0" smtClean="0"/>
          </a:p>
          <a:p>
            <a:pPr marL="714375" indent="0">
              <a:buNone/>
            </a:pPr>
            <a:r>
              <a:rPr lang="en-US" sz="2400" dirty="0" smtClean="0"/>
              <a:t>it‘s not only about environment but also about one‘s own preferences, beliefs, values, personality traits, cognitive dispositions etc.</a:t>
            </a:r>
          </a:p>
          <a:p>
            <a:pPr marL="714375" indent="0">
              <a:buNone/>
            </a:pPr>
            <a:endParaRPr lang="en-US" sz="2400" dirty="0" smtClean="0"/>
          </a:p>
          <a:p>
            <a:pPr marL="714375" indent="0">
              <a:buNone/>
            </a:pPr>
            <a:r>
              <a:rPr lang="en-US" sz="2400" dirty="0" smtClean="0"/>
              <a:t>young people with different dispositions react differently </a:t>
            </a:r>
            <a:r>
              <a:rPr lang="cs-CZ" sz="2400" dirty="0" smtClean="0"/>
              <a:t>on </a:t>
            </a:r>
            <a:r>
              <a:rPr lang="en-US" sz="2400" dirty="0" smtClean="0"/>
              <a:t>the same environment</a:t>
            </a:r>
          </a:p>
          <a:p>
            <a:pPr marL="0" indent="0">
              <a:buNone/>
            </a:pPr>
            <a:endParaRPr lang="en-US" sz="24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directionality</a:t>
            </a:r>
            <a:r>
              <a:rPr lang="cs-CZ" dirty="0" smtClean="0"/>
              <a:t> </a:t>
            </a:r>
            <a:r>
              <a:rPr lang="cs-CZ" dirty="0" err="1" smtClean="0"/>
              <a:t>between</a:t>
            </a:r>
            <a:r>
              <a:rPr lang="cs-CZ" dirty="0" smtClean="0"/>
              <a:t> </a:t>
            </a:r>
            <a:r>
              <a:rPr lang="cs-CZ" dirty="0" err="1" smtClean="0"/>
              <a:t>political</a:t>
            </a:r>
            <a:r>
              <a:rPr lang="cs-CZ" dirty="0" smtClean="0"/>
              <a:t> </a:t>
            </a:r>
            <a:r>
              <a:rPr lang="cs-CZ" dirty="0" err="1" smtClean="0"/>
              <a:t>attitudes</a:t>
            </a:r>
            <a:r>
              <a:rPr lang="cs-CZ" dirty="0" smtClean="0"/>
              <a:t> and </a:t>
            </a:r>
            <a:r>
              <a:rPr lang="cs-CZ" dirty="0" err="1" smtClean="0"/>
              <a:t>participation</a:t>
            </a:r>
            <a:r>
              <a:rPr lang="cs-CZ" dirty="0" smtClean="0"/>
              <a:t>?</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smtClean="0"/>
              <a:t>Šerek, Macháčková &amp; Macek </a:t>
            </a:r>
            <a:r>
              <a:rPr lang="cs-CZ" sz="2000" dirty="0" smtClean="0"/>
              <a:t>(</a:t>
            </a:r>
            <a:r>
              <a:rPr lang="cs-CZ" sz="2000" dirty="0" smtClean="0"/>
              <a:t>2017</a:t>
            </a:r>
            <a:r>
              <a:rPr lang="cs-CZ" sz="2000" dirty="0" smtClean="0"/>
              <a:t>)</a:t>
            </a:r>
            <a:endParaRPr lang="cs-CZ" sz="2000" dirty="0"/>
          </a:p>
        </p:txBody>
      </p:sp>
    </p:spTree>
    <p:extLst>
      <p:ext uri="{BB962C8B-B14F-4D97-AF65-F5344CB8AC3E}">
        <p14:creationId xmlns:p14="http://schemas.microsoft.com/office/powerpoint/2010/main" val="336420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a:xfrm>
            <a:off x="457200" y="1600200"/>
            <a:ext cx="8229600" cy="4972072"/>
          </a:xfrm>
        </p:spPr>
        <p:txBody>
          <a:bodyPr>
            <a:normAutofit/>
          </a:bodyPr>
          <a:lstStyle/>
          <a:p>
            <a:pPr marL="0" indent="0">
              <a:buNone/>
              <a:tabLst>
                <a:tab pos="0" algn="l"/>
              </a:tabLst>
            </a:pPr>
            <a:r>
              <a:rPr lang="cs-CZ" sz="2400" dirty="0" err="1" smtClean="0"/>
              <a:t>Three</a:t>
            </a:r>
            <a:r>
              <a:rPr lang="cs-CZ" sz="2400" dirty="0" smtClean="0"/>
              <a:t> </a:t>
            </a:r>
            <a:r>
              <a:rPr lang="cs-CZ" sz="2400" dirty="0" err="1" smtClean="0"/>
              <a:t>sources</a:t>
            </a:r>
            <a:r>
              <a:rPr lang="cs-CZ" sz="2400" dirty="0" smtClean="0"/>
              <a:t> </a:t>
            </a:r>
            <a:r>
              <a:rPr lang="cs-CZ" sz="2400" dirty="0" err="1" smtClean="0"/>
              <a:t>of</a:t>
            </a:r>
            <a:r>
              <a:rPr lang="cs-CZ" sz="2400" dirty="0" smtClean="0"/>
              <a:t> support </a:t>
            </a:r>
            <a:r>
              <a:rPr lang="cs-CZ" sz="2400" dirty="0" err="1" smtClean="0"/>
              <a:t>for</a:t>
            </a:r>
            <a:r>
              <a:rPr lang="cs-CZ" sz="2400" dirty="0" smtClean="0"/>
              <a:t> </a:t>
            </a:r>
            <a:r>
              <a:rPr lang="cs-CZ" sz="2400" dirty="0" err="1" smtClean="0"/>
              <a:t>impressionable</a:t>
            </a:r>
            <a:r>
              <a:rPr lang="cs-CZ" sz="2400" dirty="0" smtClean="0"/>
              <a:t> </a:t>
            </a:r>
            <a:r>
              <a:rPr lang="cs-CZ" sz="2400" dirty="0" err="1" smtClean="0"/>
              <a:t>years</a:t>
            </a:r>
            <a:r>
              <a:rPr lang="cs-CZ" sz="2400" dirty="0" smtClean="0"/>
              <a:t> </a:t>
            </a:r>
            <a:r>
              <a:rPr lang="cs-CZ" sz="2400" dirty="0" err="1" smtClean="0"/>
              <a:t>hypothesis</a:t>
            </a:r>
            <a:r>
              <a:rPr lang="cs-CZ" sz="2400" dirty="0" smtClean="0"/>
              <a:t>:</a:t>
            </a:r>
          </a:p>
          <a:p>
            <a:pPr>
              <a:buNone/>
            </a:pPr>
            <a:endParaRPr lang="cs-CZ" sz="2400" dirty="0" smtClean="0"/>
          </a:p>
          <a:p>
            <a:pPr marL="514350" indent="-514350">
              <a:buFont typeface="+mj-lt"/>
              <a:buAutoNum type="arabicPeriod" startAt="2"/>
            </a:pPr>
            <a:r>
              <a:rPr lang="cs-CZ" sz="2400" dirty="0" err="1" smtClean="0"/>
              <a:t>the</a:t>
            </a:r>
            <a:r>
              <a:rPr lang="cs-CZ" sz="2400" dirty="0" smtClean="0"/>
              <a:t> </a:t>
            </a:r>
            <a:r>
              <a:rPr lang="cs-CZ" sz="2400" dirty="0" err="1" smtClean="0"/>
              <a:t>same</a:t>
            </a:r>
            <a:r>
              <a:rPr lang="cs-CZ" sz="2400" dirty="0" smtClean="0"/>
              <a:t> </a:t>
            </a:r>
            <a:r>
              <a:rPr lang="cs-CZ" sz="2400" dirty="0" err="1" smtClean="0"/>
              <a:t>pattern</a:t>
            </a:r>
            <a:r>
              <a:rPr lang="cs-CZ" sz="2400" dirty="0" smtClean="0"/>
              <a:t> </a:t>
            </a:r>
            <a:r>
              <a:rPr lang="cs-CZ" sz="2400" dirty="0" err="1" smtClean="0"/>
              <a:t>was</a:t>
            </a:r>
            <a:r>
              <a:rPr lang="cs-CZ" sz="2400" dirty="0" smtClean="0"/>
              <a:t> </a:t>
            </a:r>
            <a:r>
              <a:rPr lang="cs-CZ" sz="2400" dirty="0" err="1" smtClean="0"/>
              <a:t>revealed</a:t>
            </a:r>
            <a:r>
              <a:rPr lang="cs-CZ" sz="2400" dirty="0" smtClean="0"/>
              <a:t> </a:t>
            </a:r>
            <a:r>
              <a:rPr lang="cs-CZ" sz="2400" dirty="0" err="1" smtClean="0"/>
              <a:t>for</a:t>
            </a:r>
            <a:r>
              <a:rPr lang="cs-CZ" sz="2400" dirty="0" smtClean="0"/>
              <a:t> </a:t>
            </a:r>
            <a:r>
              <a:rPr lang="cs-CZ" sz="2400" dirty="0" err="1" smtClean="0"/>
              <a:t>other</a:t>
            </a:r>
            <a:r>
              <a:rPr lang="cs-CZ" sz="2400" dirty="0" smtClean="0"/>
              <a:t> </a:t>
            </a:r>
            <a:r>
              <a:rPr lang="cs-CZ" sz="2400" dirty="0" err="1" smtClean="0"/>
              <a:t>sociopolitical</a:t>
            </a:r>
            <a:r>
              <a:rPr lang="cs-CZ" sz="2400" dirty="0" smtClean="0"/>
              <a:t> </a:t>
            </a:r>
            <a:r>
              <a:rPr lang="cs-CZ" sz="2400" dirty="0" err="1" smtClean="0"/>
              <a:t>attitudes</a:t>
            </a:r>
            <a:r>
              <a:rPr lang="cs-CZ" sz="2400" dirty="0" smtClean="0"/>
              <a:t> </a:t>
            </a:r>
            <a:r>
              <a:rPr lang="cs-CZ" sz="2400" dirty="0" err="1" smtClean="0"/>
              <a:t>related</a:t>
            </a:r>
            <a:r>
              <a:rPr lang="cs-CZ" sz="2400" dirty="0" smtClean="0"/>
              <a:t> to </a:t>
            </a:r>
            <a:r>
              <a:rPr lang="cs-CZ" sz="2400" dirty="0" err="1" smtClean="0"/>
              <a:t>civic</a:t>
            </a:r>
            <a:r>
              <a:rPr lang="cs-CZ" sz="2400" dirty="0" smtClean="0"/>
              <a:t>/</a:t>
            </a:r>
            <a:r>
              <a:rPr lang="cs-CZ" sz="2400" dirty="0" err="1" smtClean="0"/>
              <a:t>political</a:t>
            </a:r>
            <a:r>
              <a:rPr lang="cs-CZ" sz="2400" dirty="0" smtClean="0"/>
              <a:t> </a:t>
            </a:r>
            <a:r>
              <a:rPr lang="cs-CZ" sz="2400" dirty="0" err="1" smtClean="0"/>
              <a:t>behavior</a:t>
            </a:r>
            <a:r>
              <a:rPr lang="cs-CZ" sz="2400" dirty="0" smtClean="0"/>
              <a:t>, such as </a:t>
            </a:r>
            <a:r>
              <a:rPr lang="cs-CZ" sz="2400" dirty="0" err="1" smtClean="0"/>
              <a:t>authoritarianism</a:t>
            </a:r>
            <a:r>
              <a:rPr lang="cs-CZ" sz="2400" dirty="0" smtClean="0"/>
              <a:t>, </a:t>
            </a:r>
            <a:r>
              <a:rPr lang="cs-CZ" sz="2400" dirty="0" err="1" smtClean="0"/>
              <a:t>dogmatism</a:t>
            </a:r>
            <a:r>
              <a:rPr lang="cs-CZ" sz="2400" dirty="0" smtClean="0"/>
              <a:t>, tolerance, </a:t>
            </a:r>
            <a:r>
              <a:rPr lang="cs-CZ" sz="2400" dirty="0" err="1" smtClean="0"/>
              <a:t>ethnocentrism</a:t>
            </a:r>
            <a:r>
              <a:rPr lang="cs-CZ" sz="2400" dirty="0" smtClean="0"/>
              <a:t>, adherence to </a:t>
            </a:r>
            <a:r>
              <a:rPr lang="cs-CZ" sz="2400" dirty="0" err="1" smtClean="0"/>
              <a:t>social</a:t>
            </a:r>
            <a:r>
              <a:rPr lang="cs-CZ" sz="2400" dirty="0" smtClean="0"/>
              <a:t> </a:t>
            </a:r>
            <a:r>
              <a:rPr lang="cs-CZ" sz="2400" dirty="0" err="1" smtClean="0"/>
              <a:t>equality</a:t>
            </a:r>
            <a:r>
              <a:rPr lang="cs-CZ" sz="2400" dirty="0" smtClean="0"/>
              <a:t> </a:t>
            </a:r>
            <a:r>
              <a:rPr lang="cs-CZ" sz="2400" dirty="0" err="1" smtClean="0"/>
              <a:t>etc</a:t>
            </a:r>
            <a:r>
              <a:rPr lang="cs-CZ" sz="2400" dirty="0" smtClean="0"/>
              <a:t>. (</a:t>
            </a:r>
            <a:r>
              <a:rPr lang="cs-CZ" sz="2400" dirty="0" err="1" smtClean="0"/>
              <a:t>Duckitt</a:t>
            </a:r>
            <a:r>
              <a:rPr lang="cs-CZ" sz="2400" dirty="0" smtClean="0"/>
              <a:t>, 2009; </a:t>
            </a:r>
            <a:r>
              <a:rPr lang="en-US" sz="2400" dirty="0" err="1" smtClean="0"/>
              <a:t>Vollebergh</a:t>
            </a:r>
            <a:r>
              <a:rPr lang="en-US" sz="2400" dirty="0" smtClean="0"/>
              <a:t>, </a:t>
            </a:r>
            <a:r>
              <a:rPr lang="en-US" sz="2400" dirty="0" err="1" smtClean="0"/>
              <a:t>Iedema</a:t>
            </a:r>
            <a:r>
              <a:rPr lang="en-US" sz="2400" dirty="0" smtClean="0"/>
              <a:t> &amp; </a:t>
            </a:r>
            <a:r>
              <a:rPr lang="en-US" sz="2400" dirty="0" err="1" smtClean="0"/>
              <a:t>Raaijmakers</a:t>
            </a:r>
            <a:r>
              <a:rPr lang="cs-CZ" sz="2400" dirty="0" smtClean="0"/>
              <a:t>, </a:t>
            </a:r>
            <a:r>
              <a:rPr lang="en-US" sz="2400" dirty="0" smtClean="0"/>
              <a:t>2001</a:t>
            </a:r>
            <a:r>
              <a:rPr lang="cs-CZ" sz="2400" dirty="0" smtClean="0"/>
              <a:t>)</a:t>
            </a:r>
            <a:endParaRPr lang="cs-CZ"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en-US" dirty="0" smtClean="0"/>
              <a:t>what is the directionality between political attitudes and participation?</a:t>
            </a:r>
          </a:p>
          <a:p>
            <a:pPr marL="0" indent="0">
              <a:buNone/>
            </a:pPr>
            <a:endParaRPr lang="en-US" dirty="0" smtClean="0"/>
          </a:p>
          <a:p>
            <a:pPr marL="0" indent="0">
              <a:buNone/>
            </a:pPr>
            <a:r>
              <a:rPr lang="en-US" dirty="0" smtClean="0"/>
              <a:t>data from 768 high school students (age</a:t>
            </a:r>
            <a:r>
              <a:rPr lang="cs-CZ" dirty="0" smtClean="0"/>
              <a:t>d</a:t>
            </a:r>
            <a:r>
              <a:rPr lang="en-US" dirty="0" smtClean="0"/>
              <a:t> 14 to 17)</a:t>
            </a:r>
            <a:endParaRPr lang="en-US"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a:t>Šerek, Macháčková &amp; Macek (2017)</a:t>
            </a:r>
            <a:endParaRPr lang="cs-CZ" sz="2000" dirty="0"/>
          </a:p>
        </p:txBody>
      </p:sp>
    </p:spTree>
    <p:extLst>
      <p:ext uri="{BB962C8B-B14F-4D97-AF65-F5344CB8AC3E}">
        <p14:creationId xmlns:p14="http://schemas.microsoft.com/office/powerpoint/2010/main" val="1970069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a:t>Šerek, Macháčková &amp; Macek (2017)</a:t>
            </a:r>
            <a:endParaRPr lang="cs-CZ" sz="2000" dirty="0"/>
          </a:p>
        </p:txBody>
      </p:sp>
      <p:pic>
        <p:nvPicPr>
          <p:cNvPr id="7" name="Zástupný symbol pro obsah 6"/>
          <p:cNvPicPr>
            <a:picLocks noGrp="1"/>
          </p:cNvPicPr>
          <p:nvPr>
            <p:ph idx="1"/>
          </p:nvPr>
        </p:nvPicPr>
        <p:blipFill>
          <a:blip r:embed="rId2"/>
          <a:stretch>
            <a:fillRect/>
          </a:stretch>
        </p:blipFill>
        <p:spPr>
          <a:xfrm>
            <a:off x="1177527" y="1585526"/>
            <a:ext cx="6788945" cy="4525963"/>
          </a:xfrm>
          <a:prstGeom prst="rect">
            <a:avLst/>
          </a:prstGeom>
        </p:spPr>
      </p:pic>
      <p:cxnSp>
        <p:nvCxnSpPr>
          <p:cNvPr id="9" name="Přímá spojnice 8"/>
          <p:cNvCxnSpPr/>
          <p:nvPr/>
        </p:nvCxnSpPr>
        <p:spPr>
          <a:xfrm>
            <a:off x="3779912" y="2564904"/>
            <a:ext cx="1440160" cy="2808312"/>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99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a:t>Šerek, Macháčková &amp; Macek (2017)</a:t>
            </a:r>
            <a:endParaRPr lang="cs-CZ" sz="2000" dirty="0"/>
          </a:p>
        </p:txBody>
      </p:sp>
      <p:pic>
        <p:nvPicPr>
          <p:cNvPr id="8" name="Zástupný symbol pro obsah 7"/>
          <p:cNvPicPr>
            <a:picLocks noGrp="1"/>
          </p:cNvPicPr>
          <p:nvPr>
            <p:ph idx="1"/>
          </p:nvPr>
        </p:nvPicPr>
        <p:blipFill>
          <a:blip r:embed="rId2"/>
          <a:stretch>
            <a:fillRect/>
          </a:stretch>
        </p:blipFill>
        <p:spPr>
          <a:xfrm>
            <a:off x="1177527" y="1600200"/>
            <a:ext cx="6788945" cy="4525963"/>
          </a:xfrm>
          <a:prstGeom prst="rect">
            <a:avLst/>
          </a:prstGeom>
        </p:spPr>
      </p:pic>
      <p:cxnSp>
        <p:nvCxnSpPr>
          <p:cNvPr id="9" name="Přímá spojnice 8"/>
          <p:cNvCxnSpPr/>
          <p:nvPr/>
        </p:nvCxnSpPr>
        <p:spPr>
          <a:xfrm>
            <a:off x="3779912" y="2564904"/>
            <a:ext cx="1440160" cy="2880320"/>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463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a:t>Šerek, Macháčková &amp; Macek (2017)</a:t>
            </a:r>
            <a:endParaRPr lang="cs-CZ" sz="2000" dirty="0"/>
          </a:p>
        </p:txBody>
      </p:sp>
      <p:pic>
        <p:nvPicPr>
          <p:cNvPr id="6" name="Zástupný symbol pro obsah 5"/>
          <p:cNvPicPr>
            <a:picLocks noGrp="1"/>
          </p:cNvPicPr>
          <p:nvPr>
            <p:ph idx="1"/>
          </p:nvPr>
        </p:nvPicPr>
        <p:blipFill>
          <a:blip r:embed="rId2"/>
          <a:stretch>
            <a:fillRect/>
          </a:stretch>
        </p:blipFill>
        <p:spPr>
          <a:xfrm>
            <a:off x="1177527" y="1600200"/>
            <a:ext cx="6788945" cy="4525963"/>
          </a:xfrm>
          <a:prstGeom prst="rect">
            <a:avLst/>
          </a:prstGeom>
        </p:spPr>
      </p:pic>
      <p:cxnSp>
        <p:nvCxnSpPr>
          <p:cNvPr id="7" name="Přímá spojnice 6"/>
          <p:cNvCxnSpPr/>
          <p:nvPr/>
        </p:nvCxnSpPr>
        <p:spPr>
          <a:xfrm>
            <a:off x="3779912" y="2564904"/>
            <a:ext cx="1440160" cy="288032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3779912" y="4149080"/>
            <a:ext cx="1440160" cy="1296144"/>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2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4644008" y="6215082"/>
            <a:ext cx="4499992" cy="400110"/>
          </a:xfrm>
          <a:prstGeom prst="rect">
            <a:avLst/>
          </a:prstGeom>
          <a:noFill/>
        </p:spPr>
        <p:txBody>
          <a:bodyPr wrap="square" rtlCol="0">
            <a:spAutoFit/>
          </a:bodyPr>
          <a:lstStyle/>
          <a:p>
            <a:r>
              <a:rPr lang="cs-CZ" sz="2000" dirty="0"/>
              <a:t>Šerek, Macháčková &amp; Macek (2017)</a:t>
            </a:r>
            <a:endParaRPr lang="cs-CZ" sz="2000" dirty="0"/>
          </a:p>
        </p:txBody>
      </p:sp>
      <p:sp>
        <p:nvSpPr>
          <p:cNvPr id="3" name="Zástupný symbol pro obsah 2"/>
          <p:cNvSpPr>
            <a:spLocks noGrp="1"/>
          </p:cNvSpPr>
          <p:nvPr>
            <p:ph idx="1"/>
          </p:nvPr>
        </p:nvSpPr>
        <p:spPr>
          <a:xfrm>
            <a:off x="457200" y="1600200"/>
            <a:ext cx="8229600" cy="4349079"/>
          </a:xfrm>
        </p:spPr>
        <p:txBody>
          <a:bodyPr/>
          <a:lstStyle/>
          <a:p>
            <a:pPr marL="0" indent="0">
              <a:buNone/>
            </a:pPr>
            <a:r>
              <a:rPr lang="en-US" dirty="0"/>
              <a:t>active participation has the effects on political </a:t>
            </a:r>
            <a:r>
              <a:rPr lang="en-US" dirty="0" smtClean="0"/>
              <a:t>attitudes</a:t>
            </a:r>
            <a:r>
              <a:rPr lang="cs-CZ" dirty="0" smtClean="0"/>
              <a:t> but </a:t>
            </a:r>
            <a:r>
              <a:rPr lang="cs-CZ" dirty="0" err="1" smtClean="0"/>
              <a:t>the</a:t>
            </a:r>
            <a:r>
              <a:rPr lang="cs-CZ" dirty="0" smtClean="0"/>
              <a:t> </a:t>
            </a:r>
            <a:r>
              <a:rPr lang="en-US" dirty="0" smtClean="0"/>
              <a:t>opposite </a:t>
            </a:r>
            <a:r>
              <a:rPr lang="en-US" dirty="0"/>
              <a:t>effects are less </a:t>
            </a:r>
            <a:r>
              <a:rPr lang="en-US" dirty="0" smtClean="0"/>
              <a:t>pronounced</a:t>
            </a:r>
            <a:endParaRPr lang="cs-CZ" dirty="0" smtClean="0"/>
          </a:p>
          <a:p>
            <a:pPr marL="0" indent="0">
              <a:buNone/>
            </a:pPr>
            <a:endParaRPr lang="cs-CZ" dirty="0"/>
          </a:p>
          <a:p>
            <a:pPr marL="0" indent="0">
              <a:buNone/>
            </a:pPr>
            <a:r>
              <a:rPr lang="en-US" dirty="0"/>
              <a:t>through their own political participation, young people form and clarify their political </a:t>
            </a:r>
            <a:r>
              <a:rPr lang="en-US" dirty="0" smtClean="0"/>
              <a:t>attitudes</a:t>
            </a:r>
            <a:endParaRPr lang="cs-CZ" dirty="0" smtClean="0"/>
          </a:p>
          <a:p>
            <a:pPr marL="0" indent="0">
              <a:buNone/>
            </a:pPr>
            <a:endParaRPr lang="cs-CZ" dirty="0"/>
          </a:p>
        </p:txBody>
      </p:sp>
    </p:spTree>
    <p:extLst>
      <p:ext uri="{BB962C8B-B14F-4D97-AF65-F5344CB8AC3E}">
        <p14:creationId xmlns:p14="http://schemas.microsoft.com/office/powerpoint/2010/main" val="760022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short</a:t>
            </a:r>
            <a:r>
              <a:rPr lang="cs-CZ" dirty="0" smtClean="0"/>
              <a:t>-term </a:t>
            </a:r>
            <a:r>
              <a:rPr lang="cs-CZ" dirty="0" err="1" smtClean="0"/>
              <a:t>factors</a:t>
            </a:r>
            <a:r>
              <a:rPr lang="cs-CZ" dirty="0" smtClean="0"/>
              <a:t> </a:t>
            </a:r>
            <a:r>
              <a:rPr lang="cs-CZ" dirty="0" err="1" smtClean="0"/>
              <a:t>contribute</a:t>
            </a:r>
            <a:r>
              <a:rPr lang="cs-CZ" dirty="0" smtClean="0"/>
              <a:t> to </a:t>
            </a:r>
            <a:r>
              <a:rPr lang="cs-CZ" dirty="0" err="1" smtClean="0"/>
              <a:t>voting</a:t>
            </a:r>
            <a:r>
              <a:rPr lang="cs-CZ" dirty="0" smtClean="0"/>
              <a:t> </a:t>
            </a:r>
            <a:r>
              <a:rPr lang="cs-CZ" dirty="0" err="1" smtClean="0"/>
              <a:t>turnout</a:t>
            </a:r>
            <a:r>
              <a:rPr lang="cs-CZ" dirty="0" smtClean="0"/>
              <a:t> </a:t>
            </a:r>
            <a:r>
              <a:rPr lang="cs-CZ" dirty="0" err="1" smtClean="0"/>
              <a:t>of</a:t>
            </a:r>
            <a:r>
              <a:rPr lang="cs-CZ" dirty="0" smtClean="0"/>
              <a:t> </a:t>
            </a:r>
            <a:r>
              <a:rPr lang="cs-CZ" dirty="0" err="1" smtClean="0"/>
              <a:t>first</a:t>
            </a:r>
            <a:r>
              <a:rPr lang="cs-CZ" dirty="0" smtClean="0"/>
              <a:t>-</a:t>
            </a:r>
            <a:r>
              <a:rPr lang="cs-CZ" dirty="0" err="1" smtClean="0"/>
              <a:t>time</a:t>
            </a:r>
            <a:r>
              <a:rPr lang="cs-CZ" dirty="0" smtClean="0"/>
              <a:t> </a:t>
            </a:r>
            <a:r>
              <a:rPr lang="cs-CZ" dirty="0" err="1" smtClean="0"/>
              <a:t>voters</a:t>
            </a:r>
            <a:r>
              <a:rPr lang="cs-CZ" dirty="0" smtClean="0"/>
              <a:t>?</a:t>
            </a:r>
          </a:p>
          <a:p>
            <a:endParaRPr lang="cs-CZ" dirty="0" smtClean="0"/>
          </a:p>
          <a:p>
            <a:endParaRPr lang="cs-CZ"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what</a:t>
            </a:r>
            <a:r>
              <a:rPr lang="cs-CZ" dirty="0" smtClean="0"/>
              <a:t> </a:t>
            </a:r>
            <a:r>
              <a:rPr lang="cs-CZ" dirty="0" err="1" smtClean="0"/>
              <a:t>short</a:t>
            </a:r>
            <a:r>
              <a:rPr lang="cs-CZ" dirty="0" smtClean="0"/>
              <a:t>-term </a:t>
            </a:r>
            <a:r>
              <a:rPr lang="cs-CZ" dirty="0" err="1" smtClean="0"/>
              <a:t>factors</a:t>
            </a:r>
            <a:r>
              <a:rPr lang="cs-CZ" dirty="0" smtClean="0"/>
              <a:t> </a:t>
            </a:r>
            <a:r>
              <a:rPr lang="cs-CZ" dirty="0" err="1" smtClean="0"/>
              <a:t>contribute</a:t>
            </a:r>
            <a:r>
              <a:rPr lang="cs-CZ" dirty="0" smtClean="0"/>
              <a:t> to </a:t>
            </a:r>
            <a:r>
              <a:rPr lang="cs-CZ" dirty="0" err="1" smtClean="0"/>
              <a:t>voting</a:t>
            </a:r>
            <a:r>
              <a:rPr lang="cs-CZ" dirty="0" smtClean="0"/>
              <a:t> </a:t>
            </a:r>
            <a:r>
              <a:rPr lang="cs-CZ" dirty="0" err="1" smtClean="0"/>
              <a:t>turnout</a:t>
            </a:r>
            <a:r>
              <a:rPr lang="cs-CZ" dirty="0" smtClean="0"/>
              <a:t> </a:t>
            </a:r>
            <a:r>
              <a:rPr lang="cs-CZ" dirty="0" err="1" smtClean="0"/>
              <a:t>of</a:t>
            </a:r>
            <a:r>
              <a:rPr lang="cs-CZ" dirty="0" smtClean="0"/>
              <a:t> </a:t>
            </a:r>
            <a:r>
              <a:rPr lang="cs-CZ" dirty="0" err="1" smtClean="0"/>
              <a:t>first</a:t>
            </a:r>
            <a:r>
              <a:rPr lang="cs-CZ" dirty="0" smtClean="0"/>
              <a:t>-</a:t>
            </a:r>
            <a:r>
              <a:rPr lang="cs-CZ" dirty="0" err="1" smtClean="0"/>
              <a:t>time</a:t>
            </a:r>
            <a:r>
              <a:rPr lang="cs-CZ" dirty="0" smtClean="0"/>
              <a:t> </a:t>
            </a:r>
            <a:r>
              <a:rPr lang="cs-CZ" dirty="0" err="1" smtClean="0"/>
              <a:t>voters</a:t>
            </a:r>
            <a:r>
              <a:rPr lang="cs-CZ" dirty="0" smtClean="0"/>
              <a:t>?</a:t>
            </a:r>
          </a:p>
          <a:p>
            <a:pPr marL="0" indent="0">
              <a:buNone/>
            </a:pPr>
            <a:endParaRPr lang="cs-CZ" dirty="0" smtClean="0"/>
          </a:p>
          <a:p>
            <a:pPr marL="0" indent="0">
              <a:buNone/>
            </a:pPr>
            <a:r>
              <a:rPr lang="cs-CZ" dirty="0" err="1" smtClean="0"/>
              <a:t>longitudinal</a:t>
            </a:r>
            <a:r>
              <a:rPr lang="cs-CZ" dirty="0" smtClean="0"/>
              <a:t> data </a:t>
            </a:r>
            <a:r>
              <a:rPr lang="cs-CZ" dirty="0" err="1" smtClean="0"/>
              <a:t>from</a:t>
            </a:r>
            <a:r>
              <a:rPr lang="cs-CZ" dirty="0" smtClean="0"/>
              <a:t> cca 200 </a:t>
            </a:r>
            <a:r>
              <a:rPr lang="cs-CZ" dirty="0" err="1" smtClean="0"/>
              <a:t>adolescents</a:t>
            </a:r>
            <a:r>
              <a:rPr lang="cs-CZ" dirty="0" smtClean="0"/>
              <a:t> </a:t>
            </a:r>
            <a:r>
              <a:rPr lang="cs-CZ" dirty="0" err="1" smtClean="0"/>
              <a:t>aged</a:t>
            </a:r>
            <a:r>
              <a:rPr lang="cs-CZ" dirty="0" smtClean="0"/>
              <a:t> 18-19</a:t>
            </a:r>
          </a:p>
          <a:p>
            <a:pPr marL="0" indent="0">
              <a:buNone/>
            </a:pPr>
            <a:endParaRPr lang="cs-CZ" dirty="0" smtClean="0"/>
          </a:p>
          <a:p>
            <a:endParaRPr lang="cs-CZ" dirty="0" smtClean="0"/>
          </a:p>
          <a:p>
            <a:endParaRPr lang="cs-CZ"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 name="TextovéPole 3"/>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
        <p:nvSpPr>
          <p:cNvPr id="5" name="Obdélník 4"/>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6" name="Obdélník 5"/>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7" name="Obdélník 6"/>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8" name="Obdélník 7"/>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13" name="TextovéPole 12"/>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18" name="TextovéPole 17"/>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19" name="TextovéPole 18"/>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
        <p:nvSpPr>
          <p:cNvPr id="20" name="Obdélník 19"/>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1" name="Obdélník 20"/>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2" name="Obdélník 21"/>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23" name="Obdélník 22"/>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24" name="TextovéPole 23"/>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27" name="Obdélník 26"/>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8" name="Obdélník 27"/>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9" name="Obdélník 28"/>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0" name="Obdélník 29"/>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19" name="TextovéPole 18"/>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20" name="Obdélník 19"/>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21" name="TextovéPole 20"/>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23" name="Obdélník 22"/>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4" name="Obdélník 23"/>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5" name="Obdélník 24"/>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26" name="Obdélník 25"/>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27" name="TextovéPole 26"/>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28" name="Obdélník 27"/>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9" name="Obdélník 28"/>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0" name="Obdélník 29"/>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1" name="Obdélník 30"/>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2" name="TextovéPole 31"/>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this</a:t>
            </a:r>
            <a:r>
              <a:rPr lang="cs-CZ" dirty="0" smtClean="0"/>
              <a:t> </a:t>
            </a:r>
            <a:r>
              <a:rPr lang="cs-CZ" dirty="0" err="1" smtClean="0"/>
              <a:t>issue</a:t>
            </a:r>
            <a:r>
              <a:rPr lang="cs-CZ" dirty="0" smtClean="0"/>
              <a:t> </a:t>
            </a:r>
            <a:r>
              <a:rPr lang="cs-CZ" dirty="0" err="1" smtClean="0"/>
              <a:t>and</a:t>
            </a:r>
            <a:r>
              <a:rPr lang="cs-CZ" dirty="0" smtClean="0"/>
              <a:t> adolescence?</a:t>
            </a:r>
            <a:endParaRPr lang="cs-CZ" dirty="0"/>
          </a:p>
        </p:txBody>
      </p:sp>
      <p:sp>
        <p:nvSpPr>
          <p:cNvPr id="3" name="Zástupný symbol pro obsah 2"/>
          <p:cNvSpPr>
            <a:spLocks noGrp="1"/>
          </p:cNvSpPr>
          <p:nvPr>
            <p:ph idx="1"/>
          </p:nvPr>
        </p:nvSpPr>
        <p:spPr>
          <a:xfrm>
            <a:off x="457200" y="1600200"/>
            <a:ext cx="8229600" cy="4972072"/>
          </a:xfrm>
        </p:spPr>
        <p:txBody>
          <a:bodyPr>
            <a:normAutofit/>
          </a:bodyPr>
          <a:lstStyle/>
          <a:p>
            <a:pPr marL="0" indent="0">
              <a:buNone/>
              <a:tabLst>
                <a:tab pos="0" algn="l"/>
              </a:tabLst>
            </a:pPr>
            <a:r>
              <a:rPr lang="cs-CZ" sz="2400" dirty="0" err="1" smtClean="0"/>
              <a:t>Three</a:t>
            </a:r>
            <a:r>
              <a:rPr lang="cs-CZ" sz="2400" dirty="0" smtClean="0"/>
              <a:t> </a:t>
            </a:r>
            <a:r>
              <a:rPr lang="cs-CZ" sz="2400" dirty="0" err="1" smtClean="0"/>
              <a:t>sources</a:t>
            </a:r>
            <a:r>
              <a:rPr lang="cs-CZ" sz="2400" dirty="0" smtClean="0"/>
              <a:t> </a:t>
            </a:r>
            <a:r>
              <a:rPr lang="cs-CZ" sz="2400" dirty="0" err="1" smtClean="0"/>
              <a:t>of</a:t>
            </a:r>
            <a:r>
              <a:rPr lang="cs-CZ" sz="2400" dirty="0" smtClean="0"/>
              <a:t> support </a:t>
            </a:r>
            <a:r>
              <a:rPr lang="cs-CZ" sz="2400" dirty="0" err="1" smtClean="0"/>
              <a:t>for</a:t>
            </a:r>
            <a:r>
              <a:rPr lang="cs-CZ" sz="2400" dirty="0" smtClean="0"/>
              <a:t> </a:t>
            </a:r>
            <a:r>
              <a:rPr lang="cs-CZ" sz="2400" dirty="0" err="1" smtClean="0"/>
              <a:t>impressionable</a:t>
            </a:r>
            <a:r>
              <a:rPr lang="cs-CZ" sz="2400" dirty="0" smtClean="0"/>
              <a:t> </a:t>
            </a:r>
            <a:r>
              <a:rPr lang="cs-CZ" sz="2400" dirty="0" err="1" smtClean="0"/>
              <a:t>years</a:t>
            </a:r>
            <a:r>
              <a:rPr lang="cs-CZ" sz="2400" dirty="0" smtClean="0"/>
              <a:t> </a:t>
            </a:r>
            <a:r>
              <a:rPr lang="cs-CZ" sz="2400" dirty="0" err="1" smtClean="0"/>
              <a:t>hypothesis</a:t>
            </a:r>
            <a:r>
              <a:rPr lang="cs-CZ" sz="2400" dirty="0" smtClean="0"/>
              <a:t>:</a:t>
            </a:r>
          </a:p>
          <a:p>
            <a:pPr>
              <a:buNone/>
            </a:pPr>
            <a:endParaRPr lang="cs-CZ" sz="2400" dirty="0" smtClean="0"/>
          </a:p>
          <a:p>
            <a:pPr marL="514350" indent="-514350">
              <a:buFont typeface="+mj-lt"/>
              <a:buAutoNum type="arabicPeriod" startAt="3"/>
            </a:pPr>
            <a:r>
              <a:rPr lang="en-US" sz="2400" dirty="0" smtClean="0"/>
              <a:t>studies on the collective memory show that people tend to recall from their memory those political events (e.g., democratic transition) that happened in their adolescence or young adulthood rather than the events that happened earlier or later in their lives (Valencia &amp; </a:t>
            </a:r>
            <a:r>
              <a:rPr lang="en-US" sz="2400" dirty="0" err="1" smtClean="0"/>
              <a:t>Páez</a:t>
            </a:r>
            <a:r>
              <a:rPr lang="en-US" sz="2400" dirty="0" smtClean="0"/>
              <a:t>, 1999)</a:t>
            </a:r>
            <a:r>
              <a:rPr lang="cs-CZ" sz="2400" dirty="0" smtClean="0"/>
              <a:t/>
            </a:r>
            <a:br>
              <a:rPr lang="cs-CZ" sz="2400" dirty="0" smtClean="0"/>
            </a:br>
            <a:r>
              <a:rPr lang="cs-CZ" sz="2400" dirty="0" smtClean="0"/>
              <a:t/>
            </a:r>
            <a:br>
              <a:rPr lang="cs-CZ" sz="2400" dirty="0" smtClean="0"/>
            </a:br>
            <a:r>
              <a:rPr lang="cs-CZ" sz="2400" dirty="0" smtClean="0"/>
              <a:t>h</a:t>
            </a:r>
            <a:r>
              <a:rPr lang="en-US" sz="2400" dirty="0" err="1" smtClean="0"/>
              <a:t>istorical</a:t>
            </a:r>
            <a:r>
              <a:rPr lang="en-US" sz="2400" dirty="0" smtClean="0"/>
              <a:t> events have the largest impact on political development of the person if these events occur between adolescence and adulthood (Sears, 2002; Sears &amp; Levy, 2003)</a:t>
            </a:r>
            <a:endParaRPr lang="cs-CZ"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21" name="Přímá spojovací šipka 20"/>
          <p:cNvCxnSpPr>
            <a:endCxn id="32" idx="1"/>
          </p:cNvCxnSpPr>
          <p:nvPr/>
        </p:nvCxnSpPr>
        <p:spPr>
          <a:xfrm>
            <a:off x="2987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a:endCxn id="33" idx="1"/>
          </p:cNvCxnSpPr>
          <p:nvPr/>
        </p:nvCxnSpPr>
        <p:spPr>
          <a:xfrm>
            <a:off x="2987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5" idx="1"/>
          </p:cNvCxnSpPr>
          <p:nvPr/>
        </p:nvCxnSpPr>
        <p:spPr>
          <a:xfrm>
            <a:off x="2987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6" idx="1"/>
          </p:cNvCxnSpPr>
          <p:nvPr/>
        </p:nvCxnSpPr>
        <p:spPr>
          <a:xfrm>
            <a:off x="2987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23" name="Obdélník 22"/>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24" name="TextovéPole 23"/>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25" name="Obdélník 24"/>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26" name="Obdélník 25"/>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28" name="Obdélník 2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29" name="Obdélník 2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0" name="TextovéPole 2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32" name="Obdélník 31"/>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33" name="Obdélník 32"/>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5" name="Obdélník 34"/>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6" name="Obdélník 35"/>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7" name="TextovéPole 36"/>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7" name="Přímá spojovací šipka 46"/>
          <p:cNvCxnSpPr>
            <a:endCxn id="59" idx="1"/>
          </p:cNvCxnSpPr>
          <p:nvPr/>
        </p:nvCxnSpPr>
        <p:spPr>
          <a:xfrm>
            <a:off x="2987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římá spojovací šipka 47"/>
          <p:cNvCxnSpPr>
            <a:endCxn id="60" idx="1"/>
          </p:cNvCxnSpPr>
          <p:nvPr/>
        </p:nvCxnSpPr>
        <p:spPr>
          <a:xfrm>
            <a:off x="2987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a:endCxn id="61" idx="1"/>
          </p:cNvCxnSpPr>
          <p:nvPr/>
        </p:nvCxnSpPr>
        <p:spPr>
          <a:xfrm>
            <a:off x="2987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a:endCxn id="62" idx="1"/>
          </p:cNvCxnSpPr>
          <p:nvPr/>
        </p:nvCxnSpPr>
        <p:spPr>
          <a:xfrm>
            <a:off x="2987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52" name="Obdélník 51"/>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53" name="TextovéPole 52"/>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54" name="Obdélník 53"/>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5" name="Obdélník 54"/>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6" name="Obdélník 55"/>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7" name="Obdélník 56"/>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8" name="TextovéPole 57"/>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9" name="Obdélník 58"/>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60" name="Obdélník 59"/>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61" name="Obdélník 60"/>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62" name="Obdélník 61"/>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63" name="TextovéPole 62"/>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cxnSp>
        <p:nvCxnSpPr>
          <p:cNvPr id="64" name="Přímá spojovací šipka 63"/>
          <p:cNvCxnSpPr>
            <a:stCxn id="59" idx="3"/>
            <a:endCxn id="52" idx="1"/>
          </p:cNvCxnSpPr>
          <p:nvPr/>
        </p:nvCxnSpPr>
        <p:spPr>
          <a:xfrm>
            <a:off x="6516216" y="2558919"/>
            <a:ext cx="936104"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Přímá spojovací šipka 66"/>
          <p:cNvCxnSpPr>
            <a:stCxn id="60" idx="3"/>
            <a:endCxn id="52" idx="2"/>
          </p:cNvCxnSpPr>
          <p:nvPr/>
        </p:nvCxnSpPr>
        <p:spPr>
          <a:xfrm flipV="1">
            <a:off x="6516216" y="2768958"/>
            <a:ext cx="1476164" cy="654057"/>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Přímá spojovací šipka 69"/>
          <p:cNvCxnSpPr>
            <a:stCxn id="61" idx="3"/>
            <a:endCxn id="52" idx="2"/>
          </p:cNvCxnSpPr>
          <p:nvPr/>
        </p:nvCxnSpPr>
        <p:spPr>
          <a:xfrm flipV="1">
            <a:off x="6516216" y="2768958"/>
            <a:ext cx="1476164" cy="1518153"/>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Přímá spojovací šipka 72"/>
          <p:cNvCxnSpPr>
            <a:stCxn id="62" idx="3"/>
            <a:endCxn id="52" idx="2"/>
          </p:cNvCxnSpPr>
          <p:nvPr/>
        </p:nvCxnSpPr>
        <p:spPr>
          <a:xfrm flipV="1">
            <a:off x="6516216" y="2768958"/>
            <a:ext cx="1476164" cy="2394219"/>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27" name="Přímá spojovací šipka 26"/>
          <p:cNvCxnSpPr>
            <a:endCxn id="37" idx="1"/>
          </p:cNvCxnSpPr>
          <p:nvPr/>
        </p:nvCxnSpPr>
        <p:spPr>
          <a:xfrm>
            <a:off x="2987824" y="2558919"/>
            <a:ext cx="1224136" cy="86409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8" idx="1"/>
          </p:cNvCxnSpPr>
          <p:nvPr/>
        </p:nvCxnSpPr>
        <p:spPr>
          <a:xfrm>
            <a:off x="2987824" y="2558919"/>
            <a:ext cx="1224136" cy="172819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9" idx="1"/>
          </p:cNvCxnSpPr>
          <p:nvPr/>
        </p:nvCxnSpPr>
        <p:spPr>
          <a:xfrm>
            <a:off x="2915816" y="2420888"/>
            <a:ext cx="1296144" cy="274228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26" name="Obdélník 25"/>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28" name="TextovéPole 27"/>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29" name="Obdélník 28"/>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30" name="Obdélník 29"/>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2" name="Obdélník 31"/>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3" name="Obdélník 32"/>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35" name="TextovéPole 34"/>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36" name="Obdélník 35"/>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37" name="Obdélník 36"/>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38" name="Obdélník 37"/>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39" name="Obdélník 38"/>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47" name="TextovéPole 46"/>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
        <p:nvSpPr>
          <p:cNvPr id="62" name="TextovéPole 61"/>
          <p:cNvSpPr txBox="1"/>
          <p:nvPr/>
        </p:nvSpPr>
        <p:spPr>
          <a:xfrm>
            <a:off x="3347864" y="2564904"/>
            <a:ext cx="360040" cy="400110"/>
          </a:xfrm>
          <a:prstGeom prst="rect">
            <a:avLst/>
          </a:prstGeom>
          <a:noFill/>
        </p:spPr>
        <p:txBody>
          <a:bodyPr wrap="square" rtlCol="0">
            <a:spAutoFit/>
          </a:bodyPr>
          <a:lstStyle/>
          <a:p>
            <a:r>
              <a:rPr lang="cs-CZ" sz="2000" b="1" dirty="0" smtClean="0">
                <a:solidFill>
                  <a:srgbClr val="C00000"/>
                </a:solidFill>
              </a:rPr>
              <a:t>?</a:t>
            </a:r>
            <a:endParaRPr lang="cs-CZ" sz="2000" b="1" dirty="0">
              <a:solidFill>
                <a:srgbClr val="C00000"/>
              </a:solidFill>
            </a:endParaRPr>
          </a:p>
        </p:txBody>
      </p:sp>
      <p:cxnSp>
        <p:nvCxnSpPr>
          <p:cNvPr id="63" name="Přímá spojovací šipka 62"/>
          <p:cNvCxnSpPr/>
          <p:nvPr/>
        </p:nvCxnSpPr>
        <p:spPr>
          <a:xfrm flipV="1">
            <a:off x="2987824" y="2558919"/>
            <a:ext cx="1224136" cy="2604258"/>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Přímá spojovací šipka 63"/>
          <p:cNvCxnSpPr/>
          <p:nvPr/>
        </p:nvCxnSpPr>
        <p:spPr>
          <a:xfrm flipV="1">
            <a:off x="2987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Přímá spojovací šipka 64"/>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a:off x="3275856" y="3212976"/>
            <a:ext cx="360040" cy="400110"/>
          </a:xfrm>
          <a:prstGeom prst="rect">
            <a:avLst/>
          </a:prstGeom>
          <a:noFill/>
        </p:spPr>
        <p:txBody>
          <a:bodyPr wrap="square" rtlCol="0">
            <a:spAutoFit/>
          </a:bodyPr>
          <a:lstStyle/>
          <a:p>
            <a:r>
              <a:rPr lang="cs-CZ" sz="2000" b="1" dirty="0" smtClean="0">
                <a:solidFill>
                  <a:srgbClr val="C00000"/>
                </a:solidFill>
              </a:rPr>
              <a:t>?</a:t>
            </a:r>
            <a:endParaRPr lang="cs-CZ" sz="2000" b="1" dirty="0">
              <a:solidFill>
                <a:srgbClr val="C00000"/>
              </a:solidFill>
            </a:endParaRPr>
          </a:p>
        </p:txBody>
      </p:sp>
      <p:sp>
        <p:nvSpPr>
          <p:cNvPr id="67" name="TextovéPole 66"/>
          <p:cNvSpPr txBox="1"/>
          <p:nvPr/>
        </p:nvSpPr>
        <p:spPr>
          <a:xfrm>
            <a:off x="3635896" y="3717032"/>
            <a:ext cx="360040" cy="400110"/>
          </a:xfrm>
          <a:prstGeom prst="rect">
            <a:avLst/>
          </a:prstGeom>
          <a:noFill/>
        </p:spPr>
        <p:txBody>
          <a:bodyPr wrap="square" rtlCol="0">
            <a:spAutoFit/>
          </a:bodyPr>
          <a:lstStyle/>
          <a:p>
            <a:r>
              <a:rPr lang="cs-CZ" sz="2000" b="1" dirty="0" smtClean="0">
                <a:solidFill>
                  <a:srgbClr val="C00000"/>
                </a:solidFill>
              </a:rPr>
              <a:t>?</a:t>
            </a:r>
            <a:endParaRPr lang="cs-CZ" sz="2000" b="1" dirty="0">
              <a:solidFill>
                <a:srgbClr val="C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2" name="Přímá spojovací šipka 41"/>
          <p:cNvCxnSpPr>
            <a:stCxn id="47" idx="3"/>
            <a:endCxn id="51" idx="1"/>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1" name="Přímá spojovací šipka 40"/>
          <p:cNvCxnSpPr>
            <a:stCxn id="48" idx="3"/>
            <a:endCxn id="51" idx="1"/>
          </p:cNvCxnSpPr>
          <p:nvPr/>
        </p:nvCxnSpPr>
        <p:spPr>
          <a:xfrm flipV="1">
            <a:off x="2987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cxnSp>
        <p:nvCxnSpPr>
          <p:cNvPr id="41" name="Přímá spojovací šipka 40"/>
          <p:cNvCxnSpPr>
            <a:stCxn id="48" idx="3"/>
            <a:endCxn id="51" idx="1"/>
          </p:cNvCxnSpPr>
          <p:nvPr/>
        </p:nvCxnSpPr>
        <p:spPr>
          <a:xfrm flipV="1">
            <a:off x="2987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2987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4" name="Obdélník 43"/>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5" name="TextovéPole 44"/>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6" name="Obdélník 45"/>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7" name="Obdélník 46"/>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8" name="Obdélník 47"/>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9" name="Obdélník 48"/>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0" name="TextovéPole 49"/>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51" name="Obdélník 50"/>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52" name="Obdélník 51"/>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3" name="Obdélník 52"/>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4" name="Obdélník 53"/>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5" name="TextovéPole 54"/>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cxnSp>
        <p:nvCxnSpPr>
          <p:cNvPr id="40" name="Přímá spojovací šipka 39"/>
          <p:cNvCxnSpPr>
            <a:stCxn id="49" idx="3"/>
            <a:endCxn id="51" idx="1"/>
          </p:cNvCxnSpPr>
          <p:nvPr/>
        </p:nvCxnSpPr>
        <p:spPr>
          <a:xfrm flipV="1">
            <a:off x="2987824" y="2558919"/>
            <a:ext cx="1224136" cy="2604258"/>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40" name="TextovéPole 39"/>
          <p:cNvSpPr txBox="1"/>
          <p:nvPr/>
        </p:nvSpPr>
        <p:spPr>
          <a:xfrm>
            <a:off x="7524328" y="1556792"/>
            <a:ext cx="1080120" cy="400110"/>
          </a:xfrm>
          <a:prstGeom prst="rect">
            <a:avLst/>
          </a:prstGeom>
          <a:noFill/>
        </p:spPr>
        <p:txBody>
          <a:bodyPr wrap="square" rtlCol="0">
            <a:spAutoFit/>
          </a:bodyPr>
          <a:lstStyle/>
          <a:p>
            <a:r>
              <a:rPr lang="cs-CZ" sz="2000" b="1" dirty="0" smtClean="0">
                <a:solidFill>
                  <a:srgbClr val="C00000"/>
                </a:solidFill>
              </a:rPr>
              <a:t>June</a:t>
            </a:r>
            <a:endParaRPr lang="cs-CZ" sz="2000" b="1" dirty="0">
              <a:solidFill>
                <a:srgbClr val="C00000"/>
              </a:solidFill>
            </a:endParaRPr>
          </a:p>
        </p:txBody>
      </p:sp>
      <p:sp>
        <p:nvSpPr>
          <p:cNvPr id="41" name="Obdélník 40"/>
          <p:cNvSpPr/>
          <p:nvPr/>
        </p:nvSpPr>
        <p:spPr>
          <a:xfrm>
            <a:off x="7452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endParaRPr lang="cs-CZ" sz="2000" dirty="0"/>
          </a:p>
        </p:txBody>
      </p:sp>
      <p:sp>
        <p:nvSpPr>
          <p:cNvPr id="42" name="TextovéPole 41"/>
          <p:cNvSpPr txBox="1"/>
          <p:nvPr/>
        </p:nvSpPr>
        <p:spPr>
          <a:xfrm>
            <a:off x="4932040" y="1556792"/>
            <a:ext cx="1080120" cy="400110"/>
          </a:xfrm>
          <a:prstGeom prst="rect">
            <a:avLst/>
          </a:prstGeom>
          <a:noFill/>
        </p:spPr>
        <p:txBody>
          <a:bodyPr wrap="square" rtlCol="0">
            <a:spAutoFit/>
          </a:bodyPr>
          <a:lstStyle/>
          <a:p>
            <a:r>
              <a:rPr lang="cs-CZ" sz="2000" b="1" dirty="0" smtClean="0">
                <a:solidFill>
                  <a:srgbClr val="C00000"/>
                </a:solidFill>
              </a:rPr>
              <a:t>May</a:t>
            </a:r>
            <a:endParaRPr lang="cs-CZ" sz="2000" b="1" dirty="0">
              <a:solidFill>
                <a:srgbClr val="C00000"/>
              </a:solidFill>
            </a:endParaRPr>
          </a:p>
        </p:txBody>
      </p:sp>
      <p:sp>
        <p:nvSpPr>
          <p:cNvPr id="43" name="Obdélník 42"/>
          <p:cNvSpPr/>
          <p:nvPr/>
        </p:nvSpPr>
        <p:spPr>
          <a:xfrm>
            <a:off x="683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4" name="Obdélník 43"/>
          <p:cNvSpPr/>
          <p:nvPr/>
        </p:nvSpPr>
        <p:spPr>
          <a:xfrm>
            <a:off x="683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45" name="Obdélník 44"/>
          <p:cNvSpPr/>
          <p:nvPr/>
        </p:nvSpPr>
        <p:spPr>
          <a:xfrm>
            <a:off x="683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46" name="Obdélník 45"/>
          <p:cNvSpPr/>
          <p:nvPr/>
        </p:nvSpPr>
        <p:spPr>
          <a:xfrm>
            <a:off x="683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47" name="TextovéPole 46"/>
          <p:cNvSpPr txBox="1"/>
          <p:nvPr/>
        </p:nvSpPr>
        <p:spPr>
          <a:xfrm>
            <a:off x="1115616" y="1556792"/>
            <a:ext cx="1296144" cy="400110"/>
          </a:xfrm>
          <a:prstGeom prst="rect">
            <a:avLst/>
          </a:prstGeom>
          <a:noFill/>
        </p:spPr>
        <p:txBody>
          <a:bodyPr wrap="square" rtlCol="0">
            <a:spAutoFit/>
          </a:bodyPr>
          <a:lstStyle/>
          <a:p>
            <a:r>
              <a:rPr lang="cs-CZ" sz="2000" b="1" dirty="0" err="1" smtClean="0">
                <a:solidFill>
                  <a:srgbClr val="C00000"/>
                </a:solidFill>
              </a:rPr>
              <a:t>February</a:t>
            </a:r>
            <a:endParaRPr lang="cs-CZ" sz="2000" b="1" dirty="0">
              <a:solidFill>
                <a:srgbClr val="C00000"/>
              </a:solidFill>
            </a:endParaRPr>
          </a:p>
        </p:txBody>
      </p:sp>
      <p:sp>
        <p:nvSpPr>
          <p:cNvPr id="48" name="Obdélník 47"/>
          <p:cNvSpPr/>
          <p:nvPr/>
        </p:nvSpPr>
        <p:spPr>
          <a:xfrm>
            <a:off x="4211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Voting</a:t>
            </a:r>
            <a:r>
              <a:rPr lang="cs-CZ" sz="2000" dirty="0" smtClean="0"/>
              <a:t> </a:t>
            </a:r>
            <a:r>
              <a:rPr lang="cs-CZ" sz="2000" dirty="0" err="1" smtClean="0"/>
              <a:t>intention</a:t>
            </a:r>
            <a:endParaRPr lang="cs-CZ" sz="2000" dirty="0"/>
          </a:p>
        </p:txBody>
      </p:sp>
      <p:sp>
        <p:nvSpPr>
          <p:cNvPr id="49" name="Obdélník 48"/>
          <p:cNvSpPr/>
          <p:nvPr/>
        </p:nvSpPr>
        <p:spPr>
          <a:xfrm>
            <a:off x="4211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Following</a:t>
            </a:r>
            <a:r>
              <a:rPr lang="cs-CZ" sz="2000" dirty="0" smtClean="0"/>
              <a:t> </a:t>
            </a:r>
            <a:r>
              <a:rPr lang="cs-CZ" sz="2000" dirty="0" err="1" smtClean="0"/>
              <a:t>news</a:t>
            </a:r>
            <a:endParaRPr lang="cs-CZ" sz="2000" dirty="0"/>
          </a:p>
        </p:txBody>
      </p:sp>
      <p:sp>
        <p:nvSpPr>
          <p:cNvPr id="50" name="Obdélník 49"/>
          <p:cNvSpPr/>
          <p:nvPr/>
        </p:nvSpPr>
        <p:spPr>
          <a:xfrm>
            <a:off x="4211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Parents</a:t>
            </a:r>
            <a:endParaRPr lang="cs-CZ" sz="2000" dirty="0"/>
          </a:p>
        </p:txBody>
      </p:sp>
      <p:sp>
        <p:nvSpPr>
          <p:cNvPr id="51" name="Obdélník 50"/>
          <p:cNvSpPr/>
          <p:nvPr/>
        </p:nvSpPr>
        <p:spPr>
          <a:xfrm>
            <a:off x="4211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smtClean="0"/>
              <a:t>Discussions</a:t>
            </a:r>
            <a:r>
              <a:rPr lang="cs-CZ" sz="2000" dirty="0" smtClean="0"/>
              <a:t> </a:t>
            </a:r>
            <a:r>
              <a:rPr lang="cs-CZ" sz="2000" dirty="0" err="1" smtClean="0"/>
              <a:t>Peers</a:t>
            </a:r>
            <a:endParaRPr lang="cs-CZ" sz="2000" dirty="0"/>
          </a:p>
        </p:txBody>
      </p:sp>
      <p:sp>
        <p:nvSpPr>
          <p:cNvPr id="52" name="TextovéPole 51"/>
          <p:cNvSpPr txBox="1"/>
          <p:nvPr/>
        </p:nvSpPr>
        <p:spPr>
          <a:xfrm>
            <a:off x="5072066" y="6215082"/>
            <a:ext cx="3857652" cy="400110"/>
          </a:xfrm>
          <a:prstGeom prst="rect">
            <a:avLst/>
          </a:prstGeom>
          <a:noFill/>
        </p:spPr>
        <p:txBody>
          <a:bodyPr wrap="square" rtlCol="0">
            <a:spAutoFit/>
          </a:bodyPr>
          <a:lstStyle/>
          <a:p>
            <a:r>
              <a:rPr lang="cs-CZ" sz="2000" dirty="0" smtClean="0"/>
              <a:t>Šerek &amp; </a:t>
            </a:r>
            <a:r>
              <a:rPr lang="cs-CZ" sz="2000" dirty="0" err="1" smtClean="0"/>
              <a:t>Umemura</a:t>
            </a:r>
            <a:r>
              <a:rPr lang="cs-CZ" sz="2000" dirty="0" smtClean="0"/>
              <a:t> (2015)</a:t>
            </a:r>
            <a:endParaRPr lang="cs-CZ" sz="2000" dirty="0"/>
          </a:p>
        </p:txBody>
      </p:sp>
      <p:cxnSp>
        <p:nvCxnSpPr>
          <p:cNvPr id="54" name="Přímá spojovací šipka 53"/>
          <p:cNvCxnSpPr>
            <a:stCxn id="45" idx="3"/>
            <a:endCxn id="51" idx="1"/>
          </p:cNvCxnSpPr>
          <p:nvPr/>
        </p:nvCxnSpPr>
        <p:spPr>
          <a:xfrm>
            <a:off x="2987824" y="4287111"/>
            <a:ext cx="1224136" cy="87606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en-US" dirty="0" smtClean="0"/>
              <a:t>adolescents who discussed politics with their peers before the election became more willing to vote</a:t>
            </a:r>
          </a:p>
          <a:p>
            <a:pPr marL="0" indent="0">
              <a:buNone/>
            </a:pPr>
            <a:endParaRPr lang="en-US" dirty="0" smtClean="0"/>
          </a:p>
          <a:p>
            <a:pPr marL="0" indent="0">
              <a:buNone/>
            </a:pPr>
            <a:r>
              <a:rPr lang="en-US" dirty="0" smtClean="0"/>
              <a:t>no such effect was found regarding discussions with parents</a:t>
            </a:r>
          </a:p>
          <a:p>
            <a:pPr marL="0" indent="0">
              <a:buNone/>
            </a:pPr>
            <a:endParaRPr lang="en-US" dirty="0" smtClean="0"/>
          </a:p>
          <a:p>
            <a:pPr marL="0" indent="0">
              <a:buNone/>
            </a:pPr>
            <a:r>
              <a:rPr lang="en-US" dirty="0" smtClean="0"/>
              <a:t>however, discussions with parents can stimulate more discussions with peers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And </a:t>
            </a:r>
            <a:r>
              <a:rPr lang="cs-CZ" dirty="0" err="1" smtClean="0"/>
              <a:t>what</a:t>
            </a:r>
            <a:r>
              <a:rPr lang="cs-CZ" dirty="0" smtClean="0"/>
              <a:t> </a:t>
            </a:r>
            <a:r>
              <a:rPr lang="cs-CZ" dirty="0" err="1" smtClean="0"/>
              <a:t>about</a:t>
            </a:r>
            <a:r>
              <a:rPr lang="cs-CZ" dirty="0" smtClean="0"/>
              <a:t> </a:t>
            </a:r>
            <a:r>
              <a:rPr lang="cs-CZ" dirty="0" err="1" smtClean="0"/>
              <a:t>children</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a:xfrm>
            <a:off x="457200" y="1600200"/>
            <a:ext cx="8229600" cy="4853136"/>
          </a:xfrm>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a:xfrm>
            <a:off x="457200" y="1600200"/>
            <a:ext cx="8229600" cy="4853136"/>
          </a:xfrm>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a:p>
            <a:pPr marL="0" indent="0">
              <a:buNone/>
            </a:pPr>
            <a:r>
              <a:rPr lang="cs-CZ" dirty="0" smtClean="0"/>
              <a:t>	</a:t>
            </a:r>
            <a:r>
              <a:rPr lang="cs-CZ" dirty="0" err="1" smtClean="0"/>
              <a:t>peers</a:t>
            </a:r>
            <a:r>
              <a:rPr lang="cs-CZ" dirty="0" smtClean="0"/>
              <a:t> </a:t>
            </a:r>
            <a:r>
              <a:rPr lang="cs-CZ" dirty="0" err="1" smtClean="0"/>
              <a:t>can</a:t>
            </a:r>
            <a:r>
              <a:rPr lang="cs-CZ" dirty="0" smtClean="0"/>
              <a:t> </a:t>
            </a:r>
            <a:r>
              <a:rPr lang="cs-CZ" dirty="0" err="1" smtClean="0"/>
              <a:t>be</a:t>
            </a:r>
            <a:r>
              <a:rPr lang="cs-CZ" dirty="0" smtClean="0"/>
              <a:t> </a:t>
            </a:r>
            <a:r>
              <a:rPr lang="cs-CZ" dirty="0" err="1" smtClean="0"/>
              <a:t>selected</a:t>
            </a:r>
            <a:r>
              <a:rPr lang="cs-CZ" dirty="0" smtClean="0"/>
              <a:t> by a person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Our</a:t>
            </a:r>
            <a:r>
              <a:rPr lang="cs-CZ" dirty="0" smtClean="0"/>
              <a:t> </a:t>
            </a:r>
            <a:r>
              <a:rPr lang="cs-CZ" dirty="0" err="1" smtClean="0"/>
              <a:t>research</a:t>
            </a:r>
            <a:endParaRPr lang="cs-CZ" dirty="0"/>
          </a:p>
        </p:txBody>
      </p:sp>
      <p:sp>
        <p:nvSpPr>
          <p:cNvPr id="3" name="Zástupný symbol pro obsah 2"/>
          <p:cNvSpPr>
            <a:spLocks noGrp="1"/>
          </p:cNvSpPr>
          <p:nvPr>
            <p:ph idx="1"/>
          </p:nvPr>
        </p:nvSpPr>
        <p:spPr>
          <a:xfrm>
            <a:off x="457200" y="1600200"/>
            <a:ext cx="8229600" cy="4853136"/>
          </a:xfrm>
        </p:spPr>
        <p:txBody>
          <a:bodyPr/>
          <a:lstStyle/>
          <a:p>
            <a:pPr marL="0" indent="0">
              <a:buNone/>
            </a:pPr>
            <a:r>
              <a:rPr lang="cs-CZ" dirty="0" err="1" smtClean="0"/>
              <a:t>both</a:t>
            </a:r>
            <a:r>
              <a:rPr lang="cs-CZ" dirty="0" smtClean="0"/>
              <a:t> </a:t>
            </a:r>
            <a:r>
              <a:rPr lang="cs-CZ" dirty="0" err="1" smtClean="0"/>
              <a:t>parents</a:t>
            </a:r>
            <a:r>
              <a:rPr lang="cs-CZ" dirty="0" smtClean="0"/>
              <a:t> </a:t>
            </a:r>
            <a:r>
              <a:rPr lang="cs-CZ" dirty="0" err="1" smtClean="0"/>
              <a:t>and</a:t>
            </a:r>
            <a:r>
              <a:rPr lang="cs-CZ" dirty="0" smtClean="0"/>
              <a:t> </a:t>
            </a:r>
            <a:r>
              <a:rPr lang="cs-CZ" dirty="0" err="1" smtClean="0"/>
              <a:t>peers</a:t>
            </a:r>
            <a:r>
              <a:rPr lang="cs-CZ" dirty="0" smtClean="0"/>
              <a:t> are </a:t>
            </a:r>
            <a:r>
              <a:rPr lang="cs-CZ" dirty="0" err="1" smtClean="0"/>
              <a:t>important</a:t>
            </a:r>
            <a:r>
              <a:rPr lang="cs-CZ" dirty="0" smtClean="0"/>
              <a:t> </a:t>
            </a:r>
            <a:r>
              <a:rPr lang="cs-CZ" dirty="0" err="1" smtClean="0"/>
              <a:t>but</a:t>
            </a:r>
            <a:r>
              <a:rPr lang="cs-CZ" dirty="0" smtClean="0"/>
              <a:t> in </a:t>
            </a:r>
            <a:r>
              <a:rPr lang="cs-CZ" dirty="0" err="1" smtClean="0"/>
              <a:t>different</a:t>
            </a:r>
            <a:r>
              <a:rPr lang="cs-CZ" dirty="0" smtClean="0"/>
              <a:t> </a:t>
            </a:r>
            <a:r>
              <a:rPr lang="cs-CZ" dirty="0" err="1" smtClean="0"/>
              <a:t>ways</a:t>
            </a:r>
            <a:endParaRPr lang="cs-CZ" dirty="0" smtClean="0"/>
          </a:p>
          <a:p>
            <a:pPr marL="0" indent="0">
              <a:buNone/>
            </a:pPr>
            <a:endParaRPr lang="cs-CZ" dirty="0" smtClean="0"/>
          </a:p>
          <a:p>
            <a:pPr marL="0" indent="0">
              <a:buNone/>
            </a:pPr>
            <a:r>
              <a:rPr lang="cs-CZ" dirty="0" err="1" smtClean="0"/>
              <a:t>why</a:t>
            </a:r>
            <a:r>
              <a:rPr lang="cs-CZ" dirty="0" smtClean="0"/>
              <a:t> </a:t>
            </a:r>
            <a:r>
              <a:rPr lang="cs-CZ" dirty="0" err="1" smtClean="0"/>
              <a:t>peers</a:t>
            </a:r>
            <a:r>
              <a:rPr lang="cs-CZ" dirty="0" smtClean="0"/>
              <a:t>?</a:t>
            </a:r>
          </a:p>
          <a:p>
            <a:pPr marL="0" indent="0">
              <a:buNone/>
            </a:pPr>
            <a:r>
              <a:rPr lang="cs-CZ" dirty="0" smtClean="0"/>
              <a:t>	</a:t>
            </a:r>
            <a:r>
              <a:rPr lang="cs-CZ" dirty="0" err="1" smtClean="0"/>
              <a:t>stronger</a:t>
            </a:r>
            <a:r>
              <a:rPr lang="cs-CZ" dirty="0" smtClean="0"/>
              <a:t> </a:t>
            </a:r>
            <a:r>
              <a:rPr lang="cs-CZ" dirty="0" err="1" smtClean="0"/>
              <a:t>social</a:t>
            </a:r>
            <a:r>
              <a:rPr lang="cs-CZ" dirty="0" smtClean="0"/>
              <a:t> influence</a:t>
            </a:r>
          </a:p>
          <a:p>
            <a:pPr marL="0" indent="0">
              <a:buNone/>
            </a:pPr>
            <a:r>
              <a:rPr lang="cs-CZ" dirty="0" smtClean="0"/>
              <a:t>	</a:t>
            </a:r>
            <a:r>
              <a:rPr lang="cs-CZ" dirty="0" err="1" smtClean="0"/>
              <a:t>peers</a:t>
            </a:r>
            <a:r>
              <a:rPr lang="cs-CZ" dirty="0" smtClean="0"/>
              <a:t> </a:t>
            </a:r>
            <a:r>
              <a:rPr lang="cs-CZ" dirty="0" err="1" smtClean="0"/>
              <a:t>can</a:t>
            </a:r>
            <a:r>
              <a:rPr lang="cs-CZ" dirty="0" smtClean="0"/>
              <a:t> </a:t>
            </a:r>
            <a:r>
              <a:rPr lang="cs-CZ" dirty="0" err="1" smtClean="0"/>
              <a:t>be</a:t>
            </a:r>
            <a:r>
              <a:rPr lang="cs-CZ" dirty="0" smtClean="0"/>
              <a:t> </a:t>
            </a:r>
            <a:r>
              <a:rPr lang="cs-CZ" dirty="0" err="1" smtClean="0"/>
              <a:t>selected</a:t>
            </a:r>
            <a:r>
              <a:rPr lang="cs-CZ" dirty="0" smtClean="0"/>
              <a:t> by a person</a:t>
            </a:r>
          </a:p>
          <a:p>
            <a:pPr marL="893763" indent="0">
              <a:buNone/>
            </a:pPr>
            <a:r>
              <a:rPr lang="cs-CZ" dirty="0" smtClean="0"/>
              <a:t>	more </a:t>
            </a:r>
            <a:r>
              <a:rPr lang="cs-CZ" dirty="0" err="1" smtClean="0"/>
              <a:t>concept</a:t>
            </a:r>
            <a:r>
              <a:rPr lang="cs-CZ" dirty="0" smtClean="0"/>
              <a:t>-</a:t>
            </a:r>
            <a:r>
              <a:rPr lang="cs-CZ" dirty="0" err="1" smtClean="0"/>
              <a:t>oriented</a:t>
            </a:r>
            <a:r>
              <a:rPr lang="cs-CZ" dirty="0" smtClean="0"/>
              <a:t> </a:t>
            </a:r>
            <a:r>
              <a:rPr lang="cs-CZ" dirty="0" err="1" smtClean="0"/>
              <a:t>than</a:t>
            </a:r>
            <a:r>
              <a:rPr lang="cs-CZ" dirty="0" smtClean="0"/>
              <a:t> </a:t>
            </a:r>
            <a:r>
              <a:rPr lang="cs-CZ" dirty="0" err="1" smtClean="0"/>
              <a:t>socio</a:t>
            </a:r>
            <a:r>
              <a:rPr lang="cs-CZ" dirty="0" smtClean="0"/>
              <a:t>-</a:t>
            </a:r>
            <a:r>
              <a:rPr lang="cs-CZ" dirty="0" err="1" smtClean="0"/>
              <a:t>oriented</a:t>
            </a:r>
            <a:r>
              <a:rPr lang="cs-CZ" dirty="0" smtClean="0"/>
              <a:t> </a:t>
            </a:r>
            <a:r>
              <a:rPr lang="cs-CZ" dirty="0" err="1" smtClean="0"/>
              <a:t>communication</a:t>
            </a:r>
            <a:endParaRPr lang="cs-CZ"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428868"/>
            <a:ext cx="8229600" cy="3520412"/>
          </a:xfrm>
        </p:spPr>
        <p:txBody>
          <a:bodyPr>
            <a:normAutofit/>
          </a:bodyPr>
          <a:lstStyle/>
          <a:p>
            <a:r>
              <a:rPr lang="cs-CZ" dirty="0" err="1" smtClean="0"/>
              <a:t>Questions</a:t>
            </a:r>
            <a:r>
              <a:rPr lang="cs-CZ" dirty="0" smtClean="0"/>
              <a:t>?</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sz="2800" dirty="0" err="1" smtClean="0"/>
              <a:t>serek</a:t>
            </a:r>
            <a:r>
              <a:rPr lang="cs-CZ" sz="2800" dirty="0" smtClean="0"/>
              <a:t>@</a:t>
            </a:r>
            <a:r>
              <a:rPr lang="cs-CZ" sz="2800" dirty="0" err="1" smtClean="0"/>
              <a:t>fss.muni.cz</a:t>
            </a:r>
            <a:endParaRPr lang="cs-CZ"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2803</Words>
  <Application>Microsoft Office PowerPoint</Application>
  <PresentationFormat>Předvádění na obrazovce (4:3)</PresentationFormat>
  <Paragraphs>530</Paragraphs>
  <Slides>94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94</vt:i4>
      </vt:variant>
    </vt:vector>
  </HeadingPairs>
  <TitlesOfParts>
    <vt:vector size="98" baseType="lpstr">
      <vt:lpstr>Arial</vt:lpstr>
      <vt:lpstr>Calibri</vt:lpstr>
      <vt:lpstr>Wingdings</vt:lpstr>
      <vt:lpstr>Motiv sady Office</vt:lpstr>
      <vt:lpstr>Civic and political socialization</vt:lpstr>
      <vt:lpstr>Why this issue and adolescence?</vt:lpstr>
      <vt:lpstr>Why this issue and adolescence?</vt:lpstr>
      <vt:lpstr>Why this issue and adolescence?</vt:lpstr>
      <vt:lpstr>Why this issue and adolescence?</vt:lpstr>
      <vt:lpstr>Why this issue and adolescence?</vt:lpstr>
      <vt:lpstr>Why this issue and adolescence?</vt:lpstr>
      <vt:lpstr>Why this issue and adolescence?</vt:lpstr>
      <vt:lpstr>And what about children?</vt:lpstr>
      <vt:lpstr>And what about children?</vt:lpstr>
      <vt:lpstr>And what about children?</vt:lpstr>
      <vt:lpstr>And what about children?</vt:lpstr>
      <vt:lpstr>And what about children?</vt:lpstr>
      <vt:lpstr>And what about children?</vt:lpstr>
      <vt:lpstr>How do they participate?</vt:lpstr>
      <vt:lpstr>How do they participate?</vt:lpstr>
      <vt:lpstr>How do they participate?</vt:lpstr>
      <vt:lpstr>How do they participate?</vt:lpstr>
      <vt:lpstr>How do they participate?</vt:lpstr>
      <vt:lpstr>Our data</vt:lpstr>
      <vt:lpstr>Prezentace aplikace PowerPoint</vt:lpstr>
      <vt:lpstr>Prezentace aplikace PowerPoint</vt:lpstr>
      <vt:lpstr>How do they participate?</vt:lpstr>
      <vt:lpstr>Prezentace aplikace PowerPoint</vt:lpstr>
      <vt:lpstr>How do they participate?</vt:lpstr>
      <vt:lpstr>Prezentace aplikace PowerPoint</vt:lpstr>
      <vt:lpstr>How do they participate?</vt:lpstr>
      <vt:lpstr>Prezentace aplikace PowerPoint</vt:lpstr>
      <vt:lpstr>Prezentace aplikace PowerPoint</vt:lpstr>
      <vt:lpstr>How do they participate?</vt:lpstr>
      <vt:lpstr>How do they participate?</vt:lpstr>
      <vt:lpstr>How do they participate?</vt:lpstr>
      <vt:lpstr>How do they participate?</vt:lpstr>
      <vt:lpstr>How do they participate?</vt:lpstr>
      <vt:lpstr>How do they participate?</vt:lpstr>
      <vt:lpstr>How do they participate?</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Questions?    serek@fss.muni.cz</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Šerek</dc:creator>
  <cp:lastModifiedBy>Jan Šerek</cp:lastModifiedBy>
  <cp:revision>155</cp:revision>
  <dcterms:created xsi:type="dcterms:W3CDTF">2013-04-09T12:50:11Z</dcterms:created>
  <dcterms:modified xsi:type="dcterms:W3CDTF">2019-04-17T13:54:49Z</dcterms:modified>
</cp:coreProperties>
</file>