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327" r:id="rId3"/>
    <p:sldId id="328" r:id="rId4"/>
    <p:sldId id="260" r:id="rId5"/>
    <p:sldId id="261" r:id="rId6"/>
    <p:sldId id="262" r:id="rId7"/>
    <p:sldId id="371" r:id="rId8"/>
    <p:sldId id="267" r:id="rId9"/>
    <p:sldId id="360" r:id="rId10"/>
    <p:sldId id="265" r:id="rId11"/>
    <p:sldId id="266" r:id="rId12"/>
    <p:sldId id="273" r:id="rId13"/>
    <p:sldId id="306" r:id="rId14"/>
    <p:sldId id="304" r:id="rId15"/>
    <p:sldId id="303" r:id="rId16"/>
    <p:sldId id="302" r:id="rId17"/>
    <p:sldId id="284" r:id="rId18"/>
    <p:sldId id="269" r:id="rId19"/>
    <p:sldId id="283" r:id="rId20"/>
    <p:sldId id="275" r:id="rId21"/>
    <p:sldId id="279" r:id="rId22"/>
    <p:sldId id="285" r:id="rId23"/>
    <p:sldId id="286" r:id="rId24"/>
    <p:sldId id="276" r:id="rId25"/>
    <p:sldId id="277" r:id="rId26"/>
    <p:sldId id="287" r:id="rId27"/>
    <p:sldId id="346" r:id="rId28"/>
    <p:sldId id="347" r:id="rId29"/>
    <p:sldId id="348" r:id="rId30"/>
    <p:sldId id="344" r:id="rId31"/>
    <p:sldId id="345" r:id="rId32"/>
    <p:sldId id="369" r:id="rId33"/>
    <p:sldId id="370" r:id="rId34"/>
    <p:sldId id="292" r:id="rId35"/>
    <p:sldId id="293" r:id="rId36"/>
    <p:sldId id="362" r:id="rId37"/>
    <p:sldId id="352" r:id="rId38"/>
    <p:sldId id="353" r:id="rId39"/>
    <p:sldId id="357" r:id="rId40"/>
    <p:sldId id="356" r:id="rId41"/>
    <p:sldId id="325" r:id="rId42"/>
    <p:sldId id="300" r:id="rId43"/>
    <p:sldId id="288" r:id="rId44"/>
    <p:sldId id="289" r:id="rId45"/>
    <p:sldId id="290" r:id="rId46"/>
    <p:sldId id="299" r:id="rId47"/>
    <p:sldId id="294" r:id="rId48"/>
    <p:sldId id="295" r:id="rId49"/>
    <p:sldId id="297" r:id="rId50"/>
    <p:sldId id="296" r:id="rId51"/>
    <p:sldId id="298" r:id="rId52"/>
    <p:sldId id="368" r:id="rId53"/>
    <p:sldId id="366" r:id="rId54"/>
    <p:sldId id="367" r:id="rId55"/>
    <p:sldId id="307" r:id="rId56"/>
    <p:sldId id="364" r:id="rId57"/>
    <p:sldId id="365" r:id="rId58"/>
    <p:sldId id="358"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258" r:id="rId77"/>
    <p:sldId id="335" r:id="rId78"/>
    <p:sldId id="336" r:id="rId79"/>
    <p:sldId id="337" r:id="rId80"/>
    <p:sldId id="338" r:id="rId81"/>
    <p:sldId id="363" r:id="rId82"/>
    <p:sldId id="339" r:id="rId83"/>
    <p:sldId id="340" r:id="rId84"/>
    <p:sldId id="341" r:id="rId85"/>
    <p:sldId id="351" r:id="rId86"/>
    <p:sldId id="342" r:id="rId87"/>
    <p:sldId id="359" r:id="rId88"/>
    <p:sldId id="305" r:id="rId89"/>
    <p:sldId id="349" r:id="rId90"/>
    <p:sldId id="25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05" autoAdjust="0"/>
  </p:normalViewPr>
  <p:slideViewPr>
    <p:cSldViewPr>
      <p:cViewPr>
        <p:scale>
          <a:sx n="68" d="100"/>
          <a:sy n="68" d="100"/>
        </p:scale>
        <p:origin x="-1781" y="-6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CA3FA-976C-425E-B8CA-C4997D2DF063}" type="datetimeFigureOut">
              <a:rPr lang="en-US" smtClean="0"/>
              <a:t>2/3/2019</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1F84F-ADD0-4066-808B-2CE858D2DF4C}" type="slidenum">
              <a:rPr lang="en-US" smtClean="0"/>
              <a:t>‹#›</a:t>
            </a:fld>
            <a:endParaRPr lang="en-US"/>
          </a:p>
        </p:txBody>
      </p:sp>
    </p:spTree>
    <p:extLst>
      <p:ext uri="{BB962C8B-B14F-4D97-AF65-F5344CB8AC3E}">
        <p14:creationId xmlns:p14="http://schemas.microsoft.com/office/powerpoint/2010/main" val="789064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931174F4-A2AA-46A2-A6AA-E73967A5EDAE}" type="slidenum">
              <a:rPr lang="en-US" smtClean="0"/>
              <a:t>39</a:t>
            </a:fld>
            <a:endParaRPr lang="en-US"/>
          </a:p>
        </p:txBody>
      </p:sp>
    </p:spTree>
    <p:extLst>
      <p:ext uri="{BB962C8B-B14F-4D97-AF65-F5344CB8AC3E}">
        <p14:creationId xmlns:p14="http://schemas.microsoft.com/office/powerpoint/2010/main" val="255373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2/3/2019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285308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2/3/2019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244966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2/3/2019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3225178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endParaRPr lang="en-US"/>
          </a:p>
        </p:txBody>
      </p:sp>
      <p:sp>
        <p:nvSpPr>
          <p:cNvPr id="3" name="Zástupný symbol pro graf 2"/>
          <p:cNvSpPr>
            <a:spLocks noGrp="1"/>
          </p:cNvSpPr>
          <p:nvPr>
            <p:ph type="chart" idx="1"/>
          </p:nvPr>
        </p:nvSpPr>
        <p:spPr>
          <a:xfrm>
            <a:off x="685800" y="1981200"/>
            <a:ext cx="7772400" cy="4114800"/>
          </a:xfrm>
        </p:spPr>
        <p:txBody>
          <a:bodyPr/>
          <a:lstStyle/>
          <a:p>
            <a:endParaRPr lang="en-US"/>
          </a:p>
        </p:txBody>
      </p:sp>
      <p:sp>
        <p:nvSpPr>
          <p:cNvPr id="4" name="Zástupný symbol pro zápatí 3"/>
          <p:cNvSpPr>
            <a:spLocks noGrp="1"/>
          </p:cNvSpPr>
          <p:nvPr>
            <p:ph type="ftr" sz="quarter" idx="10"/>
          </p:nvPr>
        </p:nvSpPr>
        <p:spPr>
          <a:xfrm>
            <a:off x="762000" y="6248400"/>
            <a:ext cx="2895600" cy="457200"/>
          </a:xfrm>
        </p:spPr>
        <p:txBody>
          <a:bodyPr/>
          <a:lstStyle>
            <a:lvl1pPr>
              <a:defRPr/>
            </a:lvl1pPr>
          </a:lstStyle>
          <a:p>
            <a:r>
              <a:rPr lang="en-US" altLang="en-US"/>
              <a:t>Brno, November 1999</a:t>
            </a:r>
          </a:p>
        </p:txBody>
      </p:sp>
      <p:sp>
        <p:nvSpPr>
          <p:cNvPr id="5" name="Zástupný symbol pro číslo snímku 4"/>
          <p:cNvSpPr>
            <a:spLocks noGrp="1"/>
          </p:cNvSpPr>
          <p:nvPr>
            <p:ph type="sldNum" sz="quarter" idx="11"/>
          </p:nvPr>
        </p:nvSpPr>
        <p:spPr>
          <a:xfrm>
            <a:off x="6553200" y="6248400"/>
            <a:ext cx="1905000" cy="457200"/>
          </a:xfrm>
        </p:spPr>
        <p:txBody>
          <a:bodyPr/>
          <a:lstStyle>
            <a:lvl1pPr>
              <a:defRPr/>
            </a:lvl1pPr>
          </a:lstStyle>
          <a:p>
            <a:fld id="{9D708965-FEEC-45D7-ACC2-35DD449B8135}" type="slidenum">
              <a:rPr lang="en-US" altLang="en-US"/>
              <a:pPr/>
              <a:t>‹#›</a:t>
            </a:fld>
            <a:endParaRPr lang="en-US" altLang="en-US"/>
          </a:p>
        </p:txBody>
      </p:sp>
    </p:spTree>
    <p:extLst>
      <p:ext uri="{BB962C8B-B14F-4D97-AF65-F5344CB8AC3E}">
        <p14:creationId xmlns:p14="http://schemas.microsoft.com/office/powerpoint/2010/main" val="3160615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10"/>
          </p:nvPr>
        </p:nvSpPr>
        <p:spPr/>
        <p:txBody>
          <a:bodyPr/>
          <a:lstStyle/>
          <a:p>
            <a:fld id="{48AFA4B8-84AC-479B-A8C7-D7A1F40C6EBC}" type="datetimeFigureOut">
              <a:rPr lang="en-US" smtClean="0"/>
              <a:t>2/3/2019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321721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US"/>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8AFA4B8-84AC-479B-A8C7-D7A1F40C6EBC}" type="datetimeFigureOut">
              <a:rPr lang="en-US" smtClean="0"/>
              <a:t>2/3/2019</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331137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p:cNvSpPr>
            <a:spLocks noGrp="1"/>
          </p:cNvSpPr>
          <p:nvPr>
            <p:ph type="dt" sz="half" idx="10"/>
          </p:nvPr>
        </p:nvSpPr>
        <p:spPr/>
        <p:txBody>
          <a:bodyPr/>
          <a:lstStyle/>
          <a:p>
            <a:fld id="{48AFA4B8-84AC-479B-A8C7-D7A1F40C6EBC}" type="datetimeFigureOut">
              <a:rPr lang="en-US" smtClean="0"/>
              <a:t>2/3/2019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1296827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US"/>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p:cNvSpPr>
            <a:spLocks noGrp="1"/>
          </p:cNvSpPr>
          <p:nvPr>
            <p:ph type="dt" sz="half" idx="10"/>
          </p:nvPr>
        </p:nvSpPr>
        <p:spPr/>
        <p:txBody>
          <a:bodyPr/>
          <a:lstStyle/>
          <a:p>
            <a:fld id="{48AFA4B8-84AC-479B-A8C7-D7A1F40C6EBC}" type="datetimeFigureOut">
              <a:rPr lang="en-US" smtClean="0"/>
              <a:t>2/3/2019</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60540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datum 2"/>
          <p:cNvSpPr>
            <a:spLocks noGrp="1"/>
          </p:cNvSpPr>
          <p:nvPr>
            <p:ph type="dt" sz="half" idx="10"/>
          </p:nvPr>
        </p:nvSpPr>
        <p:spPr/>
        <p:txBody>
          <a:bodyPr/>
          <a:lstStyle/>
          <a:p>
            <a:fld id="{48AFA4B8-84AC-479B-A8C7-D7A1F40C6EBC}" type="datetimeFigureOut">
              <a:rPr lang="en-US" smtClean="0"/>
              <a:t>2/3/2019</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400054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8AFA4B8-84AC-479B-A8C7-D7A1F40C6EBC}" type="datetimeFigureOut">
              <a:rPr lang="en-US" smtClean="0"/>
              <a:t>2/3/2019</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31252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US"/>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8AFA4B8-84AC-479B-A8C7-D7A1F40C6EBC}" type="datetimeFigureOut">
              <a:rPr lang="en-US" smtClean="0"/>
              <a:t>2/3/2019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169329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US"/>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8AFA4B8-84AC-479B-A8C7-D7A1F40C6EBC}" type="datetimeFigureOut">
              <a:rPr lang="en-US" smtClean="0"/>
              <a:t>2/3/2019</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D128455D-58C5-4EA8-8468-52AA9E4E8F86}" type="slidenum">
              <a:rPr lang="en-US" smtClean="0"/>
              <a:t>‹#›</a:t>
            </a:fld>
            <a:endParaRPr lang="en-US"/>
          </a:p>
        </p:txBody>
      </p:sp>
    </p:spTree>
    <p:extLst>
      <p:ext uri="{BB962C8B-B14F-4D97-AF65-F5344CB8AC3E}">
        <p14:creationId xmlns:p14="http://schemas.microsoft.com/office/powerpoint/2010/main" val="2673332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FA4B8-84AC-479B-A8C7-D7A1F40C6EBC}" type="datetimeFigureOut">
              <a:rPr lang="en-US" smtClean="0"/>
              <a:t>2/3/2019</a:t>
            </a:fld>
            <a:endParaRPr lang="en-US"/>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8455D-58C5-4EA8-8468-52AA9E4E8F86}" type="slidenum">
              <a:rPr lang="en-US" smtClean="0"/>
              <a:t>‹#›</a:t>
            </a:fld>
            <a:endParaRPr lang="en-US"/>
          </a:p>
        </p:txBody>
      </p:sp>
    </p:spTree>
    <p:extLst>
      <p:ext uri="{BB962C8B-B14F-4D97-AF65-F5344CB8AC3E}">
        <p14:creationId xmlns:p14="http://schemas.microsoft.com/office/powerpoint/2010/main" val="222762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2" Type="http://schemas.openxmlformats.org/officeDocument/2006/relationships/hyperlink" Target="http://www.quantumconsciousness.org/"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ww.new-paradigm.co.uk/Team%20Dev.htm" TargetMode="External"/><Relationship Id="rId2" Type="http://schemas.openxmlformats.org/officeDocument/2006/relationships/hyperlink" Target="http://www.new-paradigm.co.uk/Team" TargetMode="External"/><Relationship Id="rId1" Type="http://schemas.openxmlformats.org/officeDocument/2006/relationships/slideLayout" Target="../slideLayouts/slideLayout7.xml"/><Relationship Id="rId6" Type="http://schemas.openxmlformats.org/officeDocument/2006/relationships/hyperlink" Target="http://www.ted.com/" TargetMode="External"/><Relationship Id="rId5" Type="http://schemas.openxmlformats.org/officeDocument/2006/relationships/hyperlink" Target="http://www.brunswik.org/" TargetMode="External"/><Relationship Id="rId4" Type="http://schemas.openxmlformats.org/officeDocument/2006/relationships/hyperlink" Target="mailto:T.STEWART@ALBANY.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solidFill>
                  <a:schemeClr val="tx2">
                    <a:lumMod val="75000"/>
                  </a:schemeClr>
                </a:solidFill>
              </a:rPr>
              <a:t>Selected</a:t>
            </a:r>
            <a:r>
              <a:rPr lang="cs-CZ" b="1" dirty="0">
                <a:solidFill>
                  <a:schemeClr val="tx2">
                    <a:lumMod val="75000"/>
                  </a:schemeClr>
                </a:solidFill>
              </a:rPr>
              <a:t> </a:t>
            </a:r>
            <a:r>
              <a:rPr lang="cs-CZ" b="1" dirty="0" err="1">
                <a:solidFill>
                  <a:schemeClr val="tx2">
                    <a:lumMod val="75000"/>
                  </a:schemeClr>
                </a:solidFill>
              </a:rPr>
              <a:t>topics</a:t>
            </a:r>
            <a:r>
              <a:rPr lang="cs-CZ" b="1" dirty="0">
                <a:solidFill>
                  <a:schemeClr val="tx2">
                    <a:lumMod val="75000"/>
                  </a:schemeClr>
                </a:solidFill>
              </a:rPr>
              <a:t> in </a:t>
            </a:r>
            <a:r>
              <a:rPr lang="cs-CZ" b="1" dirty="0" err="1">
                <a:solidFill>
                  <a:schemeClr val="tx2">
                    <a:lumMod val="75000"/>
                  </a:schemeClr>
                </a:solidFill>
              </a:rPr>
              <a:t>general</a:t>
            </a:r>
            <a:r>
              <a:rPr lang="cs-CZ" b="1" dirty="0">
                <a:solidFill>
                  <a:schemeClr val="tx2">
                    <a:lumMod val="75000"/>
                  </a:schemeClr>
                </a:solidFill>
              </a:rPr>
              <a:t> psychology II.</a:t>
            </a:r>
            <a:endParaRPr lang="en-US" b="1" dirty="0">
              <a:solidFill>
                <a:schemeClr val="tx2">
                  <a:lumMod val="75000"/>
                </a:schemeClr>
              </a:solidFill>
            </a:endParaRPr>
          </a:p>
        </p:txBody>
      </p:sp>
      <p:sp>
        <p:nvSpPr>
          <p:cNvPr id="3" name="Podnadpis 2"/>
          <p:cNvSpPr>
            <a:spLocks noGrp="1"/>
          </p:cNvSpPr>
          <p:nvPr>
            <p:ph type="subTitle" idx="1"/>
          </p:nvPr>
        </p:nvSpPr>
        <p:spPr/>
        <p:txBody>
          <a:bodyPr/>
          <a:lstStyle/>
          <a:p>
            <a:r>
              <a:rPr lang="cs-CZ" b="1" dirty="0">
                <a:solidFill>
                  <a:schemeClr val="tx2">
                    <a:lumMod val="75000"/>
                  </a:schemeClr>
                </a:solidFill>
              </a:rPr>
              <a:t>Lubomír </a:t>
            </a:r>
            <a:r>
              <a:rPr lang="cs-CZ" b="1" dirty="0" err="1">
                <a:solidFill>
                  <a:schemeClr val="tx2">
                    <a:lumMod val="75000"/>
                  </a:schemeClr>
                </a:solidFill>
              </a:rPr>
              <a:t>Kostron</a:t>
            </a:r>
            <a:r>
              <a:rPr lang="cs-CZ" b="1" dirty="0">
                <a:solidFill>
                  <a:schemeClr val="tx2">
                    <a:lumMod val="75000"/>
                  </a:schemeClr>
                </a:solidFill>
              </a:rPr>
              <a:t> </a:t>
            </a:r>
            <a:r>
              <a:rPr lang="cs-CZ" b="1" dirty="0" smtClean="0">
                <a:solidFill>
                  <a:schemeClr val="tx2">
                    <a:lumMod val="75000"/>
                  </a:schemeClr>
                </a:solidFill>
              </a:rPr>
              <a:t>2019</a:t>
            </a:r>
            <a:endParaRPr lang="en-US" b="1" dirty="0">
              <a:solidFill>
                <a:schemeClr val="tx2">
                  <a:lumMod val="75000"/>
                </a:schemeClr>
              </a:solidFill>
            </a:endParaRPr>
          </a:p>
        </p:txBody>
      </p:sp>
    </p:spTree>
    <p:extLst>
      <p:ext uri="{BB962C8B-B14F-4D97-AF65-F5344CB8AC3E}">
        <p14:creationId xmlns:p14="http://schemas.microsoft.com/office/powerpoint/2010/main" val="154811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676" y="745578"/>
            <a:ext cx="8229672" cy="598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67283" y="307256"/>
            <a:ext cx="7258386" cy="988246"/>
          </a:xfrm>
          <a:prstGeom prst="rect">
            <a:avLst/>
          </a:prstGeom>
          <a:noFill/>
        </p:spPr>
        <p:txBody>
          <a:bodyPr wrap="none" lIns="64288" tIns="32144" rIns="64288" bIns="32144" rtlCol="0">
            <a:spAutoFit/>
          </a:bodyPr>
          <a:lstStyle/>
          <a:p>
            <a:pPr eaLnBrk="0" fontAlgn="base" hangingPunct="0">
              <a:spcBef>
                <a:spcPct val="0"/>
              </a:spcBef>
              <a:spcAft>
                <a:spcPct val="0"/>
              </a:spcAft>
            </a:pP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feeling;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meaning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experiencing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emotions</a:t>
            </a:r>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example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organizational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structure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culture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Tree>
    <p:extLst>
      <p:ext uri="{BB962C8B-B14F-4D97-AF65-F5344CB8AC3E}">
        <p14:creationId xmlns:p14="http://schemas.microsoft.com/office/powerpoint/2010/main" val="2483872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97" y="644316"/>
            <a:ext cx="8280366" cy="6020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268396" y="289901"/>
            <a:ext cx="8552075" cy="988246"/>
          </a:xfrm>
          <a:prstGeom prst="rect">
            <a:avLst/>
          </a:prstGeom>
        </p:spPr>
        <p:txBody>
          <a:bodyPr wrap="square" lIns="64288" tIns="32144" rIns="64288" bIns="32144">
            <a:spAutoFit/>
          </a:bodyPr>
          <a:lstStyle/>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feeling;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meaning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experiencing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emotions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example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organizational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structure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culture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Tree>
    <p:extLst>
      <p:ext uri="{BB962C8B-B14F-4D97-AF65-F5344CB8AC3E}">
        <p14:creationId xmlns:p14="http://schemas.microsoft.com/office/powerpoint/2010/main" val="2057702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a:blip r:embed="rId2">
            <a:extLst>
              <a:ext uri="{28A0092B-C50C-407E-A947-70E740481C1C}">
                <a14:useLocalDpi xmlns:a14="http://schemas.microsoft.com/office/drawing/2010/main" val="0"/>
              </a:ext>
            </a:extLst>
          </a:blip>
          <a:srcRect/>
          <a:stretch>
            <a:fillRect/>
          </a:stretch>
        </p:blipFill>
        <p:spPr bwMode="auto">
          <a:xfrm>
            <a:off x="0" y="25540"/>
            <a:ext cx="9144000" cy="6832460"/>
          </a:xfrm>
          <a:prstGeom prst="rect">
            <a:avLst/>
          </a:prstGeom>
          <a:noFill/>
          <a:ln>
            <a:noFill/>
          </a:ln>
          <a:effectLst/>
        </p:spPr>
      </p:pic>
      <p:sp>
        <p:nvSpPr>
          <p:cNvPr id="3" name="TextovéPole 2"/>
          <p:cNvSpPr txBox="1"/>
          <p:nvPr/>
        </p:nvSpPr>
        <p:spPr>
          <a:xfrm>
            <a:off x="251520" y="116632"/>
            <a:ext cx="8668352" cy="1323439"/>
          </a:xfrm>
          <a:prstGeom prst="rect">
            <a:avLst/>
          </a:prstGeom>
          <a:noFill/>
        </p:spPr>
        <p:txBody>
          <a:bodyPr wrap="squar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transformation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motivation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external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x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internal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motivation</a:t>
            </a:r>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The sophistications of organization´s processes and the level of self-control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(adapted from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Hroník</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Galuška</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dirty="0" err="1">
                <a:solidFill>
                  <a:schemeClr val="tx2"/>
                </a:solidFill>
                <a:latin typeface="Tahoma" panose="020B0604030504040204" pitchFamily="34" charset="0"/>
                <a:ea typeface="Tahoma" panose="020B0604030504040204" pitchFamily="34" charset="0"/>
                <a:cs typeface="Tahoma" panose="020B0604030504040204" pitchFamily="34" charset="0"/>
              </a:rPr>
              <a:t>Kopčaj</a:t>
            </a:r>
            <a:r>
              <a:rPr lang="en-US" dirty="0">
                <a:solidFill>
                  <a:schemeClr val="tx2"/>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752011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does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fit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together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ovéPole 2"/>
          <p:cNvSpPr txBox="1"/>
          <p:nvPr/>
        </p:nvSpPr>
        <p:spPr>
          <a:xfrm>
            <a:off x="1475656" y="2060848"/>
            <a:ext cx="5184576" cy="2862322"/>
          </a:xfrm>
          <a:prstGeom prst="rect">
            <a:avLst/>
          </a:prstGeom>
          <a:noFill/>
        </p:spPr>
        <p:txBody>
          <a:bodyPr wrap="square" rtlCol="0">
            <a:spAutoFit/>
          </a:bodyPr>
          <a:lstStyle/>
          <a:p>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Consider</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case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endPar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individual</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social</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setting</a:t>
            </a:r>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36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3600" b="1" dirty="0" err="1">
                <a:solidFill>
                  <a:schemeClr val="tx2"/>
                </a:solidFill>
                <a:latin typeface="Tahoma" panose="020B0604030504040204" pitchFamily="34" charset="0"/>
                <a:ea typeface="Tahoma" panose="020B0604030504040204" pitchFamily="34" charset="0"/>
                <a:cs typeface="Tahoma" panose="020B0604030504040204" pitchFamily="34" charset="0"/>
              </a:rPr>
              <a:t>civilization</a:t>
            </a:r>
            <a:endParaRPr lang="en-US" sz="36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6569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83" y="404664"/>
            <a:ext cx="8996417" cy="621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6889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664"/>
            <a:ext cx="9114745" cy="590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467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260647"/>
            <a:ext cx="8643510" cy="604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079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87624" y="1484784"/>
            <a:ext cx="7056784" cy="1938992"/>
          </a:xfrm>
          <a:prstGeom prst="rect">
            <a:avLst/>
          </a:prstGeom>
          <a:noFill/>
        </p:spPr>
        <p:txBody>
          <a:bodyPr wrap="square" rtlCol="0">
            <a:sp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catch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witchious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circle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in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order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determine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tool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would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serve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person´s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behavior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need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person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first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17278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24073" y="558162"/>
            <a:ext cx="7360978" cy="926690"/>
          </a:xfrm>
          <a:prstGeom prst="rect">
            <a:avLst/>
          </a:prstGeom>
          <a:noFill/>
        </p:spPr>
        <p:txBody>
          <a:bodyPr wrap="none" lIns="64288" tIns="32144" rIns="64288" bIns="32144" rtlCol="0">
            <a:spAutoFit/>
          </a:bodyPr>
          <a:lstStyle/>
          <a:p>
            <a:pPr eaLnBrk="0" fontAlgn="base" hangingPunct="0">
              <a:spcBef>
                <a:spcPct val="0"/>
              </a:spcBef>
              <a:spcAft>
                <a:spcPct val="0"/>
              </a:spcAft>
            </a:pP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5.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tasks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situations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environments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psychological</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theory</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
        <p:nvSpPr>
          <p:cNvPr id="3" name="Obdélník 2"/>
          <p:cNvSpPr/>
          <p:nvPr/>
        </p:nvSpPr>
        <p:spPr>
          <a:xfrm>
            <a:off x="369658" y="1606298"/>
            <a:ext cx="8607206" cy="3942901"/>
          </a:xfrm>
          <a:prstGeom prst="rect">
            <a:avLst/>
          </a:prstGeom>
        </p:spPr>
        <p:txBody>
          <a:bodyPr wrap="square" lIns="64288" tIns="32144" rIns="64288" bIns="32144">
            <a:spAutoFit/>
          </a:bodyPr>
          <a:lstStyle/>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Brunswik</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´s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requirement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representative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experimental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design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representative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samaples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subjects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as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well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as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their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p>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Hammond´s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theory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based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on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formal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characterists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stimulae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information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ecology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presents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classification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based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upon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content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not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realistic</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cues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/incoming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information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induces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either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more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analytical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processes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intuition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quasirational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consists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mixture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both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see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picture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16).</a:t>
            </a:r>
          </a:p>
          <a:p>
            <a:pPr eaLnBrk="0" fontAlgn="base" hangingPunct="0">
              <a:spcBef>
                <a:spcPct val="0"/>
              </a:spcBef>
              <a:spcAft>
                <a:spcPct val="0"/>
              </a:spcAft>
            </a:pP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exceptional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situations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tasks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induce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usualy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rational</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thinking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or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intuition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  </a:t>
            </a:r>
          </a:p>
        </p:txBody>
      </p:sp>
    </p:spTree>
    <p:extLst>
      <p:ext uri="{BB962C8B-B14F-4D97-AF65-F5344CB8AC3E}">
        <p14:creationId xmlns:p14="http://schemas.microsoft.com/office/powerpoint/2010/main" val="241574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507288" cy="1143000"/>
          </a:xfrm>
        </p:spPr>
        <p:txBody>
          <a:bodyPr>
            <a:noAutofit/>
          </a:bodyPr>
          <a:lstStyle/>
          <a:p>
            <a:pPr algn="l"/>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personality and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environment</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problem</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Zástupný symbol pro obsah 2"/>
          <p:cNvSpPr>
            <a:spLocks noGrp="1"/>
          </p:cNvSpPr>
          <p:nvPr>
            <p:ph idx="1"/>
          </p:nvPr>
        </p:nvSpPr>
        <p:spPr/>
        <p:txBody>
          <a:bodyPr>
            <a:norm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are many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psychological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theories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personality;</a:t>
            </a:r>
          </a:p>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Psychological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theories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environments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situations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rare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perception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situation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influenced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meaning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given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person.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However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meaning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may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be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influenced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understanding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much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wider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framework/</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context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instance -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history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69835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11560" y="332657"/>
            <a:ext cx="7772400" cy="1008112"/>
          </a:xfrm>
        </p:spPr>
        <p:txBody>
          <a:bodyPr>
            <a:normAutofit/>
          </a:bodyPr>
          <a:lstStyle/>
          <a:p>
            <a:pPr algn="l"/>
            <a:r>
              <a:rPr lang="cs-CZ" sz="4000" b="1" dirty="0" err="1">
                <a:solidFill>
                  <a:schemeClr val="accent1">
                    <a:lumMod val="50000"/>
                  </a:schemeClr>
                </a:solidFill>
              </a:rPr>
              <a:t>The</a:t>
            </a:r>
            <a:r>
              <a:rPr lang="cs-CZ" sz="4000" b="1" dirty="0">
                <a:solidFill>
                  <a:schemeClr val="accent1">
                    <a:lumMod val="50000"/>
                  </a:schemeClr>
                </a:solidFill>
              </a:rPr>
              <a:t> </a:t>
            </a:r>
            <a:r>
              <a:rPr lang="cs-CZ" sz="4000" b="1" dirty="0" err="1">
                <a:solidFill>
                  <a:schemeClr val="accent1">
                    <a:lumMod val="50000"/>
                  </a:schemeClr>
                </a:solidFill>
              </a:rPr>
              <a:t>course</a:t>
            </a:r>
            <a:r>
              <a:rPr lang="cs-CZ" sz="4000" b="1" dirty="0">
                <a:solidFill>
                  <a:schemeClr val="accent1">
                    <a:lumMod val="50000"/>
                  </a:schemeClr>
                </a:solidFill>
              </a:rPr>
              <a:t> </a:t>
            </a:r>
            <a:r>
              <a:rPr lang="cs-CZ" sz="4000" b="1" dirty="0" err="1">
                <a:solidFill>
                  <a:schemeClr val="accent1">
                    <a:lumMod val="50000"/>
                  </a:schemeClr>
                </a:solidFill>
              </a:rPr>
              <a:t>structure</a:t>
            </a:r>
            <a:r>
              <a:rPr lang="cs-CZ" sz="4000" b="1" dirty="0">
                <a:solidFill>
                  <a:schemeClr val="accent1">
                    <a:lumMod val="50000"/>
                  </a:schemeClr>
                </a:solidFill>
              </a:rPr>
              <a:t>, 2nd part.</a:t>
            </a:r>
            <a:endParaRPr lang="en-US" sz="4000" b="1" dirty="0">
              <a:solidFill>
                <a:schemeClr val="accent1">
                  <a:lumMod val="50000"/>
                </a:schemeClr>
              </a:solidFill>
            </a:endParaRPr>
          </a:p>
        </p:txBody>
      </p:sp>
      <p:sp>
        <p:nvSpPr>
          <p:cNvPr id="3" name="Podnadpis 2"/>
          <p:cNvSpPr>
            <a:spLocks noGrp="1"/>
          </p:cNvSpPr>
          <p:nvPr>
            <p:ph type="subTitle" idx="1"/>
          </p:nvPr>
        </p:nvSpPr>
        <p:spPr>
          <a:xfrm>
            <a:off x="395536" y="1484784"/>
            <a:ext cx="7992888" cy="4536504"/>
          </a:xfrm>
        </p:spPr>
        <p:txBody>
          <a:bodyPr>
            <a:noAutofit/>
          </a:bodyPr>
          <a:lstStyle/>
          <a:p>
            <a:pPr marL="742950" indent="-742950" algn="l">
              <a:buAutoNum type="arabicPeriod"/>
            </a:pPr>
            <a:r>
              <a:rPr lang="cs-CZ" sz="2400" b="1" i="1" dirty="0" err="1">
                <a:solidFill>
                  <a:srgbClr val="002060"/>
                </a:solidFill>
              </a:rPr>
              <a:t>Introduction</a:t>
            </a:r>
            <a:r>
              <a:rPr lang="cs-CZ" sz="2400" b="1" i="1" dirty="0">
                <a:solidFill>
                  <a:srgbClr val="002060"/>
                </a:solidFill>
              </a:rPr>
              <a:t>                                           </a:t>
            </a:r>
          </a:p>
          <a:p>
            <a:pPr marL="742950" indent="-742950" algn="l">
              <a:buAutoNum type="arabicPeriod" startAt="2"/>
            </a:pPr>
            <a:r>
              <a:rPr lang="cs-CZ" sz="2400" b="1" i="1" dirty="0" err="1">
                <a:solidFill>
                  <a:srgbClr val="002060"/>
                </a:solidFill>
              </a:rPr>
              <a:t>Perception</a:t>
            </a:r>
            <a:r>
              <a:rPr lang="cs-CZ" sz="2400" b="1" i="1" dirty="0">
                <a:solidFill>
                  <a:srgbClr val="002060"/>
                </a:solidFill>
              </a:rPr>
              <a:t>, </a:t>
            </a:r>
            <a:r>
              <a:rPr lang="cs-CZ" sz="2400" b="1" i="1" dirty="0" err="1">
                <a:solidFill>
                  <a:srgbClr val="002060"/>
                </a:solidFill>
              </a:rPr>
              <a:t>judgment</a:t>
            </a:r>
            <a:r>
              <a:rPr lang="cs-CZ" sz="2400" b="1" i="1" dirty="0">
                <a:solidFill>
                  <a:srgbClr val="002060"/>
                </a:solidFill>
              </a:rPr>
              <a:t>  (and  </a:t>
            </a:r>
            <a:r>
              <a:rPr lang="cs-CZ" sz="2400" b="1" i="1" dirty="0" err="1">
                <a:solidFill>
                  <a:srgbClr val="002060"/>
                </a:solidFill>
              </a:rPr>
              <a:t>behavioral</a:t>
            </a:r>
            <a:r>
              <a:rPr lang="cs-CZ" sz="2400" b="1" i="1" dirty="0">
                <a:solidFill>
                  <a:srgbClr val="002060"/>
                </a:solidFill>
              </a:rPr>
              <a:t> </a:t>
            </a:r>
            <a:r>
              <a:rPr lang="cs-CZ" sz="2400" b="1" i="1" dirty="0" err="1">
                <a:solidFill>
                  <a:srgbClr val="002060"/>
                </a:solidFill>
              </a:rPr>
              <a:t>activities</a:t>
            </a:r>
            <a:r>
              <a:rPr lang="cs-CZ" sz="2400" b="1" i="1" dirty="0">
                <a:solidFill>
                  <a:srgbClr val="002060"/>
                </a:solidFill>
              </a:rPr>
              <a:t>)          </a:t>
            </a:r>
          </a:p>
          <a:p>
            <a:pPr marL="742950" indent="-742950" algn="l">
              <a:buAutoNum type="arabicPeriod" startAt="2"/>
            </a:pPr>
            <a:r>
              <a:rPr lang="cs-CZ" sz="2400" b="1" i="1" dirty="0">
                <a:solidFill>
                  <a:srgbClr val="002060"/>
                </a:solidFill>
              </a:rPr>
              <a:t> </a:t>
            </a:r>
            <a:r>
              <a:rPr lang="cs-CZ" sz="2400" b="1" i="1" dirty="0" err="1">
                <a:solidFill>
                  <a:srgbClr val="002060"/>
                </a:solidFill>
              </a:rPr>
              <a:t>social</a:t>
            </a:r>
            <a:r>
              <a:rPr lang="cs-CZ" sz="2400" b="1" i="1" dirty="0">
                <a:solidFill>
                  <a:srgbClr val="002060"/>
                </a:solidFill>
              </a:rPr>
              <a:t> </a:t>
            </a:r>
            <a:r>
              <a:rPr lang="cs-CZ" sz="2400" b="1" i="1" dirty="0" err="1">
                <a:solidFill>
                  <a:srgbClr val="002060"/>
                </a:solidFill>
              </a:rPr>
              <a:t>judgment</a:t>
            </a:r>
            <a:r>
              <a:rPr lang="cs-CZ" sz="2400" b="1" i="1" dirty="0">
                <a:solidFill>
                  <a:srgbClr val="002060"/>
                </a:solidFill>
              </a:rPr>
              <a:t> </a:t>
            </a:r>
            <a:r>
              <a:rPr lang="cs-CZ" sz="2400" b="1" i="1" dirty="0" err="1">
                <a:solidFill>
                  <a:srgbClr val="002060"/>
                </a:solidFill>
              </a:rPr>
              <a:t>theory</a:t>
            </a:r>
            <a:r>
              <a:rPr lang="cs-CZ" sz="2400" b="1" i="1" dirty="0">
                <a:solidFill>
                  <a:srgbClr val="002060"/>
                </a:solidFill>
              </a:rPr>
              <a:t> and </a:t>
            </a:r>
            <a:r>
              <a:rPr lang="cs-CZ" sz="2400" b="1" i="1" dirty="0" err="1">
                <a:solidFill>
                  <a:srgbClr val="002060"/>
                </a:solidFill>
              </a:rPr>
              <a:t>the</a:t>
            </a:r>
            <a:r>
              <a:rPr lang="cs-CZ" sz="2400" b="1" i="1" dirty="0">
                <a:solidFill>
                  <a:srgbClr val="002060"/>
                </a:solidFill>
              </a:rPr>
              <a:t> </a:t>
            </a:r>
            <a:r>
              <a:rPr lang="cs-CZ" sz="2400" b="1" i="1" dirty="0" err="1">
                <a:solidFill>
                  <a:srgbClr val="002060"/>
                </a:solidFill>
              </a:rPr>
              <a:t>nature</a:t>
            </a:r>
            <a:r>
              <a:rPr lang="cs-CZ" sz="2400" b="1" i="1" dirty="0">
                <a:solidFill>
                  <a:srgbClr val="002060"/>
                </a:solidFill>
              </a:rPr>
              <a:t> </a:t>
            </a:r>
            <a:r>
              <a:rPr lang="cs-CZ" sz="2400" b="1" i="1" dirty="0" err="1">
                <a:solidFill>
                  <a:srgbClr val="002060"/>
                </a:solidFill>
              </a:rPr>
              <a:t>of</a:t>
            </a:r>
            <a:r>
              <a:rPr lang="cs-CZ" sz="2400" b="1" i="1" dirty="0">
                <a:solidFill>
                  <a:srgbClr val="002060"/>
                </a:solidFill>
              </a:rPr>
              <a:t> </a:t>
            </a:r>
            <a:r>
              <a:rPr lang="cs-CZ" sz="2400" b="1" i="1" dirty="0" err="1">
                <a:solidFill>
                  <a:srgbClr val="002060"/>
                </a:solidFill>
              </a:rPr>
              <a:t>information</a:t>
            </a:r>
            <a:r>
              <a:rPr lang="cs-CZ" sz="2400" b="1" i="1" dirty="0">
                <a:solidFill>
                  <a:srgbClr val="002060"/>
                </a:solidFill>
              </a:rPr>
              <a:t>                                                </a:t>
            </a:r>
          </a:p>
          <a:p>
            <a:pPr marL="742950" indent="-742950" algn="l">
              <a:buAutoNum type="arabicPeriod" startAt="2"/>
            </a:pPr>
            <a:r>
              <a:rPr lang="cs-CZ" sz="2800" b="1" dirty="0">
                <a:solidFill>
                  <a:srgbClr val="002060"/>
                </a:solidFill>
              </a:rPr>
              <a:t>A model </a:t>
            </a:r>
            <a:r>
              <a:rPr lang="cs-CZ" sz="2800" b="1" dirty="0" err="1">
                <a:solidFill>
                  <a:srgbClr val="002060"/>
                </a:solidFill>
              </a:rPr>
              <a:t>of</a:t>
            </a:r>
            <a:r>
              <a:rPr lang="cs-CZ" sz="2800" b="1" dirty="0">
                <a:solidFill>
                  <a:srgbClr val="002060"/>
                </a:solidFill>
              </a:rPr>
              <a:t> personality – </a:t>
            </a:r>
            <a:r>
              <a:rPr lang="cs-CZ" sz="2800" b="1" dirty="0" err="1">
                <a:solidFill>
                  <a:srgbClr val="002060"/>
                </a:solidFill>
              </a:rPr>
              <a:t>wh</a:t>
            </a:r>
            <a:r>
              <a:rPr lang="en-US" sz="2800" b="1" dirty="0">
                <a:solidFill>
                  <a:srgbClr val="002060"/>
                </a:solidFill>
              </a:rPr>
              <a:t>a</a:t>
            </a:r>
            <a:r>
              <a:rPr lang="cs-CZ" sz="2800" b="1" dirty="0">
                <a:solidFill>
                  <a:srgbClr val="002060"/>
                </a:solidFill>
              </a:rPr>
              <a:t>t </a:t>
            </a:r>
            <a:r>
              <a:rPr lang="cs-CZ" sz="2800" b="1" dirty="0" err="1">
                <a:solidFill>
                  <a:srgbClr val="002060"/>
                </a:solidFill>
              </a:rPr>
              <a:t>is</a:t>
            </a:r>
            <a:r>
              <a:rPr lang="cs-CZ" sz="2800" b="1" dirty="0">
                <a:solidFill>
                  <a:srgbClr val="002060"/>
                </a:solidFill>
              </a:rPr>
              <a:t> </a:t>
            </a:r>
            <a:r>
              <a:rPr lang="cs-CZ" sz="2800" b="1" dirty="0" err="1">
                <a:solidFill>
                  <a:srgbClr val="002060"/>
                </a:solidFill>
              </a:rPr>
              <a:t>missing</a:t>
            </a:r>
            <a:r>
              <a:rPr lang="cs-CZ" sz="2800" b="1" dirty="0">
                <a:solidFill>
                  <a:srgbClr val="002060"/>
                </a:solidFill>
              </a:rPr>
              <a:t>?            </a:t>
            </a:r>
          </a:p>
          <a:p>
            <a:pPr marL="742950" indent="-742950" algn="l">
              <a:buAutoNum type="arabicPeriod" startAt="2"/>
            </a:pPr>
            <a:r>
              <a:rPr lang="cs-CZ" sz="2800" b="1" dirty="0" err="1">
                <a:solidFill>
                  <a:srgbClr val="002060"/>
                </a:solidFill>
              </a:rPr>
              <a:t>The</a:t>
            </a:r>
            <a:r>
              <a:rPr lang="cs-CZ" sz="2800" b="1" dirty="0">
                <a:solidFill>
                  <a:srgbClr val="002060"/>
                </a:solidFill>
              </a:rPr>
              <a:t> </a:t>
            </a:r>
            <a:r>
              <a:rPr lang="cs-CZ" sz="2800" b="1" dirty="0" err="1">
                <a:solidFill>
                  <a:srgbClr val="002060"/>
                </a:solidFill>
              </a:rPr>
              <a:t>theory</a:t>
            </a:r>
            <a:r>
              <a:rPr lang="cs-CZ" sz="2800" b="1" dirty="0">
                <a:solidFill>
                  <a:srgbClr val="002060"/>
                </a:solidFill>
              </a:rPr>
              <a:t> o </a:t>
            </a:r>
            <a:r>
              <a:rPr lang="cs-CZ" sz="2800" b="1" dirty="0" err="1">
                <a:solidFill>
                  <a:srgbClr val="002060"/>
                </a:solidFill>
              </a:rPr>
              <a:t>tasks</a:t>
            </a:r>
            <a:r>
              <a:rPr lang="cs-CZ" sz="2800" b="1" dirty="0">
                <a:solidFill>
                  <a:srgbClr val="002060"/>
                </a:solidFill>
              </a:rPr>
              <a:t>, </a:t>
            </a:r>
            <a:r>
              <a:rPr lang="cs-CZ" sz="2800" b="1" dirty="0" err="1">
                <a:solidFill>
                  <a:srgbClr val="002060"/>
                </a:solidFill>
              </a:rPr>
              <a:t>situations</a:t>
            </a:r>
            <a:r>
              <a:rPr lang="cs-CZ" sz="2800" b="1" dirty="0">
                <a:solidFill>
                  <a:srgbClr val="002060"/>
                </a:solidFill>
              </a:rPr>
              <a:t> and </a:t>
            </a:r>
            <a:r>
              <a:rPr lang="cs-CZ" sz="2800" b="1" dirty="0" err="1">
                <a:solidFill>
                  <a:srgbClr val="002060"/>
                </a:solidFill>
              </a:rPr>
              <a:t>the</a:t>
            </a:r>
            <a:r>
              <a:rPr lang="cs-CZ" sz="2800" b="1" dirty="0">
                <a:solidFill>
                  <a:srgbClr val="002060"/>
                </a:solidFill>
              </a:rPr>
              <a:t> </a:t>
            </a:r>
            <a:r>
              <a:rPr lang="cs-CZ" sz="2800" b="1" dirty="0" err="1">
                <a:solidFill>
                  <a:srgbClr val="002060"/>
                </a:solidFill>
              </a:rPr>
              <a:t>environment</a:t>
            </a:r>
            <a:r>
              <a:rPr lang="cs-CZ" sz="2800" b="1" dirty="0">
                <a:solidFill>
                  <a:srgbClr val="002060"/>
                </a:solidFill>
              </a:rPr>
              <a:t>/</a:t>
            </a:r>
            <a:r>
              <a:rPr lang="cs-CZ" sz="2800" b="1" dirty="0" err="1">
                <a:solidFill>
                  <a:srgbClr val="002060"/>
                </a:solidFill>
              </a:rPr>
              <a:t>ecology</a:t>
            </a:r>
            <a:r>
              <a:rPr lang="cs-CZ" sz="2800" b="1" dirty="0">
                <a:solidFill>
                  <a:srgbClr val="002060"/>
                </a:solidFill>
              </a:rPr>
              <a:t>              </a:t>
            </a:r>
          </a:p>
          <a:p>
            <a:pPr marL="742950" indent="-742950" algn="l">
              <a:buAutoNum type="arabicPeriod" startAt="2"/>
            </a:pPr>
            <a:r>
              <a:rPr lang="cs-CZ" sz="2800" b="1" dirty="0" err="1">
                <a:solidFill>
                  <a:srgbClr val="002060"/>
                </a:solidFill>
              </a:rPr>
              <a:t>The</a:t>
            </a:r>
            <a:r>
              <a:rPr lang="cs-CZ" sz="2800" b="1" dirty="0">
                <a:solidFill>
                  <a:srgbClr val="002060"/>
                </a:solidFill>
              </a:rPr>
              <a:t> role </a:t>
            </a:r>
            <a:r>
              <a:rPr lang="cs-CZ" sz="2800" b="1" dirty="0" err="1">
                <a:solidFill>
                  <a:srgbClr val="002060"/>
                </a:solidFill>
              </a:rPr>
              <a:t>of</a:t>
            </a:r>
            <a:r>
              <a:rPr lang="cs-CZ" sz="2800" b="1" dirty="0">
                <a:solidFill>
                  <a:srgbClr val="002060"/>
                </a:solidFill>
              </a:rPr>
              <a:t> </a:t>
            </a:r>
            <a:r>
              <a:rPr lang="cs-CZ" sz="2800" b="1" dirty="0" err="1">
                <a:solidFill>
                  <a:srgbClr val="002060"/>
                </a:solidFill>
              </a:rPr>
              <a:t>emotions</a:t>
            </a:r>
            <a:r>
              <a:rPr lang="cs-CZ" sz="2800" b="1" dirty="0">
                <a:solidFill>
                  <a:srgbClr val="002060"/>
                </a:solidFill>
              </a:rPr>
              <a:t> and </a:t>
            </a:r>
            <a:r>
              <a:rPr lang="cs-CZ" sz="2800" b="1" dirty="0" err="1">
                <a:solidFill>
                  <a:srgbClr val="002060"/>
                </a:solidFill>
              </a:rPr>
              <a:t>group</a:t>
            </a:r>
            <a:r>
              <a:rPr lang="cs-CZ" sz="2800" b="1" dirty="0">
                <a:solidFill>
                  <a:srgbClr val="002060"/>
                </a:solidFill>
              </a:rPr>
              <a:t> support in </a:t>
            </a:r>
            <a:r>
              <a:rPr lang="cs-CZ" sz="2800" b="1" dirty="0" err="1">
                <a:solidFill>
                  <a:srgbClr val="002060"/>
                </a:solidFill>
              </a:rPr>
              <a:t>the</a:t>
            </a:r>
            <a:r>
              <a:rPr lang="cs-CZ" sz="2800" b="1" dirty="0">
                <a:solidFill>
                  <a:srgbClr val="002060"/>
                </a:solidFill>
              </a:rPr>
              <a:t> </a:t>
            </a:r>
            <a:r>
              <a:rPr lang="cs-CZ" sz="2800" b="1" dirty="0" err="1">
                <a:solidFill>
                  <a:srgbClr val="002060"/>
                </a:solidFill>
              </a:rPr>
              <a:t>solution</a:t>
            </a:r>
            <a:r>
              <a:rPr lang="cs-CZ" sz="2800" b="1" dirty="0">
                <a:solidFill>
                  <a:srgbClr val="002060"/>
                </a:solidFill>
              </a:rPr>
              <a:t> </a:t>
            </a:r>
            <a:r>
              <a:rPr lang="cs-CZ" sz="2800" b="1" dirty="0" err="1">
                <a:solidFill>
                  <a:srgbClr val="002060"/>
                </a:solidFill>
              </a:rPr>
              <a:t>of</a:t>
            </a:r>
            <a:r>
              <a:rPr lang="cs-CZ" sz="2800" b="1" dirty="0">
                <a:solidFill>
                  <a:srgbClr val="002060"/>
                </a:solidFill>
              </a:rPr>
              <a:t> </a:t>
            </a:r>
            <a:r>
              <a:rPr lang="cs-CZ" sz="2800" b="1" dirty="0" err="1">
                <a:solidFill>
                  <a:srgbClr val="002060"/>
                </a:solidFill>
              </a:rPr>
              <a:t>ill</a:t>
            </a:r>
            <a:r>
              <a:rPr lang="cs-CZ" sz="2800" b="1" dirty="0">
                <a:solidFill>
                  <a:srgbClr val="002060"/>
                </a:solidFill>
              </a:rPr>
              <a:t> </a:t>
            </a:r>
            <a:r>
              <a:rPr lang="cs-CZ" sz="2800" b="1" dirty="0" err="1">
                <a:solidFill>
                  <a:srgbClr val="002060"/>
                </a:solidFill>
              </a:rPr>
              <a:t>defined</a:t>
            </a:r>
            <a:r>
              <a:rPr lang="cs-CZ" sz="2800" b="1" dirty="0">
                <a:solidFill>
                  <a:srgbClr val="002060"/>
                </a:solidFill>
              </a:rPr>
              <a:t> </a:t>
            </a:r>
            <a:r>
              <a:rPr lang="cs-CZ" sz="2800" b="1" dirty="0" err="1">
                <a:solidFill>
                  <a:srgbClr val="002060"/>
                </a:solidFill>
              </a:rPr>
              <a:t>problems</a:t>
            </a:r>
            <a:r>
              <a:rPr lang="cs-CZ" sz="2800" b="1" dirty="0">
                <a:solidFill>
                  <a:srgbClr val="002060"/>
                </a:solidFill>
              </a:rPr>
              <a:t>       </a:t>
            </a:r>
            <a:endParaRPr lang="en-US" sz="2800" b="1" dirty="0"/>
          </a:p>
        </p:txBody>
      </p:sp>
    </p:spTree>
    <p:extLst>
      <p:ext uri="{BB962C8B-B14F-4D97-AF65-F5344CB8AC3E}">
        <p14:creationId xmlns:p14="http://schemas.microsoft.com/office/powerpoint/2010/main" val="1464725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154343" y="1407615"/>
            <a:ext cx="2430270" cy="834361"/>
          </a:xfrm>
          <a:prstGeom prst="rect">
            <a:avLst/>
          </a:prstGeom>
          <a:noFill/>
        </p:spPr>
        <p:txBody>
          <a:bodyPr wrap="square" lIns="64291" tIns="32146" rIns="64291" bIns="32146" rtlCol="0">
            <a:spAutoFit/>
          </a:bodyPr>
          <a:lstStyle/>
          <a:p>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dif</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f</a:t>
            </a:r>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eren</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tiation</a:t>
            </a:r>
            <a:endPar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ovéPole 2"/>
          <p:cNvSpPr txBox="1"/>
          <p:nvPr/>
        </p:nvSpPr>
        <p:spPr>
          <a:xfrm>
            <a:off x="3204974" y="5798124"/>
            <a:ext cx="2379639" cy="434252"/>
          </a:xfrm>
          <a:prstGeom prst="rect">
            <a:avLst/>
          </a:prstGeom>
          <a:noFill/>
        </p:spPr>
        <p:txBody>
          <a:bodyPr wrap="square" lIns="64291" tIns="32146" rIns="64291" bIns="32146" rtlCol="0">
            <a:spAutoFit/>
          </a:bodyPr>
          <a:lstStyle/>
          <a:p>
            <a:r>
              <a:rPr lang="cs-CZ"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integra</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tion</a:t>
            </a:r>
            <a:endParaRPr lang="en-US" sz="24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p:cNvSpPr txBox="1"/>
          <p:nvPr/>
        </p:nvSpPr>
        <p:spPr>
          <a:xfrm>
            <a:off x="323643" y="3750394"/>
            <a:ext cx="2967726" cy="711251"/>
          </a:xfrm>
          <a:prstGeom prst="rect">
            <a:avLst/>
          </a:prstGeom>
          <a:noFill/>
        </p:spPr>
        <p:txBody>
          <a:bodyPr wrap="square" lIns="64291" tIns="32146" rIns="64291" bIns="32146" rtlCol="0">
            <a:spAutoFit/>
          </a:bodyPr>
          <a:lstStyle/>
          <a:p>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anal</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ysis</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b="1" dirty="0">
                <a:solidFill>
                  <a:schemeClr val="accent1">
                    <a:lumMod val="50000"/>
                  </a:schemeClr>
                </a:solidFill>
              </a:rPr>
              <a:t>(</a:t>
            </a:r>
            <a:r>
              <a:rPr lang="en-US" b="1" dirty="0">
                <a:solidFill>
                  <a:schemeClr val="accent1">
                    <a:lumMod val="50000"/>
                  </a:schemeClr>
                </a:solidFill>
              </a:rPr>
              <a:t>criteria previously  agreed upon</a:t>
            </a:r>
            <a:r>
              <a:rPr lang="cs-CZ" b="1" dirty="0">
                <a:solidFill>
                  <a:schemeClr val="accent1">
                    <a:lumMod val="50000"/>
                  </a:schemeClr>
                </a:solidFill>
              </a:rPr>
              <a:t>) </a:t>
            </a:r>
            <a:endParaRPr lang="en-US" dirty="0">
              <a:solidFill>
                <a:schemeClr val="accent1">
                  <a:lumMod val="50000"/>
                </a:schemeClr>
              </a:solidFill>
            </a:endParaRPr>
          </a:p>
        </p:txBody>
      </p:sp>
      <p:sp>
        <p:nvSpPr>
          <p:cNvPr id="5" name="TextovéPole 4"/>
          <p:cNvSpPr txBox="1"/>
          <p:nvPr/>
        </p:nvSpPr>
        <p:spPr>
          <a:xfrm>
            <a:off x="6303276" y="3750394"/>
            <a:ext cx="2784684" cy="711251"/>
          </a:xfrm>
          <a:prstGeom prst="rect">
            <a:avLst/>
          </a:prstGeom>
          <a:noFill/>
        </p:spPr>
        <p:txBody>
          <a:bodyPr wrap="square" lIns="64291" tIns="32146" rIns="64291" bIns="32146" rtlCol="0">
            <a:spAutoFit/>
          </a:bodyPr>
          <a:lstStyle/>
          <a:p>
            <a:r>
              <a:rPr lang="cs-CZ" dirty="0">
                <a:solidFill>
                  <a:schemeClr val="accent1">
                    <a:lumMod val="50000"/>
                  </a:schemeClr>
                </a:solidFill>
              </a:rPr>
              <a:t> </a:t>
            </a:r>
            <a:r>
              <a:rPr lang="cs-CZ"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intui</a:t>
            </a:r>
            <a:r>
              <a:rPr lang="en-US" sz="24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tion</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1700" b="1" dirty="0">
                <a:solidFill>
                  <a:schemeClr val="accent1">
                    <a:lumMod val="50000"/>
                  </a:schemeClr>
                </a:solidFill>
              </a:rPr>
              <a:t>(</a:t>
            </a:r>
            <a:r>
              <a:rPr lang="en-US" sz="1700" b="1" dirty="0">
                <a:solidFill>
                  <a:schemeClr val="accent1">
                    <a:lumMod val="50000"/>
                  </a:schemeClr>
                </a:solidFill>
              </a:rPr>
              <a:t>usual solution possibilities</a:t>
            </a:r>
            <a:r>
              <a:rPr lang="cs-CZ" sz="1700" b="1" dirty="0">
                <a:solidFill>
                  <a:schemeClr val="accent1">
                    <a:lumMod val="50000"/>
                  </a:schemeClr>
                </a:solidFill>
              </a:rPr>
              <a:t>)</a:t>
            </a:r>
            <a:r>
              <a:rPr lang="cs-CZ" dirty="0">
                <a:solidFill>
                  <a:schemeClr val="accent1">
                    <a:lumMod val="50000"/>
                  </a:schemeClr>
                </a:solidFill>
              </a:rPr>
              <a:t> </a:t>
            </a:r>
            <a:endParaRPr lang="en-US" dirty="0">
              <a:solidFill>
                <a:schemeClr val="accent1">
                  <a:lumMod val="50000"/>
                </a:schemeClr>
              </a:solidFill>
            </a:endParaRPr>
          </a:p>
        </p:txBody>
      </p:sp>
      <p:sp>
        <p:nvSpPr>
          <p:cNvPr id="6" name="TextovéPole 5"/>
          <p:cNvSpPr txBox="1"/>
          <p:nvPr/>
        </p:nvSpPr>
        <p:spPr>
          <a:xfrm>
            <a:off x="648127" y="1881676"/>
            <a:ext cx="2177117" cy="588140"/>
          </a:xfrm>
          <a:prstGeom prst="rect">
            <a:avLst/>
          </a:prstGeom>
          <a:noFill/>
        </p:spPr>
        <p:txBody>
          <a:bodyPr wrap="square" lIns="64291" tIns="32146" rIns="64291" bIns="32146" rtlCol="0">
            <a:spAutoFit/>
          </a:bodyPr>
          <a:lstStyle/>
          <a:p>
            <a:r>
              <a:rPr lang="en-US" sz="1700" i="1" dirty="0">
                <a:solidFill>
                  <a:schemeClr val="accent1">
                    <a:lumMod val="50000"/>
                  </a:schemeClr>
                </a:solidFill>
              </a:rPr>
              <a:t>Negotiation, common goals </a:t>
            </a:r>
          </a:p>
        </p:txBody>
      </p:sp>
      <p:sp>
        <p:nvSpPr>
          <p:cNvPr id="7" name="TextovéPole 6"/>
          <p:cNvSpPr txBox="1"/>
          <p:nvPr/>
        </p:nvSpPr>
        <p:spPr>
          <a:xfrm>
            <a:off x="4788670" y="2012481"/>
            <a:ext cx="3099038" cy="326530"/>
          </a:xfrm>
          <a:prstGeom prst="rect">
            <a:avLst/>
          </a:prstGeom>
          <a:noFill/>
        </p:spPr>
        <p:txBody>
          <a:bodyPr wrap="square" lIns="64291" tIns="32146" rIns="64291" bIns="32146" rtlCol="0">
            <a:spAutoFit/>
          </a:bodyPr>
          <a:lstStyle/>
          <a:p>
            <a:r>
              <a:rPr lang="en-US" sz="1700" i="1" dirty="0">
                <a:solidFill>
                  <a:schemeClr val="accent1">
                    <a:lumMod val="50000"/>
                  </a:schemeClr>
                </a:solidFill>
              </a:rPr>
              <a:t>New information seeking</a:t>
            </a:r>
          </a:p>
        </p:txBody>
      </p:sp>
      <p:sp>
        <p:nvSpPr>
          <p:cNvPr id="8" name="TextovéPole 7"/>
          <p:cNvSpPr txBox="1"/>
          <p:nvPr/>
        </p:nvSpPr>
        <p:spPr>
          <a:xfrm>
            <a:off x="749387" y="5682883"/>
            <a:ext cx="1772072" cy="588140"/>
          </a:xfrm>
          <a:prstGeom prst="rect">
            <a:avLst/>
          </a:prstGeom>
          <a:noFill/>
        </p:spPr>
        <p:txBody>
          <a:bodyPr wrap="square" lIns="64291" tIns="32146" rIns="64291" bIns="32146" rtlCol="0">
            <a:spAutoFit/>
          </a:bodyPr>
          <a:lstStyle/>
          <a:p>
            <a:r>
              <a:rPr lang="en-US" sz="1700" i="1" dirty="0">
                <a:solidFill>
                  <a:schemeClr val="accent1">
                    <a:lumMod val="50000"/>
                  </a:schemeClr>
                </a:solidFill>
              </a:rPr>
              <a:t>Exploration, problem solving</a:t>
            </a:r>
            <a:r>
              <a:rPr lang="cs-CZ" sz="1700" i="1" dirty="0">
                <a:solidFill>
                  <a:schemeClr val="accent1">
                    <a:lumMod val="50000"/>
                  </a:schemeClr>
                </a:solidFill>
              </a:rPr>
              <a:t> </a:t>
            </a:r>
            <a:endParaRPr lang="en-US" sz="1700" i="1" dirty="0">
              <a:solidFill>
                <a:schemeClr val="accent1">
                  <a:lumMod val="50000"/>
                </a:schemeClr>
              </a:solidFill>
            </a:endParaRPr>
          </a:p>
        </p:txBody>
      </p:sp>
      <p:sp>
        <p:nvSpPr>
          <p:cNvPr id="9" name="TextovéPole 8"/>
          <p:cNvSpPr txBox="1"/>
          <p:nvPr/>
        </p:nvSpPr>
        <p:spPr>
          <a:xfrm>
            <a:off x="6238710" y="5721180"/>
            <a:ext cx="2293730" cy="588140"/>
          </a:xfrm>
          <a:prstGeom prst="rect">
            <a:avLst/>
          </a:prstGeom>
          <a:noFill/>
        </p:spPr>
        <p:txBody>
          <a:bodyPr wrap="square" lIns="64291" tIns="32146" rIns="64291" bIns="32146" rtlCol="0">
            <a:spAutoFit/>
          </a:bodyPr>
          <a:lstStyle/>
          <a:p>
            <a:r>
              <a:rPr lang="en-US" sz="1700" i="1" dirty="0">
                <a:solidFill>
                  <a:schemeClr val="accent1">
                    <a:lumMod val="50000"/>
                  </a:schemeClr>
                </a:solidFill>
              </a:rPr>
              <a:t>Assessment, decision  - making</a:t>
            </a:r>
            <a:r>
              <a:rPr lang="cs-CZ" sz="1700" i="1" dirty="0">
                <a:solidFill>
                  <a:schemeClr val="accent1">
                    <a:lumMod val="50000"/>
                  </a:schemeClr>
                </a:solidFill>
              </a:rPr>
              <a:t> </a:t>
            </a:r>
            <a:endParaRPr lang="en-US" sz="1700" i="1" dirty="0">
              <a:solidFill>
                <a:schemeClr val="accent1">
                  <a:lumMod val="50000"/>
                </a:schemeClr>
              </a:solidFill>
            </a:endParaRPr>
          </a:p>
        </p:txBody>
      </p:sp>
      <p:cxnSp>
        <p:nvCxnSpPr>
          <p:cNvPr id="11" name="Přímá spojnice 10"/>
          <p:cNvCxnSpPr>
            <a:stCxn id="2" idx="2"/>
            <a:endCxn id="3" idx="0"/>
          </p:cNvCxnSpPr>
          <p:nvPr/>
        </p:nvCxnSpPr>
        <p:spPr bwMode="auto">
          <a:xfrm>
            <a:off x="4369478" y="2241976"/>
            <a:ext cx="25316" cy="3556148"/>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14"/>
          <p:cNvCxnSpPr/>
          <p:nvPr/>
        </p:nvCxnSpPr>
        <p:spPr bwMode="auto">
          <a:xfrm>
            <a:off x="3015415" y="4092966"/>
            <a:ext cx="3011907" cy="0"/>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ovéPole 17"/>
          <p:cNvSpPr txBox="1"/>
          <p:nvPr/>
        </p:nvSpPr>
        <p:spPr>
          <a:xfrm>
            <a:off x="269993" y="183602"/>
            <a:ext cx="6977507" cy="1296026"/>
          </a:xfrm>
          <a:prstGeom prst="rect">
            <a:avLst/>
          </a:prstGeom>
          <a:noFill/>
        </p:spPr>
        <p:txBody>
          <a:bodyPr wrap="square" lIns="64291" tIns="32146" rIns="64291" bIns="32146" rtlCol="0">
            <a:spAutoFit/>
          </a:bodyPr>
          <a:lstStyle/>
          <a:p>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The t</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ypol</a:t>
            </a:r>
            <a:r>
              <a:rPr lang="en-US"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ogy</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intele</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c</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t</a:t>
            </a:r>
            <a:r>
              <a:rPr lang="en-US"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ual</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tasks by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John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Rohrbaugh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S.U.N.Y.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at</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Albany</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Rockefeller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College</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Public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Affairs</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altLang="en-US" sz="1600" b="1" dirty="0" err="1">
                <a:solidFill>
                  <a:schemeClr val="tx2"/>
                </a:solidFill>
                <a:latin typeface="Tahoma" panose="020B0604030504040204" pitchFamily="34" charset="0"/>
                <a:ea typeface="Tahoma" panose="020B0604030504040204" pitchFamily="34" charset="0"/>
                <a:cs typeface="Tahoma" panose="020B0604030504040204" pitchFamily="34" charset="0"/>
              </a:rPr>
              <a:t>Policy</a:t>
            </a:r>
            <a:r>
              <a:rPr lang="cs-CZ" altLang="en-US" sz="16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sz="1600" b="1" dirty="0">
              <a:solidFill>
                <a:schemeClr val="tx2"/>
              </a:solidFill>
            </a:endParaRPr>
          </a:p>
        </p:txBody>
      </p:sp>
      <p:sp>
        <p:nvSpPr>
          <p:cNvPr id="19" name="TextovéPole 18"/>
          <p:cNvSpPr txBox="1"/>
          <p:nvPr/>
        </p:nvSpPr>
        <p:spPr>
          <a:xfrm>
            <a:off x="875964" y="2568280"/>
            <a:ext cx="3290991" cy="1111360"/>
          </a:xfrm>
          <a:prstGeom prst="rect">
            <a:avLst/>
          </a:prstGeom>
          <a:noFill/>
        </p:spPr>
        <p:txBody>
          <a:bodyPr wrap="square" lIns="64291" tIns="32146" rIns="64291" bIns="32146" rtlCol="0">
            <a:spAutoFit/>
          </a:bodyPr>
          <a:lstStyle/>
          <a:p>
            <a:r>
              <a:rPr lang="en-US" sz="1700" dirty="0"/>
              <a:t>More parties, many criteria</a:t>
            </a:r>
            <a:r>
              <a:rPr lang="cs-CZ" sz="1700" dirty="0"/>
              <a:t>, </a:t>
            </a:r>
            <a:r>
              <a:rPr lang="en-US" sz="1700" dirty="0"/>
              <a:t>different interests</a:t>
            </a:r>
            <a:r>
              <a:rPr lang="cs-CZ" sz="1700" dirty="0"/>
              <a:t>. </a:t>
            </a:r>
            <a:r>
              <a:rPr lang="en-US" sz="1700" dirty="0"/>
              <a:t>Agreement negotiations</a:t>
            </a:r>
            <a:r>
              <a:rPr lang="cs-CZ" sz="1700" dirty="0"/>
              <a:t>. </a:t>
            </a:r>
            <a:r>
              <a:rPr lang="en-US" sz="1700" dirty="0"/>
              <a:t> The conflict of interests</a:t>
            </a:r>
            <a:r>
              <a:rPr lang="cs-CZ" sz="1700" dirty="0"/>
              <a:t>. </a:t>
            </a:r>
            <a:endParaRPr lang="en-US" sz="1700" dirty="0"/>
          </a:p>
        </p:txBody>
      </p:sp>
      <p:sp>
        <p:nvSpPr>
          <p:cNvPr id="20" name="TextovéPole 19"/>
          <p:cNvSpPr txBox="1"/>
          <p:nvPr/>
        </p:nvSpPr>
        <p:spPr>
          <a:xfrm>
            <a:off x="4521369" y="2568279"/>
            <a:ext cx="3696036" cy="1111360"/>
          </a:xfrm>
          <a:prstGeom prst="rect">
            <a:avLst/>
          </a:prstGeom>
          <a:noFill/>
        </p:spPr>
        <p:txBody>
          <a:bodyPr wrap="square" lIns="64291" tIns="32146" rIns="64291" bIns="32146" rtlCol="0">
            <a:spAutoFit/>
          </a:bodyPr>
          <a:lstStyle/>
          <a:p>
            <a:r>
              <a:rPr lang="cs-CZ" sz="1700" dirty="0"/>
              <a:t>M</a:t>
            </a:r>
            <a:r>
              <a:rPr lang="en-US" sz="1700" dirty="0"/>
              <a:t>ore solutions possible with outcomes, which may be divided</a:t>
            </a:r>
            <a:r>
              <a:rPr lang="cs-CZ" sz="1700" dirty="0"/>
              <a:t>;</a:t>
            </a:r>
            <a:r>
              <a:rPr lang="en-US" sz="1700" dirty="0"/>
              <a:t>  a co-operation is not necessary</a:t>
            </a:r>
            <a:r>
              <a:rPr lang="cs-CZ" sz="1700" dirty="0"/>
              <a:t>;</a:t>
            </a:r>
            <a:r>
              <a:rPr lang="en-US" sz="1700" dirty="0"/>
              <a:t> </a:t>
            </a:r>
            <a:r>
              <a:rPr lang="cs-CZ" sz="1700" dirty="0"/>
              <a:t> </a:t>
            </a:r>
            <a:r>
              <a:rPr lang="cs-CZ" sz="1700" dirty="0" err="1"/>
              <a:t>creative</a:t>
            </a:r>
            <a:r>
              <a:rPr lang="cs-CZ" sz="1700" dirty="0"/>
              <a:t> </a:t>
            </a:r>
            <a:r>
              <a:rPr lang="cs-CZ" sz="1700" dirty="0" err="1"/>
              <a:t>generation</a:t>
            </a:r>
            <a:r>
              <a:rPr lang="cs-CZ" sz="1700" dirty="0"/>
              <a:t> </a:t>
            </a:r>
            <a:r>
              <a:rPr lang="cs-CZ" sz="1700" dirty="0" err="1"/>
              <a:t>of</a:t>
            </a:r>
            <a:r>
              <a:rPr lang="cs-CZ" sz="1700" dirty="0"/>
              <a:t> </a:t>
            </a:r>
            <a:r>
              <a:rPr lang="cs-CZ" sz="1700" dirty="0" err="1"/>
              <a:t>ideas</a:t>
            </a:r>
            <a:r>
              <a:rPr lang="cs-CZ" sz="1700" dirty="0"/>
              <a:t>. </a:t>
            </a:r>
            <a:endParaRPr lang="en-US" sz="1700" dirty="0"/>
          </a:p>
        </p:txBody>
      </p:sp>
      <p:sp>
        <p:nvSpPr>
          <p:cNvPr id="35" name="TextovéPole 34"/>
          <p:cNvSpPr txBox="1"/>
          <p:nvPr/>
        </p:nvSpPr>
        <p:spPr>
          <a:xfrm>
            <a:off x="703468" y="4660227"/>
            <a:ext cx="2974643" cy="849750"/>
          </a:xfrm>
          <a:prstGeom prst="rect">
            <a:avLst/>
          </a:prstGeom>
          <a:noFill/>
        </p:spPr>
        <p:txBody>
          <a:bodyPr wrap="square" lIns="64291" tIns="32146" rIns="64291" bIns="32146" rtlCol="0">
            <a:spAutoFit/>
          </a:bodyPr>
          <a:lstStyle/>
          <a:p>
            <a:r>
              <a:rPr lang="cs-CZ" sz="1700" dirty="0" err="1">
                <a:solidFill>
                  <a:schemeClr val="accent1">
                    <a:lumMod val="50000"/>
                  </a:schemeClr>
                </a:solidFill>
              </a:rPr>
              <a:t>Few</a:t>
            </a:r>
            <a:r>
              <a:rPr lang="cs-CZ" sz="1700" dirty="0">
                <a:solidFill>
                  <a:schemeClr val="accent1">
                    <a:lumMod val="50000"/>
                  </a:schemeClr>
                </a:solidFill>
              </a:rPr>
              <a:t> </a:t>
            </a:r>
            <a:r>
              <a:rPr lang="cs-CZ" sz="1700" dirty="0" err="1">
                <a:solidFill>
                  <a:schemeClr val="accent1">
                    <a:lumMod val="50000"/>
                  </a:schemeClr>
                </a:solidFill>
              </a:rPr>
              <a:t>possibilities</a:t>
            </a:r>
            <a:r>
              <a:rPr lang="cs-CZ" sz="1700" dirty="0">
                <a:solidFill>
                  <a:schemeClr val="accent1">
                    <a:lumMod val="50000"/>
                  </a:schemeClr>
                </a:solidFill>
              </a:rPr>
              <a:t> </a:t>
            </a:r>
            <a:r>
              <a:rPr lang="cs-CZ" sz="1700" dirty="0" err="1">
                <a:solidFill>
                  <a:schemeClr val="accent1">
                    <a:lumMod val="50000"/>
                  </a:schemeClr>
                </a:solidFill>
              </a:rPr>
              <a:t>of</a:t>
            </a:r>
            <a:r>
              <a:rPr lang="cs-CZ" sz="1700" dirty="0">
                <a:solidFill>
                  <a:schemeClr val="accent1">
                    <a:lumMod val="50000"/>
                  </a:schemeClr>
                </a:solidFill>
              </a:rPr>
              <a:t> a </a:t>
            </a:r>
            <a:r>
              <a:rPr lang="cs-CZ" sz="1700" dirty="0" err="1">
                <a:solidFill>
                  <a:schemeClr val="accent1">
                    <a:lumMod val="50000"/>
                  </a:schemeClr>
                </a:solidFill>
              </a:rPr>
              <a:t>solution</a:t>
            </a:r>
            <a:r>
              <a:rPr lang="cs-CZ" sz="1700" dirty="0">
                <a:solidFill>
                  <a:schemeClr val="accent1">
                    <a:lumMod val="50000"/>
                  </a:schemeClr>
                </a:solidFill>
              </a:rPr>
              <a:t>; </a:t>
            </a:r>
            <a:r>
              <a:rPr lang="cs-CZ" sz="1700" dirty="0" err="1">
                <a:solidFill>
                  <a:schemeClr val="accent1">
                    <a:lumMod val="50000"/>
                  </a:schemeClr>
                </a:solidFill>
              </a:rPr>
              <a:t>total</a:t>
            </a:r>
            <a:r>
              <a:rPr lang="cs-CZ" sz="1700" dirty="0">
                <a:solidFill>
                  <a:schemeClr val="accent1">
                    <a:lumMod val="50000"/>
                  </a:schemeClr>
                </a:solidFill>
              </a:rPr>
              <a:t> co-</a:t>
            </a:r>
            <a:r>
              <a:rPr lang="cs-CZ" sz="1700" dirty="0" err="1">
                <a:solidFill>
                  <a:schemeClr val="accent1">
                    <a:lumMod val="50000"/>
                  </a:schemeClr>
                </a:solidFill>
              </a:rPr>
              <a:t>operation</a:t>
            </a:r>
            <a:r>
              <a:rPr lang="cs-CZ" sz="1700" dirty="0">
                <a:solidFill>
                  <a:schemeClr val="accent1">
                    <a:lumMod val="50000"/>
                  </a:schemeClr>
                </a:solidFill>
              </a:rPr>
              <a:t> </a:t>
            </a:r>
            <a:r>
              <a:rPr lang="cs-CZ" sz="1700" dirty="0" err="1">
                <a:solidFill>
                  <a:schemeClr val="accent1">
                    <a:lumMod val="50000"/>
                  </a:schemeClr>
                </a:solidFill>
              </a:rPr>
              <a:t>is</a:t>
            </a:r>
            <a:r>
              <a:rPr lang="cs-CZ" sz="1700" dirty="0">
                <a:solidFill>
                  <a:schemeClr val="accent1">
                    <a:lumMod val="50000"/>
                  </a:schemeClr>
                </a:solidFill>
              </a:rPr>
              <a:t> </a:t>
            </a:r>
            <a:r>
              <a:rPr lang="cs-CZ" sz="1700" dirty="0" err="1">
                <a:solidFill>
                  <a:schemeClr val="accent1">
                    <a:lumMod val="50000"/>
                  </a:schemeClr>
                </a:solidFill>
              </a:rPr>
              <a:t>important</a:t>
            </a:r>
            <a:r>
              <a:rPr lang="cs-CZ" sz="1700" dirty="0">
                <a:solidFill>
                  <a:schemeClr val="accent1">
                    <a:lumMod val="50000"/>
                  </a:schemeClr>
                </a:solidFill>
              </a:rPr>
              <a:t>;  </a:t>
            </a:r>
            <a:r>
              <a:rPr lang="cs-CZ" sz="1700" dirty="0" err="1">
                <a:solidFill>
                  <a:schemeClr val="accent1">
                    <a:lumMod val="50000"/>
                  </a:schemeClr>
                </a:solidFill>
              </a:rPr>
              <a:t>the</a:t>
            </a:r>
            <a:r>
              <a:rPr lang="cs-CZ" sz="1700" dirty="0">
                <a:solidFill>
                  <a:schemeClr val="accent1">
                    <a:lumMod val="50000"/>
                  </a:schemeClr>
                </a:solidFill>
              </a:rPr>
              <a:t> </a:t>
            </a:r>
            <a:r>
              <a:rPr lang="cs-CZ" sz="1700" dirty="0" err="1">
                <a:solidFill>
                  <a:schemeClr val="accent1">
                    <a:lumMod val="50000"/>
                  </a:schemeClr>
                </a:solidFill>
              </a:rPr>
              <a:t>cognitive</a:t>
            </a:r>
            <a:r>
              <a:rPr lang="cs-CZ" sz="1700" dirty="0">
                <a:solidFill>
                  <a:schemeClr val="accent1">
                    <a:lumMod val="50000"/>
                  </a:schemeClr>
                </a:solidFill>
              </a:rPr>
              <a:t> </a:t>
            </a:r>
            <a:r>
              <a:rPr lang="cs-CZ" sz="1700" dirty="0" err="1">
                <a:solidFill>
                  <a:schemeClr val="accent1">
                    <a:lumMod val="50000"/>
                  </a:schemeClr>
                </a:solidFill>
              </a:rPr>
              <a:t>conflict</a:t>
            </a:r>
            <a:r>
              <a:rPr lang="cs-CZ" sz="1700" dirty="0">
                <a:solidFill>
                  <a:schemeClr val="accent1">
                    <a:lumMod val="50000"/>
                  </a:schemeClr>
                </a:solidFill>
              </a:rPr>
              <a:t>.</a:t>
            </a:r>
            <a:endParaRPr lang="en-US" sz="1700" dirty="0">
              <a:solidFill>
                <a:schemeClr val="accent1">
                  <a:lumMod val="50000"/>
                </a:schemeClr>
              </a:solidFill>
            </a:endParaRPr>
          </a:p>
        </p:txBody>
      </p:sp>
      <p:sp>
        <p:nvSpPr>
          <p:cNvPr id="37" name="TextovéPole 36"/>
          <p:cNvSpPr txBox="1"/>
          <p:nvPr/>
        </p:nvSpPr>
        <p:spPr>
          <a:xfrm>
            <a:off x="4867584" y="4796027"/>
            <a:ext cx="2742253" cy="588140"/>
          </a:xfrm>
          <a:prstGeom prst="rect">
            <a:avLst/>
          </a:prstGeom>
          <a:noFill/>
        </p:spPr>
        <p:txBody>
          <a:bodyPr wrap="square" lIns="64291" tIns="32146" rIns="64291" bIns="32146" rtlCol="0">
            <a:spAutoFit/>
          </a:bodyPr>
          <a:lstStyle/>
          <a:p>
            <a:r>
              <a:rPr lang="cs-CZ" sz="1700" dirty="0" err="1"/>
              <a:t>The</a:t>
            </a:r>
            <a:r>
              <a:rPr lang="cs-CZ" sz="1700" dirty="0"/>
              <a:t> </a:t>
            </a:r>
            <a:r>
              <a:rPr lang="cs-CZ" sz="1700" dirty="0" err="1"/>
              <a:t>making</a:t>
            </a:r>
            <a:r>
              <a:rPr lang="cs-CZ" sz="1700" dirty="0"/>
              <a:t> </a:t>
            </a:r>
            <a:r>
              <a:rPr lang="cs-CZ" sz="1700" dirty="0" err="1"/>
              <a:t>of</a:t>
            </a:r>
            <a:r>
              <a:rPr lang="cs-CZ" sz="1700" dirty="0"/>
              <a:t> </a:t>
            </a:r>
            <a:r>
              <a:rPr lang="cs-CZ" sz="1700" dirty="0" err="1"/>
              <a:t>strategies</a:t>
            </a:r>
            <a:r>
              <a:rPr lang="cs-CZ" sz="1700" dirty="0"/>
              <a:t> and </a:t>
            </a:r>
            <a:r>
              <a:rPr lang="cs-CZ" sz="1700" dirty="0" err="1"/>
              <a:t>planing</a:t>
            </a:r>
            <a:r>
              <a:rPr lang="cs-CZ" sz="1700" dirty="0"/>
              <a:t>.</a:t>
            </a:r>
            <a:endParaRPr lang="en-US" sz="17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7920" y="183602"/>
            <a:ext cx="1318969" cy="1978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délník 12"/>
          <p:cNvSpPr/>
          <p:nvPr/>
        </p:nvSpPr>
        <p:spPr>
          <a:xfrm>
            <a:off x="2829711" y="978331"/>
            <a:ext cx="4592539" cy="369332"/>
          </a:xfrm>
          <a:prstGeom prst="rect">
            <a:avLst/>
          </a:prstGeom>
        </p:spPr>
        <p:txBody>
          <a:bodyPr wrap="none">
            <a:spAutoFit/>
          </a:bodyPr>
          <a:lstStyle/>
          <a:p>
            <a:r>
              <a:rPr lang="cs-CZ" dirty="0">
                <a:solidFill>
                  <a:schemeClr val="accent1">
                    <a:lumMod val="50000"/>
                  </a:schemeClr>
                </a:solidFill>
              </a:rPr>
              <a:t>http://grantome.com/grant/NSF/IIA-9014357</a:t>
            </a:r>
            <a:endParaRPr lang="en-US" dirty="0"/>
          </a:p>
        </p:txBody>
      </p:sp>
    </p:spTree>
    <p:extLst>
      <p:ext uri="{BB962C8B-B14F-4D97-AF65-F5344CB8AC3E}">
        <p14:creationId xmlns:p14="http://schemas.microsoft.com/office/powerpoint/2010/main" val="1404349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04664"/>
            <a:ext cx="7200800" cy="911351"/>
          </a:xfrm>
        </p:spPr>
        <p:txBody>
          <a:bodyPr>
            <a:normAutofit fontScale="90000"/>
          </a:bodyPr>
          <a:lstStyle/>
          <a:p>
            <a:r>
              <a:rPr lang="cs-CZ" b="1" dirty="0">
                <a:solidFill>
                  <a:schemeClr val="tx2"/>
                </a:solidFill>
              </a:rPr>
              <a:t> </a:t>
            </a:r>
            <a:r>
              <a:rPr lang="cs-CZ" sz="4000" b="1" dirty="0" err="1">
                <a:solidFill>
                  <a:schemeClr val="tx2"/>
                </a:solidFill>
              </a:rPr>
              <a:t>The</a:t>
            </a:r>
            <a:r>
              <a:rPr lang="cs-CZ" sz="4000" b="1" dirty="0">
                <a:solidFill>
                  <a:schemeClr val="tx2"/>
                </a:solidFill>
              </a:rPr>
              <a:t> </a:t>
            </a:r>
            <a:r>
              <a:rPr lang="cs-CZ" sz="4000" b="1" dirty="0" err="1">
                <a:solidFill>
                  <a:schemeClr val="tx2"/>
                </a:solidFill>
              </a:rPr>
              <a:t>situational</a:t>
            </a:r>
            <a:r>
              <a:rPr lang="cs-CZ" sz="4000" b="1" dirty="0">
                <a:solidFill>
                  <a:schemeClr val="tx2"/>
                </a:solidFill>
              </a:rPr>
              <a:t> - </a:t>
            </a:r>
            <a:r>
              <a:rPr lang="cs-CZ" sz="4000" b="1" dirty="0" err="1">
                <a:solidFill>
                  <a:schemeClr val="tx2"/>
                </a:solidFill>
              </a:rPr>
              <a:t>experiencing</a:t>
            </a:r>
            <a:r>
              <a:rPr lang="cs-CZ" sz="4000" b="1" dirty="0">
                <a:solidFill>
                  <a:schemeClr val="tx2"/>
                </a:solidFill>
              </a:rPr>
              <a:t> </a:t>
            </a:r>
            <a:r>
              <a:rPr lang="cs-CZ" sz="4000" b="1" dirty="0" err="1">
                <a:solidFill>
                  <a:schemeClr val="tx2"/>
                </a:solidFill>
              </a:rPr>
              <a:t>space</a:t>
            </a:r>
            <a:r>
              <a:rPr lang="cs-CZ" b="1" dirty="0">
                <a:solidFill>
                  <a:schemeClr val="tx2"/>
                </a:solidFill>
              </a:rPr>
              <a:t> </a:t>
            </a:r>
            <a:r>
              <a:rPr lang="cs-CZ" sz="2000" b="1" dirty="0">
                <a:solidFill>
                  <a:schemeClr val="tx2"/>
                </a:solidFill>
              </a:rPr>
              <a:t> </a:t>
            </a:r>
            <a:br>
              <a:rPr lang="cs-CZ" sz="2000" b="1" dirty="0">
                <a:solidFill>
                  <a:schemeClr val="tx2"/>
                </a:solidFill>
              </a:rPr>
            </a:br>
            <a:r>
              <a:rPr lang="cs-CZ" sz="2000" b="1" dirty="0">
                <a:solidFill>
                  <a:schemeClr val="tx2"/>
                </a:solidFill>
              </a:rPr>
              <a:t>(a </a:t>
            </a:r>
            <a:r>
              <a:rPr lang="cs-CZ" sz="2000" b="1" dirty="0" err="1">
                <a:solidFill>
                  <a:schemeClr val="tx2"/>
                </a:solidFill>
              </a:rPr>
              <a:t>metaphore</a:t>
            </a:r>
            <a:r>
              <a:rPr lang="cs-CZ" sz="2000" b="1" dirty="0">
                <a:solidFill>
                  <a:schemeClr val="tx2"/>
                </a:solidFill>
              </a:rPr>
              <a:t>:  </a:t>
            </a:r>
            <a:r>
              <a:rPr lang="cs-CZ" sz="2000" b="1" dirty="0" err="1">
                <a:solidFill>
                  <a:schemeClr val="tx2"/>
                </a:solidFill>
              </a:rPr>
              <a:t>the</a:t>
            </a:r>
            <a:r>
              <a:rPr lang="cs-CZ" sz="2000" b="1" dirty="0">
                <a:solidFill>
                  <a:schemeClr val="tx2"/>
                </a:solidFill>
              </a:rPr>
              <a:t> </a:t>
            </a:r>
            <a:r>
              <a:rPr lang="cs-CZ" sz="2000" b="1" dirty="0" err="1">
                <a:solidFill>
                  <a:schemeClr val="tx2"/>
                </a:solidFill>
              </a:rPr>
              <a:t>linear</a:t>
            </a:r>
            <a:r>
              <a:rPr lang="cs-CZ" sz="2000" b="1" dirty="0">
                <a:solidFill>
                  <a:schemeClr val="tx2"/>
                </a:solidFill>
              </a:rPr>
              <a:t> and </a:t>
            </a:r>
            <a:r>
              <a:rPr lang="cs-CZ" sz="2000" b="1" dirty="0" err="1">
                <a:solidFill>
                  <a:schemeClr val="tx2"/>
                </a:solidFill>
              </a:rPr>
              <a:t>curvilinear</a:t>
            </a:r>
            <a:r>
              <a:rPr lang="cs-CZ" sz="2000" b="1" dirty="0">
                <a:solidFill>
                  <a:schemeClr val="tx2"/>
                </a:solidFill>
              </a:rPr>
              <a:t>  </a:t>
            </a:r>
            <a:r>
              <a:rPr lang="cs-CZ" sz="2000" b="1" dirty="0" err="1">
                <a:solidFill>
                  <a:schemeClr val="tx2"/>
                </a:solidFill>
              </a:rPr>
              <a:t>spacetime</a:t>
            </a:r>
            <a:r>
              <a:rPr lang="cs-CZ" sz="2000" b="1" dirty="0">
                <a:solidFill>
                  <a:schemeClr val="tx2"/>
                </a:solidFill>
              </a:rPr>
              <a:t>)</a:t>
            </a:r>
            <a:endParaRPr lang="en-US" b="1" dirty="0">
              <a:solidFill>
                <a:schemeClr val="tx2"/>
              </a:solidFill>
            </a:endParaRPr>
          </a:p>
        </p:txBody>
      </p:sp>
      <p:sp>
        <p:nvSpPr>
          <p:cNvPr id="5" name="TextovéPole 4"/>
          <p:cNvSpPr txBox="1"/>
          <p:nvPr/>
        </p:nvSpPr>
        <p:spPr>
          <a:xfrm>
            <a:off x="3080647" y="5733256"/>
            <a:ext cx="2223247" cy="680473"/>
          </a:xfrm>
          <a:prstGeom prst="rect">
            <a:avLst/>
          </a:prstGeom>
          <a:noFill/>
        </p:spPr>
        <p:txBody>
          <a:bodyPr wrap="square" lIns="64291" tIns="32146" rIns="64291" bIns="32146" rtlCol="0">
            <a:spAutoFit/>
          </a:bodyPr>
          <a:lstStyle/>
          <a:p>
            <a:pPr algn="ctr"/>
            <a:r>
              <a:rPr lang="cs-CZ" sz="2000" b="1" dirty="0" err="1">
                <a:solidFill>
                  <a:schemeClr val="accent1">
                    <a:lumMod val="50000"/>
                  </a:schemeClr>
                </a:solidFill>
              </a:rPr>
              <a:t>usual</a:t>
            </a:r>
            <a:r>
              <a:rPr lang="cs-CZ" sz="2000" b="1" dirty="0">
                <a:solidFill>
                  <a:schemeClr val="accent1">
                    <a:lumMod val="50000"/>
                  </a:schemeClr>
                </a:solidFill>
              </a:rPr>
              <a:t>, </a:t>
            </a:r>
            <a:r>
              <a:rPr lang="cs-CZ" sz="2000" b="1" dirty="0" err="1">
                <a:solidFill>
                  <a:schemeClr val="accent1">
                    <a:lumMod val="50000"/>
                  </a:schemeClr>
                </a:solidFill>
              </a:rPr>
              <a:t>common</a:t>
            </a:r>
            <a:r>
              <a:rPr lang="cs-CZ" sz="2000" b="1" dirty="0">
                <a:solidFill>
                  <a:schemeClr val="accent1">
                    <a:lumMod val="50000"/>
                  </a:schemeClr>
                </a:solidFill>
              </a:rPr>
              <a:t> </a:t>
            </a:r>
            <a:r>
              <a:rPr lang="cs-CZ" sz="2000" b="1" dirty="0" err="1">
                <a:solidFill>
                  <a:schemeClr val="accent1">
                    <a:lumMod val="50000"/>
                  </a:schemeClr>
                </a:solidFill>
              </a:rPr>
              <a:t>situation</a:t>
            </a:r>
            <a:r>
              <a:rPr lang="cs-CZ" sz="2000" b="1" dirty="0">
                <a:solidFill>
                  <a:schemeClr val="accent1">
                    <a:lumMod val="50000"/>
                  </a:schemeClr>
                </a:solidFill>
              </a:rPr>
              <a:t>.</a:t>
            </a:r>
            <a:endParaRPr lang="en-US" sz="2000" b="1" dirty="0">
              <a:solidFill>
                <a:schemeClr val="accent1">
                  <a:lumMod val="50000"/>
                </a:schemeClr>
              </a:solidFill>
            </a:endParaRPr>
          </a:p>
        </p:txBody>
      </p:sp>
      <p:sp>
        <p:nvSpPr>
          <p:cNvPr id="6" name="TextovéPole 5"/>
          <p:cNvSpPr txBox="1"/>
          <p:nvPr/>
        </p:nvSpPr>
        <p:spPr>
          <a:xfrm>
            <a:off x="1989838" y="1731636"/>
            <a:ext cx="4151711" cy="1296026"/>
          </a:xfrm>
          <a:prstGeom prst="rect">
            <a:avLst/>
          </a:prstGeom>
          <a:noFill/>
        </p:spPr>
        <p:txBody>
          <a:bodyPr wrap="square" lIns="64291" tIns="32146" rIns="64291" bIns="32146" rtlCol="0">
            <a:spAutoFit/>
          </a:bodyPr>
          <a:lstStyle/>
          <a:p>
            <a:pPr algn="ctr"/>
            <a:r>
              <a:rPr lang="cs-CZ" sz="2000" b="1" dirty="0" err="1">
                <a:solidFill>
                  <a:schemeClr val="accent1">
                    <a:lumMod val="50000"/>
                  </a:schemeClr>
                </a:solidFill>
              </a:rPr>
              <a:t>Exceptional</a:t>
            </a:r>
            <a:r>
              <a:rPr lang="cs-CZ" sz="2000" b="1" dirty="0">
                <a:solidFill>
                  <a:schemeClr val="accent1">
                    <a:lumMod val="50000"/>
                  </a:schemeClr>
                </a:solidFill>
              </a:rPr>
              <a:t>, </a:t>
            </a:r>
            <a:r>
              <a:rPr lang="cs-CZ" sz="2000" b="1" dirty="0" err="1">
                <a:solidFill>
                  <a:schemeClr val="accent1">
                    <a:lumMod val="50000"/>
                  </a:schemeClr>
                </a:solidFill>
              </a:rPr>
              <a:t>significant</a:t>
            </a:r>
            <a:r>
              <a:rPr lang="cs-CZ" sz="2000" b="1" dirty="0">
                <a:solidFill>
                  <a:schemeClr val="accent1">
                    <a:lumMod val="50000"/>
                  </a:schemeClr>
                </a:solidFill>
              </a:rPr>
              <a:t>, </a:t>
            </a:r>
            <a:r>
              <a:rPr lang="cs-CZ" sz="2000" b="1" dirty="0" err="1">
                <a:solidFill>
                  <a:schemeClr val="accent1">
                    <a:lumMod val="50000"/>
                  </a:schemeClr>
                </a:solidFill>
              </a:rPr>
              <a:t>symbolic</a:t>
            </a:r>
            <a:r>
              <a:rPr lang="cs-CZ" sz="2000" b="1" dirty="0">
                <a:solidFill>
                  <a:schemeClr val="accent1">
                    <a:lumMod val="50000"/>
                  </a:schemeClr>
                </a:solidFill>
              </a:rPr>
              <a:t> and </a:t>
            </a:r>
            <a:r>
              <a:rPr lang="cs-CZ" sz="2000" b="1" dirty="0" err="1">
                <a:solidFill>
                  <a:schemeClr val="accent1">
                    <a:lumMod val="50000"/>
                  </a:schemeClr>
                </a:solidFill>
              </a:rPr>
              <a:t>threatening</a:t>
            </a:r>
            <a:r>
              <a:rPr lang="cs-CZ" sz="2000" b="1" dirty="0">
                <a:solidFill>
                  <a:schemeClr val="accent1">
                    <a:lumMod val="50000"/>
                  </a:schemeClr>
                </a:solidFill>
              </a:rPr>
              <a:t> </a:t>
            </a:r>
            <a:r>
              <a:rPr lang="cs-CZ" sz="2000" b="1" dirty="0" err="1">
                <a:solidFill>
                  <a:schemeClr val="accent1">
                    <a:lumMod val="50000"/>
                  </a:schemeClr>
                </a:solidFill>
              </a:rPr>
              <a:t>situations</a:t>
            </a:r>
            <a:r>
              <a:rPr lang="cs-CZ" sz="2000" b="1" dirty="0">
                <a:solidFill>
                  <a:schemeClr val="accent1">
                    <a:lumMod val="50000"/>
                  </a:schemeClr>
                </a:solidFill>
              </a:rPr>
              <a:t> (</a:t>
            </a:r>
            <a:r>
              <a:rPr lang="cs-CZ" sz="2000" b="1" dirty="0" err="1">
                <a:solidFill>
                  <a:schemeClr val="accent1">
                    <a:lumMod val="50000"/>
                  </a:schemeClr>
                </a:solidFill>
              </a:rPr>
              <a:t>emotions</a:t>
            </a:r>
            <a:r>
              <a:rPr lang="cs-CZ" sz="2000" b="1" dirty="0">
                <a:solidFill>
                  <a:schemeClr val="accent1">
                    <a:lumMod val="50000"/>
                  </a:schemeClr>
                </a:solidFill>
              </a:rPr>
              <a:t> </a:t>
            </a:r>
            <a:r>
              <a:rPr lang="cs-CZ" sz="2000" b="1" dirty="0" err="1">
                <a:solidFill>
                  <a:schemeClr val="accent1">
                    <a:lumMod val="50000"/>
                  </a:schemeClr>
                </a:solidFill>
              </a:rPr>
              <a:t>at</a:t>
            </a:r>
            <a:r>
              <a:rPr lang="cs-CZ" sz="2000" b="1" dirty="0">
                <a:solidFill>
                  <a:schemeClr val="accent1">
                    <a:lumMod val="50000"/>
                  </a:schemeClr>
                </a:solidFill>
              </a:rPr>
              <a:t> play,  </a:t>
            </a:r>
            <a:r>
              <a:rPr lang="cs-CZ" sz="2000" b="1" dirty="0" err="1">
                <a:solidFill>
                  <a:schemeClr val="accent1">
                    <a:lumMod val="50000"/>
                  </a:schemeClr>
                </a:solidFill>
              </a:rPr>
              <a:t>the</a:t>
            </a:r>
            <a:r>
              <a:rPr lang="cs-CZ" sz="2000" b="1" dirty="0">
                <a:solidFill>
                  <a:schemeClr val="accent1">
                    <a:lumMod val="50000"/>
                  </a:schemeClr>
                </a:solidFill>
              </a:rPr>
              <a:t> </a:t>
            </a:r>
            <a:r>
              <a:rPr lang="cs-CZ" sz="2000" b="1" dirty="0" err="1">
                <a:solidFill>
                  <a:schemeClr val="accent1">
                    <a:lumMod val="50000"/>
                  </a:schemeClr>
                </a:solidFill>
              </a:rPr>
              <a:t>subjective</a:t>
            </a:r>
            <a:r>
              <a:rPr lang="cs-CZ" sz="2000" b="1" dirty="0">
                <a:solidFill>
                  <a:schemeClr val="accent1">
                    <a:lumMod val="50000"/>
                  </a:schemeClr>
                </a:solidFill>
              </a:rPr>
              <a:t> </a:t>
            </a:r>
            <a:r>
              <a:rPr lang="cs-CZ" sz="2000" b="1" dirty="0" err="1">
                <a:solidFill>
                  <a:schemeClr val="accent1">
                    <a:lumMod val="50000"/>
                  </a:schemeClr>
                </a:solidFill>
              </a:rPr>
              <a:t>time</a:t>
            </a:r>
            <a:r>
              <a:rPr lang="cs-CZ" sz="2000" b="1" dirty="0">
                <a:solidFill>
                  <a:schemeClr val="accent1">
                    <a:lumMod val="50000"/>
                  </a:schemeClr>
                </a:solidFill>
              </a:rPr>
              <a:t> </a:t>
            </a:r>
            <a:r>
              <a:rPr lang="cs-CZ" sz="2000" b="1" dirty="0" err="1">
                <a:solidFill>
                  <a:schemeClr val="accent1">
                    <a:lumMod val="50000"/>
                  </a:schemeClr>
                </a:solidFill>
              </a:rPr>
              <a:t>experiencing</a:t>
            </a:r>
            <a:r>
              <a:rPr lang="cs-CZ" sz="2000" b="1" dirty="0">
                <a:solidFill>
                  <a:schemeClr val="accent1">
                    <a:lumMod val="50000"/>
                  </a:schemeClr>
                </a:solidFill>
              </a:rPr>
              <a:t> </a:t>
            </a:r>
            <a:r>
              <a:rPr lang="cs-CZ" sz="2000" b="1" dirty="0" err="1">
                <a:solidFill>
                  <a:schemeClr val="accent1">
                    <a:lumMod val="50000"/>
                  </a:schemeClr>
                </a:solidFill>
              </a:rPr>
              <a:t>changed</a:t>
            </a:r>
            <a:r>
              <a:rPr lang="cs-CZ" sz="2000" b="1" dirty="0">
                <a:solidFill>
                  <a:schemeClr val="accent1">
                    <a:lumMod val="50000"/>
                  </a:schemeClr>
                </a:solidFill>
              </a:rPr>
              <a:t>).</a:t>
            </a:r>
            <a:endParaRPr lang="en-US" sz="2000" b="1" dirty="0">
              <a:solidFill>
                <a:schemeClr val="accent1">
                  <a:lumMod val="50000"/>
                </a:schemeClr>
              </a:solidFill>
            </a:endParaRPr>
          </a:p>
        </p:txBody>
      </p:sp>
      <p:sp>
        <p:nvSpPr>
          <p:cNvPr id="7" name="TextovéPole 6"/>
          <p:cNvSpPr txBox="1"/>
          <p:nvPr/>
        </p:nvSpPr>
        <p:spPr>
          <a:xfrm>
            <a:off x="525400" y="4088232"/>
            <a:ext cx="1468288" cy="372696"/>
          </a:xfrm>
          <a:prstGeom prst="rect">
            <a:avLst/>
          </a:prstGeom>
          <a:noFill/>
        </p:spPr>
        <p:txBody>
          <a:bodyPr wrap="square" lIns="64291" tIns="32146" rIns="64291" bIns="32146" rtlCol="0">
            <a:spAutoFit/>
          </a:bodyPr>
          <a:lstStyle/>
          <a:p>
            <a:r>
              <a:rPr lang="cs-CZ" sz="2000" b="1" dirty="0" err="1">
                <a:solidFill>
                  <a:schemeClr val="accent1">
                    <a:lumMod val="50000"/>
                  </a:schemeClr>
                </a:solidFill>
              </a:rPr>
              <a:t>individual</a:t>
            </a:r>
            <a:endParaRPr lang="en-US" sz="2000" b="1" dirty="0">
              <a:solidFill>
                <a:schemeClr val="accent1">
                  <a:lumMod val="50000"/>
                </a:schemeClr>
              </a:solidFill>
            </a:endParaRPr>
          </a:p>
        </p:txBody>
      </p:sp>
      <p:sp>
        <p:nvSpPr>
          <p:cNvPr id="8" name="TextovéPole 7"/>
          <p:cNvSpPr txBox="1"/>
          <p:nvPr/>
        </p:nvSpPr>
        <p:spPr>
          <a:xfrm>
            <a:off x="7020272" y="4073327"/>
            <a:ext cx="1728192" cy="372696"/>
          </a:xfrm>
          <a:prstGeom prst="rect">
            <a:avLst/>
          </a:prstGeom>
          <a:noFill/>
        </p:spPr>
        <p:txBody>
          <a:bodyPr wrap="square" lIns="64291" tIns="32146" rIns="64291" bIns="32146" rtlCol="0">
            <a:spAutoFit/>
          </a:bodyPr>
          <a:lstStyle/>
          <a:p>
            <a:r>
              <a:rPr lang="cs-CZ" sz="2000" b="1" dirty="0">
                <a:solidFill>
                  <a:schemeClr val="accent1">
                    <a:lumMod val="50000"/>
                  </a:schemeClr>
                </a:solidFill>
              </a:rPr>
              <a:t> </a:t>
            </a:r>
            <a:r>
              <a:rPr lang="cs-CZ" sz="2000" b="1" dirty="0" err="1">
                <a:solidFill>
                  <a:schemeClr val="accent1">
                    <a:lumMod val="50000"/>
                  </a:schemeClr>
                </a:solidFill>
              </a:rPr>
              <a:t>group</a:t>
            </a:r>
            <a:r>
              <a:rPr lang="cs-CZ" sz="2000" b="1" dirty="0">
                <a:solidFill>
                  <a:schemeClr val="accent1">
                    <a:lumMod val="50000"/>
                  </a:schemeClr>
                </a:solidFill>
              </a:rPr>
              <a:t>, </a:t>
            </a:r>
            <a:r>
              <a:rPr lang="cs-CZ" sz="2000" b="1" dirty="0" err="1">
                <a:solidFill>
                  <a:schemeClr val="accent1">
                    <a:lumMod val="50000"/>
                  </a:schemeClr>
                </a:solidFill>
              </a:rPr>
              <a:t>crowd</a:t>
            </a:r>
            <a:endParaRPr lang="en-US" sz="2000" b="1" dirty="0">
              <a:solidFill>
                <a:schemeClr val="accent1">
                  <a:lumMod val="50000"/>
                </a:schemeClr>
              </a:solidFill>
            </a:endParaRPr>
          </a:p>
        </p:txBody>
      </p:sp>
      <p:cxnSp>
        <p:nvCxnSpPr>
          <p:cNvPr id="10" name="Přímá spojnice 9"/>
          <p:cNvCxnSpPr/>
          <p:nvPr/>
        </p:nvCxnSpPr>
        <p:spPr bwMode="auto">
          <a:xfrm>
            <a:off x="4192271" y="2996952"/>
            <a:ext cx="0" cy="2448272"/>
          </a:xfrm>
          <a:prstGeom prst="line">
            <a:avLst/>
          </a:prstGeom>
          <a:solidFill>
            <a:srgbClr val="6796EB">
              <a:alpha val="24901"/>
            </a:srgbClr>
          </a:solidFill>
          <a:ln w="57150" cap="flat" cmpd="sng" algn="ctr">
            <a:solidFill>
              <a:srgbClr val="C00000">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Přímá spojnice 14"/>
          <p:cNvCxnSpPr>
            <a:stCxn id="7" idx="3"/>
          </p:cNvCxnSpPr>
          <p:nvPr/>
        </p:nvCxnSpPr>
        <p:spPr bwMode="auto">
          <a:xfrm flipV="1">
            <a:off x="1993688" y="4222648"/>
            <a:ext cx="4810560" cy="51932"/>
          </a:xfrm>
          <a:prstGeom prst="line">
            <a:avLst/>
          </a:prstGeom>
          <a:solidFill>
            <a:srgbClr val="6796EB">
              <a:alpha val="24901"/>
            </a:srgbClr>
          </a:solidFill>
          <a:ln w="76200" cap="flat" cmpd="sng" algn="ctr">
            <a:solidFill>
              <a:srgbClr val="C00000">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ovéPole 2">
            <a:extLst>
              <a:ext uri="{FF2B5EF4-FFF2-40B4-BE49-F238E27FC236}">
                <a16:creationId xmlns="" xmlns:a16="http://schemas.microsoft.com/office/drawing/2014/main" id="{2E3A2D29-721E-46EA-8E59-12C97831B28B}"/>
              </a:ext>
            </a:extLst>
          </p:cNvPr>
          <p:cNvSpPr txBox="1"/>
          <p:nvPr/>
        </p:nvSpPr>
        <p:spPr>
          <a:xfrm>
            <a:off x="6228184" y="6021288"/>
            <a:ext cx="2376264" cy="646331"/>
          </a:xfrm>
          <a:prstGeom prst="rect">
            <a:avLst/>
          </a:prstGeom>
          <a:noFill/>
        </p:spPr>
        <p:txBody>
          <a:bodyPr wrap="square" rtlCol="0">
            <a:spAutoFit/>
          </a:bodyPr>
          <a:lstStyle/>
          <a:p>
            <a:r>
              <a:rPr lang="cs-CZ" dirty="0" err="1">
                <a:solidFill>
                  <a:srgbClr val="FF0000"/>
                </a:solidFill>
                <a:latin typeface="Arial Black" panose="020B0A04020102020204" pitchFamily="34" charset="0"/>
              </a:rPr>
              <a:t>Related</a:t>
            </a:r>
            <a:r>
              <a:rPr lang="cs-CZ" dirty="0">
                <a:solidFill>
                  <a:srgbClr val="FF0000"/>
                </a:solidFill>
                <a:latin typeface="Arial Black" panose="020B0A04020102020204" pitchFamily="34" charset="0"/>
              </a:rPr>
              <a:t> </a:t>
            </a:r>
            <a:r>
              <a:rPr lang="cs-CZ" dirty="0" err="1">
                <a:solidFill>
                  <a:srgbClr val="FF0000"/>
                </a:solidFill>
                <a:latin typeface="Arial Black" panose="020B0A04020102020204" pitchFamily="34" charset="0"/>
              </a:rPr>
              <a:t>concept</a:t>
            </a:r>
            <a:r>
              <a:rPr lang="cs-CZ" dirty="0">
                <a:solidFill>
                  <a:srgbClr val="FF0000"/>
                </a:solidFill>
                <a:latin typeface="Arial Black" panose="020B0A04020102020204" pitchFamily="34" charset="0"/>
              </a:rPr>
              <a:t> - genius loci </a:t>
            </a:r>
          </a:p>
        </p:txBody>
      </p:sp>
    </p:spTree>
    <p:extLst>
      <p:ext uri="{BB962C8B-B14F-4D97-AF65-F5344CB8AC3E}">
        <p14:creationId xmlns:p14="http://schemas.microsoft.com/office/powerpoint/2010/main" val="1186547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6.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role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emotions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group</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support)  in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solving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ill</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defined</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problems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solution</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074" name="Picture 2" descr="https://tse2.mm.bing.net/th?id=OIP.Mf19d5db79dc34aed5bafe4e21a83b292o0&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682718"/>
            <a:ext cx="18954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00808"/>
            <a:ext cx="286702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938334" y="4903609"/>
            <a:ext cx="3057602" cy="1200329"/>
          </a:xfrm>
          <a:prstGeom prst="rect">
            <a:avLst/>
          </a:prstGeom>
          <a:noFill/>
        </p:spPr>
        <p:txBody>
          <a:bodyPr wrap="square" rtlCol="0">
            <a:spAutoFit/>
          </a:bodyPr>
          <a:lstStyle/>
          <a:p>
            <a:r>
              <a:rPr lang="cs-CZ" sz="2400" b="1" dirty="0">
                <a:solidFill>
                  <a:schemeClr val="tx2">
                    <a:lumMod val="50000"/>
                  </a:schemeClr>
                </a:solidFill>
              </a:rPr>
              <a:t>Bill </a:t>
            </a:r>
            <a:r>
              <a:rPr lang="cs-CZ" sz="2400" b="1" dirty="0" err="1">
                <a:solidFill>
                  <a:schemeClr val="tx2">
                    <a:lumMod val="50000"/>
                  </a:schemeClr>
                </a:solidFill>
              </a:rPr>
              <a:t>Critchley</a:t>
            </a:r>
            <a:r>
              <a:rPr lang="cs-CZ" sz="2400" b="1" dirty="0">
                <a:solidFill>
                  <a:schemeClr val="tx2">
                    <a:lumMod val="50000"/>
                  </a:schemeClr>
                </a:solidFill>
              </a:rPr>
              <a:t>, </a:t>
            </a:r>
            <a:r>
              <a:rPr lang="cs-CZ" sz="2400" b="1" dirty="0" err="1">
                <a:solidFill>
                  <a:schemeClr val="tx2">
                    <a:lumMod val="50000"/>
                  </a:schemeClr>
                </a:solidFill>
              </a:rPr>
              <a:t>organizational</a:t>
            </a:r>
            <a:r>
              <a:rPr lang="cs-CZ" sz="2400" b="1" dirty="0">
                <a:solidFill>
                  <a:schemeClr val="tx2">
                    <a:lumMod val="50000"/>
                  </a:schemeClr>
                </a:solidFill>
              </a:rPr>
              <a:t> </a:t>
            </a:r>
            <a:r>
              <a:rPr lang="cs-CZ" sz="2400" b="1" dirty="0" err="1">
                <a:solidFill>
                  <a:schemeClr val="tx2">
                    <a:lumMod val="50000"/>
                  </a:schemeClr>
                </a:solidFill>
              </a:rPr>
              <a:t>consultant</a:t>
            </a:r>
            <a:endParaRPr lang="en-US" sz="2400" b="1" dirty="0">
              <a:solidFill>
                <a:schemeClr val="tx2">
                  <a:lumMod val="50000"/>
                </a:schemeClr>
              </a:solidFill>
            </a:endParaRPr>
          </a:p>
        </p:txBody>
      </p:sp>
      <p:sp>
        <p:nvSpPr>
          <p:cNvPr id="5" name="TextovéPole 4"/>
          <p:cNvSpPr txBox="1"/>
          <p:nvPr/>
        </p:nvSpPr>
        <p:spPr>
          <a:xfrm>
            <a:off x="4921898" y="4887677"/>
            <a:ext cx="3538534" cy="1569660"/>
          </a:xfrm>
          <a:prstGeom prst="rect">
            <a:avLst/>
          </a:prstGeom>
          <a:noFill/>
        </p:spPr>
        <p:txBody>
          <a:bodyPr wrap="square" rtlCol="0">
            <a:spAutoFit/>
          </a:bodyPr>
          <a:lstStyle/>
          <a:p>
            <a:r>
              <a:rPr lang="cs-CZ" sz="2400" b="1" dirty="0">
                <a:solidFill>
                  <a:schemeClr val="tx2">
                    <a:lumMod val="50000"/>
                  </a:schemeClr>
                </a:solidFill>
              </a:rPr>
              <a:t>Dave </a:t>
            </a:r>
            <a:r>
              <a:rPr lang="cs-CZ" sz="2400" b="1" dirty="0" err="1">
                <a:solidFill>
                  <a:schemeClr val="tx2">
                    <a:lumMod val="50000"/>
                  </a:schemeClr>
                </a:solidFill>
              </a:rPr>
              <a:t>Casey</a:t>
            </a:r>
            <a:r>
              <a:rPr lang="cs-CZ" sz="2400" b="1" dirty="0">
                <a:solidFill>
                  <a:schemeClr val="tx2">
                    <a:lumMod val="50000"/>
                  </a:schemeClr>
                </a:solidFill>
              </a:rPr>
              <a:t> - </a:t>
            </a:r>
            <a:r>
              <a:rPr lang="en-US" b="1" dirty="0">
                <a:solidFill>
                  <a:schemeClr val="tx2">
                    <a:lumMod val="50000"/>
                  </a:schemeClr>
                </a:solidFill>
              </a:rPr>
              <a:t>Director at Fire and Emergency Training Institute/ Louisiana State University</a:t>
            </a:r>
            <a:r>
              <a:rPr lang="cs-CZ" b="1" dirty="0">
                <a:solidFill>
                  <a:schemeClr val="tx2">
                    <a:lumMod val="50000"/>
                  </a:schemeClr>
                </a:solidFill>
              </a:rPr>
              <a:t> </a:t>
            </a:r>
          </a:p>
          <a:p>
            <a:r>
              <a:rPr lang="cs-CZ" b="1" dirty="0">
                <a:solidFill>
                  <a:schemeClr val="tx2">
                    <a:lumMod val="50000"/>
                  </a:schemeClr>
                </a:solidFill>
              </a:rPr>
              <a:t>(</a:t>
            </a:r>
            <a:r>
              <a:rPr lang="cs-CZ" b="1" dirty="0" err="1">
                <a:solidFill>
                  <a:schemeClr val="tx2">
                    <a:lumMod val="50000"/>
                  </a:schemeClr>
                </a:solidFill>
              </a:rPr>
              <a:t>perhaps</a:t>
            </a:r>
            <a:r>
              <a:rPr lang="cs-CZ" b="1" dirty="0">
                <a:solidFill>
                  <a:schemeClr val="tx2">
                    <a:lumMod val="50000"/>
                  </a:schemeClr>
                </a:solidFill>
              </a:rPr>
              <a:t> not a  </a:t>
            </a:r>
            <a:r>
              <a:rPr lang="cs-CZ" b="1" dirty="0" err="1">
                <a:solidFill>
                  <a:schemeClr val="tx2">
                    <a:lumMod val="50000"/>
                  </a:schemeClr>
                </a:solidFill>
              </a:rPr>
              <a:t>picture</a:t>
            </a:r>
            <a:r>
              <a:rPr lang="cs-CZ" b="1" dirty="0">
                <a:solidFill>
                  <a:schemeClr val="tx2">
                    <a:lumMod val="50000"/>
                  </a:schemeClr>
                </a:solidFill>
              </a:rPr>
              <a:t> </a:t>
            </a:r>
            <a:r>
              <a:rPr lang="cs-CZ" b="1" dirty="0" err="1">
                <a:solidFill>
                  <a:schemeClr val="tx2">
                    <a:lumMod val="50000"/>
                  </a:schemeClr>
                </a:solidFill>
              </a:rPr>
              <a:t>of</a:t>
            </a:r>
            <a:r>
              <a:rPr lang="cs-CZ" b="1" dirty="0">
                <a:solidFill>
                  <a:schemeClr val="tx2">
                    <a:lumMod val="50000"/>
                  </a:schemeClr>
                </a:solidFill>
              </a:rPr>
              <a:t> </a:t>
            </a:r>
            <a:r>
              <a:rPr lang="cs-CZ" b="1" dirty="0" err="1">
                <a:solidFill>
                  <a:schemeClr val="tx2">
                    <a:lumMod val="50000"/>
                  </a:schemeClr>
                </a:solidFill>
              </a:rPr>
              <a:t>the</a:t>
            </a:r>
            <a:r>
              <a:rPr lang="cs-CZ" b="1" dirty="0">
                <a:solidFill>
                  <a:schemeClr val="tx2">
                    <a:lumMod val="50000"/>
                  </a:schemeClr>
                </a:solidFill>
              </a:rPr>
              <a:t> </a:t>
            </a:r>
            <a:r>
              <a:rPr lang="cs-CZ" b="1" dirty="0" err="1">
                <a:solidFill>
                  <a:schemeClr val="tx2">
                    <a:lumMod val="50000"/>
                  </a:schemeClr>
                </a:solidFill>
              </a:rPr>
              <a:t>right</a:t>
            </a:r>
            <a:r>
              <a:rPr lang="cs-CZ" b="1" dirty="0">
                <a:solidFill>
                  <a:schemeClr val="tx2">
                    <a:lumMod val="50000"/>
                  </a:schemeClr>
                </a:solidFill>
              </a:rPr>
              <a:t> person…? But he </a:t>
            </a:r>
            <a:r>
              <a:rPr lang="cs-CZ" b="1" dirty="0" err="1">
                <a:solidFill>
                  <a:schemeClr val="tx2">
                    <a:lumMod val="50000"/>
                  </a:schemeClr>
                </a:solidFill>
              </a:rPr>
              <a:t>look</a:t>
            </a:r>
            <a:r>
              <a:rPr lang="cs-CZ" b="1" dirty="0">
                <a:solidFill>
                  <a:schemeClr val="tx2">
                    <a:lumMod val="50000"/>
                  </a:schemeClr>
                </a:solidFill>
              </a:rPr>
              <a:t> </a:t>
            </a:r>
            <a:r>
              <a:rPr lang="cs-CZ" b="1" dirty="0" err="1">
                <a:solidFill>
                  <a:schemeClr val="tx2">
                    <a:lumMod val="50000"/>
                  </a:schemeClr>
                </a:solidFill>
              </a:rPr>
              <a:t>good</a:t>
            </a:r>
            <a:r>
              <a:rPr lang="cs-CZ" b="1" dirty="0">
                <a:solidFill>
                  <a:schemeClr val="tx2">
                    <a:lumMod val="50000"/>
                  </a:schemeClr>
                </a:solidFill>
              </a:rPr>
              <a:t>.)</a:t>
            </a:r>
            <a:endParaRPr lang="en-US" b="1" dirty="0">
              <a:solidFill>
                <a:schemeClr val="tx2">
                  <a:lumMod val="50000"/>
                </a:schemeClr>
              </a:solidFill>
            </a:endParaRPr>
          </a:p>
        </p:txBody>
      </p:sp>
    </p:spTree>
    <p:extLst>
      <p:ext uri="{BB962C8B-B14F-4D97-AF65-F5344CB8AC3E}">
        <p14:creationId xmlns:p14="http://schemas.microsoft.com/office/powerpoint/2010/main" val="212957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82353"/>
            <a:ext cx="8088166" cy="566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07504" y="254527"/>
            <a:ext cx="8923700" cy="461665"/>
          </a:xfrm>
          <a:prstGeom prst="rect">
            <a:avLst/>
          </a:prstGeom>
          <a:noFill/>
        </p:spPr>
        <p:txBody>
          <a:bodyPr wrap="square" rtlCol="0">
            <a:spAutoFit/>
          </a:bodyPr>
          <a:lstStyle/>
          <a:p>
            <a:r>
              <a:rPr lang="en-US" sz="2400" b="1" dirty="0">
                <a:solidFill>
                  <a:schemeClr val="accent1">
                    <a:lumMod val="50000"/>
                  </a:schemeClr>
                </a:solidFill>
              </a:rPr>
              <a:t>Bill Critchley, David Casey </a:t>
            </a:r>
            <a:r>
              <a:rPr lang="cs-CZ" sz="2400" b="1" dirty="0">
                <a:solidFill>
                  <a:schemeClr val="accent1">
                    <a:lumMod val="50000"/>
                  </a:schemeClr>
                </a:solidFill>
              </a:rPr>
              <a:t>: </a:t>
            </a:r>
            <a:r>
              <a:rPr lang="cs-CZ" sz="2400" b="1" dirty="0" err="1">
                <a:solidFill>
                  <a:schemeClr val="accent1">
                    <a:lumMod val="50000"/>
                  </a:schemeClr>
                </a:solidFill>
              </a:rPr>
              <a:t>tasks</a:t>
            </a:r>
            <a:r>
              <a:rPr lang="cs-CZ" sz="2400" b="1" dirty="0">
                <a:solidFill>
                  <a:schemeClr val="accent1">
                    <a:lumMod val="50000"/>
                  </a:schemeClr>
                </a:solidFill>
              </a:rPr>
              <a:t>, </a:t>
            </a:r>
            <a:r>
              <a:rPr lang="cs-CZ" sz="2400" b="1" dirty="0" err="1">
                <a:solidFill>
                  <a:schemeClr val="accent1">
                    <a:lumMod val="50000"/>
                  </a:schemeClr>
                </a:solidFill>
              </a:rPr>
              <a:t>emotions</a:t>
            </a:r>
            <a:r>
              <a:rPr lang="cs-CZ" sz="2400" b="1" dirty="0">
                <a:solidFill>
                  <a:schemeClr val="accent1">
                    <a:lumMod val="50000"/>
                  </a:schemeClr>
                </a:solidFill>
              </a:rPr>
              <a:t>, </a:t>
            </a:r>
            <a:r>
              <a:rPr lang="cs-CZ" sz="2400" b="1" dirty="0" err="1">
                <a:solidFill>
                  <a:schemeClr val="accent1">
                    <a:lumMod val="50000"/>
                  </a:schemeClr>
                </a:solidFill>
              </a:rPr>
              <a:t>work</a:t>
            </a:r>
            <a:r>
              <a:rPr lang="cs-CZ" sz="2400" b="1" dirty="0">
                <a:solidFill>
                  <a:schemeClr val="accent1">
                    <a:lumMod val="50000"/>
                  </a:schemeClr>
                </a:solidFill>
              </a:rPr>
              <a:t> - </a:t>
            </a:r>
            <a:r>
              <a:rPr lang="en-US" sz="2400" b="1" dirty="0">
                <a:solidFill>
                  <a:schemeClr val="accent1">
                    <a:lumMod val="50000"/>
                  </a:schemeClr>
                </a:solidFill>
              </a:rPr>
              <a:t>building of a team</a:t>
            </a:r>
          </a:p>
        </p:txBody>
      </p:sp>
    </p:spTree>
    <p:extLst>
      <p:ext uri="{BB962C8B-B14F-4D97-AF65-F5344CB8AC3E}">
        <p14:creationId xmlns:p14="http://schemas.microsoft.com/office/powerpoint/2010/main" val="263034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40" y="16780"/>
            <a:ext cx="8103485" cy="6841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10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4776"/>
            <a:ext cx="7776864" cy="667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8483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99592" y="908720"/>
            <a:ext cx="7920880" cy="1470025"/>
          </a:xfrm>
        </p:spPr>
        <p:txBody>
          <a:bodyPr>
            <a:normAutofit/>
          </a:bodyPr>
          <a:lstStyle/>
          <a:p>
            <a:pPr algn="l"/>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7.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see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b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connects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perception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thinking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memory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beginning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knowledge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Podnadpis 2"/>
          <p:cNvSpPr>
            <a:spLocks noGrp="1"/>
          </p:cNvSpPr>
          <p:nvPr>
            <p:ph type="subTitle" idx="1"/>
          </p:nvPr>
        </p:nvSpPr>
        <p:spPr>
          <a:xfrm>
            <a:off x="899592" y="2924944"/>
            <a:ext cx="6976864" cy="1752600"/>
          </a:xfrm>
        </p:spPr>
        <p:txBody>
          <a:bodyPr>
            <a:normAutofit fontScale="70000" lnSpcReduction="20000"/>
          </a:bodyPr>
          <a:lstStyle/>
          <a:p>
            <a:pPr marL="457200" indent="-457200" algn="l">
              <a:buFontTx/>
              <a:buChar char="-"/>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bringing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„static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order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into</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chaos, </a:t>
            </a:r>
          </a:p>
          <a:p>
            <a:pPr marL="457200" indent="-457200" algn="l">
              <a:buFontTx/>
              <a:buChar char="-"/>
            </a:pP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recognizing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change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processes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algn="l"/>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 single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loop</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adaptation</a:t>
            </a: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l"/>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 double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loop</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generative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learning</a:t>
            </a:r>
            <a:endParaRPr lang="en-US"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2874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534831"/>
            <a:ext cx="2088232" cy="3023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757682"/>
            <a:ext cx="2166564" cy="2674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827584" y="2788186"/>
            <a:ext cx="5256584" cy="1938992"/>
          </a:xfrm>
          <a:prstGeom prst="rect">
            <a:avLst/>
          </a:prstGeom>
          <a:noFill/>
        </p:spPr>
        <p:txBody>
          <a:bodyPr wrap="square" rtlCol="0">
            <a:spAutoFit/>
          </a:bodyPr>
          <a:lstStyle/>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Carl von Linné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Carolus Linnaeus,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1707 – 1778</a:t>
            </a: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is often called the Father of Taxonomy.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Classification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plant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animals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classification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kriteria</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ovéPole 2"/>
          <p:cNvSpPr txBox="1"/>
          <p:nvPr/>
        </p:nvSpPr>
        <p:spPr>
          <a:xfrm>
            <a:off x="827584" y="555439"/>
            <a:ext cx="5033750" cy="1631216"/>
          </a:xfrm>
          <a:prstGeom prst="rect">
            <a:avLst/>
          </a:prstGeom>
          <a:noFill/>
        </p:spPr>
        <p:txBody>
          <a:bodyPr wrap="none" rtlCol="0">
            <a:spAutoFit/>
          </a:bodyPr>
          <a:lstStyle/>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static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view</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world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Classification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bringing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order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into</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chaos. </a:t>
            </a:r>
          </a:p>
          <a:p>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Some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notable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examples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203" y="5002559"/>
            <a:ext cx="3047992" cy="155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Obrázek 6" descr="http://www.joksankolikot.net/setelit/ruotsi/1985-500-kruunua-etu.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984239"/>
            <a:ext cx="3026965" cy="1613114"/>
          </a:xfrm>
          <a:prstGeom prst="rect">
            <a:avLst/>
          </a:prstGeom>
          <a:noFill/>
          <a:ln>
            <a:noFill/>
          </a:ln>
        </p:spPr>
      </p:pic>
    </p:spTree>
    <p:extLst>
      <p:ext uri="{BB962C8B-B14F-4D97-AF65-F5344CB8AC3E}">
        <p14:creationId xmlns:p14="http://schemas.microsoft.com/office/powerpoint/2010/main" val="669970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96952"/>
            <a:ext cx="5048250" cy="320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0179" y="764704"/>
            <a:ext cx="2456237" cy="343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98432" y="814352"/>
            <a:ext cx="4824536" cy="1631216"/>
          </a:xfrm>
          <a:prstGeom prst="rect">
            <a:avLst/>
          </a:prstGeom>
          <a:noFill/>
        </p:spPr>
        <p:txBody>
          <a:bodyPr wrap="squar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Dimitirij</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Ivanovič</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Mendelejev</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8.2.1834 – 2.2.1907</a:t>
            </a:r>
          </a:p>
          <a:p>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organizing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principle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4578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5536" y="424260"/>
            <a:ext cx="3393536" cy="2031325"/>
          </a:xfrm>
          <a:prstGeom prst="rect">
            <a:avLst/>
          </a:prstGeom>
        </p:spPr>
        <p:txBody>
          <a:bodyPr wrap="square">
            <a:spAutoFit/>
          </a:bodyPr>
          <a:lstStyle/>
          <a:p>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Abraham </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Harold </a:t>
            </a:r>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Maslow</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´s hierarchy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needs</a:t>
            </a: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r>
              <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rPr>
              <a:t>1.4.1908 Brooklyn – </a:t>
            </a:r>
          </a:p>
          <a:p>
            <a:r>
              <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rPr>
              <a:t>8.6.1970 </a:t>
            </a:r>
            <a:r>
              <a:rPr lang="cs-CZ" dirty="0" err="1">
                <a:solidFill>
                  <a:schemeClr val="tx2"/>
                </a:solidFill>
                <a:effectLst/>
                <a:latin typeface="Tahoma" panose="020B0604030504040204" pitchFamily="34" charset="0"/>
                <a:ea typeface="Tahoma" panose="020B0604030504040204" pitchFamily="34" charset="0"/>
                <a:cs typeface="Tahoma" panose="020B0604030504040204" pitchFamily="34" charset="0"/>
              </a:rPr>
              <a:t>Menlo</a:t>
            </a:r>
            <a:r>
              <a:rPr lang="cs-CZ" dirty="0">
                <a:solidFill>
                  <a:schemeClr val="tx2"/>
                </a:solidFill>
                <a:effectLst/>
                <a:latin typeface="Tahoma" panose="020B0604030504040204" pitchFamily="34" charset="0"/>
                <a:ea typeface="Tahoma" panose="020B0604030504040204" pitchFamily="34" charset="0"/>
                <a:cs typeface="Tahoma" panose="020B0604030504040204" pitchFamily="34" charset="0"/>
              </a:rPr>
              <a:t> Park </a:t>
            </a: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US" b="1"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28852"/>
            <a:ext cx="41910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41888"/>
            <a:ext cx="6674908" cy="421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017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1560" y="836712"/>
            <a:ext cx="7920880" cy="6124754"/>
          </a:xfrm>
          <a:prstGeom prst="rect">
            <a:avLst/>
          </a:prstGeom>
        </p:spPr>
        <p:txBody>
          <a:bodyPr wrap="square">
            <a:spAutoFit/>
          </a:bodyPr>
          <a:lstStyle/>
          <a:p>
            <a:r>
              <a:rPr lang="cs-CZ" altLang="cs-CZ" sz="2800" b="1" dirty="0">
                <a:solidFill>
                  <a:srgbClr val="002060"/>
                </a:solidFill>
              </a:rPr>
              <a:t> 7.  </a:t>
            </a:r>
            <a:r>
              <a:rPr lang="cs-CZ" altLang="cs-CZ" sz="2800" b="1" dirty="0" err="1">
                <a:solidFill>
                  <a:srgbClr val="002060"/>
                </a:solidFill>
              </a:rPr>
              <a:t>System</a:t>
            </a:r>
            <a:r>
              <a:rPr lang="cs-CZ" altLang="cs-CZ" sz="2800" b="1" dirty="0">
                <a:solidFill>
                  <a:srgbClr val="002060"/>
                </a:solidFill>
              </a:rPr>
              <a:t> </a:t>
            </a:r>
            <a:r>
              <a:rPr lang="cs-CZ" altLang="cs-CZ" sz="2800" b="1" dirty="0" err="1">
                <a:solidFill>
                  <a:srgbClr val="002060"/>
                </a:solidFill>
              </a:rPr>
              <a:t>dynamics</a:t>
            </a:r>
            <a:r>
              <a:rPr lang="cs-CZ" altLang="cs-CZ" sz="2800" b="1" dirty="0">
                <a:solidFill>
                  <a:srgbClr val="002060"/>
                </a:solidFill>
              </a:rPr>
              <a:t> - </a:t>
            </a:r>
            <a:r>
              <a:rPr lang="cs-CZ" altLang="cs-CZ" sz="2800" b="1" dirty="0" err="1">
                <a:solidFill>
                  <a:srgbClr val="002060"/>
                </a:solidFill>
              </a:rPr>
              <a:t>learning</a:t>
            </a:r>
            <a:r>
              <a:rPr lang="cs-CZ" altLang="cs-CZ" sz="2800" b="1" dirty="0">
                <a:solidFill>
                  <a:srgbClr val="002060"/>
                </a:solidFill>
              </a:rPr>
              <a:t> to „</a:t>
            </a:r>
            <a:r>
              <a:rPr lang="cs-CZ" altLang="cs-CZ" sz="2800" b="1" dirty="0" err="1">
                <a:solidFill>
                  <a:srgbClr val="002060"/>
                </a:solidFill>
              </a:rPr>
              <a:t>see</a:t>
            </a:r>
            <a:r>
              <a:rPr lang="cs-CZ" altLang="cs-CZ" sz="2800" b="1" dirty="0">
                <a:solidFill>
                  <a:srgbClr val="002060"/>
                </a:solidFill>
              </a:rPr>
              <a:t>“ </a:t>
            </a:r>
            <a:r>
              <a:rPr lang="cs-CZ" altLang="cs-CZ" sz="2800" b="1" dirty="0" err="1">
                <a:solidFill>
                  <a:srgbClr val="002060"/>
                </a:solidFill>
              </a:rPr>
              <a:t>processes</a:t>
            </a:r>
            <a:r>
              <a:rPr lang="cs-CZ" altLang="cs-CZ" sz="2800" b="1" dirty="0">
                <a:solidFill>
                  <a:srgbClr val="002060"/>
                </a:solidFill>
              </a:rPr>
              <a:t>                             </a:t>
            </a:r>
          </a:p>
          <a:p>
            <a:r>
              <a:rPr lang="cs-CZ" altLang="cs-CZ" sz="2800" b="1" dirty="0">
                <a:solidFill>
                  <a:srgbClr val="002060"/>
                </a:solidFill>
              </a:rPr>
              <a:t> 8.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decision-making</a:t>
            </a:r>
            <a:r>
              <a:rPr lang="cs-CZ" altLang="cs-CZ" sz="2800" b="1" dirty="0">
                <a:solidFill>
                  <a:srgbClr val="002060"/>
                </a:solidFill>
              </a:rPr>
              <a:t> </a:t>
            </a:r>
            <a:r>
              <a:rPr lang="cs-CZ" altLang="cs-CZ" sz="2800" b="1" dirty="0" err="1">
                <a:solidFill>
                  <a:srgbClr val="002060"/>
                </a:solidFill>
              </a:rPr>
              <a:t>under</a:t>
            </a:r>
            <a:r>
              <a:rPr lang="cs-CZ" altLang="cs-CZ" sz="2800" b="1" dirty="0">
                <a:solidFill>
                  <a:srgbClr val="002060"/>
                </a:solidFill>
              </a:rPr>
              <a:t> </a:t>
            </a:r>
            <a:r>
              <a:rPr lang="cs-CZ" altLang="cs-CZ" sz="2800" b="1" dirty="0" err="1">
                <a:solidFill>
                  <a:srgbClr val="002060"/>
                </a:solidFill>
              </a:rPr>
              <a:t>uncertainity</a:t>
            </a:r>
            <a:r>
              <a:rPr lang="cs-CZ" altLang="cs-CZ" sz="2800" b="1" dirty="0">
                <a:solidFill>
                  <a:srgbClr val="002060"/>
                </a:solidFill>
              </a:rPr>
              <a:t>                                                      </a:t>
            </a:r>
          </a:p>
          <a:p>
            <a:r>
              <a:rPr lang="cs-CZ" altLang="cs-CZ" sz="2800" b="1" dirty="0">
                <a:solidFill>
                  <a:srgbClr val="002060"/>
                </a:solidFill>
              </a:rPr>
              <a:t> 9. </a:t>
            </a:r>
            <a:r>
              <a:rPr lang="cs-CZ" altLang="cs-CZ" sz="2800" b="1" dirty="0" err="1">
                <a:solidFill>
                  <a:srgbClr val="002060"/>
                </a:solidFill>
              </a:rPr>
              <a:t>Interpersonal</a:t>
            </a:r>
            <a:r>
              <a:rPr lang="cs-CZ" altLang="cs-CZ" sz="2800" b="1" dirty="0">
                <a:solidFill>
                  <a:srgbClr val="002060"/>
                </a:solidFill>
              </a:rPr>
              <a:t> </a:t>
            </a:r>
            <a:r>
              <a:rPr lang="cs-CZ" altLang="cs-CZ" sz="2800" b="1" dirty="0" err="1">
                <a:solidFill>
                  <a:srgbClr val="002060"/>
                </a:solidFill>
              </a:rPr>
              <a:t>cognitive</a:t>
            </a:r>
            <a:r>
              <a:rPr lang="cs-CZ" altLang="cs-CZ" sz="2800" b="1" dirty="0">
                <a:solidFill>
                  <a:srgbClr val="002060"/>
                </a:solidFill>
              </a:rPr>
              <a:t> </a:t>
            </a:r>
            <a:r>
              <a:rPr lang="cs-CZ" altLang="cs-CZ" sz="2800" b="1" dirty="0" err="1">
                <a:solidFill>
                  <a:srgbClr val="002060"/>
                </a:solidFill>
              </a:rPr>
              <a:t>conflict</a:t>
            </a:r>
            <a:r>
              <a:rPr lang="cs-CZ" altLang="cs-CZ" sz="2800" b="1" dirty="0">
                <a:solidFill>
                  <a:srgbClr val="002060"/>
                </a:solidFill>
              </a:rPr>
              <a:t> </a:t>
            </a:r>
            <a:r>
              <a:rPr lang="cs-CZ" altLang="cs-CZ" sz="2800" b="1" dirty="0" err="1">
                <a:solidFill>
                  <a:srgbClr val="002060"/>
                </a:solidFill>
              </a:rPr>
              <a:t>solution</a:t>
            </a:r>
            <a:r>
              <a:rPr lang="cs-CZ" altLang="cs-CZ" sz="2800" b="1" dirty="0">
                <a:solidFill>
                  <a:srgbClr val="002060"/>
                </a:solidFill>
              </a:rPr>
              <a:t>  </a:t>
            </a:r>
          </a:p>
          <a:p>
            <a:r>
              <a:rPr lang="cs-CZ" altLang="cs-CZ" sz="2800" b="1" dirty="0">
                <a:solidFill>
                  <a:srgbClr val="002060"/>
                </a:solidFill>
              </a:rPr>
              <a:t>     </a:t>
            </a:r>
            <a:r>
              <a:rPr lang="cs-CZ" altLang="cs-CZ" sz="2800" b="1" i="1" dirty="0">
                <a:solidFill>
                  <a:srgbClr val="002060"/>
                </a:solidFill>
              </a:rPr>
              <a:t>(workshop </a:t>
            </a:r>
            <a:r>
              <a:rPr lang="cs-CZ" altLang="cs-CZ" sz="2800" b="1" i="1" dirty="0" err="1">
                <a:solidFill>
                  <a:srgbClr val="002060"/>
                </a:solidFill>
              </a:rPr>
              <a:t>with</a:t>
            </a:r>
            <a:r>
              <a:rPr lang="cs-CZ" altLang="cs-CZ" sz="2800" b="1" i="1" dirty="0">
                <a:solidFill>
                  <a:srgbClr val="002060"/>
                </a:solidFill>
              </a:rPr>
              <a:t> POLICY)</a:t>
            </a:r>
          </a:p>
          <a:p>
            <a:r>
              <a:rPr lang="cs-CZ" altLang="cs-CZ" sz="2800" b="1" dirty="0">
                <a:solidFill>
                  <a:srgbClr val="002060"/>
                </a:solidFill>
              </a:rPr>
              <a:t>10. </a:t>
            </a:r>
            <a:r>
              <a:rPr lang="cs-CZ" altLang="cs-CZ" sz="2800" b="1" dirty="0" err="1">
                <a:solidFill>
                  <a:srgbClr val="002060"/>
                </a:solidFill>
              </a:rPr>
              <a:t>The</a:t>
            </a:r>
            <a:r>
              <a:rPr lang="cs-CZ" altLang="cs-CZ" sz="2800" b="1" dirty="0">
                <a:solidFill>
                  <a:srgbClr val="002060"/>
                </a:solidFill>
              </a:rPr>
              <a:t> puzzle </a:t>
            </a:r>
            <a:r>
              <a:rPr lang="cs-CZ" altLang="cs-CZ" sz="2800" b="1" dirty="0" err="1">
                <a:solidFill>
                  <a:srgbClr val="002060"/>
                </a:solidFill>
              </a:rPr>
              <a:t>of</a:t>
            </a:r>
            <a:r>
              <a:rPr lang="cs-CZ" altLang="cs-CZ" sz="2800" b="1" dirty="0">
                <a:solidFill>
                  <a:srgbClr val="002060"/>
                </a:solidFill>
              </a:rPr>
              <a:t> </a:t>
            </a:r>
            <a:r>
              <a:rPr lang="cs-CZ" altLang="cs-CZ" sz="2800" b="1" dirty="0" err="1">
                <a:solidFill>
                  <a:srgbClr val="002060"/>
                </a:solidFill>
              </a:rPr>
              <a:t>Consciousness</a:t>
            </a:r>
            <a:r>
              <a:rPr lang="cs-CZ" altLang="cs-CZ" sz="2800" b="1" dirty="0">
                <a:solidFill>
                  <a:srgbClr val="002060"/>
                </a:solidFill>
              </a:rPr>
              <a:t>  </a:t>
            </a:r>
          </a:p>
          <a:p>
            <a:r>
              <a:rPr lang="cs-CZ" altLang="cs-CZ" sz="2800" b="1" dirty="0">
                <a:solidFill>
                  <a:srgbClr val="002060"/>
                </a:solidFill>
              </a:rPr>
              <a:t>11.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aultimate</a:t>
            </a:r>
            <a:r>
              <a:rPr lang="cs-CZ" altLang="cs-CZ" sz="2800" b="1" dirty="0">
                <a:solidFill>
                  <a:srgbClr val="002060"/>
                </a:solidFill>
              </a:rPr>
              <a:t> </a:t>
            </a:r>
            <a:r>
              <a:rPr lang="cs-CZ" altLang="cs-CZ" sz="2800" b="1" dirty="0" err="1">
                <a:solidFill>
                  <a:srgbClr val="002060"/>
                </a:solidFill>
              </a:rPr>
              <a:t>knowledge</a:t>
            </a:r>
            <a:r>
              <a:rPr lang="cs-CZ" altLang="cs-CZ" sz="2800" b="1" dirty="0">
                <a:solidFill>
                  <a:srgbClr val="002060"/>
                </a:solidFill>
              </a:rPr>
              <a:t> – </a:t>
            </a:r>
            <a:r>
              <a:rPr lang="cs-CZ" altLang="cs-CZ" sz="2800" b="1" dirty="0" err="1">
                <a:solidFill>
                  <a:srgbClr val="002060"/>
                </a:solidFill>
              </a:rPr>
              <a:t>the</a:t>
            </a:r>
            <a:r>
              <a:rPr lang="cs-CZ" altLang="cs-CZ" sz="2800" b="1" dirty="0">
                <a:solidFill>
                  <a:srgbClr val="002060"/>
                </a:solidFill>
              </a:rPr>
              <a:t> art </a:t>
            </a:r>
            <a:r>
              <a:rPr lang="cs-CZ" altLang="cs-CZ" sz="2800" b="1" dirty="0" err="1">
                <a:solidFill>
                  <a:srgbClr val="002060"/>
                </a:solidFill>
              </a:rPr>
              <a:t>of</a:t>
            </a:r>
            <a:r>
              <a:rPr lang="cs-CZ" altLang="cs-CZ" sz="2800" b="1" dirty="0">
                <a:solidFill>
                  <a:srgbClr val="002060"/>
                </a:solidFill>
              </a:rPr>
              <a:t> </a:t>
            </a:r>
            <a:r>
              <a:rPr lang="cs-CZ" altLang="cs-CZ" sz="2800" b="1" dirty="0" err="1">
                <a:solidFill>
                  <a:srgbClr val="002060"/>
                </a:solidFill>
              </a:rPr>
              <a:t>asking</a:t>
            </a:r>
            <a:r>
              <a:rPr lang="cs-CZ" altLang="cs-CZ" sz="2800" b="1" dirty="0">
                <a:solidFill>
                  <a:srgbClr val="002060"/>
                </a:solidFill>
              </a:rPr>
              <a:t>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smart</a:t>
            </a:r>
            <a:r>
              <a:rPr lang="cs-CZ" altLang="cs-CZ" sz="2800" b="1" dirty="0">
                <a:solidFill>
                  <a:srgbClr val="002060"/>
                </a:solidFill>
              </a:rPr>
              <a:t> </a:t>
            </a:r>
            <a:r>
              <a:rPr lang="cs-CZ" altLang="cs-CZ" sz="2800" b="1" dirty="0" err="1">
                <a:solidFill>
                  <a:srgbClr val="002060"/>
                </a:solidFill>
              </a:rPr>
              <a:t>questions</a:t>
            </a:r>
            <a:r>
              <a:rPr lang="cs-CZ" altLang="cs-CZ" sz="2800" b="1" dirty="0">
                <a:solidFill>
                  <a:srgbClr val="002060"/>
                </a:solidFill>
              </a:rPr>
              <a:t> </a:t>
            </a:r>
            <a:r>
              <a:rPr lang="cs-CZ" altLang="cs-CZ" sz="2800" b="1" i="1" dirty="0">
                <a:solidFill>
                  <a:srgbClr val="002060"/>
                </a:solidFill>
              </a:rPr>
              <a:t>(workshop </a:t>
            </a:r>
            <a:r>
              <a:rPr lang="cs-CZ" altLang="cs-CZ" sz="2800" b="1" i="1" dirty="0" err="1">
                <a:solidFill>
                  <a:srgbClr val="002060"/>
                </a:solidFill>
              </a:rPr>
              <a:t>with</a:t>
            </a:r>
            <a:r>
              <a:rPr lang="cs-CZ" altLang="cs-CZ" sz="2800" b="1" i="1" dirty="0">
                <a:solidFill>
                  <a:srgbClr val="002060"/>
                </a:solidFill>
              </a:rPr>
              <a:t> „</a:t>
            </a:r>
            <a:r>
              <a:rPr lang="cs-CZ" altLang="cs-CZ" sz="2800" b="1" i="1" dirty="0" err="1">
                <a:solidFill>
                  <a:srgbClr val="002060"/>
                </a:solidFill>
              </a:rPr>
              <a:t>unknown</a:t>
            </a:r>
            <a:r>
              <a:rPr lang="cs-CZ" altLang="cs-CZ" sz="2800" b="1" i="1" dirty="0">
                <a:solidFill>
                  <a:srgbClr val="002060"/>
                </a:solidFill>
              </a:rPr>
              <a:t> </a:t>
            </a:r>
            <a:r>
              <a:rPr lang="cs-CZ" altLang="cs-CZ" sz="2800" b="1" i="1" dirty="0" err="1">
                <a:solidFill>
                  <a:srgbClr val="002060"/>
                </a:solidFill>
              </a:rPr>
              <a:t>objects</a:t>
            </a:r>
            <a:r>
              <a:rPr lang="cs-CZ" altLang="cs-CZ" sz="2800" b="1" i="1" dirty="0">
                <a:solidFill>
                  <a:srgbClr val="002060"/>
                </a:solidFill>
              </a:rPr>
              <a:t>“) </a:t>
            </a:r>
          </a:p>
          <a:p>
            <a:endParaRPr lang="cs-CZ" altLang="cs-CZ" sz="2800" b="1" dirty="0">
              <a:solidFill>
                <a:srgbClr val="002060"/>
              </a:solidFill>
            </a:endParaRPr>
          </a:p>
          <a:p>
            <a:r>
              <a:rPr lang="cs-CZ" altLang="cs-CZ" sz="2800" b="1" dirty="0">
                <a:solidFill>
                  <a:srgbClr val="002060"/>
                </a:solidFill>
              </a:rPr>
              <a:t> </a:t>
            </a:r>
            <a:r>
              <a:rPr lang="cs-CZ" altLang="cs-CZ" sz="2800" b="1" dirty="0" err="1">
                <a:solidFill>
                  <a:srgbClr val="002060"/>
                </a:solidFill>
              </a:rPr>
              <a:t>Students</a:t>
            </a:r>
            <a:r>
              <a:rPr lang="cs-CZ" altLang="cs-CZ" sz="2800" b="1" dirty="0">
                <a:solidFill>
                  <a:srgbClr val="002060"/>
                </a:solidFill>
              </a:rPr>
              <a:t> are </a:t>
            </a:r>
            <a:r>
              <a:rPr lang="cs-CZ" altLang="cs-CZ" sz="2800" b="1" dirty="0" err="1">
                <a:solidFill>
                  <a:srgbClr val="002060"/>
                </a:solidFill>
              </a:rPr>
              <a:t>expected</a:t>
            </a:r>
            <a:r>
              <a:rPr lang="cs-CZ" altLang="cs-CZ" sz="2800" b="1" dirty="0">
                <a:solidFill>
                  <a:srgbClr val="002060"/>
                </a:solidFill>
              </a:rPr>
              <a:t> to </a:t>
            </a:r>
            <a:r>
              <a:rPr lang="cs-CZ" altLang="cs-CZ" sz="2800" b="1" dirty="0" err="1">
                <a:solidFill>
                  <a:srgbClr val="002060"/>
                </a:solidFill>
              </a:rPr>
              <a:t>turn</a:t>
            </a:r>
            <a:r>
              <a:rPr lang="cs-CZ" altLang="cs-CZ" sz="2800" b="1" dirty="0">
                <a:solidFill>
                  <a:srgbClr val="002060"/>
                </a:solidFill>
              </a:rPr>
              <a:t> in a </a:t>
            </a:r>
            <a:r>
              <a:rPr lang="cs-CZ" altLang="cs-CZ" sz="2800" b="1" dirty="0" err="1">
                <a:solidFill>
                  <a:srgbClr val="002060"/>
                </a:solidFill>
              </a:rPr>
              <a:t>paper</a:t>
            </a:r>
            <a:r>
              <a:rPr lang="cs-CZ" altLang="cs-CZ" sz="2800" b="1" dirty="0">
                <a:solidFill>
                  <a:srgbClr val="002060"/>
                </a:solidFill>
              </a:rPr>
              <a:t> on </a:t>
            </a:r>
            <a:r>
              <a:rPr lang="cs-CZ" altLang="cs-CZ" sz="2800" b="1" dirty="0" err="1">
                <a:solidFill>
                  <a:srgbClr val="002060"/>
                </a:solidFill>
              </a:rPr>
              <a:t>one</a:t>
            </a:r>
            <a:r>
              <a:rPr lang="cs-CZ" altLang="cs-CZ" sz="2800" b="1" dirty="0">
                <a:solidFill>
                  <a:srgbClr val="002060"/>
                </a:solidFill>
              </a:rPr>
              <a:t> </a:t>
            </a:r>
            <a:r>
              <a:rPr lang="cs-CZ" altLang="cs-CZ" sz="2800" b="1" dirty="0" err="1">
                <a:solidFill>
                  <a:srgbClr val="002060"/>
                </a:solidFill>
              </a:rPr>
              <a:t>of</a:t>
            </a:r>
            <a:r>
              <a:rPr lang="cs-CZ" altLang="cs-CZ" sz="2800" b="1" dirty="0">
                <a:solidFill>
                  <a:srgbClr val="002060"/>
                </a:solidFill>
              </a:rPr>
              <a:t> </a:t>
            </a:r>
            <a:r>
              <a:rPr lang="cs-CZ" altLang="cs-CZ" sz="2800" b="1" dirty="0" err="1">
                <a:solidFill>
                  <a:srgbClr val="002060"/>
                </a:solidFill>
              </a:rPr>
              <a:t>the</a:t>
            </a:r>
            <a:r>
              <a:rPr lang="cs-CZ" altLang="cs-CZ" sz="2800" b="1" dirty="0">
                <a:solidFill>
                  <a:srgbClr val="002060"/>
                </a:solidFill>
              </a:rPr>
              <a:t>  </a:t>
            </a:r>
            <a:r>
              <a:rPr lang="cs-CZ" altLang="cs-CZ" sz="2800" b="1" dirty="0" err="1">
                <a:solidFill>
                  <a:srgbClr val="002060"/>
                </a:solidFill>
              </a:rPr>
              <a:t>issues</a:t>
            </a:r>
            <a:r>
              <a:rPr lang="cs-CZ" altLang="cs-CZ" sz="2800" b="1" dirty="0">
                <a:solidFill>
                  <a:srgbClr val="002060"/>
                </a:solidFill>
              </a:rPr>
              <a:t>, </a:t>
            </a:r>
            <a:r>
              <a:rPr lang="cs-CZ" altLang="cs-CZ" sz="2800" b="1" dirty="0" err="1">
                <a:solidFill>
                  <a:srgbClr val="002060"/>
                </a:solidFill>
              </a:rPr>
              <a:t>listed</a:t>
            </a:r>
            <a:r>
              <a:rPr lang="cs-CZ" altLang="cs-CZ" sz="2800" b="1" dirty="0">
                <a:solidFill>
                  <a:srgbClr val="002060"/>
                </a:solidFill>
              </a:rPr>
              <a:t> </a:t>
            </a:r>
            <a:r>
              <a:rPr lang="cs-CZ" altLang="cs-CZ" sz="2800" b="1" dirty="0" err="1">
                <a:solidFill>
                  <a:srgbClr val="002060"/>
                </a:solidFill>
              </a:rPr>
              <a:t>above</a:t>
            </a:r>
            <a:r>
              <a:rPr lang="cs-CZ" altLang="cs-CZ" sz="2800" b="1" dirty="0">
                <a:solidFill>
                  <a:srgbClr val="002060"/>
                </a:solidFill>
              </a:rPr>
              <a:t>. </a:t>
            </a:r>
            <a:r>
              <a:rPr lang="cs-CZ" altLang="cs-CZ" sz="2800" b="1" dirty="0" err="1">
                <a:solidFill>
                  <a:srgbClr val="002060"/>
                </a:solidFill>
              </a:rPr>
              <a:t>For</a:t>
            </a:r>
            <a:r>
              <a:rPr lang="cs-CZ" altLang="cs-CZ" sz="2800" b="1" dirty="0">
                <a:solidFill>
                  <a:srgbClr val="002060"/>
                </a:solidFill>
              </a:rPr>
              <a:t> more </a:t>
            </a:r>
            <a:r>
              <a:rPr lang="cs-CZ" altLang="cs-CZ" sz="2800" b="1" dirty="0" err="1">
                <a:solidFill>
                  <a:srgbClr val="002060"/>
                </a:solidFill>
              </a:rPr>
              <a:t>detailes</a:t>
            </a:r>
            <a:r>
              <a:rPr lang="cs-CZ" altLang="cs-CZ" sz="2800" b="1" dirty="0">
                <a:solidFill>
                  <a:srgbClr val="002060"/>
                </a:solidFill>
              </a:rPr>
              <a:t> </a:t>
            </a:r>
            <a:r>
              <a:rPr lang="cs-CZ" altLang="cs-CZ" sz="2800" b="1" dirty="0" err="1">
                <a:solidFill>
                  <a:srgbClr val="002060"/>
                </a:solidFill>
              </a:rPr>
              <a:t>see</a:t>
            </a:r>
            <a:r>
              <a:rPr lang="cs-CZ" altLang="cs-CZ" sz="2800" b="1" dirty="0">
                <a:solidFill>
                  <a:srgbClr val="002060"/>
                </a:solidFill>
              </a:rPr>
              <a:t> </a:t>
            </a:r>
            <a:r>
              <a:rPr lang="cs-CZ" altLang="cs-CZ" sz="2800" b="1" dirty="0" err="1">
                <a:solidFill>
                  <a:srgbClr val="002060"/>
                </a:solidFill>
              </a:rPr>
              <a:t>the</a:t>
            </a:r>
            <a:r>
              <a:rPr lang="cs-CZ" altLang="cs-CZ" sz="2800" b="1" dirty="0">
                <a:solidFill>
                  <a:srgbClr val="002060"/>
                </a:solidFill>
              </a:rPr>
              <a:t> sylabus.</a:t>
            </a:r>
          </a:p>
          <a:p>
            <a:r>
              <a:rPr lang="cs-CZ" altLang="cs-CZ" sz="2800" b="1" dirty="0">
                <a:solidFill>
                  <a:srgbClr val="002060"/>
                </a:solidFill>
              </a:rPr>
              <a:t>                                                     </a:t>
            </a:r>
          </a:p>
          <a:p>
            <a:endParaRPr lang="en-US" sz="2800" dirty="0"/>
          </a:p>
        </p:txBody>
      </p:sp>
    </p:spTree>
    <p:extLst>
      <p:ext uri="{BB962C8B-B14F-4D97-AF65-F5344CB8AC3E}">
        <p14:creationId xmlns:p14="http://schemas.microsoft.com/office/powerpoint/2010/main" val="26084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995420" y="2599108"/>
            <a:ext cx="2547156" cy="646331"/>
          </a:xfrm>
          <a:prstGeom prst="rect">
            <a:avLst/>
          </a:prstGeom>
          <a:noFill/>
        </p:spPr>
        <p:txBody>
          <a:bodyPr wrap="square" rtlCol="0">
            <a:spAutoFit/>
          </a:bodyPr>
          <a:lstStyle/>
          <a:p>
            <a:r>
              <a:rPr lang="cs-CZ" b="1" dirty="0">
                <a:solidFill>
                  <a:schemeClr val="tx2"/>
                </a:solidFill>
              </a:rPr>
              <a:t>Kenneth </a:t>
            </a:r>
            <a:r>
              <a:rPr lang="cs-CZ" b="1" dirty="0" err="1">
                <a:solidFill>
                  <a:schemeClr val="tx2"/>
                </a:solidFill>
              </a:rPr>
              <a:t>Ewart</a:t>
            </a:r>
            <a:r>
              <a:rPr lang="cs-CZ" b="1" dirty="0">
                <a:solidFill>
                  <a:schemeClr val="tx2"/>
                </a:solidFill>
              </a:rPr>
              <a:t> </a:t>
            </a:r>
            <a:r>
              <a:rPr lang="cs-CZ" b="1" dirty="0" err="1">
                <a:solidFill>
                  <a:schemeClr val="tx2"/>
                </a:solidFill>
              </a:rPr>
              <a:t>Boulding</a:t>
            </a:r>
            <a:r>
              <a:rPr lang="cs-CZ" b="1" dirty="0">
                <a:solidFill>
                  <a:schemeClr val="tx2"/>
                </a:solidFill>
              </a:rPr>
              <a:t> </a:t>
            </a:r>
          </a:p>
          <a:p>
            <a:r>
              <a:rPr lang="cs-CZ" b="1" dirty="0">
                <a:solidFill>
                  <a:schemeClr val="tx2"/>
                </a:solidFill>
              </a:rPr>
              <a:t>18.1.1910 – 18.3.2000</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188" y="172400"/>
            <a:ext cx="1728192" cy="231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23528" y="692696"/>
            <a:ext cx="5917545" cy="400110"/>
          </a:xfrm>
          <a:prstGeom prst="rect">
            <a:avLst/>
          </a:prstGeom>
          <a:noFill/>
        </p:spPr>
        <p:txBody>
          <a:bodyPr wrap="square" rtlCol="0">
            <a:spAutoFit/>
          </a:bodyPr>
          <a:lstStyle/>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Co-</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founders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general</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658" y="3312726"/>
            <a:ext cx="1853381" cy="242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5561101" y="5877272"/>
            <a:ext cx="3415793" cy="646331"/>
          </a:xfrm>
          <a:prstGeom prst="rect">
            <a:avLst/>
          </a:prstGeom>
          <a:noFill/>
        </p:spPr>
        <p:txBody>
          <a:bodyPr wrap="square" rtlCol="0">
            <a:spAutoFit/>
          </a:bodyPr>
          <a:lstStyle/>
          <a:p>
            <a:r>
              <a:rPr lang="cs-CZ" b="1" dirty="0">
                <a:solidFill>
                  <a:schemeClr val="tx2"/>
                </a:solidFill>
              </a:rPr>
              <a:t>Ludwig von </a:t>
            </a:r>
            <a:r>
              <a:rPr lang="cs-CZ" b="1" dirty="0" err="1">
                <a:solidFill>
                  <a:schemeClr val="tx2"/>
                </a:solidFill>
              </a:rPr>
              <a:t>Bertalanffy</a:t>
            </a:r>
            <a:r>
              <a:rPr lang="cs-CZ" b="1" dirty="0">
                <a:solidFill>
                  <a:schemeClr val="tx2"/>
                </a:solidFill>
              </a:rPr>
              <a:t> 19.9.1901 </a:t>
            </a:r>
            <a:r>
              <a:rPr lang="cs-CZ" b="1" dirty="0" err="1">
                <a:solidFill>
                  <a:schemeClr val="tx2"/>
                </a:solidFill>
              </a:rPr>
              <a:t>Vienna</a:t>
            </a:r>
            <a:r>
              <a:rPr lang="cs-CZ" b="1" dirty="0">
                <a:solidFill>
                  <a:schemeClr val="tx2"/>
                </a:solidFill>
              </a:rPr>
              <a:t> – 12.6.1972 Buffalo, N.Y.</a:t>
            </a:r>
            <a:endParaRPr lang="en-US" b="1" dirty="0">
              <a:solidFill>
                <a:schemeClr val="tx2"/>
              </a:solidFill>
            </a:endParaRPr>
          </a:p>
        </p:txBody>
      </p:sp>
      <p:sp>
        <p:nvSpPr>
          <p:cNvPr id="5" name="Obdélník 4"/>
          <p:cNvSpPr/>
          <p:nvPr/>
        </p:nvSpPr>
        <p:spPr>
          <a:xfrm>
            <a:off x="683568" y="1890893"/>
            <a:ext cx="4968552" cy="2554545"/>
          </a:xfrm>
          <a:prstGeom prst="rect">
            <a:avLst/>
          </a:prstGeom>
        </p:spPr>
        <p:txBody>
          <a:bodyPr wrap="square">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Living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are open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characterized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p>
          <a:p>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complexity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seeking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equilibrium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use feedback –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loops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p>
          <a:p>
            <a:pPr>
              <a:buFont typeface="Arial"/>
              <a:buChar char="•"/>
            </a:pP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temporarily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defy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entropy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self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organization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cs-CZ" sz="2000" b="1"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7428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419100"/>
            <a:ext cx="770572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677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 xmlns:a16="http://schemas.microsoft.com/office/drawing/2014/main" id="{4662F690-2EF5-4D8C-BFBA-75BB725A0D1B}"/>
              </a:ext>
            </a:extLst>
          </p:cNvPr>
          <p:cNvPicPr>
            <a:picLocks noChangeAspect="1"/>
          </p:cNvPicPr>
          <p:nvPr/>
        </p:nvPicPr>
        <p:blipFill>
          <a:blip r:embed="rId2"/>
          <a:stretch>
            <a:fillRect/>
          </a:stretch>
        </p:blipFill>
        <p:spPr>
          <a:xfrm>
            <a:off x="4562941" y="815156"/>
            <a:ext cx="3439269" cy="2613844"/>
          </a:xfrm>
          <a:prstGeom prst="rect">
            <a:avLst/>
          </a:prstGeom>
        </p:spPr>
      </p:pic>
      <p:sp>
        <p:nvSpPr>
          <p:cNvPr id="4" name="TextovéPole 3">
            <a:extLst>
              <a:ext uri="{FF2B5EF4-FFF2-40B4-BE49-F238E27FC236}">
                <a16:creationId xmlns="" xmlns:a16="http://schemas.microsoft.com/office/drawing/2014/main" id="{5F3244E2-AA25-4F9C-909A-2A64933EC981}"/>
              </a:ext>
            </a:extLst>
          </p:cNvPr>
          <p:cNvSpPr txBox="1"/>
          <p:nvPr/>
        </p:nvSpPr>
        <p:spPr>
          <a:xfrm>
            <a:off x="4623982" y="3751238"/>
            <a:ext cx="3439269" cy="646331"/>
          </a:xfrm>
          <a:prstGeom prst="rect">
            <a:avLst/>
          </a:prstGeom>
          <a:noFill/>
        </p:spPr>
        <p:txBody>
          <a:bodyPr wrap="square" rtlCol="0">
            <a:spAutoFit/>
          </a:bodyPr>
          <a:lstStyle/>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Humberto</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R.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Maturana</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14.9.1928 </a:t>
            </a:r>
          </a:p>
        </p:txBody>
      </p:sp>
      <p:sp>
        <p:nvSpPr>
          <p:cNvPr id="5" name="TextovéPole 4">
            <a:extLst>
              <a:ext uri="{FF2B5EF4-FFF2-40B4-BE49-F238E27FC236}">
                <a16:creationId xmlns="" xmlns:a16="http://schemas.microsoft.com/office/drawing/2014/main" id="{1B6DC4E4-CBC0-47CD-9014-557BD9B2BF8E}"/>
              </a:ext>
            </a:extLst>
          </p:cNvPr>
          <p:cNvSpPr txBox="1"/>
          <p:nvPr/>
        </p:nvSpPr>
        <p:spPr>
          <a:xfrm>
            <a:off x="4648560" y="4478280"/>
            <a:ext cx="3799309" cy="1754326"/>
          </a:xfrm>
          <a:prstGeom prst="rect">
            <a:avLst/>
          </a:prstGeom>
          <a:noFill/>
        </p:spPr>
        <p:txBody>
          <a:bodyPr wrap="square" rtlCol="0">
            <a:spAutoFit/>
          </a:bodyPr>
          <a:lstStyle/>
          <a:p>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concept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an„autopoietic</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self-developing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separeate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staying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as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structure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behavior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governed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by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Used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alo in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socials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ciences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t>
            </a:r>
          </a:p>
        </p:txBody>
      </p:sp>
      <p:pic>
        <p:nvPicPr>
          <p:cNvPr id="6" name="Obrázek 5">
            <a:extLst>
              <a:ext uri="{FF2B5EF4-FFF2-40B4-BE49-F238E27FC236}">
                <a16:creationId xmlns="" xmlns:a16="http://schemas.microsoft.com/office/drawing/2014/main" id="{E4B5875B-93BC-418F-8FD3-6DCF1767131D}"/>
              </a:ext>
            </a:extLst>
          </p:cNvPr>
          <p:cNvPicPr>
            <a:picLocks noChangeAspect="1"/>
          </p:cNvPicPr>
          <p:nvPr/>
        </p:nvPicPr>
        <p:blipFill>
          <a:blip r:embed="rId3"/>
          <a:stretch>
            <a:fillRect/>
          </a:stretch>
        </p:blipFill>
        <p:spPr>
          <a:xfrm>
            <a:off x="1099579" y="4267305"/>
            <a:ext cx="2511299" cy="2176277"/>
          </a:xfrm>
          <a:prstGeom prst="rect">
            <a:avLst/>
          </a:prstGeom>
        </p:spPr>
      </p:pic>
      <p:pic>
        <p:nvPicPr>
          <p:cNvPr id="7" name="Obrázek 6">
            <a:extLst>
              <a:ext uri="{FF2B5EF4-FFF2-40B4-BE49-F238E27FC236}">
                <a16:creationId xmlns="" xmlns:a16="http://schemas.microsoft.com/office/drawing/2014/main" id="{D4176B97-F940-430B-A058-3449770F45CB}"/>
              </a:ext>
            </a:extLst>
          </p:cNvPr>
          <p:cNvPicPr>
            <a:picLocks noChangeAspect="1"/>
          </p:cNvPicPr>
          <p:nvPr/>
        </p:nvPicPr>
        <p:blipFill>
          <a:blip r:embed="rId4"/>
          <a:stretch>
            <a:fillRect/>
          </a:stretch>
        </p:blipFill>
        <p:spPr>
          <a:xfrm>
            <a:off x="916707" y="396122"/>
            <a:ext cx="2694171" cy="3592228"/>
          </a:xfrm>
          <a:prstGeom prst="rect">
            <a:avLst/>
          </a:prstGeom>
        </p:spPr>
      </p:pic>
    </p:spTree>
    <p:extLst>
      <p:ext uri="{BB962C8B-B14F-4D97-AF65-F5344CB8AC3E}">
        <p14:creationId xmlns:p14="http://schemas.microsoft.com/office/powerpoint/2010/main" val="3638078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 xmlns:a16="http://schemas.microsoft.com/office/drawing/2014/main" id="{F3AE6645-90B0-457F-AE2D-EDBAF5CD5207}"/>
              </a:ext>
            </a:extLst>
          </p:cNvPr>
          <p:cNvSpPr txBox="1"/>
          <p:nvPr/>
        </p:nvSpPr>
        <p:spPr>
          <a:xfrm>
            <a:off x="755576" y="399002"/>
            <a:ext cx="3960440" cy="4524315"/>
          </a:xfrm>
          <a:prstGeom prst="rect">
            <a:avLst/>
          </a:prstGeom>
          <a:noFill/>
        </p:spPr>
        <p:txBody>
          <a:bodyPr wrap="square" rtlCol="0">
            <a:spAutoFit/>
          </a:bodyPr>
          <a:lstStyle/>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nervous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coupled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organism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integrates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in a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manner</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plastic</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connectivity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being</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continuously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determined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though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participation</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autopoiesis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oprganism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Therefore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connectivity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nervous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coupled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history</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interactions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od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organism</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coupled</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Humberto</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Maturana</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Cognitive</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chemeClr val="tx2"/>
                </a:solidFill>
                <a:latin typeface="Tahoma" panose="020B0604030504040204" pitchFamily="34" charset="0"/>
                <a:ea typeface="Tahoma" panose="020B0604030504040204" pitchFamily="34" charset="0"/>
                <a:cs typeface="Tahoma" panose="020B0604030504040204" pitchFamily="34" charset="0"/>
              </a:rPr>
              <a:t>strategies</a:t>
            </a:r>
            <a:r>
              <a:rPr lang="cs-CZ" b="1" dirty="0">
                <a:solidFill>
                  <a:schemeClr val="tx2"/>
                </a:solidFill>
                <a:latin typeface="Tahoma" panose="020B0604030504040204" pitchFamily="34" charset="0"/>
                <a:ea typeface="Tahoma" panose="020B0604030504040204" pitchFamily="34" charset="0"/>
                <a:cs typeface="Tahoma" panose="020B0604030504040204" pitchFamily="34" charset="0"/>
              </a:rPr>
              <a:t> </a:t>
            </a:r>
          </a:p>
        </p:txBody>
      </p:sp>
      <p:sp>
        <p:nvSpPr>
          <p:cNvPr id="3" name="TextovéPole 2">
            <a:extLst>
              <a:ext uri="{FF2B5EF4-FFF2-40B4-BE49-F238E27FC236}">
                <a16:creationId xmlns="" xmlns:a16="http://schemas.microsoft.com/office/drawing/2014/main" id="{867968DD-F999-47B0-8FFC-C0D7F0472162}"/>
              </a:ext>
            </a:extLst>
          </p:cNvPr>
          <p:cNvSpPr txBox="1"/>
          <p:nvPr/>
        </p:nvSpPr>
        <p:spPr>
          <a:xfrm>
            <a:off x="719572" y="5373216"/>
            <a:ext cx="7704856" cy="923330"/>
          </a:xfrm>
          <a:prstGeom prst="rect">
            <a:avLst/>
          </a:prstGeom>
          <a:noFill/>
        </p:spPr>
        <p:txBody>
          <a:bodyPr wrap="square" rtlCol="0">
            <a:spAutoFit/>
          </a:bodyPr>
          <a:lstStyle/>
          <a:p>
            <a:r>
              <a:rPr lang="en-US" b="1" dirty="0">
                <a:solidFill>
                  <a:schemeClr val="tx2"/>
                </a:solidFill>
                <a:latin typeface="Tahoma" panose="020B0604030504040204" pitchFamily="34" charset="0"/>
                <a:ea typeface="Tahoma" panose="020B0604030504040204" pitchFamily="34" charset="0"/>
                <a:cs typeface="Tahoma" panose="020B0604030504040204" pitchFamily="34" charset="0"/>
              </a:rPr>
              <a:t>Science is not a domain of objective knowledge, but a domain of subject dependent knowledge defined by a methodology that specifies the properties of the knower.</a:t>
            </a:r>
            <a:endParaRPr lang="cs-CZ"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4" name="Obrázek 3">
            <a:extLst>
              <a:ext uri="{FF2B5EF4-FFF2-40B4-BE49-F238E27FC236}">
                <a16:creationId xmlns="" xmlns:a16="http://schemas.microsoft.com/office/drawing/2014/main" id="{05BE5D1E-8302-434C-8633-97F76879F609}"/>
              </a:ext>
            </a:extLst>
          </p:cNvPr>
          <p:cNvPicPr>
            <a:picLocks noChangeAspect="1"/>
          </p:cNvPicPr>
          <p:nvPr/>
        </p:nvPicPr>
        <p:blipFill>
          <a:blip r:embed="rId2"/>
          <a:stretch>
            <a:fillRect/>
          </a:stretch>
        </p:blipFill>
        <p:spPr>
          <a:xfrm>
            <a:off x="5292080" y="399673"/>
            <a:ext cx="3343275" cy="4762500"/>
          </a:xfrm>
          <a:prstGeom prst="rect">
            <a:avLst/>
          </a:prstGeom>
        </p:spPr>
      </p:pic>
    </p:spTree>
    <p:extLst>
      <p:ext uri="{BB962C8B-B14F-4D97-AF65-F5344CB8AC3E}">
        <p14:creationId xmlns:p14="http://schemas.microsoft.com/office/powerpoint/2010/main" val="176368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0"/>
            <a:ext cx="4608512" cy="6732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004048" y="2766307"/>
            <a:ext cx="4752528" cy="1015663"/>
          </a:xfrm>
          <a:prstGeom prst="rect">
            <a:avLst/>
          </a:prstGeom>
          <a:noFill/>
        </p:spPr>
        <p:txBody>
          <a:bodyPr wrap="square" rtlCol="0">
            <a:spAutoFit/>
          </a:bodyPr>
          <a:lstStyle/>
          <a:p>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Two</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examples</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 static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systems</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view</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in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theory</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organization</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6872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2" y="190650"/>
            <a:ext cx="9084148" cy="639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857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8784976"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138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406804" y="3227452"/>
            <a:ext cx="4536504" cy="369332"/>
          </a:xfrm>
          <a:prstGeom prst="rect">
            <a:avLst/>
          </a:prstGeom>
          <a:noFill/>
        </p:spPr>
        <p:txBody>
          <a:bodyPr wrap="square" rtlCol="0">
            <a:spAutoFit/>
          </a:bodyPr>
          <a:lstStyle/>
          <a:p>
            <a:r>
              <a:rPr lang="cs-CZ" b="1" dirty="0">
                <a:solidFill>
                  <a:schemeClr val="accent1">
                    <a:lumMod val="50000"/>
                  </a:schemeClr>
                </a:solidFill>
              </a:rPr>
              <a:t>Jean </a:t>
            </a:r>
            <a:r>
              <a:rPr lang="cs-CZ" b="1" dirty="0" err="1">
                <a:solidFill>
                  <a:schemeClr val="accent1">
                    <a:lumMod val="50000"/>
                  </a:schemeClr>
                </a:solidFill>
              </a:rPr>
              <a:t>Piaget</a:t>
            </a:r>
            <a:r>
              <a:rPr lang="cs-CZ" b="1" dirty="0">
                <a:solidFill>
                  <a:schemeClr val="accent1">
                    <a:lumMod val="50000"/>
                  </a:schemeClr>
                </a:solidFill>
              </a:rPr>
              <a:t> </a:t>
            </a:r>
            <a:r>
              <a:rPr lang="cs-CZ" dirty="0">
                <a:solidFill>
                  <a:schemeClr val="accent1">
                    <a:lumMod val="50000"/>
                  </a:schemeClr>
                </a:solidFill>
              </a:rPr>
              <a:t>1896 </a:t>
            </a:r>
            <a:r>
              <a:rPr lang="cs-CZ" dirty="0" err="1">
                <a:solidFill>
                  <a:schemeClr val="accent1">
                    <a:lumMod val="50000"/>
                  </a:schemeClr>
                </a:solidFill>
              </a:rPr>
              <a:t>Neuchatel</a:t>
            </a:r>
            <a:r>
              <a:rPr lang="cs-CZ" dirty="0">
                <a:solidFill>
                  <a:schemeClr val="accent1">
                    <a:lumMod val="50000"/>
                  </a:schemeClr>
                </a:solidFill>
              </a:rPr>
              <a:t> -  1980 </a:t>
            </a:r>
            <a:r>
              <a:rPr lang="cs-CZ" dirty="0" err="1">
                <a:solidFill>
                  <a:schemeClr val="accent1">
                    <a:lumMod val="50000"/>
                  </a:schemeClr>
                </a:solidFill>
              </a:rPr>
              <a:t>Geneva</a:t>
            </a:r>
            <a:endParaRPr lang="en-US" dirty="0">
              <a:solidFill>
                <a:schemeClr val="accent1">
                  <a:lumMod val="50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3809"/>
            <a:ext cx="3011899" cy="2743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4" y="3789040"/>
            <a:ext cx="6891719"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1063080"/>
            <a:ext cx="17907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3779912" y="1268760"/>
            <a:ext cx="2736304" cy="1477328"/>
          </a:xfrm>
          <a:prstGeom prst="rect">
            <a:avLst/>
          </a:prstGeom>
          <a:noFill/>
        </p:spPr>
        <p:txBody>
          <a:bodyPr wrap="square" rtlCol="0">
            <a:spAutoFit/>
          </a:bodyPr>
          <a:lstStyle/>
          <a:p>
            <a:r>
              <a:rPr lang="cs-CZ" b="1" dirty="0" err="1">
                <a:solidFill>
                  <a:schemeClr val="tx2"/>
                </a:solidFill>
              </a:rPr>
              <a:t>When</a:t>
            </a:r>
            <a:r>
              <a:rPr lang="cs-CZ" b="1" dirty="0">
                <a:solidFill>
                  <a:schemeClr val="tx2"/>
                </a:solidFill>
              </a:rPr>
              <a:t> </a:t>
            </a:r>
            <a:r>
              <a:rPr lang="cs-CZ" b="1" dirty="0" err="1">
                <a:solidFill>
                  <a:schemeClr val="tx2"/>
                </a:solidFill>
              </a:rPr>
              <a:t>you</a:t>
            </a:r>
            <a:r>
              <a:rPr lang="cs-CZ" b="1" dirty="0">
                <a:solidFill>
                  <a:schemeClr val="tx2"/>
                </a:solidFill>
              </a:rPr>
              <a:t> </a:t>
            </a:r>
            <a:r>
              <a:rPr lang="cs-CZ" b="1" dirty="0" err="1">
                <a:solidFill>
                  <a:schemeClr val="tx2"/>
                </a:solidFill>
              </a:rPr>
              <a:t>teach</a:t>
            </a:r>
            <a:r>
              <a:rPr lang="cs-CZ" b="1" dirty="0">
                <a:solidFill>
                  <a:schemeClr val="tx2"/>
                </a:solidFill>
              </a:rPr>
              <a:t> a </a:t>
            </a:r>
            <a:r>
              <a:rPr lang="cs-CZ" b="1" dirty="0" err="1">
                <a:solidFill>
                  <a:schemeClr val="tx2"/>
                </a:solidFill>
              </a:rPr>
              <a:t>child</a:t>
            </a:r>
            <a:endParaRPr lang="cs-CZ" b="1" dirty="0">
              <a:solidFill>
                <a:schemeClr val="tx2"/>
              </a:solidFill>
            </a:endParaRPr>
          </a:p>
          <a:p>
            <a:r>
              <a:rPr lang="cs-CZ" b="1" dirty="0" err="1">
                <a:solidFill>
                  <a:schemeClr val="tx2"/>
                </a:solidFill>
              </a:rPr>
              <a:t>something</a:t>
            </a:r>
            <a:r>
              <a:rPr lang="cs-CZ" b="1" dirty="0">
                <a:solidFill>
                  <a:schemeClr val="tx2"/>
                </a:solidFill>
              </a:rPr>
              <a:t>, </a:t>
            </a:r>
            <a:r>
              <a:rPr lang="cs-CZ" b="1" dirty="0" err="1">
                <a:solidFill>
                  <a:schemeClr val="tx2"/>
                </a:solidFill>
              </a:rPr>
              <a:t>you</a:t>
            </a:r>
            <a:r>
              <a:rPr lang="cs-CZ" b="1" dirty="0">
                <a:solidFill>
                  <a:schemeClr val="tx2"/>
                </a:solidFill>
              </a:rPr>
              <a:t> </a:t>
            </a:r>
            <a:r>
              <a:rPr lang="cs-CZ" b="1" dirty="0" err="1">
                <a:solidFill>
                  <a:schemeClr val="tx2"/>
                </a:solidFill>
              </a:rPr>
              <a:t>take</a:t>
            </a:r>
            <a:r>
              <a:rPr lang="cs-CZ" b="1" dirty="0">
                <a:solidFill>
                  <a:schemeClr val="tx2"/>
                </a:solidFill>
              </a:rPr>
              <a:t> </a:t>
            </a:r>
            <a:r>
              <a:rPr lang="cs-CZ" b="1" dirty="0" err="1">
                <a:solidFill>
                  <a:schemeClr val="tx2"/>
                </a:solidFill>
              </a:rPr>
              <a:t>away</a:t>
            </a:r>
            <a:endParaRPr lang="cs-CZ" b="1" dirty="0">
              <a:solidFill>
                <a:schemeClr val="tx2"/>
              </a:solidFill>
            </a:endParaRPr>
          </a:p>
          <a:p>
            <a:r>
              <a:rPr lang="cs-CZ" b="1" dirty="0" err="1">
                <a:solidFill>
                  <a:schemeClr val="tx2"/>
                </a:solidFill>
              </a:rPr>
              <a:t>forever</a:t>
            </a:r>
            <a:r>
              <a:rPr lang="cs-CZ" b="1" dirty="0">
                <a:solidFill>
                  <a:schemeClr val="tx2"/>
                </a:solidFill>
              </a:rPr>
              <a:t> his </a:t>
            </a:r>
            <a:r>
              <a:rPr lang="cs-CZ" b="1" dirty="0" err="1">
                <a:solidFill>
                  <a:schemeClr val="tx2"/>
                </a:solidFill>
              </a:rPr>
              <a:t>chance</a:t>
            </a:r>
            <a:r>
              <a:rPr lang="cs-CZ" b="1" dirty="0">
                <a:solidFill>
                  <a:schemeClr val="tx2"/>
                </a:solidFill>
              </a:rPr>
              <a:t> </a:t>
            </a:r>
            <a:r>
              <a:rPr lang="cs-CZ" b="1" dirty="0" err="1">
                <a:solidFill>
                  <a:schemeClr val="tx2"/>
                </a:solidFill>
              </a:rPr>
              <a:t>of</a:t>
            </a:r>
            <a:r>
              <a:rPr lang="cs-CZ" b="1" dirty="0">
                <a:solidFill>
                  <a:schemeClr val="tx2"/>
                </a:solidFill>
              </a:rPr>
              <a:t> </a:t>
            </a:r>
          </a:p>
          <a:p>
            <a:r>
              <a:rPr lang="cs-CZ" b="1" dirty="0" err="1">
                <a:solidFill>
                  <a:schemeClr val="tx2"/>
                </a:solidFill>
              </a:rPr>
              <a:t>discovering</a:t>
            </a:r>
            <a:r>
              <a:rPr lang="cs-CZ" b="1" dirty="0">
                <a:solidFill>
                  <a:schemeClr val="tx2"/>
                </a:solidFill>
              </a:rPr>
              <a:t> </a:t>
            </a:r>
            <a:r>
              <a:rPr lang="cs-CZ" b="1" dirty="0" err="1">
                <a:solidFill>
                  <a:schemeClr val="tx2"/>
                </a:solidFill>
              </a:rPr>
              <a:t>it</a:t>
            </a:r>
            <a:r>
              <a:rPr lang="cs-CZ" b="1" dirty="0">
                <a:solidFill>
                  <a:schemeClr val="tx2"/>
                </a:solidFill>
              </a:rPr>
              <a:t> </a:t>
            </a:r>
            <a:r>
              <a:rPr lang="cs-CZ" b="1" dirty="0" err="1">
                <a:solidFill>
                  <a:schemeClr val="tx2"/>
                </a:solidFill>
              </a:rPr>
              <a:t>for</a:t>
            </a:r>
            <a:r>
              <a:rPr lang="cs-CZ" b="1" dirty="0">
                <a:solidFill>
                  <a:schemeClr val="tx2"/>
                </a:solidFill>
              </a:rPr>
              <a:t> </a:t>
            </a:r>
            <a:r>
              <a:rPr lang="cs-CZ" b="1" dirty="0" err="1">
                <a:solidFill>
                  <a:schemeClr val="tx2"/>
                </a:solidFill>
              </a:rPr>
              <a:t>himself</a:t>
            </a:r>
            <a:r>
              <a:rPr lang="cs-CZ" b="1" dirty="0">
                <a:solidFill>
                  <a:schemeClr val="tx2"/>
                </a:solidFill>
              </a:rPr>
              <a:t>.  </a:t>
            </a:r>
          </a:p>
          <a:p>
            <a:r>
              <a:rPr lang="cs-CZ" b="1" dirty="0">
                <a:solidFill>
                  <a:schemeClr val="tx2"/>
                </a:solidFill>
              </a:rPr>
              <a:t>                                        J.P.</a:t>
            </a:r>
            <a:endParaRPr lang="en-US" b="1" dirty="0">
              <a:solidFill>
                <a:schemeClr val="tx2"/>
              </a:solidFill>
            </a:endParaRPr>
          </a:p>
        </p:txBody>
      </p:sp>
      <p:sp>
        <p:nvSpPr>
          <p:cNvPr id="4" name="TextovéPole 3"/>
          <p:cNvSpPr txBox="1"/>
          <p:nvPr/>
        </p:nvSpPr>
        <p:spPr>
          <a:xfrm>
            <a:off x="3544847" y="473806"/>
            <a:ext cx="5186035" cy="461665"/>
          </a:xfrm>
          <a:prstGeom prst="rect">
            <a:avLst/>
          </a:prstGeom>
          <a:noFill/>
        </p:spPr>
        <p:txBody>
          <a:bodyPr wrap="none" rtlCol="0">
            <a:sp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cognitive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development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view</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9436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477" y="2780928"/>
            <a:ext cx="3803904" cy="2784348"/>
          </a:xfrm>
          <a:prstGeom prst="rect">
            <a:avLst/>
          </a:prstGeom>
        </p:spPr>
      </p:pic>
      <p:sp>
        <p:nvSpPr>
          <p:cNvPr id="4" name="TextovéPole 3"/>
          <p:cNvSpPr txBox="1"/>
          <p:nvPr/>
        </p:nvSpPr>
        <p:spPr>
          <a:xfrm>
            <a:off x="997358" y="1052736"/>
            <a:ext cx="7164141" cy="707886"/>
          </a:xfrm>
          <a:prstGeom prst="rect">
            <a:avLst/>
          </a:prstGeom>
          <a:noFill/>
        </p:spPr>
        <p:txBody>
          <a:bodyPr wrap="non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Picturing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change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over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time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evolution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development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Linear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non-</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linear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view</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2000" dirty="0" err="1">
                <a:solidFill>
                  <a:schemeClr val="tx2"/>
                </a:solidFill>
                <a:latin typeface="Tahoma" panose="020B0604030504040204" pitchFamily="34" charset="0"/>
                <a:ea typeface="Tahoma" panose="020B0604030504040204" pitchFamily="34" charset="0"/>
                <a:cs typeface="Tahoma" panose="020B0604030504040204" pitchFamily="34" charset="0"/>
              </a:rPr>
              <a:t>see</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dirty="0" err="1">
                <a:solidFill>
                  <a:schemeClr val="tx2"/>
                </a:solidFill>
                <a:latin typeface="Tahoma" panose="020B0604030504040204" pitchFamily="34" charset="0"/>
                <a:ea typeface="Tahoma" panose="020B0604030504040204" pitchFamily="34" charset="0"/>
                <a:cs typeface="Tahoma" panose="020B0604030504040204" pitchFamily="34" charset="0"/>
              </a:rPr>
              <a:t>also</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dirty="0" err="1">
                <a:solidFill>
                  <a:schemeClr val="tx2"/>
                </a:solidFill>
                <a:latin typeface="Tahoma" panose="020B0604030504040204" pitchFamily="34" charset="0"/>
                <a:ea typeface="Tahoma" panose="020B0604030504040204" pitchFamily="34" charset="0"/>
                <a:cs typeface="Tahoma" panose="020B0604030504040204" pitchFamily="34" charset="0"/>
              </a:rPr>
              <a:t>slides</a:t>
            </a:r>
            <a:r>
              <a:rPr lang="cs-CZ" sz="2000" dirty="0">
                <a:solidFill>
                  <a:schemeClr val="tx2"/>
                </a:solidFill>
                <a:latin typeface="Tahoma" panose="020B0604030504040204" pitchFamily="34" charset="0"/>
                <a:ea typeface="Tahoma" panose="020B0604030504040204" pitchFamily="34" charset="0"/>
                <a:cs typeface="Tahoma" panose="020B0604030504040204" pitchFamily="34" charset="0"/>
              </a:rPr>
              <a:t> 49 – 54)</a:t>
            </a: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2763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30867" y="274663"/>
            <a:ext cx="186843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délník 2"/>
          <p:cNvSpPr/>
          <p:nvPr/>
        </p:nvSpPr>
        <p:spPr>
          <a:xfrm>
            <a:off x="5878911" y="1189063"/>
            <a:ext cx="1965351" cy="7215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délník 3"/>
          <p:cNvSpPr/>
          <p:nvPr/>
        </p:nvSpPr>
        <p:spPr>
          <a:xfrm>
            <a:off x="5847008" y="3740236"/>
            <a:ext cx="1338124" cy="7499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bdélník 4"/>
          <p:cNvSpPr/>
          <p:nvPr/>
        </p:nvSpPr>
        <p:spPr>
          <a:xfrm>
            <a:off x="1590575" y="3139978"/>
            <a:ext cx="1066301" cy="5128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bdélník 5"/>
          <p:cNvSpPr/>
          <p:nvPr/>
        </p:nvSpPr>
        <p:spPr>
          <a:xfrm>
            <a:off x="667650" y="1459934"/>
            <a:ext cx="1456078"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bdélník 6"/>
          <p:cNvSpPr/>
          <p:nvPr/>
        </p:nvSpPr>
        <p:spPr>
          <a:xfrm>
            <a:off x="3647229" y="4197436"/>
            <a:ext cx="1287943" cy="7803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bdélník 7"/>
          <p:cNvSpPr/>
          <p:nvPr/>
        </p:nvSpPr>
        <p:spPr>
          <a:xfrm>
            <a:off x="3280097" y="5922788"/>
            <a:ext cx="2372023" cy="69241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bdélník 8"/>
          <p:cNvSpPr/>
          <p:nvPr/>
        </p:nvSpPr>
        <p:spPr>
          <a:xfrm>
            <a:off x="1511626" y="4069177"/>
            <a:ext cx="1224200" cy="3700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délník 9"/>
          <p:cNvSpPr/>
          <p:nvPr/>
        </p:nvSpPr>
        <p:spPr>
          <a:xfrm>
            <a:off x="1946786" y="5128394"/>
            <a:ext cx="1784435" cy="5688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bdélník 10"/>
          <p:cNvSpPr/>
          <p:nvPr/>
        </p:nvSpPr>
        <p:spPr>
          <a:xfrm>
            <a:off x="3585142" y="2289830"/>
            <a:ext cx="1413159" cy="10212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délník 11"/>
          <p:cNvSpPr/>
          <p:nvPr/>
        </p:nvSpPr>
        <p:spPr>
          <a:xfrm>
            <a:off x="5861158" y="2298374"/>
            <a:ext cx="1807186" cy="5545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bdélník 12"/>
          <p:cNvSpPr/>
          <p:nvPr/>
        </p:nvSpPr>
        <p:spPr>
          <a:xfrm>
            <a:off x="5847008" y="5243604"/>
            <a:ext cx="1329893" cy="5616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ovéPole 13"/>
          <p:cNvSpPr txBox="1"/>
          <p:nvPr/>
        </p:nvSpPr>
        <p:spPr>
          <a:xfrm>
            <a:off x="3639973" y="414169"/>
            <a:ext cx="1278042" cy="646331"/>
          </a:xfrm>
          <a:prstGeom prst="rect">
            <a:avLst/>
          </a:prstGeom>
          <a:noFill/>
        </p:spPr>
        <p:txBody>
          <a:bodyPr wrap="none" rtlCol="0">
            <a:spAutoFit/>
          </a:bodyPr>
          <a:lstStyle/>
          <a:p>
            <a:pPr algn="ctr"/>
            <a:r>
              <a:rPr lang="en-US" b="1" dirty="0">
                <a:solidFill>
                  <a:srgbClr val="00B0F0"/>
                </a:solidFill>
              </a:rPr>
              <a:t>Is that stuff</a:t>
            </a:r>
          </a:p>
          <a:p>
            <a:pPr algn="ctr"/>
            <a:r>
              <a:rPr lang="en-US" b="1" dirty="0">
                <a:solidFill>
                  <a:srgbClr val="00B0F0"/>
                </a:solidFill>
              </a:rPr>
              <a:t> working?</a:t>
            </a:r>
          </a:p>
        </p:txBody>
      </p:sp>
      <p:sp>
        <p:nvSpPr>
          <p:cNvPr id="16" name="TextovéPole 15"/>
          <p:cNvSpPr txBox="1"/>
          <p:nvPr/>
        </p:nvSpPr>
        <p:spPr>
          <a:xfrm>
            <a:off x="6051670" y="1199391"/>
            <a:ext cx="1461747" cy="646331"/>
          </a:xfrm>
          <a:prstGeom prst="rect">
            <a:avLst/>
          </a:prstGeom>
          <a:noFill/>
        </p:spPr>
        <p:txBody>
          <a:bodyPr wrap="none" rtlCol="0">
            <a:spAutoFit/>
          </a:bodyPr>
          <a:lstStyle/>
          <a:p>
            <a:pPr algn="ctr"/>
            <a:r>
              <a:rPr lang="en-US" dirty="0"/>
              <a:t>Did you poke </a:t>
            </a:r>
          </a:p>
          <a:p>
            <a:pPr algn="ctr"/>
            <a:r>
              <a:rPr lang="en-US" dirty="0"/>
              <a:t>into it?</a:t>
            </a:r>
          </a:p>
        </p:txBody>
      </p:sp>
      <p:sp>
        <p:nvSpPr>
          <p:cNvPr id="17" name="TextovéPole 16"/>
          <p:cNvSpPr txBox="1"/>
          <p:nvPr/>
        </p:nvSpPr>
        <p:spPr>
          <a:xfrm>
            <a:off x="713208" y="1630219"/>
            <a:ext cx="1426416" cy="646331"/>
          </a:xfrm>
          <a:prstGeom prst="rect">
            <a:avLst/>
          </a:prstGeom>
          <a:noFill/>
        </p:spPr>
        <p:txBody>
          <a:bodyPr wrap="none" rtlCol="0">
            <a:spAutoFit/>
          </a:bodyPr>
          <a:lstStyle/>
          <a:p>
            <a:pPr algn="ctr"/>
            <a:r>
              <a:rPr lang="en-US" dirty="0"/>
              <a:t>Don´t you</a:t>
            </a:r>
          </a:p>
          <a:p>
            <a:pPr algn="ctr"/>
            <a:r>
              <a:rPr lang="en-US" dirty="0"/>
              <a:t> poke into it !</a:t>
            </a:r>
          </a:p>
        </p:txBody>
      </p:sp>
      <p:sp>
        <p:nvSpPr>
          <p:cNvPr id="18" name="TextovéPole 17"/>
          <p:cNvSpPr txBox="1"/>
          <p:nvPr/>
        </p:nvSpPr>
        <p:spPr>
          <a:xfrm>
            <a:off x="6164140" y="2383431"/>
            <a:ext cx="1298176" cy="369332"/>
          </a:xfrm>
          <a:prstGeom prst="rect">
            <a:avLst/>
          </a:prstGeom>
          <a:noFill/>
        </p:spPr>
        <p:txBody>
          <a:bodyPr wrap="none" rtlCol="0">
            <a:spAutoFit/>
          </a:bodyPr>
          <a:lstStyle/>
          <a:p>
            <a:r>
              <a:rPr lang="en-US" dirty="0"/>
              <a:t>You </a:t>
            </a:r>
            <a:r>
              <a:rPr lang="en-US" dirty="0" err="1"/>
              <a:t>clums</a:t>
            </a:r>
            <a:r>
              <a:rPr lang="cs-CZ" dirty="0"/>
              <a:t>y</a:t>
            </a:r>
            <a:r>
              <a:rPr lang="en-US" dirty="0"/>
              <a:t>!</a:t>
            </a:r>
          </a:p>
        </p:txBody>
      </p:sp>
      <p:sp>
        <p:nvSpPr>
          <p:cNvPr id="19" name="TextovéPole 18"/>
          <p:cNvSpPr txBox="1"/>
          <p:nvPr/>
        </p:nvSpPr>
        <p:spPr>
          <a:xfrm>
            <a:off x="3643243" y="2298374"/>
            <a:ext cx="1243674" cy="646331"/>
          </a:xfrm>
          <a:prstGeom prst="rect">
            <a:avLst/>
          </a:prstGeom>
          <a:noFill/>
        </p:spPr>
        <p:txBody>
          <a:bodyPr wrap="none" rtlCol="0">
            <a:spAutoFit/>
          </a:bodyPr>
          <a:lstStyle/>
          <a:p>
            <a:r>
              <a:rPr lang="en-US" dirty="0"/>
              <a:t>Did anyone</a:t>
            </a:r>
          </a:p>
          <a:p>
            <a:r>
              <a:rPr lang="en-US" dirty="0"/>
              <a:t>  see you?</a:t>
            </a:r>
          </a:p>
        </p:txBody>
      </p:sp>
      <p:sp>
        <p:nvSpPr>
          <p:cNvPr id="20" name="TextovéPole 19"/>
          <p:cNvSpPr txBox="1"/>
          <p:nvPr/>
        </p:nvSpPr>
        <p:spPr>
          <a:xfrm>
            <a:off x="1563187" y="3211733"/>
            <a:ext cx="1600181" cy="369332"/>
          </a:xfrm>
          <a:prstGeom prst="rect">
            <a:avLst/>
          </a:prstGeom>
          <a:noFill/>
        </p:spPr>
        <p:txBody>
          <a:bodyPr wrap="square" rtlCol="0">
            <a:spAutoFit/>
          </a:bodyPr>
          <a:lstStyle/>
          <a:p>
            <a:r>
              <a:rPr lang="en-US" dirty="0"/>
              <a:t>Burke it!</a:t>
            </a:r>
          </a:p>
        </p:txBody>
      </p:sp>
      <p:sp>
        <p:nvSpPr>
          <p:cNvPr id="21" name="TextovéPole 20"/>
          <p:cNvSpPr txBox="1"/>
          <p:nvPr/>
        </p:nvSpPr>
        <p:spPr>
          <a:xfrm>
            <a:off x="1511625" y="4101814"/>
            <a:ext cx="1476199" cy="369332"/>
          </a:xfrm>
          <a:prstGeom prst="rect">
            <a:avLst/>
          </a:prstGeom>
          <a:noFill/>
        </p:spPr>
        <p:txBody>
          <a:bodyPr wrap="square" rtlCol="0">
            <a:spAutoFit/>
          </a:bodyPr>
          <a:lstStyle/>
          <a:p>
            <a:r>
              <a:rPr lang="en-US" dirty="0"/>
              <a:t>Did it work?</a:t>
            </a:r>
          </a:p>
        </p:txBody>
      </p:sp>
      <p:sp>
        <p:nvSpPr>
          <p:cNvPr id="22" name="TextovéPole 21"/>
          <p:cNvSpPr txBox="1"/>
          <p:nvPr/>
        </p:nvSpPr>
        <p:spPr>
          <a:xfrm>
            <a:off x="5909663" y="3843871"/>
            <a:ext cx="1297727" cy="646331"/>
          </a:xfrm>
          <a:prstGeom prst="rect">
            <a:avLst/>
          </a:prstGeom>
          <a:noFill/>
        </p:spPr>
        <p:txBody>
          <a:bodyPr wrap="none" rtlCol="0">
            <a:spAutoFit/>
          </a:bodyPr>
          <a:lstStyle/>
          <a:p>
            <a:pPr algn="ctr"/>
            <a:r>
              <a:rPr lang="en-US" dirty="0"/>
              <a:t>Will you get</a:t>
            </a:r>
          </a:p>
          <a:p>
            <a:pPr algn="ctr"/>
            <a:r>
              <a:rPr lang="en-US" dirty="0"/>
              <a:t> caught?</a:t>
            </a:r>
          </a:p>
        </p:txBody>
      </p:sp>
      <p:sp>
        <p:nvSpPr>
          <p:cNvPr id="23" name="TextovéPole 22"/>
          <p:cNvSpPr txBox="1"/>
          <p:nvPr/>
        </p:nvSpPr>
        <p:spPr>
          <a:xfrm>
            <a:off x="3579123" y="4220572"/>
            <a:ext cx="1399742" cy="646331"/>
          </a:xfrm>
          <a:prstGeom prst="rect">
            <a:avLst/>
          </a:prstGeom>
          <a:noFill/>
        </p:spPr>
        <p:txBody>
          <a:bodyPr wrap="none" rtlCol="0">
            <a:spAutoFit/>
          </a:bodyPr>
          <a:lstStyle/>
          <a:p>
            <a:r>
              <a:rPr lang="en-US" b="1" dirty="0"/>
              <a:t>       </a:t>
            </a:r>
            <a:r>
              <a:rPr lang="en-US" b="1" dirty="0">
                <a:solidFill>
                  <a:srgbClr val="00B0F0"/>
                </a:solidFill>
              </a:rPr>
              <a:t>You </a:t>
            </a:r>
          </a:p>
          <a:p>
            <a:r>
              <a:rPr lang="en-US" dirty="0">
                <a:solidFill>
                  <a:srgbClr val="00B0F0"/>
                </a:solidFill>
              </a:rPr>
              <a:t> </a:t>
            </a:r>
            <a:r>
              <a:rPr lang="en-US" b="1" dirty="0">
                <a:solidFill>
                  <a:srgbClr val="00B0F0"/>
                </a:solidFill>
              </a:rPr>
              <a:t>dumb</a:t>
            </a:r>
            <a:r>
              <a:rPr lang="cs-CZ" b="1" dirty="0">
                <a:solidFill>
                  <a:srgbClr val="00B0F0"/>
                </a:solidFill>
              </a:rPr>
              <a:t> </a:t>
            </a:r>
            <a:r>
              <a:rPr lang="en-US" b="1" dirty="0">
                <a:solidFill>
                  <a:srgbClr val="00B0F0"/>
                </a:solidFill>
              </a:rPr>
              <a:t>head!</a:t>
            </a:r>
          </a:p>
        </p:txBody>
      </p:sp>
      <p:sp>
        <p:nvSpPr>
          <p:cNvPr id="25" name="TextovéPole 24"/>
          <p:cNvSpPr txBox="1"/>
          <p:nvPr/>
        </p:nvSpPr>
        <p:spPr>
          <a:xfrm>
            <a:off x="5847008" y="5331472"/>
            <a:ext cx="1101256" cy="369332"/>
          </a:xfrm>
          <a:prstGeom prst="rect">
            <a:avLst/>
          </a:prstGeom>
          <a:noFill/>
        </p:spPr>
        <p:txBody>
          <a:bodyPr wrap="square" rtlCol="0">
            <a:spAutoFit/>
          </a:bodyPr>
          <a:lstStyle/>
          <a:p>
            <a:r>
              <a:rPr lang="en-US" dirty="0"/>
              <a:t> Forget it</a:t>
            </a:r>
          </a:p>
        </p:txBody>
      </p:sp>
      <p:sp>
        <p:nvSpPr>
          <p:cNvPr id="26" name="TextovéPole 25"/>
          <p:cNvSpPr txBox="1"/>
          <p:nvPr/>
        </p:nvSpPr>
        <p:spPr>
          <a:xfrm>
            <a:off x="3270248" y="6084329"/>
            <a:ext cx="2576759" cy="369332"/>
          </a:xfrm>
          <a:prstGeom prst="rect">
            <a:avLst/>
          </a:prstGeom>
          <a:noFill/>
        </p:spPr>
        <p:txBody>
          <a:bodyPr wrap="square" rtlCol="0">
            <a:spAutoFit/>
          </a:bodyPr>
          <a:lstStyle/>
          <a:p>
            <a:r>
              <a:rPr lang="en-US" b="1" dirty="0">
                <a:solidFill>
                  <a:srgbClr val="00B0F0"/>
                </a:solidFill>
              </a:rPr>
              <a:t>Nothing to worry about!</a:t>
            </a:r>
          </a:p>
        </p:txBody>
      </p:sp>
      <p:cxnSp>
        <p:nvCxnSpPr>
          <p:cNvPr id="36" name="Pravoúhlá spojnice 35"/>
          <p:cNvCxnSpPr>
            <a:stCxn id="2" idx="3"/>
            <a:endCxn id="3" idx="0"/>
          </p:cNvCxnSpPr>
          <p:nvPr/>
        </p:nvCxnSpPr>
        <p:spPr>
          <a:xfrm>
            <a:off x="5199297" y="731863"/>
            <a:ext cx="1662290" cy="45720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Pravoúhlá spojnice 39"/>
          <p:cNvCxnSpPr>
            <a:stCxn id="2" idx="2"/>
            <a:endCxn id="6" idx="3"/>
          </p:cNvCxnSpPr>
          <p:nvPr/>
        </p:nvCxnSpPr>
        <p:spPr>
          <a:xfrm rot="5400000">
            <a:off x="2830370" y="482421"/>
            <a:ext cx="728071" cy="214135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a:stCxn id="3" idx="2"/>
          </p:cNvCxnSpPr>
          <p:nvPr/>
        </p:nvCxnSpPr>
        <p:spPr>
          <a:xfrm>
            <a:off x="6861587" y="1910599"/>
            <a:ext cx="0" cy="3792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Pravoúhlá spojnice 44"/>
          <p:cNvCxnSpPr/>
          <p:nvPr/>
        </p:nvCxnSpPr>
        <p:spPr>
          <a:xfrm rot="5400000">
            <a:off x="5821320" y="2029918"/>
            <a:ext cx="183538" cy="1829577"/>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Pravoúhlá spojnice 47"/>
          <p:cNvCxnSpPr>
            <a:stCxn id="11" idx="1"/>
            <a:endCxn id="5" idx="0"/>
          </p:cNvCxnSpPr>
          <p:nvPr/>
        </p:nvCxnSpPr>
        <p:spPr>
          <a:xfrm rot="10800000" flipV="1">
            <a:off x="2123726" y="2800472"/>
            <a:ext cx="1461416" cy="339505"/>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2" name="Přímá spojnice se šipkou 51"/>
          <p:cNvCxnSpPr>
            <a:stCxn id="5" idx="2"/>
            <a:endCxn id="9" idx="0"/>
          </p:cNvCxnSpPr>
          <p:nvPr/>
        </p:nvCxnSpPr>
        <p:spPr>
          <a:xfrm>
            <a:off x="2123726" y="3652819"/>
            <a:ext cx="0" cy="4163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ovéPole 53"/>
          <p:cNvSpPr txBox="1"/>
          <p:nvPr/>
        </p:nvSpPr>
        <p:spPr>
          <a:xfrm>
            <a:off x="1946786" y="5218066"/>
            <a:ext cx="1784435" cy="369332"/>
          </a:xfrm>
          <a:prstGeom prst="rect">
            <a:avLst/>
          </a:prstGeom>
          <a:noFill/>
        </p:spPr>
        <p:txBody>
          <a:bodyPr wrap="square" rtlCol="0">
            <a:spAutoFit/>
          </a:bodyPr>
          <a:lstStyle/>
          <a:p>
            <a:r>
              <a:rPr lang="en-US" dirty="0"/>
              <a:t>Any scapegoat?</a:t>
            </a:r>
          </a:p>
        </p:txBody>
      </p:sp>
      <p:cxnSp>
        <p:nvCxnSpPr>
          <p:cNvPr id="63" name="Pravoúhlá spojnice 62"/>
          <p:cNvCxnSpPr>
            <a:endCxn id="8" idx="1"/>
          </p:cNvCxnSpPr>
          <p:nvPr/>
        </p:nvCxnSpPr>
        <p:spPr>
          <a:xfrm rot="16200000" flipH="1">
            <a:off x="1506735" y="4495633"/>
            <a:ext cx="1829813" cy="1716911"/>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0" name="Pravoúhlá spojnice 69"/>
          <p:cNvCxnSpPr>
            <a:stCxn id="10" idx="0"/>
            <a:endCxn id="23" idx="1"/>
          </p:cNvCxnSpPr>
          <p:nvPr/>
        </p:nvCxnSpPr>
        <p:spPr>
          <a:xfrm rot="5400000" flipH="1" flipV="1">
            <a:off x="2916735" y="4466007"/>
            <a:ext cx="584656" cy="74011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Pravoúhlá spojnice 74"/>
          <p:cNvCxnSpPr/>
          <p:nvPr/>
        </p:nvCxnSpPr>
        <p:spPr>
          <a:xfrm rot="16200000" flipH="1">
            <a:off x="90734" y="3264297"/>
            <a:ext cx="4070233" cy="2308498"/>
          </a:xfrm>
          <a:prstGeom prst="bentConnector3">
            <a:avLst>
              <a:gd name="adj1" fmla="val 10049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Pravoúhlá spojnice 80"/>
          <p:cNvCxnSpPr>
            <a:stCxn id="10" idx="2"/>
          </p:cNvCxnSpPr>
          <p:nvPr/>
        </p:nvCxnSpPr>
        <p:spPr>
          <a:xfrm rot="16200000" flipH="1">
            <a:off x="2865994" y="5670226"/>
            <a:ext cx="387112" cy="441093"/>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Pravoúhlá spojnice 84"/>
          <p:cNvCxnSpPr>
            <a:stCxn id="7" idx="2"/>
            <a:endCxn id="10" idx="3"/>
          </p:cNvCxnSpPr>
          <p:nvPr/>
        </p:nvCxnSpPr>
        <p:spPr>
          <a:xfrm rot="5400000">
            <a:off x="3793709" y="4915314"/>
            <a:ext cx="435004" cy="559980"/>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0" name="Přímá spojnice se šipkou 89"/>
          <p:cNvCxnSpPr>
            <a:stCxn id="4" idx="2"/>
            <a:endCxn id="13" idx="0"/>
          </p:cNvCxnSpPr>
          <p:nvPr/>
        </p:nvCxnSpPr>
        <p:spPr>
          <a:xfrm flipH="1">
            <a:off x="6511955" y="4490202"/>
            <a:ext cx="4115" cy="753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Pravoúhlá spojnice 94"/>
          <p:cNvCxnSpPr/>
          <p:nvPr/>
        </p:nvCxnSpPr>
        <p:spPr>
          <a:xfrm rot="10800000" flipV="1">
            <a:off x="5652121" y="5791153"/>
            <a:ext cx="603751" cy="463734"/>
          </a:xfrm>
          <a:prstGeom prst="bentConnector3">
            <a:avLst>
              <a:gd name="adj1" fmla="val -4597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Přímá spojnice se šipkou 97"/>
          <p:cNvCxnSpPr>
            <a:stCxn id="11" idx="2"/>
            <a:endCxn id="7" idx="0"/>
          </p:cNvCxnSpPr>
          <p:nvPr/>
        </p:nvCxnSpPr>
        <p:spPr>
          <a:xfrm flipH="1">
            <a:off x="4291201" y="3311116"/>
            <a:ext cx="521" cy="8863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2" name="TextovéPole 111"/>
          <p:cNvSpPr txBox="1"/>
          <p:nvPr/>
        </p:nvSpPr>
        <p:spPr>
          <a:xfrm>
            <a:off x="183539" y="286241"/>
            <a:ext cx="3204401" cy="707886"/>
          </a:xfrm>
          <a:prstGeom prst="rect">
            <a:avLst/>
          </a:prstGeom>
          <a:noFill/>
        </p:spPr>
        <p:txBody>
          <a:bodyPr wrap="square" rtlCol="0">
            <a:spAutoFit/>
          </a:bodyPr>
          <a:lstStyle/>
          <a:p>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The Technology </a:t>
            </a:r>
            <a:r>
              <a:rPr lang="cs-CZ"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rPr>
              <a:t>problem  solving </a:t>
            </a:r>
          </a:p>
        </p:txBody>
      </p:sp>
      <p:sp>
        <p:nvSpPr>
          <p:cNvPr id="117" name="TextovéPole 116"/>
          <p:cNvSpPr txBox="1"/>
          <p:nvPr/>
        </p:nvSpPr>
        <p:spPr>
          <a:xfrm>
            <a:off x="3731220" y="1260887"/>
            <a:ext cx="491225" cy="369332"/>
          </a:xfrm>
          <a:prstGeom prst="rect">
            <a:avLst/>
          </a:prstGeom>
          <a:noFill/>
        </p:spPr>
        <p:txBody>
          <a:bodyPr wrap="none" rtlCol="0">
            <a:spAutoFit/>
          </a:bodyPr>
          <a:lstStyle/>
          <a:p>
            <a:r>
              <a:rPr lang="en-US" dirty="0"/>
              <a:t>yes</a:t>
            </a:r>
          </a:p>
        </p:txBody>
      </p:sp>
      <p:sp>
        <p:nvSpPr>
          <p:cNvPr id="118" name="TextovéPole 117"/>
          <p:cNvSpPr txBox="1"/>
          <p:nvPr/>
        </p:nvSpPr>
        <p:spPr>
          <a:xfrm>
            <a:off x="5170048" y="737334"/>
            <a:ext cx="428322" cy="369332"/>
          </a:xfrm>
          <a:prstGeom prst="rect">
            <a:avLst/>
          </a:prstGeom>
          <a:noFill/>
        </p:spPr>
        <p:txBody>
          <a:bodyPr wrap="none" rtlCol="0">
            <a:spAutoFit/>
          </a:bodyPr>
          <a:lstStyle/>
          <a:p>
            <a:r>
              <a:rPr lang="en-US" dirty="0"/>
              <a:t>no</a:t>
            </a:r>
          </a:p>
        </p:txBody>
      </p:sp>
      <p:sp>
        <p:nvSpPr>
          <p:cNvPr id="119" name="Obdélník 118"/>
          <p:cNvSpPr/>
          <p:nvPr/>
        </p:nvSpPr>
        <p:spPr>
          <a:xfrm>
            <a:off x="3731221" y="3326960"/>
            <a:ext cx="491225" cy="369332"/>
          </a:xfrm>
          <a:prstGeom prst="rect">
            <a:avLst/>
          </a:prstGeom>
        </p:spPr>
        <p:txBody>
          <a:bodyPr wrap="none">
            <a:spAutoFit/>
          </a:bodyPr>
          <a:lstStyle/>
          <a:p>
            <a:r>
              <a:rPr lang="en-US" dirty="0"/>
              <a:t>yes</a:t>
            </a:r>
          </a:p>
        </p:txBody>
      </p:sp>
      <p:sp>
        <p:nvSpPr>
          <p:cNvPr id="120" name="Obdélník 119"/>
          <p:cNvSpPr/>
          <p:nvPr/>
        </p:nvSpPr>
        <p:spPr>
          <a:xfrm>
            <a:off x="1590575" y="4491440"/>
            <a:ext cx="491225" cy="369332"/>
          </a:xfrm>
          <a:prstGeom prst="rect">
            <a:avLst/>
          </a:prstGeom>
        </p:spPr>
        <p:txBody>
          <a:bodyPr wrap="none">
            <a:spAutoFit/>
          </a:bodyPr>
          <a:lstStyle/>
          <a:p>
            <a:r>
              <a:rPr lang="en-US" dirty="0"/>
              <a:t>yes</a:t>
            </a:r>
          </a:p>
        </p:txBody>
      </p:sp>
      <p:cxnSp>
        <p:nvCxnSpPr>
          <p:cNvPr id="122" name="Pravoúhlá spojnice 121"/>
          <p:cNvCxnSpPr>
            <a:stCxn id="3" idx="3"/>
            <a:endCxn id="4" idx="3"/>
          </p:cNvCxnSpPr>
          <p:nvPr/>
        </p:nvCxnSpPr>
        <p:spPr>
          <a:xfrm flipH="1">
            <a:off x="7185132" y="1549831"/>
            <a:ext cx="659130" cy="2565388"/>
          </a:xfrm>
          <a:prstGeom prst="bentConnector3">
            <a:avLst>
              <a:gd name="adj1" fmla="val -34682"/>
            </a:avLst>
          </a:prstGeom>
          <a:ln>
            <a:tailEnd type="arrow"/>
          </a:ln>
        </p:spPr>
        <p:style>
          <a:lnRef idx="1">
            <a:schemeClr val="accent1"/>
          </a:lnRef>
          <a:fillRef idx="0">
            <a:schemeClr val="accent1"/>
          </a:fillRef>
          <a:effectRef idx="0">
            <a:schemeClr val="accent1"/>
          </a:effectRef>
          <a:fontRef idx="minor">
            <a:schemeClr val="tx1"/>
          </a:fontRef>
        </p:style>
      </p:cxnSp>
      <p:sp>
        <p:nvSpPr>
          <p:cNvPr id="128" name="Obdélník 127"/>
          <p:cNvSpPr/>
          <p:nvPr/>
        </p:nvSpPr>
        <p:spPr>
          <a:xfrm>
            <a:off x="7865119" y="1153224"/>
            <a:ext cx="428322" cy="369332"/>
          </a:xfrm>
          <a:prstGeom prst="rect">
            <a:avLst/>
          </a:prstGeom>
        </p:spPr>
        <p:txBody>
          <a:bodyPr wrap="none">
            <a:spAutoFit/>
          </a:bodyPr>
          <a:lstStyle/>
          <a:p>
            <a:r>
              <a:rPr lang="en-US" dirty="0"/>
              <a:t>no</a:t>
            </a:r>
          </a:p>
        </p:txBody>
      </p:sp>
      <p:sp>
        <p:nvSpPr>
          <p:cNvPr id="129" name="Obdélník 128"/>
          <p:cNvSpPr/>
          <p:nvPr/>
        </p:nvSpPr>
        <p:spPr>
          <a:xfrm>
            <a:off x="6312913" y="1932235"/>
            <a:ext cx="491225" cy="369332"/>
          </a:xfrm>
          <a:prstGeom prst="rect">
            <a:avLst/>
          </a:prstGeom>
        </p:spPr>
        <p:txBody>
          <a:bodyPr wrap="none">
            <a:spAutoFit/>
          </a:bodyPr>
          <a:lstStyle/>
          <a:p>
            <a:r>
              <a:rPr lang="en-US" dirty="0"/>
              <a:t>yes</a:t>
            </a:r>
          </a:p>
        </p:txBody>
      </p:sp>
      <p:cxnSp>
        <p:nvCxnSpPr>
          <p:cNvPr id="131" name="Pravoúhlá spojnice 130"/>
          <p:cNvCxnSpPr/>
          <p:nvPr/>
        </p:nvCxnSpPr>
        <p:spPr>
          <a:xfrm rot="10800000" flipV="1">
            <a:off x="4558627" y="3860996"/>
            <a:ext cx="1288384" cy="306039"/>
          </a:xfrm>
          <a:prstGeom prst="bentConnector3">
            <a:avLst>
              <a:gd name="adj1" fmla="val 102000"/>
            </a:avLst>
          </a:prstGeom>
          <a:ln>
            <a:tailEnd type="arrow"/>
          </a:ln>
        </p:spPr>
        <p:style>
          <a:lnRef idx="1">
            <a:schemeClr val="accent1"/>
          </a:lnRef>
          <a:fillRef idx="0">
            <a:schemeClr val="accent1"/>
          </a:fillRef>
          <a:effectRef idx="0">
            <a:schemeClr val="accent1"/>
          </a:effectRef>
          <a:fontRef idx="minor">
            <a:schemeClr val="tx1"/>
          </a:fontRef>
        </p:style>
      </p:cxnSp>
      <p:sp>
        <p:nvSpPr>
          <p:cNvPr id="136" name="Obdélník 135"/>
          <p:cNvSpPr/>
          <p:nvPr/>
        </p:nvSpPr>
        <p:spPr>
          <a:xfrm>
            <a:off x="5257305" y="3917148"/>
            <a:ext cx="491225" cy="369332"/>
          </a:xfrm>
          <a:prstGeom prst="rect">
            <a:avLst/>
          </a:prstGeom>
        </p:spPr>
        <p:txBody>
          <a:bodyPr wrap="none">
            <a:spAutoFit/>
          </a:bodyPr>
          <a:lstStyle/>
          <a:p>
            <a:r>
              <a:rPr lang="en-US" dirty="0"/>
              <a:t>yes</a:t>
            </a:r>
          </a:p>
        </p:txBody>
      </p:sp>
      <p:sp>
        <p:nvSpPr>
          <p:cNvPr id="137" name="Obdélník 136"/>
          <p:cNvSpPr/>
          <p:nvPr/>
        </p:nvSpPr>
        <p:spPr>
          <a:xfrm>
            <a:off x="3116706" y="2431140"/>
            <a:ext cx="428322" cy="369332"/>
          </a:xfrm>
          <a:prstGeom prst="rect">
            <a:avLst/>
          </a:prstGeom>
        </p:spPr>
        <p:txBody>
          <a:bodyPr wrap="none">
            <a:spAutoFit/>
          </a:bodyPr>
          <a:lstStyle/>
          <a:p>
            <a:r>
              <a:rPr lang="en-US" dirty="0"/>
              <a:t>no</a:t>
            </a:r>
          </a:p>
        </p:txBody>
      </p:sp>
      <p:sp>
        <p:nvSpPr>
          <p:cNvPr id="138" name="Obdélník 137"/>
          <p:cNvSpPr/>
          <p:nvPr/>
        </p:nvSpPr>
        <p:spPr>
          <a:xfrm>
            <a:off x="6549053" y="4514741"/>
            <a:ext cx="428322" cy="369332"/>
          </a:xfrm>
          <a:prstGeom prst="rect">
            <a:avLst/>
          </a:prstGeom>
        </p:spPr>
        <p:txBody>
          <a:bodyPr wrap="none">
            <a:spAutoFit/>
          </a:bodyPr>
          <a:lstStyle/>
          <a:p>
            <a:r>
              <a:rPr lang="en-US" dirty="0"/>
              <a:t>no</a:t>
            </a:r>
          </a:p>
        </p:txBody>
      </p:sp>
      <p:cxnSp>
        <p:nvCxnSpPr>
          <p:cNvPr id="140" name="Přímá spojnice se šipkou 139"/>
          <p:cNvCxnSpPr/>
          <p:nvPr/>
        </p:nvCxnSpPr>
        <p:spPr>
          <a:xfrm>
            <a:off x="2747629" y="4248090"/>
            <a:ext cx="83751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1" name="Obdélník 140"/>
          <p:cNvSpPr/>
          <p:nvPr/>
        </p:nvSpPr>
        <p:spPr>
          <a:xfrm>
            <a:off x="2747629" y="3881199"/>
            <a:ext cx="428322" cy="369332"/>
          </a:xfrm>
          <a:prstGeom prst="rect">
            <a:avLst/>
          </a:prstGeom>
        </p:spPr>
        <p:txBody>
          <a:bodyPr wrap="none">
            <a:spAutoFit/>
          </a:bodyPr>
          <a:lstStyle/>
          <a:p>
            <a:r>
              <a:rPr lang="en-US" dirty="0"/>
              <a:t>no</a:t>
            </a:r>
          </a:p>
        </p:txBody>
      </p:sp>
      <p:sp>
        <p:nvSpPr>
          <p:cNvPr id="147" name="Obdélník 146"/>
          <p:cNvSpPr/>
          <p:nvPr/>
        </p:nvSpPr>
        <p:spPr>
          <a:xfrm>
            <a:off x="2839003" y="4759062"/>
            <a:ext cx="428322" cy="369332"/>
          </a:xfrm>
          <a:prstGeom prst="rect">
            <a:avLst/>
          </a:prstGeom>
        </p:spPr>
        <p:txBody>
          <a:bodyPr wrap="none">
            <a:spAutoFit/>
          </a:bodyPr>
          <a:lstStyle/>
          <a:p>
            <a:r>
              <a:rPr lang="en-US" dirty="0"/>
              <a:t>no</a:t>
            </a:r>
          </a:p>
        </p:txBody>
      </p:sp>
      <p:sp>
        <p:nvSpPr>
          <p:cNvPr id="148" name="Obdélník 147"/>
          <p:cNvSpPr/>
          <p:nvPr/>
        </p:nvSpPr>
        <p:spPr>
          <a:xfrm>
            <a:off x="2347778" y="5738122"/>
            <a:ext cx="491225" cy="369332"/>
          </a:xfrm>
          <a:prstGeom prst="rect">
            <a:avLst/>
          </a:prstGeom>
        </p:spPr>
        <p:txBody>
          <a:bodyPr wrap="none">
            <a:spAutoFit/>
          </a:bodyPr>
          <a:lstStyle/>
          <a:p>
            <a:r>
              <a:rPr lang="en-US" dirty="0"/>
              <a:t>yes</a:t>
            </a:r>
          </a:p>
        </p:txBody>
      </p:sp>
      <p:sp>
        <p:nvSpPr>
          <p:cNvPr id="15" name="Zástupný symbol pro číslo snímku 14"/>
          <p:cNvSpPr>
            <a:spLocks noGrp="1"/>
          </p:cNvSpPr>
          <p:nvPr>
            <p:ph type="sldNum" sz="quarter" idx="12"/>
          </p:nvPr>
        </p:nvSpPr>
        <p:spPr/>
        <p:txBody>
          <a:bodyPr/>
          <a:lstStyle/>
          <a:p>
            <a:fld id="{A543AEA8-DF7A-49B3-A34D-1F120E050B83}" type="slidenum">
              <a:rPr lang="en-US" smtClean="0"/>
              <a:pPr/>
              <a:t>39</a:t>
            </a:fld>
            <a:endParaRPr lang="en-US" dirty="0"/>
          </a:p>
        </p:txBody>
      </p:sp>
    </p:spTree>
    <p:extLst>
      <p:ext uri="{BB962C8B-B14F-4D97-AF65-F5344CB8AC3E}">
        <p14:creationId xmlns:p14="http://schemas.microsoft.com/office/powerpoint/2010/main" val="997886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507288" cy="1143000"/>
          </a:xfrm>
        </p:spPr>
        <p:txBody>
          <a:bodyPr>
            <a:normAutofit fontScale="90000"/>
          </a:bodyPr>
          <a:lstStyle/>
          <a:p>
            <a:pPr algn="l"/>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4.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do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miss so far? </a:t>
            </a:r>
            <a:b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Toward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personality model: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central</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region“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mind. </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descr="C:\Users\Kostron\Documents\BIBS\výuka 2016-17\SCN_0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879" y="1484784"/>
            <a:ext cx="4137741" cy="517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3849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Přímá spojnice se šipkou 2"/>
          <p:cNvCxnSpPr/>
          <p:nvPr/>
        </p:nvCxnSpPr>
        <p:spPr bwMode="auto">
          <a:xfrm>
            <a:off x="1129118" y="5707378"/>
            <a:ext cx="6812609" cy="0"/>
          </a:xfrm>
          <a:prstGeom prst="straightConnector1">
            <a:avLst/>
          </a:prstGeom>
          <a:solidFill>
            <a:srgbClr val="6796EB">
              <a:alpha val="24901"/>
            </a:srgbClr>
          </a:solidFill>
          <a:ln w="25400" cap="flat" cmpd="sng" algn="ctr">
            <a:solidFill>
              <a:srgbClr val="5F7BAE">
                <a:alpha val="50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Přímá spojnice se šipkou 4"/>
          <p:cNvCxnSpPr/>
          <p:nvPr/>
        </p:nvCxnSpPr>
        <p:spPr bwMode="auto">
          <a:xfrm flipV="1">
            <a:off x="1129118" y="1606297"/>
            <a:ext cx="0" cy="4101081"/>
          </a:xfrm>
          <a:prstGeom prst="straightConnector1">
            <a:avLst/>
          </a:prstGeom>
          <a:solidFill>
            <a:srgbClr val="6796EB">
              <a:alpha val="24901"/>
            </a:srgbClr>
          </a:solidFill>
          <a:ln w="25400" cap="flat" cmpd="sng" algn="ctr">
            <a:solidFill>
              <a:srgbClr val="5F7BAE">
                <a:alpha val="50000"/>
              </a:srgb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Přímá spojnice 7"/>
          <p:cNvCxnSpPr/>
          <p:nvPr/>
        </p:nvCxnSpPr>
        <p:spPr bwMode="auto">
          <a:xfrm flipV="1">
            <a:off x="3179658" y="1606297"/>
            <a:ext cx="0" cy="4101081"/>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ovéPole 8"/>
          <p:cNvSpPr txBox="1"/>
          <p:nvPr/>
        </p:nvSpPr>
        <p:spPr>
          <a:xfrm>
            <a:off x="7103531" y="5909901"/>
            <a:ext cx="1189820" cy="372696"/>
          </a:xfrm>
          <a:prstGeom prst="rect">
            <a:avLst/>
          </a:prstGeom>
          <a:noFill/>
        </p:spPr>
        <p:txBody>
          <a:bodyPr wrap="square" lIns="64291" tIns="32146" rIns="64291" bIns="32146" rtlCol="0">
            <a:spAutoFit/>
          </a:bodyPr>
          <a:lstStyle/>
          <a:p>
            <a:pPr algn="ctr"/>
            <a:r>
              <a:rPr lang="cs-CZ" sz="2000" b="1" dirty="0" err="1">
                <a:solidFill>
                  <a:srgbClr val="002060"/>
                </a:solidFill>
                <a:latin typeface="Tahoma" panose="020B0604030504040204" pitchFamily="34" charset="0"/>
                <a:ea typeface="Tahoma" panose="020B0604030504040204" pitchFamily="34" charset="0"/>
                <a:cs typeface="Tahoma" panose="020B0604030504040204" pitchFamily="34" charset="0"/>
              </a:rPr>
              <a:t>time</a:t>
            </a:r>
            <a:endParaRPr lang="en-US"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ovéPole 9"/>
          <p:cNvSpPr txBox="1"/>
          <p:nvPr/>
        </p:nvSpPr>
        <p:spPr>
          <a:xfrm>
            <a:off x="1963578" y="4941168"/>
            <a:ext cx="1189820" cy="495807"/>
          </a:xfrm>
          <a:prstGeom prst="rect">
            <a:avLst/>
          </a:prstGeom>
          <a:noFill/>
        </p:spPr>
        <p:txBody>
          <a:bodyPr wrap="square" lIns="64291" tIns="32146" rIns="64291" bIns="32146"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present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decision</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8" name="Přímá spojnice 17"/>
          <p:cNvCxnSpPr/>
          <p:nvPr/>
        </p:nvCxnSpPr>
        <p:spPr bwMode="auto">
          <a:xfrm flipV="1">
            <a:off x="4644008" y="1531084"/>
            <a:ext cx="0" cy="4101081"/>
          </a:xfrm>
          <a:prstGeom prst="line">
            <a:avLst/>
          </a:prstGeom>
          <a:solidFill>
            <a:srgbClr val="6796EB">
              <a:alpha val="24901"/>
            </a:srgbClr>
          </a:solidFill>
          <a:ln w="25400" cap="flat" cmpd="sng" algn="ctr">
            <a:solidFill>
              <a:srgbClr val="5F7BAE">
                <a:alpha val="50000"/>
              </a:srgb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ovéPole 20"/>
          <p:cNvSpPr txBox="1"/>
          <p:nvPr/>
        </p:nvSpPr>
        <p:spPr>
          <a:xfrm>
            <a:off x="3112403" y="1103767"/>
            <a:ext cx="1745665" cy="1142138"/>
          </a:xfrm>
          <a:prstGeom prst="rect">
            <a:avLst/>
          </a:prstGeom>
          <a:noFill/>
        </p:spPr>
        <p:txBody>
          <a:bodyPr wrap="none" lIns="64291" tIns="32146" rIns="64291" bIns="32146"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continuity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past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processes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rule. </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I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can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foresee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but not influence</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ovéPole 21"/>
          <p:cNvSpPr txBox="1"/>
          <p:nvPr/>
        </p:nvSpPr>
        <p:spPr>
          <a:xfrm>
            <a:off x="521549" y="404664"/>
            <a:ext cx="7314497" cy="495807"/>
          </a:xfrm>
          <a:prstGeom prst="rect">
            <a:avLst/>
          </a:prstGeom>
          <a:noFill/>
        </p:spPr>
        <p:txBody>
          <a:bodyPr wrap="none" lIns="64291" tIns="32146" rIns="64291" bIns="32146" rtlCol="0">
            <a:spAutoFit/>
          </a:bodyPr>
          <a:lstStyle/>
          <a:p>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Decision</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making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its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consequences</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ovéPole 22"/>
          <p:cNvSpPr txBox="1"/>
          <p:nvPr/>
        </p:nvSpPr>
        <p:spPr>
          <a:xfrm>
            <a:off x="6156176" y="1273044"/>
            <a:ext cx="1442698" cy="803584"/>
          </a:xfrm>
          <a:prstGeom prst="rect">
            <a:avLst/>
          </a:prstGeom>
          <a:noFill/>
        </p:spPr>
        <p:txBody>
          <a:bodyPr wrap="none" lIns="64291" tIns="32146" rIns="64291" bIns="32146" rtlCol="0">
            <a:spAutoFit/>
          </a:bodyPr>
          <a:lstStyle/>
          <a:p>
            <a:r>
              <a:rPr lang="cs-CZ"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Future</a:t>
            </a:r>
            <a:r>
              <a:rPr lang="cs-CZ"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uncertainity</a:t>
            </a:r>
            <a:r>
              <a:rPr lang="cs-CZ" sz="1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600" b="1" dirty="0" err="1">
                <a:solidFill>
                  <a:srgbClr val="002060"/>
                </a:solidFill>
                <a:latin typeface="Tahoma" panose="020B0604030504040204" pitchFamily="34" charset="0"/>
                <a:ea typeface="Tahoma" panose="020B0604030504040204" pitchFamily="34" charset="0"/>
                <a:cs typeface="Tahoma" panose="020B0604030504040204" pitchFamily="34" charset="0"/>
              </a:rPr>
              <a:t>space</a:t>
            </a:r>
            <a:endParaRPr lang="en-US" sz="16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ovéPole 27"/>
          <p:cNvSpPr txBox="1"/>
          <p:nvPr/>
        </p:nvSpPr>
        <p:spPr>
          <a:xfrm>
            <a:off x="1415353" y="3256776"/>
            <a:ext cx="977827" cy="495807"/>
          </a:xfrm>
          <a:prstGeom prst="rect">
            <a:avLst/>
          </a:prstGeom>
          <a:noFill/>
        </p:spPr>
        <p:txBody>
          <a:bodyPr wrap="none" lIns="64291" tIns="32146" rIns="64291" bIns="32146"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past </a:t>
            </a: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evolution</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Volný tvar 3"/>
          <p:cNvSpPr/>
          <p:nvPr/>
        </p:nvSpPr>
        <p:spPr>
          <a:xfrm>
            <a:off x="1760434" y="1971673"/>
            <a:ext cx="6337944" cy="3061800"/>
          </a:xfrm>
          <a:custGeom>
            <a:avLst/>
            <a:gdLst>
              <a:gd name="connsiteX0" fmla="*/ 0 w 6337944"/>
              <a:gd name="connsiteY0" fmla="*/ 3061800 h 3061800"/>
              <a:gd name="connsiteX1" fmla="*/ 692209 w 6337944"/>
              <a:gd name="connsiteY1" fmla="*/ 2378136 h 3061800"/>
              <a:gd name="connsiteX2" fmla="*/ 1350235 w 6337944"/>
              <a:gd name="connsiteY2" fmla="*/ 1993576 h 3061800"/>
              <a:gd name="connsiteX3" fmla="*/ 2256089 w 6337944"/>
              <a:gd name="connsiteY3" fmla="*/ 1737202 h 3061800"/>
              <a:gd name="connsiteX4" fmla="*/ 3589233 w 6337944"/>
              <a:gd name="connsiteY4" fmla="*/ 1344095 h 3061800"/>
              <a:gd name="connsiteX5" fmla="*/ 4563454 w 6337944"/>
              <a:gd name="connsiteY5" fmla="*/ 1002263 h 3061800"/>
              <a:gd name="connsiteX6" fmla="*/ 6144426 w 6337944"/>
              <a:gd name="connsiteY6" fmla="*/ 104955 h 3061800"/>
              <a:gd name="connsiteX7" fmla="*/ 6255521 w 6337944"/>
              <a:gd name="connsiteY7" fmla="*/ 53680 h 306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7944" h="3061800">
                <a:moveTo>
                  <a:pt x="0" y="3061800"/>
                </a:moveTo>
                <a:cubicBezTo>
                  <a:pt x="233585" y="2808986"/>
                  <a:pt x="467170" y="2556173"/>
                  <a:pt x="692209" y="2378136"/>
                </a:cubicBezTo>
                <a:cubicBezTo>
                  <a:pt x="917248" y="2200099"/>
                  <a:pt x="1089588" y="2100398"/>
                  <a:pt x="1350235" y="1993576"/>
                </a:cubicBezTo>
                <a:cubicBezTo>
                  <a:pt x="1610882" y="1886754"/>
                  <a:pt x="2256089" y="1737202"/>
                  <a:pt x="2256089" y="1737202"/>
                </a:cubicBezTo>
                <a:lnTo>
                  <a:pt x="3589233" y="1344095"/>
                </a:lnTo>
                <a:cubicBezTo>
                  <a:pt x="3973794" y="1221605"/>
                  <a:pt x="4137589" y="1208786"/>
                  <a:pt x="4563454" y="1002263"/>
                </a:cubicBezTo>
                <a:cubicBezTo>
                  <a:pt x="4989319" y="795740"/>
                  <a:pt x="5862415" y="263052"/>
                  <a:pt x="6144426" y="104955"/>
                </a:cubicBezTo>
                <a:cubicBezTo>
                  <a:pt x="6426437" y="-53142"/>
                  <a:pt x="6340979" y="269"/>
                  <a:pt x="6255521" y="5368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Volný tvar 5"/>
          <p:cNvSpPr/>
          <p:nvPr/>
        </p:nvSpPr>
        <p:spPr>
          <a:xfrm>
            <a:off x="3153398" y="3948480"/>
            <a:ext cx="4871103" cy="1110630"/>
          </a:xfrm>
          <a:custGeom>
            <a:avLst/>
            <a:gdLst>
              <a:gd name="connsiteX0" fmla="*/ 0 w 4871103"/>
              <a:gd name="connsiteY0" fmla="*/ 8223 h 1110630"/>
              <a:gd name="connsiteX1" fmla="*/ 589660 w 4871103"/>
              <a:gd name="connsiteY1" fmla="*/ 8223 h 1110630"/>
              <a:gd name="connsiteX2" fmla="*/ 965675 w 4871103"/>
              <a:gd name="connsiteY2" fmla="*/ 93681 h 1110630"/>
              <a:gd name="connsiteX3" fmla="*/ 1692067 w 4871103"/>
              <a:gd name="connsiteY3" fmla="*/ 572245 h 1110630"/>
              <a:gd name="connsiteX4" fmla="*/ 3127761 w 4871103"/>
              <a:gd name="connsiteY4" fmla="*/ 948260 h 1110630"/>
              <a:gd name="connsiteX5" fmla="*/ 4871103 w 4871103"/>
              <a:gd name="connsiteY5" fmla="*/ 1110630 h 111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71103" h="1110630">
                <a:moveTo>
                  <a:pt x="0" y="8223"/>
                </a:moveTo>
                <a:cubicBezTo>
                  <a:pt x="214357" y="1101"/>
                  <a:pt x="428714" y="-6020"/>
                  <a:pt x="589660" y="8223"/>
                </a:cubicBezTo>
                <a:cubicBezTo>
                  <a:pt x="750606" y="22466"/>
                  <a:pt x="781941" y="-323"/>
                  <a:pt x="965675" y="93681"/>
                </a:cubicBezTo>
                <a:cubicBezTo>
                  <a:pt x="1149410" y="187685"/>
                  <a:pt x="1331719" y="429815"/>
                  <a:pt x="1692067" y="572245"/>
                </a:cubicBezTo>
                <a:cubicBezTo>
                  <a:pt x="2052415" y="714675"/>
                  <a:pt x="2597922" y="858529"/>
                  <a:pt x="3127761" y="948260"/>
                </a:cubicBezTo>
                <a:cubicBezTo>
                  <a:pt x="3657600" y="1037991"/>
                  <a:pt x="4871103" y="1110630"/>
                  <a:pt x="4871103" y="111063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ovéPole 6"/>
          <p:cNvSpPr txBox="1"/>
          <p:nvPr/>
        </p:nvSpPr>
        <p:spPr>
          <a:xfrm>
            <a:off x="3220653" y="4708835"/>
            <a:ext cx="1252266" cy="738664"/>
          </a:xfrm>
          <a:prstGeom prst="rect">
            <a:avLst/>
          </a:prstGeom>
          <a:noFill/>
        </p:spPr>
        <p:txBody>
          <a:bodyPr wrap="none"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Predictions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time</a:t>
            </a:r>
            <a:endPar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horizon</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3" name="Přímá spojnice se šipkou 12"/>
          <p:cNvCxnSpPr>
            <a:stCxn id="28" idx="2"/>
          </p:cNvCxnSpPr>
          <p:nvPr/>
        </p:nvCxnSpPr>
        <p:spPr>
          <a:xfrm>
            <a:off x="1904267" y="3752583"/>
            <a:ext cx="523451" cy="6125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10" idx="0"/>
            <a:endCxn id="6" idx="0"/>
          </p:cNvCxnSpPr>
          <p:nvPr/>
        </p:nvCxnSpPr>
        <p:spPr>
          <a:xfrm flipV="1">
            <a:off x="2558488" y="3956703"/>
            <a:ext cx="594910" cy="9844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a:off x="3112403" y="4576796"/>
            <a:ext cx="153160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a:stCxn id="4" idx="6"/>
          </p:cNvCxnSpPr>
          <p:nvPr/>
        </p:nvCxnSpPr>
        <p:spPr>
          <a:xfrm>
            <a:off x="7904860" y="2076628"/>
            <a:ext cx="36867" cy="309387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a:stCxn id="23" idx="2"/>
          </p:cNvCxnSpPr>
          <p:nvPr/>
        </p:nvCxnSpPr>
        <p:spPr>
          <a:xfrm>
            <a:off x="6877525" y="2076628"/>
            <a:ext cx="1027335" cy="5602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ovéPole 29"/>
          <p:cNvSpPr txBox="1"/>
          <p:nvPr/>
        </p:nvSpPr>
        <p:spPr>
          <a:xfrm>
            <a:off x="4784511" y="3860857"/>
            <a:ext cx="2860078" cy="523220"/>
          </a:xfrm>
          <a:prstGeom prst="rect">
            <a:avLst/>
          </a:prstGeom>
          <a:noFill/>
        </p:spPr>
        <p:txBody>
          <a:bodyPr wrap="none" rtlCol="0">
            <a:spAutoFit/>
          </a:bodyPr>
          <a:lstStyle/>
          <a:p>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processes,I</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can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influence</a:t>
            </a:r>
          </a:p>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By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decisions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actions</a:t>
            </a:r>
            <a:endPar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32" name="Přímá spojnice se šipkou 31"/>
          <p:cNvCxnSpPr/>
          <p:nvPr/>
        </p:nvCxnSpPr>
        <p:spPr>
          <a:xfrm>
            <a:off x="4644008" y="3656837"/>
            <a:ext cx="329771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30" idx="0"/>
          </p:cNvCxnSpPr>
          <p:nvPr/>
        </p:nvCxnSpPr>
        <p:spPr>
          <a:xfrm flipV="1">
            <a:off x="6214550" y="3650749"/>
            <a:ext cx="298154" cy="210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ovéPole 34"/>
          <p:cNvSpPr txBox="1"/>
          <p:nvPr/>
        </p:nvSpPr>
        <p:spPr>
          <a:xfrm>
            <a:off x="1075812" y="6282597"/>
            <a:ext cx="1937262" cy="369332"/>
          </a:xfrm>
          <a:prstGeom prst="rect">
            <a:avLst/>
          </a:prstGeom>
          <a:noFill/>
        </p:spPr>
        <p:txBody>
          <a:bodyPr wrap="none" rtlCol="0">
            <a:spAutoFit/>
          </a:bodyPr>
          <a:lstStyle/>
          <a:p>
            <a:r>
              <a:rPr lang="cs-CZ" b="1" dirty="0">
                <a:solidFill>
                  <a:srgbClr val="002060"/>
                </a:solidFill>
              </a:rPr>
              <a:t>By </a:t>
            </a:r>
            <a:r>
              <a:rPr lang="cs-CZ" b="1" dirty="0" err="1">
                <a:solidFill>
                  <a:srgbClr val="002060"/>
                </a:solidFill>
              </a:rPr>
              <a:t>Jay</a:t>
            </a:r>
            <a:r>
              <a:rPr lang="cs-CZ" b="1" dirty="0">
                <a:solidFill>
                  <a:srgbClr val="002060"/>
                </a:solidFill>
              </a:rPr>
              <a:t> </a:t>
            </a:r>
            <a:r>
              <a:rPr lang="cs-CZ" b="1" dirty="0" err="1">
                <a:solidFill>
                  <a:srgbClr val="002060"/>
                </a:solidFill>
              </a:rPr>
              <a:t>W.Forrester</a:t>
            </a:r>
            <a:endParaRPr lang="en-US" b="1" dirty="0">
              <a:solidFill>
                <a:srgbClr val="002060"/>
              </a:solidFill>
            </a:endParaRPr>
          </a:p>
        </p:txBody>
      </p:sp>
    </p:spTree>
    <p:extLst>
      <p:ext uri="{BB962C8B-B14F-4D97-AF65-F5344CB8AC3E}">
        <p14:creationId xmlns:p14="http://schemas.microsoft.com/office/powerpoint/2010/main" val="29844649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se3.mm.bing.net/th?id=OIP.M3df402f683310fe6187d6d19efcc14f5o1&amp;pid=15.1&amp;P=0&amp;w=300&amp;h=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87525"/>
            <a:ext cx="1979960" cy="24749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440" y="1765533"/>
            <a:ext cx="2189379" cy="24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434392" y="487690"/>
            <a:ext cx="8424936" cy="830997"/>
          </a:xfrm>
          <a:prstGeom prst="rect">
            <a:avLst/>
          </a:prstGeom>
          <a:noFill/>
        </p:spPr>
        <p:txBody>
          <a:bodyPr wrap="square" rtlCol="0">
            <a:spAutoFit/>
          </a:bodyPr>
          <a:lstStyle/>
          <a:p>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b)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way</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 more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advanced</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thinking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system</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dynamics</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p:cNvSpPr txBox="1"/>
          <p:nvPr/>
        </p:nvSpPr>
        <p:spPr>
          <a:xfrm>
            <a:off x="397206" y="4621196"/>
            <a:ext cx="2662626" cy="1754326"/>
          </a:xfrm>
          <a:prstGeom prst="rect">
            <a:avLst/>
          </a:prstGeom>
          <a:noFill/>
        </p:spPr>
        <p:txBody>
          <a:bodyPr wrap="square" rtlCol="0">
            <a:spAutoFit/>
          </a:bodyPr>
          <a:lstStyle/>
          <a:p>
            <a:r>
              <a:rPr lang="cs-CZ" sz="2400" b="1" dirty="0">
                <a:solidFill>
                  <a:schemeClr val="accent1">
                    <a:lumMod val="50000"/>
                  </a:schemeClr>
                </a:solidFill>
              </a:rPr>
              <a:t>Peter </a:t>
            </a:r>
            <a:r>
              <a:rPr lang="cs-CZ" sz="2400" b="1" dirty="0" err="1">
                <a:solidFill>
                  <a:schemeClr val="accent1">
                    <a:lumMod val="50000"/>
                  </a:schemeClr>
                </a:solidFill>
              </a:rPr>
              <a:t>M.Senge</a:t>
            </a:r>
            <a:r>
              <a:rPr lang="cs-CZ" sz="2400" b="1" dirty="0">
                <a:solidFill>
                  <a:schemeClr val="accent1">
                    <a:lumMod val="50000"/>
                  </a:schemeClr>
                </a:solidFill>
              </a:rPr>
              <a:t> </a:t>
            </a:r>
          </a:p>
          <a:p>
            <a:r>
              <a:rPr lang="cs-CZ" sz="2000" b="1" dirty="0">
                <a:solidFill>
                  <a:schemeClr val="accent1">
                    <a:lumMod val="50000"/>
                  </a:schemeClr>
                </a:solidFill>
              </a:rPr>
              <a:t>1947 </a:t>
            </a:r>
            <a:r>
              <a:rPr lang="cs-CZ" sz="2000" b="1" dirty="0" err="1">
                <a:solidFill>
                  <a:schemeClr val="accent1">
                    <a:lumMod val="50000"/>
                  </a:schemeClr>
                </a:solidFill>
              </a:rPr>
              <a:t>Stanford</a:t>
            </a:r>
            <a:r>
              <a:rPr lang="cs-CZ" sz="2000" b="1" dirty="0">
                <a:solidFill>
                  <a:schemeClr val="accent1">
                    <a:lumMod val="50000"/>
                  </a:schemeClr>
                </a:solidFill>
              </a:rPr>
              <a:t>:</a:t>
            </a:r>
          </a:p>
          <a:p>
            <a:r>
              <a:rPr lang="cs-CZ" sz="2000" b="1" dirty="0" err="1">
                <a:solidFill>
                  <a:schemeClr val="accent1">
                    <a:lumMod val="50000"/>
                  </a:schemeClr>
                </a:solidFill>
              </a:rPr>
              <a:t>System</a:t>
            </a:r>
            <a:r>
              <a:rPr lang="cs-CZ" sz="2000" b="1" dirty="0">
                <a:solidFill>
                  <a:schemeClr val="accent1">
                    <a:lumMod val="50000"/>
                  </a:schemeClr>
                </a:solidFill>
              </a:rPr>
              <a:t> </a:t>
            </a:r>
            <a:r>
              <a:rPr lang="cs-CZ" sz="2000" b="1" dirty="0" err="1">
                <a:solidFill>
                  <a:schemeClr val="accent1">
                    <a:lumMod val="50000"/>
                  </a:schemeClr>
                </a:solidFill>
              </a:rPr>
              <a:t>dynamics</a:t>
            </a:r>
            <a:r>
              <a:rPr lang="cs-CZ" sz="2000" b="1" dirty="0">
                <a:solidFill>
                  <a:schemeClr val="accent1">
                    <a:lumMod val="50000"/>
                  </a:schemeClr>
                </a:solidFill>
              </a:rPr>
              <a:t> </a:t>
            </a:r>
            <a:r>
              <a:rPr lang="cs-CZ" sz="2000" b="1" dirty="0" err="1">
                <a:solidFill>
                  <a:schemeClr val="accent1">
                    <a:lumMod val="50000"/>
                  </a:schemeClr>
                </a:solidFill>
              </a:rPr>
              <a:t>thinking</a:t>
            </a:r>
            <a:r>
              <a:rPr lang="cs-CZ" sz="2000" b="1" dirty="0">
                <a:solidFill>
                  <a:schemeClr val="accent1">
                    <a:lumMod val="50000"/>
                  </a:schemeClr>
                </a:solidFill>
              </a:rPr>
              <a:t> – „</a:t>
            </a:r>
            <a:r>
              <a:rPr lang="cs-CZ" sz="2000" b="1" dirty="0" err="1">
                <a:solidFill>
                  <a:schemeClr val="accent1">
                    <a:lumMod val="50000"/>
                  </a:schemeClr>
                </a:solidFill>
              </a:rPr>
              <a:t>The</a:t>
            </a:r>
            <a:r>
              <a:rPr lang="cs-CZ" sz="2000" b="1" dirty="0">
                <a:solidFill>
                  <a:schemeClr val="accent1">
                    <a:lumMod val="50000"/>
                  </a:schemeClr>
                </a:solidFill>
              </a:rPr>
              <a:t> </a:t>
            </a:r>
            <a:r>
              <a:rPr lang="cs-CZ" sz="2000" b="1" dirty="0" err="1">
                <a:solidFill>
                  <a:schemeClr val="accent1">
                    <a:lumMod val="50000"/>
                  </a:schemeClr>
                </a:solidFill>
              </a:rPr>
              <a:t>learning</a:t>
            </a:r>
            <a:r>
              <a:rPr lang="cs-CZ" sz="2000" b="1" dirty="0">
                <a:solidFill>
                  <a:schemeClr val="accent1">
                    <a:lumMod val="50000"/>
                  </a:schemeClr>
                </a:solidFill>
              </a:rPr>
              <a:t> </a:t>
            </a:r>
            <a:r>
              <a:rPr lang="cs-CZ" sz="2000" b="1" dirty="0" err="1">
                <a:solidFill>
                  <a:schemeClr val="accent1">
                    <a:lumMod val="50000"/>
                  </a:schemeClr>
                </a:solidFill>
              </a:rPr>
              <a:t>organization</a:t>
            </a:r>
            <a:r>
              <a:rPr lang="cs-CZ" sz="2000" b="1" dirty="0">
                <a:solidFill>
                  <a:schemeClr val="accent1">
                    <a:lumMod val="50000"/>
                  </a:schemeClr>
                </a:solidFill>
              </a:rPr>
              <a:t>“</a:t>
            </a:r>
            <a:endParaRPr lang="en-US" sz="2000" b="1" dirty="0">
              <a:solidFill>
                <a:schemeClr val="accent1">
                  <a:lumMod val="50000"/>
                </a:schemeClr>
              </a:solidFill>
            </a:endParaRPr>
          </a:p>
        </p:txBody>
      </p:sp>
      <p:sp>
        <p:nvSpPr>
          <p:cNvPr id="5" name="TextovéPole 4"/>
          <p:cNvSpPr txBox="1"/>
          <p:nvPr/>
        </p:nvSpPr>
        <p:spPr>
          <a:xfrm>
            <a:off x="6300192" y="4525499"/>
            <a:ext cx="2406016" cy="1384995"/>
          </a:xfrm>
          <a:prstGeom prst="rect">
            <a:avLst/>
          </a:prstGeom>
          <a:noFill/>
        </p:spPr>
        <p:txBody>
          <a:bodyPr wrap="square" rtlCol="0">
            <a:spAutoFit/>
          </a:bodyPr>
          <a:lstStyle/>
          <a:p>
            <a:r>
              <a:rPr lang="cs-CZ" sz="2400" b="1" dirty="0">
                <a:solidFill>
                  <a:schemeClr val="accent1">
                    <a:lumMod val="50000"/>
                  </a:schemeClr>
                </a:solidFill>
              </a:rPr>
              <a:t>John </a:t>
            </a:r>
            <a:r>
              <a:rPr lang="cs-CZ" sz="2400" b="1" dirty="0" err="1">
                <a:solidFill>
                  <a:schemeClr val="accent1">
                    <a:lumMod val="50000"/>
                  </a:schemeClr>
                </a:solidFill>
              </a:rPr>
              <a:t>Sterman</a:t>
            </a:r>
            <a:r>
              <a:rPr lang="cs-CZ" sz="2400" b="1" dirty="0">
                <a:solidFill>
                  <a:schemeClr val="accent1">
                    <a:lumMod val="50000"/>
                  </a:schemeClr>
                </a:solidFill>
              </a:rPr>
              <a:t> : </a:t>
            </a:r>
            <a:r>
              <a:rPr lang="cs-CZ" sz="2000" b="1" dirty="0" err="1">
                <a:solidFill>
                  <a:schemeClr val="accent1">
                    <a:lumMod val="50000"/>
                  </a:schemeClr>
                </a:solidFill>
              </a:rPr>
              <a:t>system</a:t>
            </a:r>
            <a:r>
              <a:rPr lang="cs-CZ" sz="2000" b="1" dirty="0">
                <a:solidFill>
                  <a:schemeClr val="accent1">
                    <a:lumMod val="50000"/>
                  </a:schemeClr>
                </a:solidFill>
              </a:rPr>
              <a:t> </a:t>
            </a:r>
            <a:r>
              <a:rPr lang="cs-CZ" sz="2000" b="1" dirty="0" err="1">
                <a:solidFill>
                  <a:schemeClr val="accent1">
                    <a:lumMod val="50000"/>
                  </a:schemeClr>
                </a:solidFill>
              </a:rPr>
              <a:t>dynamics</a:t>
            </a:r>
            <a:r>
              <a:rPr lang="cs-CZ" sz="2000" b="1" dirty="0">
                <a:solidFill>
                  <a:schemeClr val="accent1">
                    <a:lumMod val="50000"/>
                  </a:schemeClr>
                </a:solidFill>
              </a:rPr>
              <a:t> modelling – „</a:t>
            </a:r>
            <a:r>
              <a:rPr lang="cs-CZ" sz="2000" b="1" dirty="0" err="1">
                <a:solidFill>
                  <a:schemeClr val="accent1">
                    <a:lumMod val="50000"/>
                  </a:schemeClr>
                </a:solidFill>
              </a:rPr>
              <a:t>The</a:t>
            </a:r>
            <a:r>
              <a:rPr lang="cs-CZ" sz="2000" b="1" dirty="0">
                <a:solidFill>
                  <a:schemeClr val="accent1">
                    <a:lumMod val="50000"/>
                  </a:schemeClr>
                </a:solidFill>
              </a:rPr>
              <a:t> Business Dynamics“</a:t>
            </a:r>
            <a:endParaRPr lang="en-US" sz="2000" b="1" dirty="0">
              <a:solidFill>
                <a:schemeClr val="accent1">
                  <a:lumMod val="50000"/>
                </a:schemeClr>
              </a:solidFill>
            </a:endParaRPr>
          </a:p>
        </p:txBody>
      </p:sp>
      <p:sp>
        <p:nvSpPr>
          <p:cNvPr id="6" name="AutoShape 4" descr="Výsledek obrázku pro jay w. forrester"/>
          <p:cNvSpPr>
            <a:spLocks noChangeAspect="1" noChangeArrowheads="1"/>
          </p:cNvSpPr>
          <p:nvPr/>
        </p:nvSpPr>
        <p:spPr bwMode="auto">
          <a:xfrm>
            <a:off x="0" y="-136525"/>
            <a:ext cx="149542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Výsledek obrázku pro jay w. forrester"/>
          <p:cNvSpPr>
            <a:spLocks noChangeAspect="1" noChangeArrowheads="1"/>
          </p:cNvSpPr>
          <p:nvPr/>
        </p:nvSpPr>
        <p:spPr bwMode="auto">
          <a:xfrm>
            <a:off x="152400" y="15875"/>
            <a:ext cx="1495425" cy="1771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314" y="1776529"/>
            <a:ext cx="2089071" cy="24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bdélník 7"/>
          <p:cNvSpPr/>
          <p:nvPr/>
        </p:nvSpPr>
        <p:spPr>
          <a:xfrm>
            <a:off x="3234850" y="4621196"/>
            <a:ext cx="2781531" cy="1384995"/>
          </a:xfrm>
          <a:prstGeom prst="rect">
            <a:avLst/>
          </a:prstGeom>
        </p:spPr>
        <p:txBody>
          <a:bodyPr wrap="none">
            <a:spAutoFit/>
          </a:bodyPr>
          <a:lstStyle/>
          <a:p>
            <a:r>
              <a:rPr lang="en-US" sz="2400" b="1" dirty="0">
                <a:solidFill>
                  <a:schemeClr val="accent1">
                    <a:lumMod val="50000"/>
                  </a:schemeClr>
                </a:solidFill>
              </a:rPr>
              <a:t>Jay Wright Forrester</a:t>
            </a:r>
            <a:endParaRPr lang="cs-CZ" sz="2400" b="1" dirty="0">
              <a:solidFill>
                <a:schemeClr val="accent1">
                  <a:lumMod val="50000"/>
                </a:schemeClr>
              </a:solidFill>
            </a:endParaRPr>
          </a:p>
          <a:p>
            <a:r>
              <a:rPr lang="cs-CZ" sz="2000" b="1" dirty="0">
                <a:solidFill>
                  <a:schemeClr val="accent1">
                    <a:lumMod val="50000"/>
                  </a:schemeClr>
                </a:solidFill>
                <a:effectLst/>
              </a:rPr>
              <a:t>14.7.1918 – 16.11.2016</a:t>
            </a:r>
          </a:p>
          <a:p>
            <a:r>
              <a:rPr lang="cs-CZ" sz="2000" b="1" dirty="0" err="1">
                <a:solidFill>
                  <a:schemeClr val="accent1">
                    <a:lumMod val="50000"/>
                  </a:schemeClr>
                </a:solidFill>
              </a:rPr>
              <a:t>founder</a:t>
            </a:r>
            <a:r>
              <a:rPr lang="cs-CZ" sz="2000" b="1" dirty="0">
                <a:solidFill>
                  <a:schemeClr val="accent1">
                    <a:lumMod val="50000"/>
                  </a:schemeClr>
                </a:solidFill>
              </a:rPr>
              <a:t> </a:t>
            </a:r>
            <a:r>
              <a:rPr lang="cs-CZ" sz="2000" b="1" dirty="0" err="1">
                <a:solidFill>
                  <a:schemeClr val="accent1">
                    <a:lumMod val="50000"/>
                  </a:schemeClr>
                </a:solidFill>
              </a:rPr>
              <a:t>of</a:t>
            </a:r>
            <a:r>
              <a:rPr lang="cs-CZ" sz="2000" b="1" dirty="0">
                <a:solidFill>
                  <a:schemeClr val="accent1">
                    <a:lumMod val="50000"/>
                  </a:schemeClr>
                </a:solidFill>
              </a:rPr>
              <a:t> S.D.,</a:t>
            </a:r>
          </a:p>
          <a:p>
            <a:r>
              <a:rPr lang="cs-CZ" sz="2000" b="1" dirty="0">
                <a:solidFill>
                  <a:schemeClr val="accent1">
                    <a:lumMod val="50000"/>
                  </a:schemeClr>
                </a:solidFill>
              </a:rPr>
              <a:t>„</a:t>
            </a:r>
            <a:r>
              <a:rPr lang="cs-CZ" sz="2000" b="1" dirty="0" err="1">
                <a:solidFill>
                  <a:schemeClr val="accent1">
                    <a:lumMod val="50000"/>
                  </a:schemeClr>
                </a:solidFill>
              </a:rPr>
              <a:t>The</a:t>
            </a:r>
            <a:r>
              <a:rPr lang="cs-CZ" sz="2000" b="1" dirty="0">
                <a:solidFill>
                  <a:schemeClr val="accent1">
                    <a:lumMod val="50000"/>
                  </a:schemeClr>
                </a:solidFill>
              </a:rPr>
              <a:t> </a:t>
            </a:r>
            <a:r>
              <a:rPr lang="cs-CZ" sz="2000" b="1" dirty="0" err="1">
                <a:solidFill>
                  <a:schemeClr val="accent1">
                    <a:lumMod val="50000"/>
                  </a:schemeClr>
                </a:solidFill>
              </a:rPr>
              <a:t>world</a:t>
            </a:r>
            <a:r>
              <a:rPr lang="cs-CZ" sz="2000" b="1" dirty="0">
                <a:solidFill>
                  <a:schemeClr val="accent1">
                    <a:lumMod val="50000"/>
                  </a:schemeClr>
                </a:solidFill>
              </a:rPr>
              <a:t> </a:t>
            </a:r>
            <a:r>
              <a:rPr lang="cs-CZ" sz="2000" b="1" dirty="0" err="1">
                <a:solidFill>
                  <a:schemeClr val="accent1">
                    <a:lumMod val="50000"/>
                  </a:schemeClr>
                </a:solidFill>
              </a:rPr>
              <a:t>dynamics</a:t>
            </a:r>
            <a:r>
              <a:rPr lang="cs-CZ" sz="2000" b="1" dirty="0">
                <a:solidFill>
                  <a:schemeClr val="accent1">
                    <a:lumMod val="50000"/>
                  </a:schemeClr>
                </a:solidFill>
              </a:rPr>
              <a:t>“</a:t>
            </a:r>
          </a:p>
        </p:txBody>
      </p:sp>
      <p:sp>
        <p:nvSpPr>
          <p:cNvPr id="9" name="TextovéPole 8"/>
          <p:cNvSpPr txBox="1"/>
          <p:nvPr/>
        </p:nvSpPr>
        <p:spPr>
          <a:xfrm>
            <a:off x="1763688" y="6237312"/>
            <a:ext cx="6048672" cy="369332"/>
          </a:xfrm>
          <a:prstGeom prst="rect">
            <a:avLst/>
          </a:prstGeom>
          <a:noFill/>
        </p:spPr>
        <p:txBody>
          <a:bodyPr wrap="square" rtlCol="0">
            <a:spAutoFit/>
          </a:bodyPr>
          <a:lstStyle/>
          <a:p>
            <a:r>
              <a:rPr lang="cs-CZ" b="1" dirty="0">
                <a:solidFill>
                  <a:schemeClr val="accent1">
                    <a:lumMod val="50000"/>
                  </a:schemeClr>
                </a:solidFill>
              </a:rPr>
              <a:t>   </a:t>
            </a:r>
            <a:r>
              <a:rPr lang="cs-CZ" b="1" dirty="0" err="1">
                <a:solidFill>
                  <a:schemeClr val="accent1">
                    <a:lumMod val="50000"/>
                  </a:schemeClr>
                </a:solidFill>
              </a:rPr>
              <a:t>All</a:t>
            </a:r>
            <a:r>
              <a:rPr lang="cs-CZ" b="1" dirty="0">
                <a:solidFill>
                  <a:schemeClr val="accent1">
                    <a:lumMod val="50000"/>
                  </a:schemeClr>
                </a:solidFill>
              </a:rPr>
              <a:t> </a:t>
            </a:r>
            <a:r>
              <a:rPr lang="cs-CZ" b="1" dirty="0" err="1">
                <a:solidFill>
                  <a:schemeClr val="accent1">
                    <a:lumMod val="50000"/>
                  </a:schemeClr>
                </a:solidFill>
              </a:rPr>
              <a:t>at</a:t>
            </a:r>
            <a:r>
              <a:rPr lang="cs-CZ" b="1" dirty="0">
                <a:solidFill>
                  <a:schemeClr val="accent1">
                    <a:lumMod val="50000"/>
                  </a:schemeClr>
                </a:solidFill>
              </a:rPr>
              <a:t> </a:t>
            </a:r>
            <a:r>
              <a:rPr lang="cs-CZ" b="1" dirty="0" err="1">
                <a:solidFill>
                  <a:schemeClr val="accent1">
                    <a:lumMod val="50000"/>
                  </a:schemeClr>
                </a:solidFill>
              </a:rPr>
              <a:t>the</a:t>
            </a:r>
            <a:r>
              <a:rPr lang="cs-CZ" b="1" dirty="0">
                <a:solidFill>
                  <a:schemeClr val="accent1">
                    <a:lumMod val="50000"/>
                  </a:schemeClr>
                </a:solidFill>
              </a:rPr>
              <a:t> </a:t>
            </a:r>
            <a:r>
              <a:rPr lang="cs-CZ" b="1" dirty="0" err="1">
                <a:solidFill>
                  <a:schemeClr val="accent1">
                    <a:lumMod val="50000"/>
                  </a:schemeClr>
                </a:solidFill>
              </a:rPr>
              <a:t>Sloan</a:t>
            </a:r>
            <a:r>
              <a:rPr lang="cs-CZ" b="1" dirty="0">
                <a:solidFill>
                  <a:schemeClr val="accent1">
                    <a:lumMod val="50000"/>
                  </a:schemeClr>
                </a:solidFill>
              </a:rPr>
              <a:t> </a:t>
            </a:r>
            <a:r>
              <a:rPr lang="cs-CZ" b="1" dirty="0" err="1">
                <a:solidFill>
                  <a:schemeClr val="accent1">
                    <a:lumMod val="50000"/>
                  </a:schemeClr>
                </a:solidFill>
              </a:rPr>
              <a:t>School</a:t>
            </a:r>
            <a:r>
              <a:rPr lang="cs-CZ" b="1" dirty="0">
                <a:solidFill>
                  <a:schemeClr val="accent1">
                    <a:lumMod val="50000"/>
                  </a:schemeClr>
                </a:solidFill>
              </a:rPr>
              <a:t> </a:t>
            </a:r>
            <a:r>
              <a:rPr lang="cs-CZ" b="1" dirty="0" err="1">
                <a:solidFill>
                  <a:schemeClr val="accent1">
                    <a:lumMod val="50000"/>
                  </a:schemeClr>
                </a:solidFill>
              </a:rPr>
              <a:t>of</a:t>
            </a:r>
            <a:r>
              <a:rPr lang="cs-CZ" b="1" dirty="0">
                <a:solidFill>
                  <a:schemeClr val="accent1">
                    <a:lumMod val="50000"/>
                  </a:schemeClr>
                </a:solidFill>
              </a:rPr>
              <a:t> management, M.I.T., Boston</a:t>
            </a:r>
            <a:endParaRPr lang="en-US" b="1" dirty="0">
              <a:solidFill>
                <a:schemeClr val="accent1">
                  <a:lumMod val="50000"/>
                </a:schemeClr>
              </a:solidFill>
            </a:endParaRPr>
          </a:p>
        </p:txBody>
      </p:sp>
    </p:spTree>
    <p:extLst>
      <p:ext uri="{BB962C8B-B14F-4D97-AF65-F5344CB8AC3E}">
        <p14:creationId xmlns:p14="http://schemas.microsoft.com/office/powerpoint/2010/main" val="886135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607"/>
            <a:ext cx="5709890" cy="687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940152" y="4725144"/>
            <a:ext cx="3096344" cy="1631216"/>
          </a:xfrm>
          <a:prstGeom prst="rect">
            <a:avLst/>
          </a:prstGeom>
          <a:noFill/>
        </p:spPr>
        <p:txBody>
          <a:bodyPr wrap="squar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example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dynamic</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structure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consisting</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feedback </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loop</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processes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price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inflation</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model</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9661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606425"/>
            <a:ext cx="8010525"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179512" y="493221"/>
            <a:ext cx="8568952" cy="830997"/>
          </a:xfrm>
          <a:prstGeom prst="rect">
            <a:avLst/>
          </a:prstGeom>
          <a:noFill/>
        </p:spPr>
        <p:txBody>
          <a:bodyPr wrap="square" rtlCol="0">
            <a:spAutoFit/>
          </a:bodyPr>
          <a:lstStyle/>
          <a:p>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example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turn</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SWOT table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into</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set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processes</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hide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root</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cause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2400" b="1" dirty="0" err="1">
                <a:solidFill>
                  <a:schemeClr val="tx2"/>
                </a:solidFill>
                <a:latin typeface="Tahoma" panose="020B0604030504040204" pitchFamily="34" charset="0"/>
                <a:ea typeface="Tahoma" panose="020B0604030504040204" pitchFamily="34" charset="0"/>
                <a:cs typeface="Tahoma" panose="020B0604030504040204" pitchFamily="34" charset="0"/>
              </a:rPr>
              <a:t>problem</a:t>
            </a:r>
            <a:endPar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68463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38275"/>
            <a:ext cx="7010400"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215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 y="692696"/>
            <a:ext cx="9102002"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3588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 y="980728"/>
            <a:ext cx="9175161"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3773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4" y="620688"/>
            <a:ext cx="9074112"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231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64488" cy="676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684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4180"/>
            <a:ext cx="6552728" cy="678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8227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Kostron\Documents\BIBS\Výuka\Výuka 2017\bakalářské programy\obrázky k manažerské psychologii\SCN_0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81" y="836712"/>
            <a:ext cx="9084019" cy="552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56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89" y="404664"/>
            <a:ext cx="8153567" cy="6090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0392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64" y="0"/>
            <a:ext cx="8719090"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5502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93019" y="2420888"/>
            <a:ext cx="1440160" cy="646331"/>
          </a:xfrm>
          <a:prstGeom prst="rect">
            <a:avLst/>
          </a:prstGeom>
          <a:noFill/>
        </p:spPr>
        <p:txBody>
          <a:bodyPr wrap="squar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Widows</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keep cats</a:t>
            </a:r>
          </a:p>
        </p:txBody>
      </p:sp>
      <p:sp>
        <p:nvSpPr>
          <p:cNvPr id="3" name="TextovéPole 2"/>
          <p:cNvSpPr txBox="1"/>
          <p:nvPr/>
        </p:nvSpPr>
        <p:spPr>
          <a:xfrm>
            <a:off x="3203848" y="1233627"/>
            <a:ext cx="1640193" cy="646331"/>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Cats  dig out</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bumblebees</a:t>
            </a:r>
          </a:p>
        </p:txBody>
      </p:sp>
      <p:sp>
        <p:nvSpPr>
          <p:cNvPr id="4" name="TextovéPole 3"/>
          <p:cNvSpPr txBox="1"/>
          <p:nvPr/>
        </p:nvSpPr>
        <p:spPr>
          <a:xfrm>
            <a:off x="5314494" y="2420887"/>
            <a:ext cx="2646878" cy="646331"/>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Bumblebees</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pollinate shamrocks  </a:t>
            </a:r>
          </a:p>
        </p:txBody>
      </p:sp>
      <p:sp>
        <p:nvSpPr>
          <p:cNvPr id="5" name="TextovéPole 4"/>
          <p:cNvSpPr txBox="1"/>
          <p:nvPr/>
        </p:nvSpPr>
        <p:spPr>
          <a:xfrm>
            <a:off x="5628573" y="4350122"/>
            <a:ext cx="1972015" cy="646331"/>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Cattle graze off</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shamrocks </a:t>
            </a:r>
          </a:p>
        </p:txBody>
      </p:sp>
      <p:sp>
        <p:nvSpPr>
          <p:cNvPr id="6" name="TextovéPole 5"/>
          <p:cNvSpPr txBox="1"/>
          <p:nvPr/>
        </p:nvSpPr>
        <p:spPr>
          <a:xfrm>
            <a:off x="3140078" y="5186809"/>
            <a:ext cx="2141933" cy="923330"/>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Cattle turns into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a canned meat</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      for sailors</a:t>
            </a:r>
          </a:p>
        </p:txBody>
      </p:sp>
      <p:sp>
        <p:nvSpPr>
          <p:cNvPr id="7" name="TextovéPole 6"/>
          <p:cNvSpPr txBox="1"/>
          <p:nvPr/>
        </p:nvSpPr>
        <p:spPr>
          <a:xfrm>
            <a:off x="539552" y="3732710"/>
            <a:ext cx="2747868" cy="923330"/>
          </a:xfrm>
          <a:prstGeom prst="rect">
            <a:avLst/>
          </a:prstGeom>
          <a:noFill/>
        </p:spPr>
        <p:txBody>
          <a:bodyPr wrap="none" rtlCol="0">
            <a:spAutoFit/>
          </a:bodyPr>
          <a:lstStyle/>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Large supplies of cans</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Increases number </a:t>
            </a:r>
          </a:p>
          <a:p>
            <a:r>
              <a:rPr lang="en-US" b="1" dirty="0">
                <a:solidFill>
                  <a:srgbClr val="002060"/>
                </a:solidFill>
                <a:latin typeface="Tahoma" panose="020B0604030504040204" pitchFamily="34" charset="0"/>
                <a:ea typeface="Tahoma" panose="020B0604030504040204" pitchFamily="34" charset="0"/>
                <a:cs typeface="Tahoma" panose="020B0604030504040204" pitchFamily="34" charset="0"/>
              </a:rPr>
              <a:t>of fighting sailors</a:t>
            </a:r>
          </a:p>
        </p:txBody>
      </p:sp>
      <p:cxnSp>
        <p:nvCxnSpPr>
          <p:cNvPr id="8" name="Přímá spojnice se šipkou 7"/>
          <p:cNvCxnSpPr>
            <a:stCxn id="2" idx="0"/>
            <a:endCxn id="3" idx="1"/>
          </p:cNvCxnSpPr>
          <p:nvPr/>
        </p:nvCxnSpPr>
        <p:spPr>
          <a:xfrm flipV="1">
            <a:off x="1913099" y="1556793"/>
            <a:ext cx="1290749" cy="8640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Přímá spojnice se šipkou 8"/>
          <p:cNvCxnSpPr>
            <a:stCxn id="3" idx="3"/>
            <a:endCxn id="4" idx="0"/>
          </p:cNvCxnSpPr>
          <p:nvPr/>
        </p:nvCxnSpPr>
        <p:spPr>
          <a:xfrm>
            <a:off x="4844041" y="1556793"/>
            <a:ext cx="1793892" cy="8640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a:stCxn id="4" idx="2"/>
            <a:endCxn id="5" idx="0"/>
          </p:cNvCxnSpPr>
          <p:nvPr/>
        </p:nvCxnSpPr>
        <p:spPr>
          <a:xfrm flipH="1">
            <a:off x="6614581" y="3067218"/>
            <a:ext cx="23352" cy="12829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Přímá spojnice se šipkou 10"/>
          <p:cNvCxnSpPr>
            <a:endCxn id="6" idx="3"/>
          </p:cNvCxnSpPr>
          <p:nvPr/>
        </p:nvCxnSpPr>
        <p:spPr>
          <a:xfrm flipH="1">
            <a:off x="5282011" y="4996453"/>
            <a:ext cx="1323001" cy="6520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a:stCxn id="6" idx="1"/>
            <a:endCxn id="7" idx="2"/>
          </p:cNvCxnSpPr>
          <p:nvPr/>
        </p:nvCxnSpPr>
        <p:spPr>
          <a:xfrm flipH="1" flipV="1">
            <a:off x="1913486" y="4656040"/>
            <a:ext cx="1226592" cy="9924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a:stCxn id="7" idx="0"/>
            <a:endCxn id="2" idx="2"/>
          </p:cNvCxnSpPr>
          <p:nvPr/>
        </p:nvCxnSpPr>
        <p:spPr>
          <a:xfrm flipH="1" flipV="1">
            <a:off x="1913099" y="3067219"/>
            <a:ext cx="387" cy="6654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95536" y="260648"/>
            <a:ext cx="6139822" cy="707886"/>
          </a:xfrm>
          <a:prstGeom prst="rect">
            <a:avLst/>
          </a:prstGeom>
          <a:noFill/>
        </p:spPr>
        <p:txBody>
          <a:bodyPr wrap="non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f</a:t>
            </a:r>
            <a:r>
              <a:rPr 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eedback</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loop example:  </a:t>
            </a:r>
            <a:endPar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The real determinants of the British Navy size </a:t>
            </a:r>
          </a:p>
        </p:txBody>
      </p:sp>
      <p:sp>
        <p:nvSpPr>
          <p:cNvPr id="15" name="Zástupný symbol pro číslo snímku 9"/>
          <p:cNvSpPr>
            <a:spLocks noGrp="1"/>
          </p:cNvSpPr>
          <p:nvPr>
            <p:ph type="sldNum" sz="quarter" idx="12"/>
          </p:nvPr>
        </p:nvSpPr>
        <p:spPr>
          <a:xfrm>
            <a:off x="8172450" y="6421647"/>
            <a:ext cx="720030" cy="363328"/>
          </a:xfrm>
        </p:spPr>
        <p:txBody>
          <a:bodyPr/>
          <a:lstStyle/>
          <a:p>
            <a:fld id="{A543AEA8-DF7A-49B3-A34D-1F120E050B83}" type="slidenum">
              <a:rPr lang="en-US" smtClean="0"/>
              <a:pPr/>
              <a:t>52</a:t>
            </a:fld>
            <a:endParaRPr lang="en-US" dirty="0"/>
          </a:p>
        </p:txBody>
      </p:sp>
    </p:spTree>
    <p:extLst>
      <p:ext uri="{BB962C8B-B14F-4D97-AF65-F5344CB8AC3E}">
        <p14:creationId xmlns:p14="http://schemas.microsoft.com/office/powerpoint/2010/main" val="871080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ostron\Pictures\Portréty a citáty\Otto F.Scharmer\Otto F.Scharm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328" y="276085"/>
            <a:ext cx="1333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5181827" y="748591"/>
            <a:ext cx="2366292" cy="646331"/>
          </a:xfrm>
          <a:prstGeom prst="rect">
            <a:avLst/>
          </a:prstGeom>
          <a:noFill/>
        </p:spPr>
        <p:txBody>
          <a:bodyPr wrap="square" rtlCol="0">
            <a:spAutoFit/>
          </a:bodyPr>
          <a:lstStyle/>
          <a:p>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Otto F.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Scharmer</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M.I.T.</a:t>
            </a:r>
            <a:endParaRPr 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C:\Users\Kostron\Pictures\Portréty a citáty\Otto F.Scharmer\scharmertheory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259832"/>
            <a:ext cx="47625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ostron\Pictures\Portréty a citáty\Otto F.Scharmer\screen-shot-2015-04-03-at-12-25-21-p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662" y="2060848"/>
            <a:ext cx="3563251" cy="46089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ostron\Pictures\Portréty a citáty\Otto F.Scharmer\OFSch AAEAAQAAAAAAAAfmAAAAJDZmMGQyYmJiLTA5M2UtNDZhNi1iM2VlLWVlODlkNjcxOWVjN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424" y="276085"/>
            <a:ext cx="4762500" cy="278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3990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stron\Pictures\Portréty a citáty\Otto F.Scharmer\TU_1_Threshold_850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45997"/>
            <a:ext cx="7736878" cy="5935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14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70E06782-7A08-4B97-B2A0-CBD93171C702}" type="slidenum">
              <a:rPr lang="en-US" altLang="en-US"/>
              <a:pPr/>
              <a:t>55</a:t>
            </a:fld>
            <a:endParaRPr lang="en-US" altLang="en-US"/>
          </a:p>
        </p:txBody>
      </p:sp>
      <p:sp>
        <p:nvSpPr>
          <p:cNvPr id="60418" name="Rectangle 2"/>
          <p:cNvSpPr>
            <a:spLocks noGrp="1" noChangeArrowheads="1"/>
          </p:cNvSpPr>
          <p:nvPr>
            <p:ph type="title"/>
          </p:nvPr>
        </p:nvSpPr>
        <p:spPr>
          <a:xfrm>
            <a:off x="467544" y="548680"/>
            <a:ext cx="8229600" cy="1143000"/>
          </a:xfrm>
        </p:spPr>
        <p:txBody>
          <a:bodyPr>
            <a:normAutofit fontScale="90000"/>
          </a:bodyPr>
          <a:lstStyle/>
          <a:p>
            <a:pPr algn="l"/>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8.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Decision-making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under</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u</a:t>
            </a:r>
            <a:r>
              <a:rPr lang="en-US" altLang="en-US"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ncertainty</a:t>
            </a:r>
            <a: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t>:</a:t>
            </a:r>
            <a:b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alt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Dimensions</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uncertainity</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object</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ecology</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situation</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and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altLang="en-US" sz="2000" b="1" i="1" dirty="0" err="1">
                <a:solidFill>
                  <a:schemeClr val="tx2"/>
                </a:solidFill>
                <a:latin typeface="Tahoma" panose="020B0604030504040204" pitchFamily="34" charset="0"/>
                <a:ea typeface="Tahoma" panose="020B0604030504040204" pitchFamily="34" charset="0"/>
                <a:cs typeface="Tahoma" panose="020B0604030504040204" pitchFamily="34" charset="0"/>
              </a:rPr>
              <a:t>decision</a:t>
            </a:r>
            <a:r>
              <a:rPr lang="cs-CZ" altLang="en-US" sz="2000" b="1" i="1" dirty="0">
                <a:solidFill>
                  <a:schemeClr val="tx2"/>
                </a:solidFill>
                <a:latin typeface="Tahoma" panose="020B0604030504040204" pitchFamily="34" charset="0"/>
                <a:ea typeface="Tahoma" panose="020B0604030504040204" pitchFamily="34" charset="0"/>
                <a:cs typeface="Tahoma" panose="020B0604030504040204" pitchFamily="34" charset="0"/>
              </a:rPr>
              <a:t>-maker</a:t>
            </a:r>
            <a: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cs-CZ"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alt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60419" name="Rectangle 3"/>
          <p:cNvSpPr>
            <a:spLocks noGrp="1" noChangeArrowheads="1"/>
          </p:cNvSpPr>
          <p:nvPr>
            <p:ph type="body" idx="1"/>
          </p:nvPr>
        </p:nvSpPr>
        <p:spPr>
          <a:xfrm>
            <a:off x="467544" y="1844824"/>
            <a:ext cx="8229600" cy="4525963"/>
          </a:xfrm>
        </p:spPr>
        <p:txBody>
          <a:bodyPr>
            <a:normAutofit/>
          </a:bodyPr>
          <a:lstStyle/>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Uncertainty occurs when, given current knowledge, there are</a:t>
            </a: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multiple possible states of nature.</a:t>
            </a: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S.U.N.Y.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Albany</a:t>
            </a:r>
            <a:endPar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Rockefeller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College</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Public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Affairs</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and </a:t>
            </a:r>
            <a:r>
              <a:rPr lang="cs-CZ" altLang="en-US" sz="1800"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Policy</a:t>
            </a:r>
            <a:r>
              <a:rPr lang="cs-CZ" altLang="en-US" sz="18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p>
          <a:p>
            <a:pPr marL="0" indent="0">
              <a:buNone/>
            </a:pPr>
            <a:endPar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cs-CZ"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Thomas Stewart</a:t>
            </a:r>
            <a:endParaRPr lang="en-US" altLang="en-US" sz="1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708920"/>
            <a:ext cx="1905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3933056"/>
            <a:ext cx="4444043" cy="2520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2985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419">
                                            <p:txEl>
                                              <p:pRg st="0" end="0"/>
                                            </p:txEl>
                                          </p:spTgt>
                                        </p:tgtEl>
                                        <p:attrNameLst>
                                          <p:attrName>style.visibility</p:attrName>
                                        </p:attrNameLst>
                                      </p:cBhvr>
                                      <p:to>
                                        <p:strVal val="visible"/>
                                      </p:to>
                                    </p:set>
                                    <p:animEffect transition="in" filter="dissolve">
                                      <p:cBhvr>
                                        <p:cTn id="7" dur="500"/>
                                        <p:tgtEl>
                                          <p:spTgt spid="60419">
                                            <p:txEl>
                                              <p:pRg st="0" end="0"/>
                                            </p:txEl>
                                          </p:spTgt>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419">
                                            <p:txEl>
                                              <p:pRg st="1" end="1"/>
                                            </p:txEl>
                                          </p:spTgt>
                                        </p:tgtEl>
                                        <p:attrNameLst>
                                          <p:attrName>style.visibility</p:attrName>
                                        </p:attrNameLst>
                                      </p:cBhvr>
                                      <p:to>
                                        <p:strVal val="visible"/>
                                      </p:to>
                                    </p:set>
                                    <p:animEffect transition="in" filter="dissolve">
                                      <p:cBhvr>
                                        <p:cTn id="11" dur="500"/>
                                        <p:tgtEl>
                                          <p:spTgt spid="60419">
                                            <p:txEl>
                                              <p:pRg st="1" end="1"/>
                                            </p:txEl>
                                          </p:spTgt>
                                        </p:tgtEl>
                                      </p:cBhvr>
                                    </p:animEffect>
                                  </p:childTnLst>
                                </p:cTn>
                              </p:par>
                            </p:childTnLst>
                          </p:cTn>
                        </p:par>
                        <p:par>
                          <p:cTn id="12" fill="hold">
                            <p:stCondLst>
                              <p:cond delay="5000"/>
                            </p:stCondLst>
                            <p:childTnLst>
                              <p:par>
                                <p:cTn id="13" presetID="9" presetClass="entr" presetSubtype="0" fill="hold" grpId="0" nodeType="afterEffect">
                                  <p:stCondLst>
                                    <p:cond delay="4000"/>
                                  </p:stCondLst>
                                  <p:childTnLst>
                                    <p:set>
                                      <p:cBhvr>
                                        <p:cTn id="14" dur="1" fill="hold">
                                          <p:stCondLst>
                                            <p:cond delay="0"/>
                                          </p:stCondLst>
                                        </p:cTn>
                                        <p:tgtEl>
                                          <p:spTgt spid="60419">
                                            <p:txEl>
                                              <p:pRg st="2" end="2"/>
                                            </p:txEl>
                                          </p:spTgt>
                                        </p:tgtEl>
                                        <p:attrNameLst>
                                          <p:attrName>style.visibility</p:attrName>
                                        </p:attrNameLst>
                                      </p:cBhvr>
                                      <p:to>
                                        <p:strVal val="visible"/>
                                      </p:to>
                                    </p:set>
                                    <p:animEffect transition="in" filter="dissolve">
                                      <p:cBhvr>
                                        <p:cTn id="15" dur="500"/>
                                        <p:tgtEl>
                                          <p:spTgt spid="60419">
                                            <p:txEl>
                                              <p:pRg st="2" end="2"/>
                                            </p:txEl>
                                          </p:spTgt>
                                        </p:tgtEl>
                                      </p:cBhvr>
                                    </p:animEffect>
                                  </p:childTnLst>
                                </p:cTn>
                              </p:par>
                            </p:childTnLst>
                          </p:cTn>
                        </p:par>
                        <p:par>
                          <p:cTn id="16" fill="hold">
                            <p:stCondLst>
                              <p:cond delay="9500"/>
                            </p:stCondLst>
                            <p:childTnLst>
                              <p:par>
                                <p:cTn id="17" presetID="9" presetClass="entr" presetSubtype="0" fill="hold" grpId="0" nodeType="afterEffect">
                                  <p:stCondLst>
                                    <p:cond delay="6000"/>
                                  </p:stCondLst>
                                  <p:childTnLst>
                                    <p:set>
                                      <p:cBhvr>
                                        <p:cTn id="18" dur="1" fill="hold">
                                          <p:stCondLst>
                                            <p:cond delay="0"/>
                                          </p:stCondLst>
                                        </p:cTn>
                                        <p:tgtEl>
                                          <p:spTgt spid="60419">
                                            <p:txEl>
                                              <p:pRg st="3" end="3"/>
                                            </p:txEl>
                                          </p:spTgt>
                                        </p:tgtEl>
                                        <p:attrNameLst>
                                          <p:attrName>style.visibility</p:attrName>
                                        </p:attrNameLst>
                                      </p:cBhvr>
                                      <p:to>
                                        <p:strVal val="visible"/>
                                      </p:to>
                                    </p:set>
                                    <p:animEffect transition="in" filter="dissolve">
                                      <p:cBhvr>
                                        <p:cTn id="19" dur="500"/>
                                        <p:tgtEl>
                                          <p:spTgt spid="60419">
                                            <p:txEl>
                                              <p:pRg st="3" end="3"/>
                                            </p:txEl>
                                          </p:spTgt>
                                        </p:tgtEl>
                                      </p:cBhvr>
                                    </p:animEffect>
                                  </p:childTnLst>
                                </p:cTn>
                              </p:par>
                            </p:childTnLst>
                          </p:cTn>
                        </p:par>
                        <p:par>
                          <p:cTn id="20" fill="hold">
                            <p:stCondLst>
                              <p:cond delay="16000"/>
                            </p:stCondLst>
                            <p:childTnLst>
                              <p:par>
                                <p:cTn id="21" presetID="9" presetClass="entr" presetSubtype="0" fill="hold" grpId="0" nodeType="afterEffect">
                                  <p:stCondLst>
                                    <p:cond delay="8000"/>
                                  </p:stCondLst>
                                  <p:childTnLst>
                                    <p:set>
                                      <p:cBhvr>
                                        <p:cTn id="22" dur="1" fill="hold">
                                          <p:stCondLst>
                                            <p:cond delay="0"/>
                                          </p:stCondLst>
                                        </p:cTn>
                                        <p:tgtEl>
                                          <p:spTgt spid="60419">
                                            <p:txEl>
                                              <p:pRg st="4" end="4"/>
                                            </p:txEl>
                                          </p:spTgt>
                                        </p:tgtEl>
                                        <p:attrNameLst>
                                          <p:attrName>style.visibility</p:attrName>
                                        </p:attrNameLst>
                                      </p:cBhvr>
                                      <p:to>
                                        <p:strVal val="visible"/>
                                      </p:to>
                                    </p:set>
                                    <p:animEffect transition="in" filter="dissolve">
                                      <p:cBhvr>
                                        <p:cTn id="23" dur="500"/>
                                        <p:tgtEl>
                                          <p:spTgt spid="60419">
                                            <p:txEl>
                                              <p:pRg st="4" end="4"/>
                                            </p:txEl>
                                          </p:spTgt>
                                        </p:tgtEl>
                                      </p:cBhvr>
                                    </p:animEffect>
                                  </p:childTnLst>
                                </p:cTn>
                              </p:par>
                            </p:childTnLst>
                          </p:cTn>
                        </p:par>
                        <p:par>
                          <p:cTn id="24" fill="hold">
                            <p:stCondLst>
                              <p:cond delay="24500"/>
                            </p:stCondLst>
                            <p:childTnLst>
                              <p:par>
                                <p:cTn id="25" presetID="9" presetClass="entr" presetSubtype="0" fill="hold" grpId="0" nodeType="afterEffect">
                                  <p:stCondLst>
                                    <p:cond delay="8000"/>
                                  </p:stCondLst>
                                  <p:childTnLst>
                                    <p:set>
                                      <p:cBhvr>
                                        <p:cTn id="26" dur="1" fill="hold">
                                          <p:stCondLst>
                                            <p:cond delay="0"/>
                                          </p:stCondLst>
                                        </p:cTn>
                                        <p:tgtEl>
                                          <p:spTgt spid="60419">
                                            <p:txEl>
                                              <p:pRg st="8" end="8"/>
                                            </p:txEl>
                                          </p:spTgt>
                                        </p:tgtEl>
                                        <p:attrNameLst>
                                          <p:attrName>style.visibility</p:attrName>
                                        </p:attrNameLst>
                                      </p:cBhvr>
                                      <p:to>
                                        <p:strVal val="visible"/>
                                      </p:to>
                                    </p:set>
                                    <p:animEffect transition="in" filter="dissolve">
                                      <p:cBhvr>
                                        <p:cTn id="27" dur="500"/>
                                        <p:tgtEl>
                                          <p:spTgt spid="60419">
                                            <p:txEl>
                                              <p:pRg st="8" end="8"/>
                                            </p:txEl>
                                          </p:spTgt>
                                        </p:tgtEl>
                                      </p:cBhvr>
                                    </p:animEffect>
                                  </p:childTnLst>
                                </p:cTn>
                              </p:par>
                            </p:childTnLst>
                          </p:cTn>
                        </p:par>
                        <p:par>
                          <p:cTn id="28" fill="hold">
                            <p:stCondLst>
                              <p:cond delay="33000"/>
                            </p:stCondLst>
                            <p:childTnLst>
                              <p:par>
                                <p:cTn id="29" presetID="9" presetClass="entr" presetSubtype="0" fill="hold" grpId="0" nodeType="afterEffect">
                                  <p:stCondLst>
                                    <p:cond delay="8000"/>
                                  </p:stCondLst>
                                  <p:childTnLst>
                                    <p:set>
                                      <p:cBhvr>
                                        <p:cTn id="30" dur="1" fill="hold">
                                          <p:stCondLst>
                                            <p:cond delay="0"/>
                                          </p:stCondLst>
                                        </p:cTn>
                                        <p:tgtEl>
                                          <p:spTgt spid="60419">
                                            <p:txEl>
                                              <p:pRg st="10" end="10"/>
                                            </p:txEl>
                                          </p:spTgt>
                                        </p:tgtEl>
                                        <p:attrNameLst>
                                          <p:attrName>style.visibility</p:attrName>
                                        </p:attrNameLst>
                                      </p:cBhvr>
                                      <p:to>
                                        <p:strVal val="visible"/>
                                      </p:to>
                                    </p:set>
                                    <p:animEffect transition="in" filter="dissolve">
                                      <p:cBhvr>
                                        <p:cTn id="31" dur="500"/>
                                        <p:tgtEl>
                                          <p:spTgt spid="60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advAuto="200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404664"/>
            <a:ext cx="2625477" cy="408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116632"/>
            <a:ext cx="2736304" cy="4352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404664"/>
            <a:ext cx="177165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131840" y="2924943"/>
            <a:ext cx="2765741" cy="1292662"/>
          </a:xfrm>
          <a:prstGeom prst="rect">
            <a:avLst/>
          </a:prstGeom>
          <a:noFill/>
        </p:spPr>
        <p:txBody>
          <a:bodyPr wrap="square" rtlCol="0">
            <a:spAutoFit/>
          </a:bodyPr>
          <a:lstStyle/>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Berndt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Brehmer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(1940 - 2014)</a:t>
            </a:r>
            <a:r>
              <a:rPr lang="en-US" dirty="0"/>
              <a:t> </a:t>
            </a:r>
            <a:endParaRPr lang="cs-CZ" dirty="0"/>
          </a:p>
          <a:p>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Swedish National </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Defense College </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6781" y="4467161"/>
            <a:ext cx="2590800"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8941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ray cooksey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duct Deta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404664"/>
            <a:ext cx="20764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duct Deta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9558" y="2602397"/>
            <a:ext cx="1932434" cy="19324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uvisející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24" y="2493171"/>
            <a:ext cx="6342034" cy="4111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707570" y="202608"/>
            <a:ext cx="4801417" cy="1785104"/>
          </a:xfrm>
          <a:prstGeom prst="rect">
            <a:avLst/>
          </a:prstGeom>
          <a:noFill/>
        </p:spPr>
        <p:txBody>
          <a:bodyPr wrap="square" rtlCol="0">
            <a:spAutoFit/>
          </a:bodyPr>
          <a:lstStyle/>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Ray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W.Cooksey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cs-CZ"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University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Western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Australia</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University </a:t>
            </a:r>
          </a:p>
          <a:p>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New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England</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 Business </a:t>
            </a:r>
            <a:r>
              <a:rPr lang="cs-CZ" dirty="0" err="1">
                <a:solidFill>
                  <a:srgbClr val="002060"/>
                </a:solidFill>
                <a:latin typeface="Tahoma" panose="020B0604030504040204" pitchFamily="34" charset="0"/>
                <a:ea typeface="Tahoma" panose="020B0604030504040204" pitchFamily="34" charset="0"/>
                <a:cs typeface="Tahoma" panose="020B0604030504040204" pitchFamily="34" charset="0"/>
              </a:rPr>
              <a:t>School</a:t>
            </a:r>
            <a:endParaRPr lang="cs-CZ"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fontAlgn="ctr"/>
            <a:r>
              <a:rPr lang="cs-CZ" sz="1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600" dirty="0"/>
              <a:t>https://www.youtube.com/watch?v=g2or-MWzwWQ</a:t>
            </a:r>
          </a:p>
          <a:p>
            <a:r>
              <a:rPr lang="cs-CZ" sz="1600" dirty="0"/>
              <a:t> </a:t>
            </a:r>
            <a:r>
              <a:rPr lang="en-US" sz="1600" dirty="0"/>
              <a:t>https://www.youtube.com/watch?v=PJ1uYgRyssI</a:t>
            </a:r>
          </a:p>
        </p:txBody>
      </p:sp>
      <p:pic>
        <p:nvPicPr>
          <p:cNvPr id="1034" name="Picture 10" descr="Výsledek obrázku pro ray cooksey statistic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75" y="4653136"/>
            <a:ext cx="14478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22352" y="2111782"/>
            <a:ext cx="6894959" cy="369332"/>
          </a:xfrm>
          <a:prstGeom prst="rect">
            <a:avLst/>
          </a:prstGeom>
        </p:spPr>
        <p:txBody>
          <a:bodyPr wrap="square">
            <a:spAutoFit/>
          </a:bodyPr>
          <a:lstStyle/>
          <a:p>
            <a:r>
              <a:rPr lang="en-US" dirty="0"/>
              <a:t>https://www.une.edu.au/staff-profiles/business/rcooksey</a:t>
            </a:r>
          </a:p>
        </p:txBody>
      </p:sp>
    </p:spTree>
    <p:extLst>
      <p:ext uri="{BB962C8B-B14F-4D97-AF65-F5344CB8AC3E}">
        <p14:creationId xmlns:p14="http://schemas.microsoft.com/office/powerpoint/2010/main" val="348224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ýsledek obrázku pro kahneman tversky heuristics and bia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45" y="404664"/>
            <a:ext cx="1752600" cy="2609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kahneman tversky heuristics and bia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37" y="3789040"/>
            <a:ext cx="1733550" cy="263842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Výsledek obrázku pro kahneman tversky heuristics and biases"/>
          <p:cNvSpPr>
            <a:spLocks noChangeAspect="1" noChangeArrowheads="1"/>
          </p:cNvSpPr>
          <p:nvPr/>
        </p:nvSpPr>
        <p:spPr bwMode="auto">
          <a:xfrm>
            <a:off x="121684"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Výsledek obrázku pro kahneman tversky heuristics and biases"/>
          <p:cNvSpPr>
            <a:spLocks noChangeAspect="1" noChangeArrowheads="1"/>
          </p:cNvSpPr>
          <p:nvPr/>
        </p:nvSpPr>
        <p:spPr bwMode="auto">
          <a:xfrm>
            <a:off x="274084"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Výsledek obrázku pro kahneman tversky heuristics and bia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269" y="312739"/>
            <a:ext cx="2746009" cy="34381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ýsledek obrázku pro kahneman tversky heuristics and bia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9534" y="403684"/>
            <a:ext cx="3192176" cy="225963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573558" y="3943588"/>
            <a:ext cx="3600400" cy="646331"/>
          </a:xfrm>
          <a:prstGeom prst="rect">
            <a:avLst/>
          </a:prstGeom>
          <a:noFill/>
        </p:spPr>
        <p:txBody>
          <a:bodyPr wrap="square" rtlCol="0">
            <a:spAutoFit/>
          </a:bodyPr>
          <a:lstStyle/>
          <a:p>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Daniel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Kahneman</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rPr>
              <a:t>psychologist</a:t>
            </a:r>
            <a:r>
              <a:rPr lang="cs-CZ" b="1" dirty="0">
                <a:solidFill>
                  <a:srgbClr val="002060"/>
                </a:solidFill>
              </a:rPr>
              <a:t>, 2002 Nobel </a:t>
            </a:r>
            <a:r>
              <a:rPr lang="cs-CZ" b="1" dirty="0" err="1">
                <a:solidFill>
                  <a:srgbClr val="002060"/>
                </a:solidFill>
              </a:rPr>
              <a:t>Price</a:t>
            </a:r>
            <a:r>
              <a:rPr lang="cs-CZ" b="1" dirty="0">
                <a:solidFill>
                  <a:srgbClr val="002060"/>
                </a:solidFill>
              </a:rPr>
              <a:t> in </a:t>
            </a:r>
            <a:r>
              <a:rPr lang="cs-CZ" b="1" dirty="0" err="1">
                <a:solidFill>
                  <a:srgbClr val="002060"/>
                </a:solidFill>
              </a:rPr>
              <a:t>Economics</a:t>
            </a:r>
            <a:r>
              <a:rPr lang="cs-CZ" b="1" dirty="0">
                <a:solidFill>
                  <a:srgbClr val="002060"/>
                </a:solidFill>
              </a:rPr>
              <a:t> </a:t>
            </a:r>
            <a:endParaRPr lang="en-US" b="1" dirty="0">
              <a:solidFill>
                <a:srgbClr val="002060"/>
              </a:solidFill>
            </a:endParaRPr>
          </a:p>
        </p:txBody>
      </p:sp>
      <p:pic>
        <p:nvPicPr>
          <p:cNvPr id="1042" name="Picture 18" descr="Výsledek obrázku pro kahneman tversky heuristics and bias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2203" y="3140968"/>
            <a:ext cx="2663337" cy="355111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Výsledek obrázku pro kahneman tversky Nobel priz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3889" y="4653136"/>
            <a:ext cx="27336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31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F39B2E49-339B-4BDF-A61B-029232640480}" type="slidenum">
              <a:rPr lang="en-US" altLang="en-US"/>
              <a:pPr/>
              <a:t>59</a:t>
            </a:fld>
            <a:endParaRPr lang="en-US" altLang="en-US"/>
          </a:p>
        </p:txBody>
      </p:sp>
      <p:sp>
        <p:nvSpPr>
          <p:cNvPr id="14338" name="Rectangle 2"/>
          <p:cNvSpPr>
            <a:spLocks noGrp="1" noChangeArrowheads="1"/>
          </p:cNvSpPr>
          <p:nvPr>
            <p:ph type="title"/>
          </p:nvPr>
        </p:nvSpPr>
        <p:spPr/>
        <p:txBody>
          <a:bodyPr>
            <a:normAutofit/>
          </a:bodyPr>
          <a:lstStyle/>
          <a:p>
            <a:r>
              <a:rPr lang="cs-CZ"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Tom </a:t>
            </a:r>
            <a:r>
              <a:rPr lang="cs-CZ" altLang="en-US" sz="2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Steward´s</a:t>
            </a:r>
            <a:r>
              <a:rPr lang="cs-CZ"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2800"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slides</a:t>
            </a:r>
            <a:r>
              <a:rPr lang="cs-CZ"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Probability is the most widely used measure of uncertainty</a:t>
            </a:r>
          </a:p>
        </p:txBody>
      </p:sp>
      <p:sp>
        <p:nvSpPr>
          <p:cNvPr id="14339" name="Rectangle 3"/>
          <p:cNvSpPr>
            <a:spLocks noGrp="1" noChangeArrowheads="1"/>
          </p:cNvSpPr>
          <p:nvPr>
            <p:ph type="body" idx="1"/>
          </p:nvPr>
        </p:nvSpPr>
        <p:spPr/>
        <p:txBody>
          <a:bodyPr/>
          <a:lstStyle/>
          <a:p>
            <a:r>
              <a:rPr lang="en-US" altLang="en-US" b="1" dirty="0">
                <a:solidFill>
                  <a:schemeClr val="accent1">
                    <a:lumMod val="50000"/>
                  </a:schemeClr>
                </a:solidFill>
              </a:rPr>
              <a:t>Relative frequency</a:t>
            </a:r>
          </a:p>
          <a:p>
            <a:pPr lvl="1"/>
            <a:r>
              <a:rPr lang="en-US" altLang="en-US" sz="2400" b="1" dirty="0">
                <a:solidFill>
                  <a:schemeClr val="accent1">
                    <a:lumMod val="50000"/>
                  </a:schemeClr>
                </a:solidFill>
              </a:rPr>
              <a:t>The probability of an event is the frequency of it’s occurrence divided by the number of experiments, or trials (for a very large number of trials).</a:t>
            </a:r>
          </a:p>
          <a:p>
            <a:r>
              <a:rPr lang="en-US" altLang="en-US" b="1" dirty="0">
                <a:solidFill>
                  <a:schemeClr val="accent1">
                    <a:lumMod val="50000"/>
                  </a:schemeClr>
                </a:solidFill>
              </a:rPr>
              <a:t>Subjective probability (Bayesian)</a:t>
            </a:r>
          </a:p>
          <a:p>
            <a:pPr lvl="1"/>
            <a:r>
              <a:rPr lang="en-US" altLang="en-US" sz="2400" b="1" dirty="0">
                <a:solidFill>
                  <a:schemeClr val="accent1">
                    <a:lumMod val="50000"/>
                  </a:schemeClr>
                </a:solidFill>
              </a:rPr>
              <a:t>The probability of an event is the degree of belief that a person has that it will occur.</a:t>
            </a:r>
            <a:endParaRPr lang="en-US" altLang="en-US" b="1" dirty="0">
              <a:solidFill>
                <a:schemeClr val="accent1">
                  <a:lumMod val="50000"/>
                </a:schemeClr>
              </a:solidFill>
            </a:endParaRPr>
          </a:p>
          <a:p>
            <a:pPr>
              <a:buFontTx/>
              <a:buNone/>
            </a:pPr>
            <a:endParaRPr lang="en-US" altLang="en-US" sz="1800" b="1" dirty="0">
              <a:solidFill>
                <a:schemeClr val="accent1">
                  <a:lumMod val="50000"/>
                </a:schemeClr>
              </a:solidFill>
            </a:endParaRPr>
          </a:p>
          <a:p>
            <a:pPr>
              <a:buFontTx/>
              <a:buNone/>
            </a:pPr>
            <a:r>
              <a:rPr lang="en-US" altLang="en-US" sz="1800" dirty="0">
                <a:solidFill>
                  <a:schemeClr val="accent1">
                    <a:lumMod val="50000"/>
                  </a:schemeClr>
                </a:solidFill>
              </a:rPr>
              <a:t>Morgan, M. G., &amp; </a:t>
            </a:r>
            <a:r>
              <a:rPr lang="en-US" altLang="en-US" sz="1800" dirty="0" err="1">
                <a:solidFill>
                  <a:schemeClr val="accent1">
                    <a:lumMod val="50000"/>
                  </a:schemeClr>
                </a:solidFill>
              </a:rPr>
              <a:t>Henrion</a:t>
            </a:r>
            <a:r>
              <a:rPr lang="en-US" altLang="en-US" sz="1800" dirty="0">
                <a:solidFill>
                  <a:schemeClr val="accent1">
                    <a:lumMod val="50000"/>
                  </a:schemeClr>
                </a:solidFill>
              </a:rPr>
              <a:t>, M. (1990). </a:t>
            </a:r>
            <a:r>
              <a:rPr lang="en-US" altLang="en-US" sz="1800" i="1" dirty="0">
                <a:solidFill>
                  <a:schemeClr val="accent1">
                    <a:lumMod val="50000"/>
                  </a:schemeClr>
                </a:solidFill>
              </a:rPr>
              <a:t>Uncertainty:  A Guide to Dealing with Uncertainty in Quantitative Risk and Policy Analysis</a:t>
            </a:r>
            <a:r>
              <a:rPr lang="en-US" altLang="en-US" sz="1800" dirty="0">
                <a:solidFill>
                  <a:schemeClr val="accent1">
                    <a:lumMod val="50000"/>
                  </a:schemeClr>
                </a:solidFill>
              </a:rPr>
              <a:t>. New York: Cambridge University Press.</a:t>
            </a:r>
          </a:p>
          <a:p>
            <a:endParaRPr lang="en-US" altLang="en-US" b="1" dirty="0">
              <a:solidFill>
                <a:schemeClr val="accent1">
                  <a:lumMod val="50000"/>
                </a:schemeClr>
              </a:solidFill>
            </a:endParaRPr>
          </a:p>
        </p:txBody>
      </p:sp>
    </p:spTree>
    <p:extLst>
      <p:ext uri="{BB962C8B-B14F-4D97-AF65-F5344CB8AC3E}">
        <p14:creationId xmlns:p14="http://schemas.microsoft.com/office/powerpoint/2010/main" val="2337444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anim calcmode="lin" valueType="num">
                                      <p:cBhvr additive="base">
                                        <p:cTn id="11" dur="500" fill="hold"/>
                                        <p:tgtEl>
                                          <p:spTgt spid="14339">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6"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additive="base">
                                        <p:cTn id="17" dur="500" fill="hold"/>
                                        <p:tgtEl>
                                          <p:spTgt spid="1433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14339">
                                            <p:txEl>
                                              <p:pRg st="3" end="3"/>
                                            </p:txEl>
                                          </p:spTgt>
                                        </p:tgtEl>
                                        <p:attrNameLst>
                                          <p:attrName>style.visibility</p:attrName>
                                        </p:attrNameLst>
                                      </p:cBhvr>
                                      <p:to>
                                        <p:strVal val="visible"/>
                                      </p:to>
                                    </p:set>
                                    <p:anim calcmode="lin" valueType="num">
                                      <p:cBhvr additive="base">
                                        <p:cTn id="21" dur="500" fill="hold"/>
                                        <p:tgtEl>
                                          <p:spTgt spid="14339">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anim calcmode="lin" valueType="num">
                                      <p:cBhvr additive="base">
                                        <p:cTn id="27" dur="500" fill="hold"/>
                                        <p:tgtEl>
                                          <p:spTgt spid="14339">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33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Kostron\Documents\BIBS\Výuka\Výuka 2017\bakalářské programy\obrázky k manažerské psychologii\SCN_00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75" y="336593"/>
            <a:ext cx="9148458" cy="6184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411760" y="439102"/>
            <a:ext cx="5328592" cy="461665"/>
          </a:xfrm>
          <a:prstGeom prst="rect">
            <a:avLst/>
          </a:prstGeom>
          <a:noFill/>
        </p:spPr>
        <p:txBody>
          <a:bodyPr wrap="square" rtlCol="0">
            <a:spAutoFit/>
          </a:bodyPr>
          <a:lstStyle/>
          <a:p>
            <a:r>
              <a:rPr lang="cs-CZ" sz="2400" b="1" dirty="0" err="1">
                <a:solidFill>
                  <a:schemeClr val="tx2">
                    <a:lumMod val="75000"/>
                  </a:schemeClr>
                </a:solidFill>
              </a:rPr>
              <a:t>The</a:t>
            </a:r>
            <a:r>
              <a:rPr lang="cs-CZ" sz="2400" b="1" dirty="0">
                <a:solidFill>
                  <a:schemeClr val="tx2">
                    <a:lumMod val="75000"/>
                  </a:schemeClr>
                </a:solidFill>
              </a:rPr>
              <a:t> </a:t>
            </a:r>
            <a:r>
              <a:rPr lang="cs-CZ" sz="2400" b="1" dirty="0" err="1">
                <a:solidFill>
                  <a:schemeClr val="tx2">
                    <a:lumMod val="75000"/>
                  </a:schemeClr>
                </a:solidFill>
              </a:rPr>
              <a:t>central</a:t>
            </a:r>
            <a:r>
              <a:rPr lang="cs-CZ" sz="2400" b="1" dirty="0">
                <a:solidFill>
                  <a:schemeClr val="tx2">
                    <a:lumMod val="75000"/>
                  </a:schemeClr>
                </a:solidFill>
              </a:rPr>
              <a:t> region </a:t>
            </a:r>
            <a:r>
              <a:rPr lang="cs-CZ" sz="2400" b="1" dirty="0" err="1">
                <a:solidFill>
                  <a:schemeClr val="tx2">
                    <a:lumMod val="75000"/>
                  </a:schemeClr>
                </a:solidFill>
              </a:rPr>
              <a:t>structure</a:t>
            </a:r>
            <a:endParaRPr lang="en-US" sz="2400" b="1" dirty="0">
              <a:solidFill>
                <a:schemeClr val="tx2">
                  <a:lumMod val="75000"/>
                </a:schemeClr>
              </a:solidFill>
            </a:endParaRPr>
          </a:p>
        </p:txBody>
      </p:sp>
      <p:sp>
        <p:nvSpPr>
          <p:cNvPr id="3" name="TextovéPole 2"/>
          <p:cNvSpPr txBox="1"/>
          <p:nvPr/>
        </p:nvSpPr>
        <p:spPr>
          <a:xfrm>
            <a:off x="1440198" y="1412776"/>
            <a:ext cx="1368152" cy="369332"/>
          </a:xfrm>
          <a:prstGeom prst="rect">
            <a:avLst/>
          </a:prstGeom>
          <a:noFill/>
        </p:spPr>
        <p:txBody>
          <a:bodyPr wrap="square" rtlCol="0">
            <a:spAutoFit/>
          </a:bodyPr>
          <a:lstStyle/>
          <a:p>
            <a:r>
              <a:rPr lang="cs-CZ" dirty="0" err="1" smtClean="0"/>
              <a:t>stimulation</a:t>
            </a:r>
            <a:endParaRPr lang="en-US" dirty="0"/>
          </a:p>
        </p:txBody>
      </p:sp>
      <p:sp>
        <p:nvSpPr>
          <p:cNvPr id="4" name="TextovéPole 3"/>
          <p:cNvSpPr txBox="1"/>
          <p:nvPr/>
        </p:nvSpPr>
        <p:spPr>
          <a:xfrm>
            <a:off x="4085796" y="886406"/>
            <a:ext cx="1980519" cy="369332"/>
          </a:xfrm>
          <a:prstGeom prst="rect">
            <a:avLst/>
          </a:prstGeom>
          <a:noFill/>
        </p:spPr>
        <p:txBody>
          <a:bodyPr wrap="square" rtlCol="0">
            <a:spAutoFit/>
          </a:bodyPr>
          <a:lstStyle/>
          <a:p>
            <a:r>
              <a:rPr lang="cs-CZ" dirty="0" err="1" smtClean="0"/>
              <a:t>regulation</a:t>
            </a:r>
            <a:endParaRPr lang="en-US" dirty="0"/>
          </a:p>
        </p:txBody>
      </p:sp>
      <p:sp>
        <p:nvSpPr>
          <p:cNvPr id="6" name="TextovéPole 5"/>
          <p:cNvSpPr txBox="1"/>
          <p:nvPr/>
        </p:nvSpPr>
        <p:spPr>
          <a:xfrm>
            <a:off x="7195348" y="1412776"/>
            <a:ext cx="1584176" cy="369332"/>
          </a:xfrm>
          <a:prstGeom prst="rect">
            <a:avLst/>
          </a:prstGeom>
          <a:noFill/>
        </p:spPr>
        <p:txBody>
          <a:bodyPr wrap="square" rtlCol="0">
            <a:spAutoFit/>
          </a:bodyPr>
          <a:lstStyle/>
          <a:p>
            <a:r>
              <a:rPr lang="cs-CZ" dirty="0" err="1" smtClean="0"/>
              <a:t>activity</a:t>
            </a:r>
            <a:endParaRPr lang="en-US" dirty="0"/>
          </a:p>
        </p:txBody>
      </p:sp>
    </p:spTree>
    <p:extLst>
      <p:ext uri="{BB962C8B-B14F-4D97-AF65-F5344CB8AC3E}">
        <p14:creationId xmlns:p14="http://schemas.microsoft.com/office/powerpoint/2010/main" val="3987300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75CD9877-DA37-44CB-A5A2-402C76B914E2}" type="slidenum">
              <a:rPr lang="en-US" altLang="en-US"/>
              <a:pPr/>
              <a:t>60</a:t>
            </a:fld>
            <a:endParaRPr lang="en-US" altLang="en-US"/>
          </a:p>
        </p:txBody>
      </p:sp>
      <p:sp>
        <p:nvSpPr>
          <p:cNvPr id="62467" name="Rectangle 1027"/>
          <p:cNvSpPr>
            <a:spLocks noGrp="1" noChangeArrowheads="1"/>
          </p:cNvSpPr>
          <p:nvPr>
            <p:ph type="body" idx="1"/>
          </p:nvPr>
        </p:nvSpPr>
        <p:spPr/>
        <p:txBody>
          <a:bodyPr/>
          <a:lstStyle/>
          <a:p>
            <a:r>
              <a:rPr lang="en-US" altLang="en-US" b="1" dirty="0">
                <a:solidFill>
                  <a:schemeClr val="accent1">
                    <a:lumMod val="50000"/>
                  </a:schemeClr>
                </a:solidFill>
              </a:rPr>
              <a:t>Uncertainty 1 - States (events) and probabilities of those events are known</a:t>
            </a:r>
          </a:p>
          <a:p>
            <a:pPr lvl="1"/>
            <a:r>
              <a:rPr lang="en-US" altLang="en-US" b="1" dirty="0">
                <a:solidFill>
                  <a:schemeClr val="accent1">
                    <a:lumMod val="50000"/>
                  </a:schemeClr>
                </a:solidFill>
              </a:rPr>
              <a:t>Coin toss</a:t>
            </a:r>
          </a:p>
          <a:p>
            <a:pPr lvl="1"/>
            <a:r>
              <a:rPr lang="en-US" altLang="en-US" b="1" dirty="0">
                <a:solidFill>
                  <a:schemeClr val="accent1">
                    <a:lumMod val="50000"/>
                  </a:schemeClr>
                </a:solidFill>
              </a:rPr>
              <a:t>Die toss</a:t>
            </a:r>
          </a:p>
          <a:p>
            <a:pPr lvl="1"/>
            <a:r>
              <a:rPr lang="en-US" altLang="en-US" b="1" dirty="0">
                <a:solidFill>
                  <a:schemeClr val="accent1">
                    <a:lumMod val="50000"/>
                  </a:schemeClr>
                </a:solidFill>
              </a:rPr>
              <a:t>Precipitation forecasting (approximately)</a:t>
            </a:r>
          </a:p>
          <a:p>
            <a:pPr>
              <a:spcBef>
                <a:spcPts val="600"/>
              </a:spcBef>
              <a:buFontTx/>
              <a:buNone/>
            </a:pPr>
            <a:r>
              <a:rPr lang="en-US" altLang="en-US" sz="1800" b="1" dirty="0">
                <a:solidFill>
                  <a:schemeClr val="accent1">
                    <a:lumMod val="50000"/>
                  </a:schemeClr>
                </a:solidFill>
              </a:rPr>
              <a:t>Note:  This is sometimes called </a:t>
            </a:r>
            <a:r>
              <a:rPr lang="en-US" altLang="en-US" sz="1800" b="1" u="sng" dirty="0">
                <a:solidFill>
                  <a:schemeClr val="accent1">
                    <a:lumMod val="50000"/>
                  </a:schemeClr>
                </a:solidFill>
              </a:rPr>
              <a:t>aleatory</a:t>
            </a:r>
            <a:r>
              <a:rPr lang="en-US" altLang="en-US" sz="1800" b="1" dirty="0">
                <a:solidFill>
                  <a:schemeClr val="accent1">
                    <a:lumMod val="50000"/>
                  </a:schemeClr>
                </a:solidFill>
              </a:rPr>
              <a:t> uncertainty.  It reflects the nature of random processes.  For example, even though you know a fair die has six sides, you cannot reduce the uncertainty about what the next roll will show.  But you can quantify the uncertainty.  For the simple case of the die, the odds are 1 in 6 of any particular face turning up. </a:t>
            </a:r>
          </a:p>
          <a:p>
            <a:endParaRPr lang="en-US" altLang="en-US" b="1" dirty="0">
              <a:solidFill>
                <a:schemeClr val="accent1">
                  <a:lumMod val="50000"/>
                </a:schemeClr>
              </a:solidFill>
            </a:endParaRPr>
          </a:p>
        </p:txBody>
      </p:sp>
      <p:sp>
        <p:nvSpPr>
          <p:cNvPr id="62469" name="Rectangle 1029"/>
          <p:cNvSpPr>
            <a:spLocks noGrp="1" noChangeArrowheads="1"/>
          </p:cNvSpPr>
          <p:nvPr>
            <p:ph type="title"/>
          </p:nvPr>
        </p:nvSpPr>
        <p:spPr>
          <a:noFill/>
          <a:ln/>
        </p:spPr>
        <p:txBody>
          <a:bodyPr/>
          <a:lstStyle/>
          <a:p>
            <a:r>
              <a:rPr lang="en-US" altLang="en-US" sz="4400" b="1" dirty="0">
                <a:solidFill>
                  <a:schemeClr val="accent1">
                    <a:lumMod val="50000"/>
                  </a:schemeClr>
                </a:solidFill>
              </a:rPr>
              <a:t>Types of Uncertainty</a:t>
            </a:r>
            <a:endParaRPr lang="en-US" altLang="en-US" b="1" dirty="0">
              <a:solidFill>
                <a:schemeClr val="accent1">
                  <a:lumMod val="50000"/>
                </a:schemeClr>
              </a:solidFill>
            </a:endParaRPr>
          </a:p>
        </p:txBody>
      </p:sp>
    </p:spTree>
    <p:extLst>
      <p:ext uri="{BB962C8B-B14F-4D97-AF65-F5344CB8AC3E}">
        <p14:creationId xmlns:p14="http://schemas.microsoft.com/office/powerpoint/2010/main" val="1729177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bldLvl="2"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90A9062F-C0B7-4CDF-91E3-196BA7269D9A}" type="slidenum">
              <a:rPr lang="en-US" altLang="en-US"/>
              <a:pPr/>
              <a:t>61</a:t>
            </a:fld>
            <a:endParaRPr lang="en-US" altLang="en-US"/>
          </a:p>
        </p:txBody>
      </p:sp>
      <p:sp>
        <p:nvSpPr>
          <p:cNvPr id="63491" name="Rectangle 1027"/>
          <p:cNvSpPr>
            <a:spLocks noGrp="1" noChangeArrowheads="1"/>
          </p:cNvSpPr>
          <p:nvPr>
            <p:ph type="body" idx="1"/>
          </p:nvPr>
        </p:nvSpPr>
        <p:spPr/>
        <p:txBody>
          <a:bodyPr/>
          <a:lstStyle/>
          <a:p>
            <a:r>
              <a:rPr lang="en-US" altLang="en-US" b="1" dirty="0">
                <a:solidFill>
                  <a:schemeClr val="accent1">
                    <a:lumMod val="50000"/>
                  </a:schemeClr>
                </a:solidFill>
              </a:rPr>
              <a:t>Uncertainty 2 - States (events) are known, probabilities are unknown</a:t>
            </a:r>
          </a:p>
          <a:p>
            <a:pPr lvl="1"/>
            <a:r>
              <a:rPr lang="en-US" altLang="en-US" b="1" dirty="0">
                <a:solidFill>
                  <a:schemeClr val="accent1">
                    <a:lumMod val="50000"/>
                  </a:schemeClr>
                </a:solidFill>
              </a:rPr>
              <a:t>Elections</a:t>
            </a:r>
          </a:p>
          <a:p>
            <a:pPr lvl="1"/>
            <a:r>
              <a:rPr lang="en-US" altLang="en-US" b="1" dirty="0">
                <a:solidFill>
                  <a:schemeClr val="accent1">
                    <a:lumMod val="50000"/>
                  </a:schemeClr>
                </a:solidFill>
              </a:rPr>
              <a:t>Stock market</a:t>
            </a:r>
          </a:p>
          <a:p>
            <a:pPr lvl="1"/>
            <a:r>
              <a:rPr lang="en-US" altLang="en-US" b="1" dirty="0">
                <a:solidFill>
                  <a:schemeClr val="accent1">
                    <a:lumMod val="50000"/>
                  </a:schemeClr>
                </a:solidFill>
              </a:rPr>
              <a:t>Forecasting severe weather</a:t>
            </a:r>
          </a:p>
        </p:txBody>
      </p:sp>
      <p:sp>
        <p:nvSpPr>
          <p:cNvPr id="63496" name="Rectangle 1032"/>
          <p:cNvSpPr>
            <a:spLocks noGrp="1" noChangeArrowheads="1"/>
          </p:cNvSpPr>
          <p:nvPr>
            <p:ph type="title"/>
          </p:nvPr>
        </p:nvSpPr>
        <p:spPr>
          <a:noFill/>
          <a:ln/>
        </p:spPr>
        <p:txBody>
          <a:bodyPr/>
          <a:lstStyle/>
          <a:p>
            <a:r>
              <a:rPr lang="en-US" altLang="en-US" sz="4400" b="1" dirty="0">
                <a:solidFill>
                  <a:schemeClr val="accent1">
                    <a:lumMod val="50000"/>
                  </a:schemeClr>
                </a:solidFill>
              </a:rPr>
              <a:t>Types of Uncertainty</a:t>
            </a:r>
          </a:p>
        </p:txBody>
      </p:sp>
    </p:spTree>
    <p:extLst>
      <p:ext uri="{BB962C8B-B14F-4D97-AF65-F5344CB8AC3E}">
        <p14:creationId xmlns:p14="http://schemas.microsoft.com/office/powerpoint/2010/main" val="3741828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additive="base">
                                        <p:cTn id="25" dur="500" fill="hold"/>
                                        <p:tgtEl>
                                          <p:spTgt spid="634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en-US" altLang="en-US" b="1">
                <a:solidFill>
                  <a:schemeClr val="accent1">
                    <a:lumMod val="50000"/>
                  </a:schemeClr>
                </a:solidFill>
              </a:rPr>
              <a:t>Brno, November 1999</a:t>
            </a:r>
          </a:p>
        </p:txBody>
      </p:sp>
      <p:sp>
        <p:nvSpPr>
          <p:cNvPr id="5" name="Zástupný symbol pro číslo snímku 4"/>
          <p:cNvSpPr>
            <a:spLocks noGrp="1"/>
          </p:cNvSpPr>
          <p:nvPr>
            <p:ph type="sldNum" sz="quarter" idx="11"/>
          </p:nvPr>
        </p:nvSpPr>
        <p:spPr/>
        <p:txBody>
          <a:bodyPr/>
          <a:lstStyle/>
          <a:p>
            <a:fld id="{7389ACF3-B603-4012-987E-10A5BB64102A}" type="slidenum">
              <a:rPr lang="en-US" altLang="en-US" b="1">
                <a:solidFill>
                  <a:schemeClr val="accent1">
                    <a:lumMod val="50000"/>
                  </a:schemeClr>
                </a:solidFill>
              </a:rPr>
              <a:pPr/>
              <a:t>62</a:t>
            </a:fld>
            <a:endParaRPr lang="en-US" altLang="en-US" b="1">
              <a:solidFill>
                <a:schemeClr val="accent1">
                  <a:lumMod val="50000"/>
                </a:schemeClr>
              </a:solidFill>
            </a:endParaRPr>
          </a:p>
        </p:txBody>
      </p:sp>
      <p:sp>
        <p:nvSpPr>
          <p:cNvPr id="64515" name="Rectangle 1027"/>
          <p:cNvSpPr>
            <a:spLocks noGrp="1" noChangeArrowheads="1"/>
          </p:cNvSpPr>
          <p:nvPr>
            <p:ph type="body" idx="1"/>
          </p:nvPr>
        </p:nvSpPr>
        <p:spPr/>
        <p:txBody>
          <a:bodyPr/>
          <a:lstStyle/>
          <a:p>
            <a:r>
              <a:rPr lang="en-US" altLang="en-US" b="1">
                <a:solidFill>
                  <a:schemeClr val="accent1">
                    <a:lumMod val="50000"/>
                  </a:schemeClr>
                </a:solidFill>
              </a:rPr>
              <a:t>Uncertainty 3 - States (events) and probabilities are unknown</a:t>
            </a:r>
          </a:p>
          <a:p>
            <a:pPr lvl="1"/>
            <a:r>
              <a:rPr lang="en-US" altLang="en-US" b="1">
                <a:solidFill>
                  <a:schemeClr val="accent1">
                    <a:lumMod val="50000"/>
                  </a:schemeClr>
                </a:solidFill>
              </a:rPr>
              <a:t>Y2K</a:t>
            </a:r>
          </a:p>
          <a:p>
            <a:pPr lvl="1"/>
            <a:r>
              <a:rPr lang="en-US" altLang="en-US" b="1">
                <a:solidFill>
                  <a:schemeClr val="accent1">
                    <a:lumMod val="50000"/>
                  </a:schemeClr>
                </a:solidFill>
              </a:rPr>
              <a:t>Global climate change</a:t>
            </a:r>
          </a:p>
          <a:p>
            <a:pPr lvl="1"/>
            <a:endParaRPr lang="en-US" altLang="en-US" b="1">
              <a:solidFill>
                <a:schemeClr val="accent1">
                  <a:lumMod val="50000"/>
                </a:schemeClr>
              </a:solidFill>
            </a:endParaRPr>
          </a:p>
          <a:p>
            <a:r>
              <a:rPr lang="en-US" altLang="en-US" b="1">
                <a:solidFill>
                  <a:schemeClr val="accent1">
                    <a:lumMod val="50000"/>
                  </a:schemeClr>
                </a:solidFill>
              </a:rPr>
              <a:t>The differences among the types of uncertainty are a matter of degree.</a:t>
            </a:r>
          </a:p>
        </p:txBody>
      </p:sp>
      <p:sp>
        <p:nvSpPr>
          <p:cNvPr id="64517" name="Rectangle 1029"/>
          <p:cNvSpPr>
            <a:spLocks noGrp="1" noChangeArrowheads="1"/>
          </p:cNvSpPr>
          <p:nvPr>
            <p:ph type="title"/>
          </p:nvPr>
        </p:nvSpPr>
        <p:spPr>
          <a:noFill/>
          <a:ln/>
        </p:spPr>
        <p:txBody>
          <a:bodyPr/>
          <a:lstStyle/>
          <a:p>
            <a:r>
              <a:rPr lang="en-US" altLang="en-US" sz="4400" b="1">
                <a:solidFill>
                  <a:schemeClr val="accent1">
                    <a:lumMod val="50000"/>
                  </a:schemeClr>
                </a:solidFill>
              </a:rPr>
              <a:t>Types of Uncertainty</a:t>
            </a:r>
          </a:p>
        </p:txBody>
      </p:sp>
    </p:spTree>
    <p:extLst>
      <p:ext uri="{BB962C8B-B14F-4D97-AF65-F5344CB8AC3E}">
        <p14:creationId xmlns:p14="http://schemas.microsoft.com/office/powerpoint/2010/main" val="2407529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64515">
                                            <p:txEl>
                                              <p:pRg st="4" end="4"/>
                                            </p:txEl>
                                          </p:spTgt>
                                        </p:tgtEl>
                                        <p:attrNameLst>
                                          <p:attrName>style.visibility</p:attrName>
                                        </p:attrNameLst>
                                      </p:cBhvr>
                                      <p:to>
                                        <p:strVal val="visible"/>
                                      </p:to>
                                    </p:set>
                                    <p:anim calcmode="lin" valueType="num">
                                      <p:cBhvr additive="base">
                                        <p:cTn id="25" dur="500" fill="hold"/>
                                        <p:tgtEl>
                                          <p:spTgt spid="6451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4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en-US" altLang="en-US"/>
              <a:t>Brno, November 1999</a:t>
            </a:r>
          </a:p>
        </p:txBody>
      </p:sp>
      <p:sp>
        <p:nvSpPr>
          <p:cNvPr id="5" name="Zástupný symbol pro číslo snímku 4"/>
          <p:cNvSpPr>
            <a:spLocks noGrp="1"/>
          </p:cNvSpPr>
          <p:nvPr>
            <p:ph type="sldNum" sz="quarter" idx="11"/>
          </p:nvPr>
        </p:nvSpPr>
        <p:spPr/>
        <p:txBody>
          <a:bodyPr/>
          <a:lstStyle/>
          <a:p>
            <a:fld id="{9BB9CA59-329E-4598-9432-20A4B9372ADD}" type="slidenum">
              <a:rPr lang="en-US" altLang="en-US"/>
              <a:pPr/>
              <a:t>63</a:t>
            </a:fld>
            <a:endParaRPr lang="en-US" altLang="en-US"/>
          </a:p>
        </p:txBody>
      </p:sp>
      <p:sp>
        <p:nvSpPr>
          <p:cNvPr id="124930" name="Rectangle 2050"/>
          <p:cNvSpPr>
            <a:spLocks noGrp="1" noChangeArrowheads="1"/>
          </p:cNvSpPr>
          <p:nvPr>
            <p:ph type="body" idx="1"/>
          </p:nvPr>
        </p:nvSpPr>
        <p:spPr/>
        <p:txBody>
          <a:bodyPr/>
          <a:lstStyle/>
          <a:p>
            <a:pPr marL="0" indent="0">
              <a:spcBef>
                <a:spcPts val="600"/>
              </a:spcBef>
              <a:buFontTx/>
              <a:buNone/>
            </a:pPr>
            <a:r>
              <a:rPr lang="en-US" altLang="en-US" sz="2100" b="1" dirty="0">
                <a:solidFill>
                  <a:schemeClr val="accent1">
                    <a:lumMod val="50000"/>
                  </a:schemeClr>
                </a:solidFill>
              </a:rPr>
              <a:t>Uncertainty 2 and 3 include </a:t>
            </a:r>
            <a:r>
              <a:rPr lang="en-US" altLang="en-US" sz="2100" b="1" u="sng" dirty="0">
                <a:solidFill>
                  <a:schemeClr val="accent1">
                    <a:lumMod val="50000"/>
                  </a:schemeClr>
                </a:solidFill>
              </a:rPr>
              <a:t>epistemic</a:t>
            </a:r>
            <a:r>
              <a:rPr lang="en-US" altLang="en-US" sz="2100" b="1" dirty="0">
                <a:solidFill>
                  <a:schemeClr val="accent1">
                    <a:lumMod val="50000"/>
                  </a:schemeClr>
                </a:solidFill>
              </a:rPr>
              <a:t> uncertainty.  This is uncertainty due to incomplete knowledge of processes that influence events.  Incomplete knowledge results from the sheer complexity of the world, particularly with respect to issues at the interface of science and society.  As a result, models (computer or mental) necessarily omit factors that may prove to be important.  It is possible to judge the relative level of epistemic uncertainty, i.e., because of the time frames and number of potentially confounding factors, it is higher in nuclear waste disposal and climate prediction than in the prediction of weather and asteroid impacts. </a:t>
            </a:r>
            <a:r>
              <a:rPr lang="en-US" altLang="en-US" sz="2100" b="1" u="sng" dirty="0">
                <a:solidFill>
                  <a:schemeClr val="accent1">
                    <a:lumMod val="50000"/>
                  </a:schemeClr>
                </a:solidFill>
              </a:rPr>
              <a:t>Total uncertainty is the sum of epistemic and aleatory uncertainty. </a:t>
            </a:r>
            <a:endParaRPr lang="cs-CZ" altLang="en-US" sz="2100" b="1" u="sng" dirty="0">
              <a:solidFill>
                <a:schemeClr val="accent1">
                  <a:lumMod val="50000"/>
                </a:schemeClr>
              </a:solidFill>
            </a:endParaRPr>
          </a:p>
          <a:p>
            <a:pPr marL="0" indent="0">
              <a:spcBef>
                <a:spcPts val="600"/>
              </a:spcBef>
              <a:buFontTx/>
              <a:buNone/>
            </a:pPr>
            <a:endParaRPr lang="cs-CZ" altLang="en-US" sz="2100" b="1" u="sng" dirty="0">
              <a:solidFill>
                <a:schemeClr val="accent1">
                  <a:lumMod val="50000"/>
                </a:schemeClr>
              </a:solidFill>
            </a:endParaRPr>
          </a:p>
          <a:p>
            <a:pPr marL="0" indent="0">
              <a:spcBef>
                <a:spcPts val="600"/>
              </a:spcBef>
              <a:buFontTx/>
              <a:buNone/>
            </a:pPr>
            <a:r>
              <a:rPr lang="cs-CZ" altLang="en-US" sz="1600" b="1" dirty="0">
                <a:solidFill>
                  <a:schemeClr val="accent1">
                    <a:lumMod val="50000"/>
                  </a:schemeClr>
                </a:solidFill>
              </a:rPr>
              <a:t>(</a:t>
            </a:r>
            <a:r>
              <a:rPr lang="cs-CZ" altLang="en-US" sz="1600" b="1" dirty="0" err="1">
                <a:solidFill>
                  <a:schemeClr val="accent1">
                    <a:lumMod val="50000"/>
                  </a:schemeClr>
                </a:solidFill>
              </a:rPr>
              <a:t>see</a:t>
            </a:r>
            <a:r>
              <a:rPr lang="cs-CZ" altLang="en-US" sz="1600" b="1" dirty="0">
                <a:solidFill>
                  <a:schemeClr val="accent1">
                    <a:lumMod val="50000"/>
                  </a:schemeClr>
                </a:solidFill>
              </a:rPr>
              <a:t> </a:t>
            </a:r>
            <a:r>
              <a:rPr lang="cs-CZ" altLang="en-US" sz="1600" b="1" dirty="0" err="1">
                <a:solidFill>
                  <a:schemeClr val="accent1">
                    <a:lumMod val="50000"/>
                  </a:schemeClr>
                </a:solidFill>
              </a:rPr>
              <a:t>Brunswik</a:t>
            </a:r>
            <a:r>
              <a:rPr lang="cs-CZ" altLang="en-US" sz="1600" b="1" dirty="0">
                <a:solidFill>
                  <a:schemeClr val="accent1">
                    <a:lumMod val="50000"/>
                  </a:schemeClr>
                </a:solidFill>
              </a:rPr>
              <a:t>)</a:t>
            </a:r>
            <a:endParaRPr lang="en-US" altLang="en-US" sz="1600" b="1" dirty="0">
              <a:solidFill>
                <a:schemeClr val="accent1">
                  <a:lumMod val="50000"/>
                </a:schemeClr>
              </a:solidFill>
            </a:endParaRPr>
          </a:p>
        </p:txBody>
      </p:sp>
      <p:sp>
        <p:nvSpPr>
          <p:cNvPr id="124931" name="Rectangle 2051"/>
          <p:cNvSpPr>
            <a:spLocks noGrp="1" noChangeArrowheads="1"/>
          </p:cNvSpPr>
          <p:nvPr>
            <p:ph type="title"/>
          </p:nvPr>
        </p:nvSpPr>
        <p:spPr>
          <a:noFill/>
          <a:ln/>
        </p:spPr>
        <p:txBody>
          <a:bodyPr/>
          <a:lstStyle/>
          <a:p>
            <a:r>
              <a:rPr lang="en-US" altLang="en-US" sz="4400" b="1" dirty="0">
                <a:solidFill>
                  <a:schemeClr val="accent1">
                    <a:lumMod val="50000"/>
                  </a:schemeClr>
                </a:solidFill>
              </a:rPr>
              <a:t>Epistemic Uncertainty</a:t>
            </a:r>
          </a:p>
        </p:txBody>
      </p:sp>
    </p:spTree>
    <p:extLst>
      <p:ext uri="{BB962C8B-B14F-4D97-AF65-F5344CB8AC3E}">
        <p14:creationId xmlns:p14="http://schemas.microsoft.com/office/powerpoint/2010/main" val="12668556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Zástupný symbol pro číslo snímku 4"/>
          <p:cNvSpPr>
            <a:spLocks noGrp="1"/>
          </p:cNvSpPr>
          <p:nvPr>
            <p:ph type="sldNum" sz="quarter" idx="11"/>
          </p:nvPr>
        </p:nvSpPr>
        <p:spPr/>
        <p:txBody>
          <a:bodyPr/>
          <a:lstStyle/>
          <a:p>
            <a:fld id="{E062C6BB-E1D3-4CB1-8F19-086FD4A092B1}" type="slidenum">
              <a:rPr lang="en-US" altLang="en-US" b="1">
                <a:solidFill>
                  <a:schemeClr val="accent1">
                    <a:lumMod val="50000"/>
                  </a:schemeClr>
                </a:solidFill>
              </a:rPr>
              <a:pPr/>
              <a:t>64</a:t>
            </a:fld>
            <a:endParaRPr lang="en-US" altLang="en-US" b="1">
              <a:solidFill>
                <a:schemeClr val="accent1">
                  <a:lumMod val="50000"/>
                </a:schemeClr>
              </a:solidFill>
            </a:endParaRPr>
          </a:p>
        </p:txBody>
      </p:sp>
      <p:sp>
        <p:nvSpPr>
          <p:cNvPr id="47106" name="Rectangle 2"/>
          <p:cNvSpPr>
            <a:spLocks noGrp="1" noChangeArrowheads="1"/>
          </p:cNvSpPr>
          <p:nvPr>
            <p:ph type="title"/>
          </p:nvPr>
        </p:nvSpPr>
        <p:spPr/>
        <p:txBody>
          <a:bodyPr/>
          <a:lstStyle/>
          <a:p>
            <a:r>
              <a:rPr lang="en-US" altLang="en-US" b="1" dirty="0">
                <a:solidFill>
                  <a:schemeClr val="accent1">
                    <a:lumMod val="50000"/>
                  </a:schemeClr>
                </a:solidFill>
              </a:rPr>
              <a:t>Picturing uncertainty</a:t>
            </a:r>
          </a:p>
        </p:txBody>
      </p:sp>
      <p:sp>
        <p:nvSpPr>
          <p:cNvPr id="47107" name="Rectangle 3"/>
          <p:cNvSpPr>
            <a:spLocks noGrp="1" noChangeArrowheads="1"/>
          </p:cNvSpPr>
          <p:nvPr>
            <p:ph type="body" idx="1"/>
          </p:nvPr>
        </p:nvSpPr>
        <p:spPr>
          <a:xfrm>
            <a:off x="685800" y="1981200"/>
            <a:ext cx="7772400" cy="990600"/>
          </a:xfrm>
        </p:spPr>
        <p:txBody>
          <a:bodyPr/>
          <a:lstStyle/>
          <a:p>
            <a:r>
              <a:rPr lang="en-US" altLang="en-US" sz="2800" b="1" dirty="0">
                <a:solidFill>
                  <a:schemeClr val="accent1">
                    <a:lumMod val="50000"/>
                  </a:schemeClr>
                </a:solidFill>
              </a:rPr>
              <a:t>There are many ways to depict uncertainty.  For example,</a:t>
            </a:r>
            <a:endParaRPr lang="en-US" altLang="en-US" b="1" dirty="0">
              <a:solidFill>
                <a:schemeClr val="accent1">
                  <a:lumMod val="50000"/>
                </a:schemeClr>
              </a:solidFill>
            </a:endParaRPr>
          </a:p>
          <a:p>
            <a:pPr>
              <a:buFontTx/>
              <a:buChar char="–"/>
            </a:pPr>
            <a:endParaRPr lang="en-US" altLang="en-US" b="1" dirty="0">
              <a:solidFill>
                <a:schemeClr val="accent1">
                  <a:lumMod val="50000"/>
                </a:schemeClr>
              </a:solidFill>
            </a:endParaRPr>
          </a:p>
          <a:p>
            <a:pPr lvl="1"/>
            <a:endParaRPr lang="en-US" altLang="en-US" b="1" dirty="0">
              <a:solidFill>
                <a:schemeClr val="accent1">
                  <a:lumMod val="50000"/>
                </a:schemeClr>
              </a:solidFill>
            </a:endParaRPr>
          </a:p>
          <a:p>
            <a:endParaRPr lang="en-US" altLang="en-US" b="1" dirty="0">
              <a:solidFill>
                <a:schemeClr val="accent1">
                  <a:lumMod val="50000"/>
                </a:schemeClr>
              </a:solidFill>
            </a:endParaRP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743200"/>
            <a:ext cx="2514600"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1" name="Text Box 7"/>
          <p:cNvSpPr txBox="1">
            <a:spLocks noChangeArrowheads="1"/>
          </p:cNvSpPr>
          <p:nvPr/>
        </p:nvSpPr>
        <p:spPr bwMode="auto">
          <a:xfrm>
            <a:off x="1371600" y="3140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dirty="0">
                <a:solidFill>
                  <a:schemeClr val="accent1">
                    <a:lumMod val="50000"/>
                  </a:schemeClr>
                </a:solidFill>
              </a:rPr>
              <a:t>Continuous events:</a:t>
            </a:r>
            <a:br>
              <a:rPr lang="en-US" altLang="en-US" sz="2400" b="1" dirty="0">
                <a:solidFill>
                  <a:schemeClr val="accent1">
                    <a:lumMod val="50000"/>
                  </a:schemeClr>
                </a:solidFill>
              </a:rPr>
            </a:br>
            <a:r>
              <a:rPr lang="en-US" altLang="en-US" sz="2400" b="1" dirty="0">
                <a:solidFill>
                  <a:schemeClr val="accent1">
                    <a:lumMod val="50000"/>
                  </a:schemeClr>
                </a:solidFill>
              </a:rPr>
              <a:t>scatterplot</a:t>
            </a:r>
          </a:p>
        </p:txBody>
      </p:sp>
      <p:sp>
        <p:nvSpPr>
          <p:cNvPr id="47112" name="Text Box 8"/>
          <p:cNvSpPr txBox="1">
            <a:spLocks noChangeArrowheads="1"/>
          </p:cNvSpPr>
          <p:nvPr/>
        </p:nvSpPr>
        <p:spPr bwMode="auto">
          <a:xfrm>
            <a:off x="1371600" y="5045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a:solidFill>
                  <a:schemeClr val="accent1">
                    <a:lumMod val="50000"/>
                  </a:schemeClr>
                </a:solidFill>
              </a:rPr>
              <a:t>Discrete events:</a:t>
            </a:r>
            <a:br>
              <a:rPr lang="en-US" altLang="en-US" sz="2400" b="1">
                <a:solidFill>
                  <a:schemeClr val="accent1">
                    <a:lumMod val="50000"/>
                  </a:schemeClr>
                </a:solidFill>
              </a:rPr>
            </a:br>
            <a:r>
              <a:rPr lang="en-US" altLang="en-US" sz="2400" b="1">
                <a:solidFill>
                  <a:schemeClr val="accent1">
                    <a:lumMod val="50000"/>
                  </a:schemeClr>
                </a:solidFill>
              </a:rPr>
              <a:t>decision table</a:t>
            </a:r>
          </a:p>
        </p:txBody>
      </p:sp>
      <p:sp>
        <p:nvSpPr>
          <p:cNvPr id="10" name="Zástupný symbol pro číslo snímku 4"/>
          <p:cNvSpPr>
            <a:spLocks noGrp="1"/>
          </p:cNvSpPr>
          <p:nvPr>
            <p:ph type="sldNum" sz="quarter" idx="11"/>
          </p:nvPr>
        </p:nvSpPr>
        <p:spPr>
          <a:xfrm>
            <a:off x="3086100" y="6356350"/>
            <a:ext cx="2895600" cy="365125"/>
          </a:xfrm>
        </p:spPr>
        <p:txBody>
          <a:bodyPr/>
          <a:lstStyle/>
          <a:p>
            <a:fld id="{E062C6BB-E1D3-4CB1-8F19-086FD4A092B1}" type="slidenum">
              <a:rPr lang="en-US" altLang="en-US" b="1">
                <a:solidFill>
                  <a:schemeClr val="accent1">
                    <a:lumMod val="50000"/>
                  </a:schemeClr>
                </a:solidFill>
              </a:rPr>
              <a:pPr/>
              <a:t>64</a:t>
            </a:fld>
            <a:endParaRPr lang="en-US" altLang="en-US" b="1">
              <a:solidFill>
                <a:schemeClr val="accent1">
                  <a:lumMod val="50000"/>
                </a:schemeClr>
              </a:solidFill>
            </a:endParaRPr>
          </a:p>
        </p:txBody>
      </p:sp>
      <p:sp>
        <p:nvSpPr>
          <p:cNvPr id="11" name="Rectangle 2"/>
          <p:cNvSpPr txBox="1">
            <a:spLocks noChangeArrowheads="1"/>
          </p:cNvSpPr>
          <p:nvPr/>
        </p:nvSpPr>
        <p:spPr>
          <a:xfrm>
            <a:off x="4191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b="1" dirty="0">
                <a:solidFill>
                  <a:schemeClr val="accent1">
                    <a:lumMod val="50000"/>
                  </a:schemeClr>
                </a:solidFill>
              </a:rPr>
              <a:t>Picturing uncertainty</a:t>
            </a:r>
          </a:p>
        </p:txBody>
      </p:sp>
      <p:sp>
        <p:nvSpPr>
          <p:cNvPr id="12" name="Rectangle 3"/>
          <p:cNvSpPr txBox="1">
            <a:spLocks noChangeArrowheads="1"/>
          </p:cNvSpPr>
          <p:nvPr/>
        </p:nvSpPr>
        <p:spPr>
          <a:xfrm>
            <a:off x="647700" y="19812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800" b="1" dirty="0">
                <a:solidFill>
                  <a:schemeClr val="accent1">
                    <a:lumMod val="50000"/>
                  </a:schemeClr>
                </a:solidFill>
              </a:rPr>
              <a:t>There are many ways to depict uncertainty.  For example,</a:t>
            </a:r>
            <a:endParaRPr lang="en-US" altLang="en-US" b="1" dirty="0">
              <a:solidFill>
                <a:schemeClr val="accent1">
                  <a:lumMod val="50000"/>
                </a:schemeClr>
              </a:solidFill>
            </a:endParaRPr>
          </a:p>
          <a:p>
            <a:pPr>
              <a:buFontTx/>
              <a:buChar char="–"/>
            </a:pPr>
            <a:endParaRPr lang="en-US" altLang="en-US" b="1" dirty="0">
              <a:solidFill>
                <a:schemeClr val="accent1">
                  <a:lumMod val="50000"/>
                </a:schemeClr>
              </a:solidFill>
            </a:endParaRPr>
          </a:p>
          <a:p>
            <a:pPr lvl="1"/>
            <a:endParaRPr lang="en-US" altLang="en-US" b="1" dirty="0">
              <a:solidFill>
                <a:schemeClr val="accent1">
                  <a:lumMod val="50000"/>
                </a:schemeClr>
              </a:solidFill>
            </a:endParaRPr>
          </a:p>
          <a:p>
            <a:endParaRPr lang="en-US" altLang="en-US" b="1" dirty="0">
              <a:solidFill>
                <a:schemeClr val="accent1">
                  <a:lumMod val="50000"/>
                </a:schemeClr>
              </a:solidFill>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2743200"/>
            <a:ext cx="2514600"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7"/>
          <p:cNvSpPr txBox="1">
            <a:spLocks noChangeArrowheads="1"/>
          </p:cNvSpPr>
          <p:nvPr/>
        </p:nvSpPr>
        <p:spPr bwMode="auto">
          <a:xfrm>
            <a:off x="1333500" y="3140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dirty="0">
                <a:solidFill>
                  <a:schemeClr val="accent1">
                    <a:lumMod val="50000"/>
                  </a:schemeClr>
                </a:solidFill>
              </a:rPr>
              <a:t>Continuous events:</a:t>
            </a:r>
            <a:br>
              <a:rPr lang="en-US" altLang="en-US" sz="2400" b="1" dirty="0">
                <a:solidFill>
                  <a:schemeClr val="accent1">
                    <a:lumMod val="50000"/>
                  </a:schemeClr>
                </a:solidFill>
              </a:rPr>
            </a:br>
            <a:r>
              <a:rPr lang="en-US" altLang="en-US" sz="2400" b="1" dirty="0">
                <a:solidFill>
                  <a:schemeClr val="accent1">
                    <a:lumMod val="50000"/>
                  </a:schemeClr>
                </a:solidFill>
              </a:rPr>
              <a:t>scatterplot</a:t>
            </a:r>
          </a:p>
        </p:txBody>
      </p:sp>
      <p:sp>
        <p:nvSpPr>
          <p:cNvPr id="16" name="Text Box 8"/>
          <p:cNvSpPr txBox="1">
            <a:spLocks noChangeArrowheads="1"/>
          </p:cNvSpPr>
          <p:nvPr/>
        </p:nvSpPr>
        <p:spPr bwMode="auto">
          <a:xfrm>
            <a:off x="1333500" y="5045075"/>
            <a:ext cx="3733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buFont typeface="Symbol" pitchFamily="16" charset="2"/>
              <a:buNone/>
            </a:pPr>
            <a:r>
              <a:rPr lang="en-US" altLang="en-US" sz="2400" b="1">
                <a:solidFill>
                  <a:schemeClr val="accent1">
                    <a:lumMod val="50000"/>
                  </a:schemeClr>
                </a:solidFill>
              </a:rPr>
              <a:t>Discrete events:</a:t>
            </a:r>
            <a:br>
              <a:rPr lang="en-US" altLang="en-US" sz="2400" b="1">
                <a:solidFill>
                  <a:schemeClr val="accent1">
                    <a:lumMod val="50000"/>
                  </a:schemeClr>
                </a:solidFill>
              </a:rPr>
            </a:br>
            <a:r>
              <a:rPr lang="en-US" altLang="en-US" sz="2400" b="1">
                <a:solidFill>
                  <a:schemeClr val="accent1">
                    <a:lumMod val="50000"/>
                  </a:schemeClr>
                </a:solidFill>
              </a:rPr>
              <a:t>decision table</a:t>
            </a:r>
          </a:p>
        </p:txBody>
      </p:sp>
      <p:sp>
        <p:nvSpPr>
          <p:cNvPr id="2" name="TextovéPole 1"/>
          <p:cNvSpPr txBox="1"/>
          <p:nvPr/>
        </p:nvSpPr>
        <p:spPr>
          <a:xfrm>
            <a:off x="5524500" y="5055005"/>
            <a:ext cx="2763385" cy="707886"/>
          </a:xfrm>
          <a:prstGeom prst="rect">
            <a:avLst/>
          </a:prstGeom>
          <a:noFill/>
        </p:spPr>
        <p:txBody>
          <a:bodyPr wrap="none" rtlCol="0">
            <a:spAutoFit/>
          </a:bodyPr>
          <a:lstStyle/>
          <a:p>
            <a:r>
              <a:rPr lang="cs-CZ" sz="2000" b="1" dirty="0" err="1">
                <a:solidFill>
                  <a:srgbClr val="002060"/>
                </a:solidFill>
              </a:rPr>
              <a:t>Any</a:t>
            </a:r>
            <a:r>
              <a:rPr lang="cs-CZ" sz="2000" b="1" dirty="0">
                <a:solidFill>
                  <a:srgbClr val="002060"/>
                </a:solidFill>
              </a:rPr>
              <a:t> taxonomy – </a:t>
            </a:r>
          </a:p>
          <a:p>
            <a:r>
              <a:rPr lang="cs-CZ" sz="2000" b="1" dirty="0" err="1">
                <a:solidFill>
                  <a:srgbClr val="002060"/>
                </a:solidFill>
              </a:rPr>
              <a:t>For</a:t>
            </a:r>
            <a:r>
              <a:rPr lang="cs-CZ" sz="2000" b="1" dirty="0">
                <a:solidFill>
                  <a:srgbClr val="002060"/>
                </a:solidFill>
              </a:rPr>
              <a:t> instance </a:t>
            </a:r>
            <a:r>
              <a:rPr lang="cs-CZ" sz="2000" b="1" dirty="0" err="1">
                <a:solidFill>
                  <a:srgbClr val="002060"/>
                </a:solidFill>
              </a:rPr>
              <a:t>see</a:t>
            </a:r>
            <a:r>
              <a:rPr lang="cs-CZ" sz="2000" b="1" dirty="0">
                <a:solidFill>
                  <a:srgbClr val="002060"/>
                </a:solidFill>
              </a:rPr>
              <a:t> </a:t>
            </a:r>
            <a:r>
              <a:rPr lang="cs-CZ" sz="2000" b="1" dirty="0" err="1">
                <a:solidFill>
                  <a:srgbClr val="002060"/>
                </a:solidFill>
              </a:rPr>
              <a:t>slide</a:t>
            </a:r>
            <a:r>
              <a:rPr lang="cs-CZ" sz="2000" b="1" dirty="0">
                <a:solidFill>
                  <a:srgbClr val="002060"/>
                </a:solidFill>
              </a:rPr>
              <a:t> 28</a:t>
            </a:r>
            <a:endParaRPr lang="en-US" sz="2000" b="1" dirty="0">
              <a:solidFill>
                <a:srgbClr val="002060"/>
              </a:solidFill>
            </a:endParaRPr>
          </a:p>
        </p:txBody>
      </p:sp>
    </p:spTree>
    <p:extLst>
      <p:ext uri="{BB962C8B-B14F-4D97-AF65-F5344CB8AC3E}">
        <p14:creationId xmlns:p14="http://schemas.microsoft.com/office/powerpoint/2010/main" val="275981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additive="base">
                                        <p:cTn id="13" dur="500"/>
                                        <p:tgtEl>
                                          <p:spTgt spid="47111"/>
                                        </p:tgtEl>
                                        <p:attrNameLst>
                                          <p:attrName>ppt_x</p:attrName>
                                        </p:attrNameLst>
                                      </p:cBhvr>
                                      <p:tavLst>
                                        <p:tav tm="0">
                                          <p:val>
                                            <p:strVal val="#ppt_x-#ppt_w*1.125000"/>
                                          </p:val>
                                        </p:tav>
                                        <p:tav tm="100000">
                                          <p:val>
                                            <p:strVal val="#ppt_x"/>
                                          </p:val>
                                        </p:tav>
                                      </p:tavLst>
                                    </p:anim>
                                    <p:animEffect transition="in" filter="wipe(right)">
                                      <p:cBhvr>
                                        <p:cTn id="14" dur="500"/>
                                        <p:tgtEl>
                                          <p:spTgt spid="471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nodeType="clickEffect">
                                  <p:stCondLst>
                                    <p:cond delay="0"/>
                                  </p:stCondLst>
                                  <p:childTnLst>
                                    <p:set>
                                      <p:cBhvr>
                                        <p:cTn id="18" dur="1" fill="hold">
                                          <p:stCondLst>
                                            <p:cond delay="0"/>
                                          </p:stCondLst>
                                        </p:cTn>
                                        <p:tgtEl>
                                          <p:spTgt spid="47108"/>
                                        </p:tgtEl>
                                        <p:attrNameLst>
                                          <p:attrName>style.visibility</p:attrName>
                                        </p:attrNameLst>
                                      </p:cBhvr>
                                      <p:to>
                                        <p:strVal val="visible"/>
                                      </p:to>
                                    </p:set>
                                    <p:anim calcmode="lin" valueType="num">
                                      <p:cBhvr>
                                        <p:cTn id="19" dur="500" fill="hold"/>
                                        <p:tgtEl>
                                          <p:spTgt spid="47108"/>
                                        </p:tgtEl>
                                        <p:attrNameLst>
                                          <p:attrName>ppt_w</p:attrName>
                                        </p:attrNameLst>
                                      </p:cBhvr>
                                      <p:tavLst>
                                        <p:tav tm="0">
                                          <p:val>
                                            <p:strVal val="(6*min(max(#ppt_w*#ppt_h,.3),1)-7.4)/-.7*#ppt_w"/>
                                          </p:val>
                                        </p:tav>
                                        <p:tav tm="100000">
                                          <p:val>
                                            <p:strVal val="#ppt_w"/>
                                          </p:val>
                                        </p:tav>
                                      </p:tavLst>
                                    </p:anim>
                                    <p:anim calcmode="lin" valueType="num">
                                      <p:cBhvr>
                                        <p:cTn id="20" dur="500" fill="hold"/>
                                        <p:tgtEl>
                                          <p:spTgt spid="47108"/>
                                        </p:tgtEl>
                                        <p:attrNameLst>
                                          <p:attrName>ppt_h</p:attrName>
                                        </p:attrNameLst>
                                      </p:cBhvr>
                                      <p:tavLst>
                                        <p:tav tm="0">
                                          <p:val>
                                            <p:strVal val="(6*min(max(#ppt_w*#ppt_h,.3),1)-7.4)/-.7*#ppt_h"/>
                                          </p:val>
                                        </p:tav>
                                        <p:tav tm="100000">
                                          <p:val>
                                            <p:strVal val="#ppt_h"/>
                                          </p:val>
                                        </p:tav>
                                      </p:tavLst>
                                    </p:anim>
                                    <p:anim calcmode="lin" valueType="num">
                                      <p:cBhvr>
                                        <p:cTn id="21" dur="500" fill="hold"/>
                                        <p:tgtEl>
                                          <p:spTgt spid="47108"/>
                                        </p:tgtEl>
                                        <p:attrNameLst>
                                          <p:attrName>ppt_x</p:attrName>
                                        </p:attrNameLst>
                                      </p:cBhvr>
                                      <p:tavLst>
                                        <p:tav tm="0">
                                          <p:val>
                                            <p:fltVal val="0.5"/>
                                          </p:val>
                                        </p:tav>
                                        <p:tav tm="100000">
                                          <p:val>
                                            <p:strVal val="#ppt_x"/>
                                          </p:val>
                                        </p:tav>
                                      </p:tavLst>
                                    </p:anim>
                                    <p:anim calcmode="lin" valueType="num">
                                      <p:cBhvr>
                                        <p:cTn id="22" dur="500" fill="hold"/>
                                        <p:tgtEl>
                                          <p:spTgt spid="47108"/>
                                        </p:tgtEl>
                                        <p:attrNameLst>
                                          <p:attrName>ppt_y</p:attrName>
                                        </p:attrNameLst>
                                      </p:cBhvr>
                                      <p:tavLst>
                                        <p:tav tm="0">
                                          <p:val>
                                            <p:strVal val="1+(6*min(max(#ppt_w*#ppt_h,.3),1)-7.4)/-.7*#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47112"/>
                                        </p:tgtEl>
                                        <p:attrNameLst>
                                          <p:attrName>style.visibility</p:attrName>
                                        </p:attrNameLst>
                                      </p:cBhvr>
                                      <p:to>
                                        <p:strVal val="visible"/>
                                      </p:to>
                                    </p:set>
                                    <p:anim calcmode="lin" valueType="num">
                                      <p:cBhvr additive="base">
                                        <p:cTn id="27" dur="500"/>
                                        <p:tgtEl>
                                          <p:spTgt spid="47112"/>
                                        </p:tgtEl>
                                        <p:attrNameLst>
                                          <p:attrName>ppt_x</p:attrName>
                                        </p:attrNameLst>
                                      </p:cBhvr>
                                      <p:tavLst>
                                        <p:tav tm="0">
                                          <p:val>
                                            <p:strVal val="#ppt_x+#ppt_w*1.125000"/>
                                          </p:val>
                                        </p:tav>
                                        <p:tav tm="100000">
                                          <p:val>
                                            <p:strVal val="#ppt_x"/>
                                          </p:val>
                                        </p:tav>
                                      </p:tavLst>
                                    </p:anim>
                                    <p:animEffect transition="in" filter="wipe(left)">
                                      <p:cBhvr>
                                        <p:cTn id="28" dur="500"/>
                                        <p:tgtEl>
                                          <p:spTgt spid="471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additive="base">
                                        <p:cTn id="3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ppt_x</p:attrName>
                                        </p:attrNameLst>
                                      </p:cBhvr>
                                      <p:tavLst>
                                        <p:tav tm="0">
                                          <p:val>
                                            <p:strVal val="#ppt_x-#ppt_w*1.125000"/>
                                          </p:val>
                                        </p:tav>
                                        <p:tav tm="100000">
                                          <p:val>
                                            <p:strVal val="#ppt_x"/>
                                          </p:val>
                                        </p:tav>
                                      </p:tavLst>
                                    </p:anim>
                                    <p:animEffect transition="in" filter="wipe(righ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strVal val="(6*min(max(#ppt_w*#ppt_h,.3),1)-7.4)/-.7*#ppt_w"/>
                                          </p:val>
                                        </p:tav>
                                        <p:tav tm="100000">
                                          <p:val>
                                            <p:strVal val="#ppt_w"/>
                                          </p:val>
                                        </p:tav>
                                      </p:tavLst>
                                    </p:anim>
                                    <p:anim calcmode="lin" valueType="num">
                                      <p:cBhvr>
                                        <p:cTn id="46" dur="500" fill="hold"/>
                                        <p:tgtEl>
                                          <p:spTgt spid="13"/>
                                        </p:tgtEl>
                                        <p:attrNameLst>
                                          <p:attrName>ppt_h</p:attrName>
                                        </p:attrNameLst>
                                      </p:cBhvr>
                                      <p:tavLst>
                                        <p:tav tm="0">
                                          <p:val>
                                            <p:strVal val="(6*min(max(#ppt_w*#ppt_h,.3),1)-7.4)/-.7*#ppt_h"/>
                                          </p:val>
                                        </p:tav>
                                        <p:tav tm="100000">
                                          <p:val>
                                            <p:strVal val="#ppt_h"/>
                                          </p:val>
                                        </p:tav>
                                      </p:tavLst>
                                    </p:anim>
                                    <p:anim calcmode="lin" valueType="num">
                                      <p:cBhvr>
                                        <p:cTn id="47" dur="500" fill="hold"/>
                                        <p:tgtEl>
                                          <p:spTgt spid="13"/>
                                        </p:tgtEl>
                                        <p:attrNameLst>
                                          <p:attrName>ppt_x</p:attrName>
                                        </p:attrNameLst>
                                      </p:cBhvr>
                                      <p:tavLst>
                                        <p:tav tm="0">
                                          <p:val>
                                            <p:fltVal val="0.5"/>
                                          </p:val>
                                        </p:tav>
                                        <p:tav tm="100000">
                                          <p:val>
                                            <p:strVal val="#ppt_x"/>
                                          </p:val>
                                        </p:tav>
                                      </p:tavLst>
                                    </p:anim>
                                    <p:anim calcmode="lin" valueType="num">
                                      <p:cBhvr>
                                        <p:cTn id="48"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2"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p:tgtEl>
                                          <p:spTgt spid="16"/>
                                        </p:tgtEl>
                                        <p:attrNameLst>
                                          <p:attrName>ppt_x</p:attrName>
                                        </p:attrNameLst>
                                      </p:cBhvr>
                                      <p:tavLst>
                                        <p:tav tm="0">
                                          <p:val>
                                            <p:strVal val="#ppt_x+#ppt_w*1.125000"/>
                                          </p:val>
                                        </p:tav>
                                        <p:tav tm="100000">
                                          <p:val>
                                            <p:strVal val="#ppt_x"/>
                                          </p:val>
                                        </p:tav>
                                      </p:tavLst>
                                    </p:anim>
                                    <p:animEffect transition="in" filter="wipe(left)">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bldLvl="2" autoUpdateAnimBg="0"/>
      <p:bldP spid="47111" grpId="0" autoUpdateAnimBg="0"/>
      <p:bldP spid="47112" grpId="0" autoUpdateAnimBg="0"/>
      <p:bldP spid="12" grpId="0" build="p" bldLvl="2" autoUpdateAnimBg="0"/>
      <p:bldP spid="15" grpId="0" autoUpdateAnimBg="0"/>
      <p:bldP spid="1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A2AF6D55-EAC4-4166-9436-59D88B5497D9}" type="slidenum">
              <a:rPr lang="en-US" altLang="en-US"/>
              <a:pPr/>
              <a:t>65</a:t>
            </a:fld>
            <a:endParaRPr lang="en-US" altLang="en-US"/>
          </a:p>
        </p:txBody>
      </p:sp>
      <p:sp>
        <p:nvSpPr>
          <p:cNvPr id="125954" name="Rectangle 1026"/>
          <p:cNvSpPr>
            <a:spLocks noGrp="1" noChangeArrowheads="1"/>
          </p:cNvSpPr>
          <p:nvPr>
            <p:ph type="title"/>
          </p:nvPr>
        </p:nvSpPr>
        <p:spPr/>
        <p:txBody>
          <a:bodyPr/>
          <a:lstStyle/>
          <a:p>
            <a:r>
              <a:rPr lang="en-US" altLang="en-US" b="1" dirty="0">
                <a:solidFill>
                  <a:srgbClr val="002060"/>
                </a:solidFill>
              </a:rPr>
              <a:t>Continuous Judgments and Events</a:t>
            </a:r>
          </a:p>
        </p:txBody>
      </p:sp>
      <p:sp>
        <p:nvSpPr>
          <p:cNvPr id="125955" name="Rectangle 1027"/>
          <p:cNvSpPr>
            <a:spLocks noGrp="1" noChangeArrowheads="1"/>
          </p:cNvSpPr>
          <p:nvPr>
            <p:ph type="body" idx="1"/>
          </p:nvPr>
        </p:nvSpPr>
        <p:spPr/>
        <p:txBody>
          <a:bodyPr/>
          <a:lstStyle/>
          <a:p>
            <a:pPr>
              <a:buFontTx/>
              <a:buNone/>
            </a:pPr>
            <a:r>
              <a:rPr lang="en-US" altLang="en-US" b="1" dirty="0">
                <a:solidFill>
                  <a:srgbClr val="002060"/>
                </a:solidFill>
              </a:rPr>
              <a:t>Consider the case of a continuous judgment about a continuous event.  Examples:</a:t>
            </a:r>
          </a:p>
          <a:p>
            <a:pPr lvl="1"/>
            <a:r>
              <a:rPr lang="en-US" altLang="en-US" sz="2400" b="1" dirty="0">
                <a:solidFill>
                  <a:srgbClr val="002060"/>
                </a:solidFill>
              </a:rPr>
              <a:t>Weather forecasts of </a:t>
            </a:r>
            <a:r>
              <a:rPr lang="en-US" altLang="en-US" sz="2400" b="1" dirty="0" err="1">
                <a:solidFill>
                  <a:srgbClr val="002060"/>
                </a:solidFill>
              </a:rPr>
              <a:t>windspeed</a:t>
            </a:r>
            <a:r>
              <a:rPr lang="en-US" altLang="en-US" sz="2400" b="1" dirty="0">
                <a:solidFill>
                  <a:srgbClr val="002060"/>
                </a:solidFill>
              </a:rPr>
              <a:t>, temperature</a:t>
            </a:r>
          </a:p>
          <a:p>
            <a:pPr lvl="1"/>
            <a:r>
              <a:rPr lang="en-US" altLang="en-US" sz="2400" b="1" dirty="0">
                <a:solidFill>
                  <a:srgbClr val="002060"/>
                </a:solidFill>
              </a:rPr>
              <a:t>Economic forecasts of unemployment, inflation</a:t>
            </a:r>
          </a:p>
          <a:p>
            <a:pPr lvl="1"/>
            <a:r>
              <a:rPr lang="en-US" altLang="en-US" sz="2400" b="1" dirty="0">
                <a:solidFill>
                  <a:srgbClr val="002060"/>
                </a:solidFill>
              </a:rPr>
              <a:t>Medical diagnosis of severity of disease</a:t>
            </a:r>
          </a:p>
          <a:p>
            <a:pPr lvl="1"/>
            <a:r>
              <a:rPr lang="en-US" altLang="en-US" sz="2400" b="1" dirty="0">
                <a:solidFill>
                  <a:srgbClr val="002060"/>
                </a:solidFill>
              </a:rPr>
              <a:t>Judgment of suitability of a job applicant</a:t>
            </a:r>
          </a:p>
          <a:p>
            <a:pPr lvl="1"/>
            <a:r>
              <a:rPr lang="en-US" altLang="en-US" sz="2400" b="1" dirty="0">
                <a:solidFill>
                  <a:srgbClr val="002060"/>
                </a:solidFill>
              </a:rPr>
              <a:t>Judgment of quality of college applicant</a:t>
            </a:r>
          </a:p>
          <a:p>
            <a:pPr lvl="1"/>
            <a:r>
              <a:rPr lang="en-US" altLang="en-US" sz="2400" b="1" dirty="0">
                <a:solidFill>
                  <a:srgbClr val="002060"/>
                </a:solidFill>
              </a:rPr>
              <a:t>Judgment of need for admission to hospital</a:t>
            </a:r>
          </a:p>
        </p:txBody>
      </p:sp>
    </p:spTree>
    <p:extLst>
      <p:ext uri="{BB962C8B-B14F-4D97-AF65-F5344CB8AC3E}">
        <p14:creationId xmlns:p14="http://schemas.microsoft.com/office/powerpoint/2010/main" val="12236118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1552575" y="1416050"/>
            <a:ext cx="603885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angle 3"/>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AD6EDE90-313C-45EF-AB16-33A2AC4191B9}" type="slidenum">
              <a:rPr lang="en-US" altLang="en-US" sz="1400">
                <a:solidFill>
                  <a:srgbClr val="FFFF00"/>
                </a:solidFill>
              </a:rPr>
              <a:pPr algn="r">
                <a:spcBef>
                  <a:spcPct val="0"/>
                </a:spcBef>
                <a:spcAft>
                  <a:spcPct val="0"/>
                </a:spcAft>
                <a:buSzTx/>
                <a:buFontTx/>
                <a:buNone/>
              </a:pPr>
              <a:t>66</a:t>
            </a:fld>
            <a:endParaRPr lang="en-US" altLang="en-US" sz="1400">
              <a:solidFill>
                <a:srgbClr val="FFFF00"/>
              </a:solidFill>
            </a:endParaRPr>
          </a:p>
        </p:txBody>
      </p:sp>
      <p:sp>
        <p:nvSpPr>
          <p:cNvPr id="15365" name="Text Box 5"/>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.50</a:t>
            </a:r>
          </a:p>
        </p:txBody>
      </p:sp>
      <p:sp>
        <p:nvSpPr>
          <p:cNvPr id="15366" name="Oval 6"/>
          <p:cNvSpPr>
            <a:spLocks noChangeArrowheads="1"/>
          </p:cNvSpPr>
          <p:nvPr/>
        </p:nvSpPr>
        <p:spPr bwMode="auto">
          <a:xfrm rot="-1318598">
            <a:off x="2286000" y="1981200"/>
            <a:ext cx="5195888" cy="229235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2619101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9" name="Picture 1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420813"/>
            <a:ext cx="603885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1027"/>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7EEF5094-D960-4CC1-B70A-2D56D28A0433}" type="slidenum">
              <a:rPr lang="en-US" altLang="en-US" sz="1400">
                <a:solidFill>
                  <a:srgbClr val="FFFF00"/>
                </a:solidFill>
              </a:rPr>
              <a:pPr algn="r">
                <a:spcBef>
                  <a:spcPct val="0"/>
                </a:spcBef>
                <a:spcAft>
                  <a:spcPct val="0"/>
                </a:spcAft>
                <a:buSzTx/>
                <a:buFontTx/>
                <a:buNone/>
              </a:pPr>
              <a:t>67</a:t>
            </a:fld>
            <a:endParaRPr lang="en-US" altLang="en-US" sz="1400">
              <a:solidFill>
                <a:srgbClr val="FFFF00"/>
              </a:solidFill>
            </a:endParaRPr>
          </a:p>
        </p:txBody>
      </p:sp>
      <p:sp>
        <p:nvSpPr>
          <p:cNvPr id="17413" name="Text Box 1029"/>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.20</a:t>
            </a:r>
          </a:p>
        </p:txBody>
      </p:sp>
      <p:sp>
        <p:nvSpPr>
          <p:cNvPr id="17416" name="Oval 1032"/>
          <p:cNvSpPr>
            <a:spLocks noChangeArrowheads="1"/>
          </p:cNvSpPr>
          <p:nvPr/>
        </p:nvSpPr>
        <p:spPr bwMode="auto">
          <a:xfrm rot="-1318598">
            <a:off x="2268538" y="1906588"/>
            <a:ext cx="5118100" cy="25908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68516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425575"/>
            <a:ext cx="603885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angle 3"/>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D4881BC0-E277-41E5-B9FE-CA0260F56BF3}" type="slidenum">
              <a:rPr lang="en-US" altLang="en-US" sz="1400">
                <a:solidFill>
                  <a:srgbClr val="FFFF00"/>
                </a:solidFill>
              </a:rPr>
              <a:pPr algn="r">
                <a:spcBef>
                  <a:spcPct val="0"/>
                </a:spcBef>
                <a:spcAft>
                  <a:spcPct val="0"/>
                </a:spcAft>
                <a:buSzTx/>
                <a:buFontTx/>
                <a:buNone/>
              </a:pPr>
              <a:t>68</a:t>
            </a:fld>
            <a:endParaRPr lang="en-US" altLang="en-US" sz="1400">
              <a:solidFill>
                <a:srgbClr val="FFFF00"/>
              </a:solidFill>
            </a:endParaRPr>
          </a:p>
        </p:txBody>
      </p:sp>
      <p:sp>
        <p:nvSpPr>
          <p:cNvPr id="18436" name="Text Box 4"/>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.80</a:t>
            </a:r>
          </a:p>
        </p:txBody>
      </p:sp>
      <p:sp>
        <p:nvSpPr>
          <p:cNvPr id="18437" name="Oval 5"/>
          <p:cNvSpPr>
            <a:spLocks noChangeArrowheads="1"/>
          </p:cNvSpPr>
          <p:nvPr/>
        </p:nvSpPr>
        <p:spPr bwMode="auto">
          <a:xfrm rot="-1893453">
            <a:off x="2036763" y="2519363"/>
            <a:ext cx="5572125" cy="1371600"/>
          </a:xfrm>
          <a:prstGeom prst="ellipse">
            <a:avLst/>
          </a:prstGeom>
          <a:noFill/>
          <a:ln w="9525">
            <a:solidFill>
              <a:srgbClr val="0000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658829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052"/>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C11D29F0-94C8-4D91-A351-4DC39130CE78}" type="slidenum">
              <a:rPr lang="en-US" altLang="en-US" sz="1400">
                <a:solidFill>
                  <a:srgbClr val="FFFF00"/>
                </a:solidFill>
              </a:rPr>
              <a:pPr algn="r">
                <a:spcBef>
                  <a:spcPct val="0"/>
                </a:spcBef>
                <a:spcAft>
                  <a:spcPct val="0"/>
                </a:spcAft>
                <a:buSzTx/>
                <a:buFontTx/>
                <a:buNone/>
              </a:pPr>
              <a:t>69</a:t>
            </a:fld>
            <a:endParaRPr lang="en-US" altLang="en-US" sz="1400">
              <a:solidFill>
                <a:srgbClr val="FFFF00"/>
              </a:solidFill>
            </a:endParaRPr>
          </a:p>
        </p:txBody>
      </p:sp>
      <p:sp>
        <p:nvSpPr>
          <p:cNvPr id="65541" name="Text Box 2053"/>
          <p:cNvSpPr txBox="1">
            <a:spLocks noChangeArrowheads="1"/>
          </p:cNvSpPr>
          <p:nvPr/>
        </p:nvSpPr>
        <p:spPr bwMode="auto">
          <a:xfrm>
            <a:off x="914400" y="463550"/>
            <a:ext cx="739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spcAft>
                <a:spcPct val="0"/>
              </a:spcAft>
              <a:buSzTx/>
              <a:buFontTx/>
              <a:buNone/>
            </a:pPr>
            <a:r>
              <a:rPr lang="en-US" altLang="en-US" b="1">
                <a:solidFill>
                  <a:schemeClr val="tx2"/>
                </a:solidFill>
              </a:rPr>
              <a:t>Scatterplot:  Correlation = 1.00</a:t>
            </a:r>
          </a:p>
        </p:txBody>
      </p:sp>
      <p:sp>
        <p:nvSpPr>
          <p:cNvPr id="65544" name="Text Box 2056"/>
          <p:cNvSpPr txBox="1">
            <a:spLocks noChangeArrowheads="1"/>
          </p:cNvSpPr>
          <p:nvPr/>
        </p:nvSpPr>
        <p:spPr bwMode="auto">
          <a:xfrm>
            <a:off x="2674938" y="5645150"/>
            <a:ext cx="3805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spcBef>
                <a:spcPct val="50000"/>
              </a:spcBef>
              <a:spcAft>
                <a:spcPct val="0"/>
              </a:spcAft>
              <a:buSzTx/>
              <a:buFontTx/>
              <a:buNone/>
            </a:pPr>
            <a:r>
              <a:rPr lang="en-US" altLang="en-US" b="1">
                <a:solidFill>
                  <a:schemeClr val="tx2"/>
                </a:solidFill>
              </a:rPr>
              <a:t>The perfect judgment</a:t>
            </a:r>
            <a:endParaRPr lang="en-US" altLang="en-US" sz="4400" b="1">
              <a:solidFill>
                <a:schemeClr val="tx2"/>
              </a:solidFill>
            </a:endParaRPr>
          </a:p>
        </p:txBody>
      </p:sp>
      <p:pic>
        <p:nvPicPr>
          <p:cNvPr id="65546" name="Picture 2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0392" y="1484784"/>
            <a:ext cx="6048375"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387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8066" y="640552"/>
            <a:ext cx="2664296" cy="369332"/>
          </a:xfrm>
          <a:prstGeom prst="rect">
            <a:avLst/>
          </a:prstGeom>
          <a:noFill/>
        </p:spPr>
        <p:txBody>
          <a:bodyPr wrap="square" rtlCol="0">
            <a:spAutoFit/>
          </a:bodyPr>
          <a:lstStyle/>
          <a:p>
            <a:r>
              <a:rPr lang="cs-CZ" b="1" dirty="0" err="1" smtClean="0"/>
              <a:t>environment</a:t>
            </a:r>
            <a:endParaRPr lang="en-US" b="1" dirty="0"/>
          </a:p>
        </p:txBody>
      </p:sp>
      <p:sp>
        <p:nvSpPr>
          <p:cNvPr id="3" name="TextovéPole 2"/>
          <p:cNvSpPr txBox="1"/>
          <p:nvPr/>
        </p:nvSpPr>
        <p:spPr>
          <a:xfrm>
            <a:off x="6660232" y="548680"/>
            <a:ext cx="1721686" cy="369332"/>
          </a:xfrm>
          <a:prstGeom prst="rect">
            <a:avLst/>
          </a:prstGeom>
          <a:noFill/>
        </p:spPr>
        <p:txBody>
          <a:bodyPr wrap="square" rtlCol="0">
            <a:spAutoFit/>
          </a:bodyPr>
          <a:lstStyle/>
          <a:p>
            <a:r>
              <a:rPr lang="cs-CZ" b="1" dirty="0" err="1" smtClean="0"/>
              <a:t>environment</a:t>
            </a:r>
            <a:endParaRPr lang="en-US" b="1" dirty="0"/>
          </a:p>
        </p:txBody>
      </p:sp>
      <p:sp>
        <p:nvSpPr>
          <p:cNvPr id="4" name="TextovéPole 3"/>
          <p:cNvSpPr txBox="1"/>
          <p:nvPr/>
        </p:nvSpPr>
        <p:spPr>
          <a:xfrm>
            <a:off x="3711404" y="548680"/>
            <a:ext cx="1152128" cy="369332"/>
          </a:xfrm>
          <a:prstGeom prst="rect">
            <a:avLst/>
          </a:prstGeom>
          <a:noFill/>
        </p:spPr>
        <p:txBody>
          <a:bodyPr wrap="square" rtlCol="0">
            <a:spAutoFit/>
          </a:bodyPr>
          <a:lstStyle/>
          <a:p>
            <a:r>
              <a:rPr lang="cs-CZ" b="1" dirty="0" err="1" smtClean="0"/>
              <a:t>organism</a:t>
            </a:r>
            <a:endParaRPr lang="en-US" b="1" dirty="0"/>
          </a:p>
        </p:txBody>
      </p:sp>
      <p:sp>
        <p:nvSpPr>
          <p:cNvPr id="5" name="TextovéPole 4"/>
          <p:cNvSpPr txBox="1"/>
          <p:nvPr/>
        </p:nvSpPr>
        <p:spPr>
          <a:xfrm>
            <a:off x="4582722" y="947841"/>
            <a:ext cx="1850763" cy="369332"/>
          </a:xfrm>
          <a:prstGeom prst="rect">
            <a:avLst/>
          </a:prstGeom>
          <a:noFill/>
        </p:spPr>
        <p:txBody>
          <a:bodyPr wrap="none" rtlCol="0">
            <a:spAutoFit/>
          </a:bodyPr>
          <a:lstStyle/>
          <a:p>
            <a:r>
              <a:rPr lang="cs-CZ" dirty="0" err="1" smtClean="0"/>
              <a:t>State</a:t>
            </a:r>
            <a:r>
              <a:rPr lang="cs-CZ" dirty="0" smtClean="0"/>
              <a:t>  </a:t>
            </a:r>
            <a:r>
              <a:rPr lang="cs-CZ" dirty="0" err="1" smtClean="0"/>
              <a:t>of</a:t>
            </a:r>
            <a:r>
              <a:rPr lang="cs-CZ" dirty="0" smtClean="0"/>
              <a:t> </a:t>
            </a:r>
            <a:r>
              <a:rPr lang="cs-CZ" dirty="0" err="1" smtClean="0"/>
              <a:t>the</a:t>
            </a:r>
            <a:r>
              <a:rPr lang="cs-CZ" dirty="0" smtClean="0"/>
              <a:t> body</a:t>
            </a:r>
            <a:endParaRPr lang="en-US" dirty="0"/>
          </a:p>
        </p:txBody>
      </p:sp>
      <p:sp>
        <p:nvSpPr>
          <p:cNvPr id="6" name="TextovéPole 5"/>
          <p:cNvSpPr txBox="1"/>
          <p:nvPr/>
        </p:nvSpPr>
        <p:spPr>
          <a:xfrm>
            <a:off x="3039728" y="2270141"/>
            <a:ext cx="1872208" cy="923330"/>
          </a:xfrm>
          <a:prstGeom prst="rect">
            <a:avLst/>
          </a:prstGeom>
          <a:noFill/>
        </p:spPr>
        <p:txBody>
          <a:bodyPr wrap="square" rtlCol="0">
            <a:spAutoFit/>
          </a:bodyPr>
          <a:lstStyle/>
          <a:p>
            <a:r>
              <a:rPr lang="cs-CZ" dirty="0" err="1" smtClean="0"/>
              <a:t>Subconscious</a:t>
            </a:r>
            <a:r>
              <a:rPr lang="cs-CZ" dirty="0" smtClean="0"/>
              <a:t> </a:t>
            </a:r>
            <a:r>
              <a:rPr lang="cs-CZ" dirty="0" err="1" smtClean="0"/>
              <a:t>judments</a:t>
            </a:r>
            <a:r>
              <a:rPr lang="cs-CZ" dirty="0" smtClean="0"/>
              <a:t> and </a:t>
            </a:r>
            <a:r>
              <a:rPr lang="cs-CZ" dirty="0" err="1" smtClean="0"/>
              <a:t>decisions</a:t>
            </a:r>
            <a:endParaRPr lang="en-US" dirty="0"/>
          </a:p>
        </p:txBody>
      </p:sp>
      <p:sp>
        <p:nvSpPr>
          <p:cNvPr id="7" name="TextovéPole 6"/>
          <p:cNvSpPr txBox="1"/>
          <p:nvPr/>
        </p:nvSpPr>
        <p:spPr>
          <a:xfrm>
            <a:off x="3059832" y="3612582"/>
            <a:ext cx="1793694" cy="923330"/>
          </a:xfrm>
          <a:prstGeom prst="rect">
            <a:avLst/>
          </a:prstGeom>
          <a:noFill/>
        </p:spPr>
        <p:txBody>
          <a:bodyPr wrap="square" rtlCol="0">
            <a:spAutoFit/>
          </a:bodyPr>
          <a:lstStyle/>
          <a:p>
            <a:r>
              <a:rPr lang="cs-CZ" dirty="0" err="1" smtClean="0"/>
              <a:t>Conscious</a:t>
            </a:r>
            <a:r>
              <a:rPr lang="cs-CZ" dirty="0" smtClean="0"/>
              <a:t> </a:t>
            </a:r>
            <a:r>
              <a:rPr lang="cs-CZ" dirty="0" err="1" smtClean="0"/>
              <a:t>judgments</a:t>
            </a:r>
            <a:r>
              <a:rPr lang="cs-CZ" dirty="0" smtClean="0"/>
              <a:t> and </a:t>
            </a:r>
            <a:r>
              <a:rPr lang="cs-CZ" dirty="0" err="1" smtClean="0"/>
              <a:t>decisions</a:t>
            </a:r>
            <a:endParaRPr lang="en-US" dirty="0"/>
          </a:p>
        </p:txBody>
      </p:sp>
      <p:sp>
        <p:nvSpPr>
          <p:cNvPr id="8" name="TextovéPole 7"/>
          <p:cNvSpPr txBox="1"/>
          <p:nvPr/>
        </p:nvSpPr>
        <p:spPr>
          <a:xfrm>
            <a:off x="3131690" y="1266481"/>
            <a:ext cx="1080120" cy="646331"/>
          </a:xfrm>
          <a:prstGeom prst="rect">
            <a:avLst/>
          </a:prstGeom>
          <a:noFill/>
        </p:spPr>
        <p:txBody>
          <a:bodyPr wrap="square" rtlCol="0">
            <a:spAutoFit/>
          </a:bodyPr>
          <a:lstStyle/>
          <a:p>
            <a:r>
              <a:rPr lang="cs-CZ" dirty="0" err="1" smtClean="0"/>
              <a:t>Motives</a:t>
            </a:r>
            <a:r>
              <a:rPr lang="cs-CZ" dirty="0" smtClean="0"/>
              <a:t>, </a:t>
            </a:r>
            <a:r>
              <a:rPr lang="cs-CZ" dirty="0" err="1" smtClean="0"/>
              <a:t>needs</a:t>
            </a:r>
            <a:endParaRPr lang="en-US" dirty="0"/>
          </a:p>
        </p:txBody>
      </p:sp>
      <p:sp>
        <p:nvSpPr>
          <p:cNvPr id="9" name="TextovéPole 8"/>
          <p:cNvSpPr txBox="1"/>
          <p:nvPr/>
        </p:nvSpPr>
        <p:spPr>
          <a:xfrm>
            <a:off x="1820745" y="2011280"/>
            <a:ext cx="1271486" cy="830997"/>
          </a:xfrm>
          <a:prstGeom prst="rect">
            <a:avLst/>
          </a:prstGeom>
          <a:noFill/>
        </p:spPr>
        <p:txBody>
          <a:bodyPr wrap="square" rtlCol="0">
            <a:spAutoFit/>
          </a:bodyPr>
          <a:lstStyle/>
          <a:p>
            <a:r>
              <a:rPr lang="cs-CZ" sz="1600" dirty="0" err="1" smtClean="0"/>
              <a:t>Information</a:t>
            </a:r>
            <a:r>
              <a:rPr lang="cs-CZ" sz="1600" dirty="0" smtClean="0"/>
              <a:t> – </a:t>
            </a:r>
            <a:r>
              <a:rPr lang="cs-CZ" sz="1600" dirty="0" err="1" smtClean="0"/>
              <a:t>novelty</a:t>
            </a:r>
            <a:r>
              <a:rPr lang="cs-CZ" sz="1600" dirty="0" smtClean="0"/>
              <a:t>,</a:t>
            </a:r>
          </a:p>
          <a:p>
            <a:r>
              <a:rPr lang="cs-CZ" sz="1600" dirty="0" err="1" smtClean="0"/>
              <a:t>truthfulness</a:t>
            </a:r>
            <a:endParaRPr lang="en-US" sz="1600" dirty="0"/>
          </a:p>
        </p:txBody>
      </p:sp>
      <p:sp>
        <p:nvSpPr>
          <p:cNvPr id="10" name="TextovéPole 9"/>
          <p:cNvSpPr txBox="1"/>
          <p:nvPr/>
        </p:nvSpPr>
        <p:spPr>
          <a:xfrm>
            <a:off x="1940103" y="3632789"/>
            <a:ext cx="1152128" cy="584775"/>
          </a:xfrm>
          <a:prstGeom prst="rect">
            <a:avLst/>
          </a:prstGeom>
          <a:noFill/>
        </p:spPr>
        <p:txBody>
          <a:bodyPr wrap="square" rtlCol="0">
            <a:spAutoFit/>
          </a:bodyPr>
          <a:lstStyle/>
          <a:p>
            <a:r>
              <a:rPr lang="cs-CZ" sz="1600" dirty="0" err="1" smtClean="0"/>
              <a:t>Self-assessment</a:t>
            </a:r>
            <a:endParaRPr lang="en-US" sz="1600" dirty="0"/>
          </a:p>
        </p:txBody>
      </p:sp>
      <p:sp>
        <p:nvSpPr>
          <p:cNvPr id="11" name="TextovéPole 10"/>
          <p:cNvSpPr txBox="1"/>
          <p:nvPr/>
        </p:nvSpPr>
        <p:spPr>
          <a:xfrm>
            <a:off x="2901067" y="5162708"/>
            <a:ext cx="2225742" cy="923330"/>
          </a:xfrm>
          <a:prstGeom prst="rect">
            <a:avLst/>
          </a:prstGeom>
          <a:noFill/>
        </p:spPr>
        <p:txBody>
          <a:bodyPr wrap="square" rtlCol="0">
            <a:spAutoFit/>
          </a:bodyPr>
          <a:lstStyle/>
          <a:p>
            <a:r>
              <a:rPr lang="cs-CZ" dirty="0" err="1" smtClean="0"/>
              <a:t>Images</a:t>
            </a:r>
            <a:r>
              <a:rPr lang="cs-CZ" dirty="0" smtClean="0"/>
              <a:t>, </a:t>
            </a:r>
            <a:r>
              <a:rPr lang="cs-CZ" dirty="0" err="1" smtClean="0"/>
              <a:t>patterns</a:t>
            </a:r>
            <a:r>
              <a:rPr lang="cs-CZ" dirty="0" smtClean="0"/>
              <a:t>, </a:t>
            </a:r>
            <a:r>
              <a:rPr lang="cs-CZ" dirty="0" err="1" smtClean="0"/>
              <a:t>function</a:t>
            </a:r>
            <a:r>
              <a:rPr lang="cs-CZ" dirty="0" smtClean="0"/>
              <a:t> relations, </a:t>
            </a:r>
            <a:r>
              <a:rPr lang="cs-CZ" dirty="0" err="1" smtClean="0"/>
              <a:t>values</a:t>
            </a:r>
            <a:r>
              <a:rPr lang="cs-CZ" dirty="0" smtClean="0"/>
              <a:t> </a:t>
            </a:r>
            <a:endParaRPr lang="en-US" dirty="0"/>
          </a:p>
        </p:txBody>
      </p:sp>
      <p:sp>
        <p:nvSpPr>
          <p:cNvPr id="12" name="TextovéPole 11"/>
          <p:cNvSpPr txBox="1"/>
          <p:nvPr/>
        </p:nvSpPr>
        <p:spPr>
          <a:xfrm>
            <a:off x="5364140" y="5162708"/>
            <a:ext cx="1728192" cy="646331"/>
          </a:xfrm>
          <a:prstGeom prst="rect">
            <a:avLst/>
          </a:prstGeom>
          <a:noFill/>
        </p:spPr>
        <p:txBody>
          <a:bodyPr wrap="square" rtlCol="0">
            <a:spAutoFit/>
          </a:bodyPr>
          <a:lstStyle/>
          <a:p>
            <a:r>
              <a:rPr lang="cs-CZ" dirty="0" err="1" smtClean="0"/>
              <a:t>Means</a:t>
            </a:r>
            <a:r>
              <a:rPr lang="cs-CZ" dirty="0" smtClean="0"/>
              <a:t>, </a:t>
            </a:r>
            <a:r>
              <a:rPr lang="cs-CZ" dirty="0" err="1" smtClean="0"/>
              <a:t>connotations</a:t>
            </a:r>
            <a:endParaRPr lang="en-US" dirty="0"/>
          </a:p>
        </p:txBody>
      </p:sp>
      <p:sp>
        <p:nvSpPr>
          <p:cNvPr id="13" name="TextovéPole 12"/>
          <p:cNvSpPr txBox="1"/>
          <p:nvPr/>
        </p:nvSpPr>
        <p:spPr>
          <a:xfrm>
            <a:off x="5292080" y="4158215"/>
            <a:ext cx="1656184" cy="646331"/>
          </a:xfrm>
          <a:prstGeom prst="rect">
            <a:avLst/>
          </a:prstGeom>
          <a:noFill/>
        </p:spPr>
        <p:txBody>
          <a:bodyPr wrap="square" rtlCol="0">
            <a:spAutoFit/>
          </a:bodyPr>
          <a:lstStyle/>
          <a:p>
            <a:r>
              <a:rPr lang="cs-CZ" dirty="0" err="1" smtClean="0"/>
              <a:t>Behavioral</a:t>
            </a:r>
            <a:r>
              <a:rPr lang="cs-CZ" dirty="0" smtClean="0"/>
              <a:t> </a:t>
            </a:r>
            <a:r>
              <a:rPr lang="cs-CZ" dirty="0" err="1" smtClean="0"/>
              <a:t>patterns</a:t>
            </a:r>
            <a:endParaRPr lang="en-US" dirty="0"/>
          </a:p>
        </p:txBody>
      </p:sp>
      <p:sp>
        <p:nvSpPr>
          <p:cNvPr id="14" name="TextovéPole 13"/>
          <p:cNvSpPr txBox="1"/>
          <p:nvPr/>
        </p:nvSpPr>
        <p:spPr>
          <a:xfrm>
            <a:off x="5025700" y="1525434"/>
            <a:ext cx="1666907" cy="369332"/>
          </a:xfrm>
          <a:prstGeom prst="rect">
            <a:avLst/>
          </a:prstGeom>
          <a:noFill/>
        </p:spPr>
        <p:txBody>
          <a:bodyPr wrap="square" rtlCol="0">
            <a:spAutoFit/>
          </a:bodyPr>
          <a:lstStyle/>
          <a:p>
            <a:r>
              <a:rPr lang="cs-CZ" dirty="0" smtClean="0"/>
              <a:t>temperament</a:t>
            </a:r>
            <a:endParaRPr lang="en-US" dirty="0"/>
          </a:p>
        </p:txBody>
      </p:sp>
      <p:sp>
        <p:nvSpPr>
          <p:cNvPr id="15" name="TextovéPole 14"/>
          <p:cNvSpPr txBox="1"/>
          <p:nvPr/>
        </p:nvSpPr>
        <p:spPr>
          <a:xfrm>
            <a:off x="5472126" y="1951446"/>
            <a:ext cx="1116124" cy="369332"/>
          </a:xfrm>
          <a:prstGeom prst="rect">
            <a:avLst/>
          </a:prstGeom>
          <a:noFill/>
        </p:spPr>
        <p:txBody>
          <a:bodyPr wrap="square" rtlCol="0">
            <a:spAutoFit/>
          </a:bodyPr>
          <a:lstStyle/>
          <a:p>
            <a:r>
              <a:rPr lang="cs-CZ" dirty="0" err="1" smtClean="0"/>
              <a:t>emotions</a:t>
            </a:r>
            <a:endParaRPr lang="en-US" dirty="0"/>
          </a:p>
        </p:txBody>
      </p:sp>
      <p:sp>
        <p:nvSpPr>
          <p:cNvPr id="16" name="TextovéPole 15"/>
          <p:cNvSpPr txBox="1"/>
          <p:nvPr/>
        </p:nvSpPr>
        <p:spPr>
          <a:xfrm>
            <a:off x="5148116" y="2326167"/>
            <a:ext cx="1080120" cy="369332"/>
          </a:xfrm>
          <a:prstGeom prst="rect">
            <a:avLst/>
          </a:prstGeom>
          <a:noFill/>
        </p:spPr>
        <p:txBody>
          <a:bodyPr wrap="square" rtlCol="0">
            <a:spAutoFit/>
          </a:bodyPr>
          <a:lstStyle/>
          <a:p>
            <a:r>
              <a:rPr lang="cs-CZ" dirty="0" err="1" smtClean="0"/>
              <a:t>feelings</a:t>
            </a:r>
            <a:endParaRPr lang="en-US" dirty="0"/>
          </a:p>
        </p:txBody>
      </p:sp>
      <p:sp>
        <p:nvSpPr>
          <p:cNvPr id="17" name="TextovéPole 16"/>
          <p:cNvSpPr txBox="1"/>
          <p:nvPr/>
        </p:nvSpPr>
        <p:spPr>
          <a:xfrm>
            <a:off x="5112086" y="2862316"/>
            <a:ext cx="1476164" cy="369332"/>
          </a:xfrm>
          <a:prstGeom prst="rect">
            <a:avLst/>
          </a:prstGeom>
          <a:noFill/>
        </p:spPr>
        <p:txBody>
          <a:bodyPr wrap="square" rtlCol="0">
            <a:spAutoFit/>
          </a:bodyPr>
          <a:lstStyle/>
          <a:p>
            <a:r>
              <a:rPr lang="cs-CZ" dirty="0" err="1" smtClean="0"/>
              <a:t>creativity</a:t>
            </a:r>
            <a:endParaRPr lang="en-US" dirty="0"/>
          </a:p>
        </p:txBody>
      </p:sp>
      <p:sp>
        <p:nvSpPr>
          <p:cNvPr id="18" name="TextovéPole 17"/>
          <p:cNvSpPr txBox="1"/>
          <p:nvPr/>
        </p:nvSpPr>
        <p:spPr>
          <a:xfrm>
            <a:off x="6462788" y="3053456"/>
            <a:ext cx="1058287" cy="646331"/>
          </a:xfrm>
          <a:prstGeom prst="rect">
            <a:avLst/>
          </a:prstGeom>
          <a:noFill/>
        </p:spPr>
        <p:txBody>
          <a:bodyPr wrap="square" rtlCol="0">
            <a:spAutoFit/>
          </a:bodyPr>
          <a:lstStyle/>
          <a:p>
            <a:r>
              <a:rPr lang="cs-CZ" dirty="0" err="1" smtClean="0"/>
              <a:t>Action</a:t>
            </a:r>
            <a:r>
              <a:rPr lang="cs-CZ" dirty="0" smtClean="0"/>
              <a:t>, </a:t>
            </a:r>
            <a:r>
              <a:rPr lang="cs-CZ" dirty="0" err="1" smtClean="0"/>
              <a:t>Behavior</a:t>
            </a:r>
            <a:endParaRPr lang="en-US" dirty="0"/>
          </a:p>
        </p:txBody>
      </p:sp>
      <p:sp>
        <p:nvSpPr>
          <p:cNvPr id="19" name="TextovéPole 18"/>
          <p:cNvSpPr txBox="1"/>
          <p:nvPr/>
        </p:nvSpPr>
        <p:spPr>
          <a:xfrm>
            <a:off x="8010382" y="3311154"/>
            <a:ext cx="882098" cy="369332"/>
          </a:xfrm>
          <a:prstGeom prst="rect">
            <a:avLst/>
          </a:prstGeom>
          <a:noFill/>
        </p:spPr>
        <p:txBody>
          <a:bodyPr wrap="square" rtlCol="0">
            <a:spAutoFit/>
          </a:bodyPr>
          <a:lstStyle/>
          <a:p>
            <a:r>
              <a:rPr lang="cs-CZ" dirty="0" err="1" smtClean="0"/>
              <a:t>goals</a:t>
            </a:r>
            <a:endParaRPr lang="en-US" dirty="0"/>
          </a:p>
        </p:txBody>
      </p:sp>
      <p:sp>
        <p:nvSpPr>
          <p:cNvPr id="20" name="TextovéPole 19"/>
          <p:cNvSpPr txBox="1"/>
          <p:nvPr/>
        </p:nvSpPr>
        <p:spPr>
          <a:xfrm>
            <a:off x="7668344" y="1340768"/>
            <a:ext cx="1224136" cy="646331"/>
          </a:xfrm>
          <a:prstGeom prst="rect">
            <a:avLst/>
          </a:prstGeom>
          <a:noFill/>
        </p:spPr>
        <p:txBody>
          <a:bodyPr wrap="square" rtlCol="0">
            <a:spAutoFit/>
          </a:bodyPr>
          <a:lstStyle/>
          <a:p>
            <a:r>
              <a:rPr lang="cs-CZ" dirty="0" err="1" smtClean="0"/>
              <a:t>Situations</a:t>
            </a:r>
            <a:r>
              <a:rPr lang="cs-CZ" dirty="0" smtClean="0"/>
              <a:t>, </a:t>
            </a:r>
            <a:r>
              <a:rPr lang="cs-CZ" dirty="0" err="1" smtClean="0"/>
              <a:t>contexts</a:t>
            </a:r>
            <a:endParaRPr lang="en-US" dirty="0"/>
          </a:p>
        </p:txBody>
      </p:sp>
      <p:sp>
        <p:nvSpPr>
          <p:cNvPr id="21" name="TextovéPole 20"/>
          <p:cNvSpPr txBox="1"/>
          <p:nvPr/>
        </p:nvSpPr>
        <p:spPr>
          <a:xfrm>
            <a:off x="134204" y="2297547"/>
            <a:ext cx="1152128" cy="646331"/>
          </a:xfrm>
          <a:prstGeom prst="rect">
            <a:avLst/>
          </a:prstGeom>
          <a:noFill/>
        </p:spPr>
        <p:txBody>
          <a:bodyPr wrap="square" rtlCol="0">
            <a:spAutoFit/>
          </a:bodyPr>
          <a:lstStyle/>
          <a:p>
            <a:r>
              <a:rPr lang="cs-CZ" dirty="0" err="1" smtClean="0"/>
              <a:t>Situationscontexts</a:t>
            </a:r>
            <a:endParaRPr lang="en-US" dirty="0"/>
          </a:p>
        </p:txBody>
      </p:sp>
      <p:sp>
        <p:nvSpPr>
          <p:cNvPr id="22" name="TextovéPole 21"/>
          <p:cNvSpPr txBox="1"/>
          <p:nvPr/>
        </p:nvSpPr>
        <p:spPr>
          <a:xfrm>
            <a:off x="206212" y="3427916"/>
            <a:ext cx="1008112" cy="369332"/>
          </a:xfrm>
          <a:prstGeom prst="rect">
            <a:avLst/>
          </a:prstGeom>
          <a:noFill/>
        </p:spPr>
        <p:txBody>
          <a:bodyPr wrap="square" rtlCol="0">
            <a:spAutoFit/>
          </a:bodyPr>
          <a:lstStyle/>
          <a:p>
            <a:r>
              <a:rPr lang="cs-CZ" dirty="0" err="1" smtClean="0"/>
              <a:t>stimulae</a:t>
            </a:r>
            <a:endParaRPr lang="en-US" dirty="0"/>
          </a:p>
        </p:txBody>
      </p:sp>
      <p:sp>
        <p:nvSpPr>
          <p:cNvPr id="23" name="TextovéPole 22"/>
          <p:cNvSpPr txBox="1"/>
          <p:nvPr/>
        </p:nvSpPr>
        <p:spPr>
          <a:xfrm>
            <a:off x="73699" y="4538813"/>
            <a:ext cx="1296144" cy="369332"/>
          </a:xfrm>
          <a:prstGeom prst="rect">
            <a:avLst/>
          </a:prstGeom>
          <a:noFill/>
        </p:spPr>
        <p:txBody>
          <a:bodyPr wrap="square" rtlCol="0">
            <a:spAutoFit/>
          </a:bodyPr>
          <a:lstStyle/>
          <a:p>
            <a:r>
              <a:rPr lang="cs-CZ" dirty="0" err="1" smtClean="0"/>
              <a:t>objects</a:t>
            </a:r>
            <a:endParaRPr lang="en-US" dirty="0"/>
          </a:p>
        </p:txBody>
      </p:sp>
      <p:sp>
        <p:nvSpPr>
          <p:cNvPr id="24" name="TextovéPole 23"/>
          <p:cNvSpPr txBox="1"/>
          <p:nvPr/>
        </p:nvSpPr>
        <p:spPr>
          <a:xfrm>
            <a:off x="1505605" y="3136311"/>
            <a:ext cx="889218" cy="369332"/>
          </a:xfrm>
          <a:prstGeom prst="rect">
            <a:avLst/>
          </a:prstGeom>
          <a:noFill/>
        </p:spPr>
        <p:txBody>
          <a:bodyPr wrap="none" rtlCol="0">
            <a:spAutoFit/>
          </a:bodyPr>
          <a:lstStyle/>
          <a:p>
            <a:r>
              <a:rPr lang="cs-CZ" dirty="0" err="1" smtClean="0"/>
              <a:t>sensors</a:t>
            </a:r>
            <a:endParaRPr lang="en-US" dirty="0"/>
          </a:p>
        </p:txBody>
      </p:sp>
      <p:cxnSp>
        <p:nvCxnSpPr>
          <p:cNvPr id="26" name="Přímá spojnice 25"/>
          <p:cNvCxnSpPr/>
          <p:nvPr/>
        </p:nvCxnSpPr>
        <p:spPr>
          <a:xfrm flipH="1">
            <a:off x="2969822" y="2301198"/>
            <a:ext cx="1908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a:off x="3059832" y="2276872"/>
            <a:ext cx="0" cy="2302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flipH="1">
            <a:off x="4785826" y="2237130"/>
            <a:ext cx="2198" cy="2285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a:off x="3023665" y="4579387"/>
            <a:ext cx="1818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a:off x="5292080" y="418973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5292080" y="4077148"/>
            <a:ext cx="0" cy="864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Přímá spojnice 46"/>
          <p:cNvCxnSpPr/>
          <p:nvPr/>
        </p:nvCxnSpPr>
        <p:spPr>
          <a:xfrm flipH="1">
            <a:off x="2699792" y="4941168"/>
            <a:ext cx="25922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a:off x="2699792" y="4941168"/>
            <a:ext cx="0"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a:off x="2699792" y="6309320"/>
            <a:ext cx="4176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a:off x="5283223" y="4077148"/>
            <a:ext cx="1521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a:off x="6804248" y="3933056"/>
            <a:ext cx="0" cy="2376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5292080" y="3933056"/>
            <a:ext cx="0" cy="256674"/>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ovéPole 57"/>
          <p:cNvSpPr txBox="1"/>
          <p:nvPr/>
        </p:nvSpPr>
        <p:spPr>
          <a:xfrm>
            <a:off x="3340489" y="3246151"/>
            <a:ext cx="1166877" cy="369332"/>
          </a:xfrm>
          <a:prstGeom prst="rect">
            <a:avLst/>
          </a:prstGeom>
          <a:noFill/>
        </p:spPr>
        <p:txBody>
          <a:bodyPr wrap="square" rtlCol="0">
            <a:spAutoFit/>
          </a:bodyPr>
          <a:lstStyle/>
          <a:p>
            <a:r>
              <a:rPr lang="cs-CZ" b="1" i="1" dirty="0" err="1" smtClean="0"/>
              <a:t>thinking</a:t>
            </a:r>
            <a:endParaRPr lang="en-US" b="1" i="1" dirty="0"/>
          </a:p>
        </p:txBody>
      </p:sp>
      <p:sp>
        <p:nvSpPr>
          <p:cNvPr id="59" name="TextovéPole 58"/>
          <p:cNvSpPr txBox="1"/>
          <p:nvPr/>
        </p:nvSpPr>
        <p:spPr>
          <a:xfrm>
            <a:off x="4788024" y="5828814"/>
            <a:ext cx="990399" cy="369332"/>
          </a:xfrm>
          <a:prstGeom prst="rect">
            <a:avLst/>
          </a:prstGeom>
          <a:noFill/>
        </p:spPr>
        <p:txBody>
          <a:bodyPr wrap="none" rtlCol="0">
            <a:spAutoFit/>
          </a:bodyPr>
          <a:lstStyle/>
          <a:p>
            <a:r>
              <a:rPr lang="cs-CZ" b="1" i="1" dirty="0" err="1" smtClean="0"/>
              <a:t>memory</a:t>
            </a:r>
            <a:endParaRPr lang="en-US" b="1" i="1" dirty="0"/>
          </a:p>
        </p:txBody>
      </p:sp>
      <p:cxnSp>
        <p:nvCxnSpPr>
          <p:cNvPr id="61" name="Přímá spojnice se šipkou 60"/>
          <p:cNvCxnSpPr>
            <a:stCxn id="21" idx="2"/>
            <a:endCxn id="22" idx="0"/>
          </p:cNvCxnSpPr>
          <p:nvPr/>
        </p:nvCxnSpPr>
        <p:spPr>
          <a:xfrm>
            <a:off x="710268" y="2943878"/>
            <a:ext cx="0" cy="484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Přímá spojnice se šipkou 63"/>
          <p:cNvCxnSpPr>
            <a:stCxn id="23" idx="0"/>
            <a:endCxn id="22" idx="2"/>
          </p:cNvCxnSpPr>
          <p:nvPr/>
        </p:nvCxnSpPr>
        <p:spPr>
          <a:xfrm flipH="1" flipV="1">
            <a:off x="710268" y="3797248"/>
            <a:ext cx="11503" cy="7415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Přímá spojnice se šipkou 67"/>
          <p:cNvCxnSpPr/>
          <p:nvPr/>
        </p:nvCxnSpPr>
        <p:spPr>
          <a:xfrm flipV="1">
            <a:off x="1214324" y="3438103"/>
            <a:ext cx="291281" cy="1858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Přímá spojnice se šipkou 73"/>
          <p:cNvCxnSpPr/>
          <p:nvPr/>
        </p:nvCxnSpPr>
        <p:spPr>
          <a:xfrm>
            <a:off x="2304015" y="3223315"/>
            <a:ext cx="66580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Přímá spojnice se šipkou 79"/>
          <p:cNvCxnSpPr/>
          <p:nvPr/>
        </p:nvCxnSpPr>
        <p:spPr>
          <a:xfrm>
            <a:off x="5364140" y="1868250"/>
            <a:ext cx="215972" cy="1188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Přímá spojnice se šipkou 81"/>
          <p:cNvCxnSpPr/>
          <p:nvPr/>
        </p:nvCxnSpPr>
        <p:spPr>
          <a:xfrm flipH="1">
            <a:off x="6030188" y="2320778"/>
            <a:ext cx="363845" cy="2120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a:stCxn id="16" idx="1"/>
          </p:cNvCxnSpPr>
          <p:nvPr/>
        </p:nvCxnSpPr>
        <p:spPr>
          <a:xfrm flipH="1">
            <a:off x="4785827" y="2510833"/>
            <a:ext cx="362289" cy="581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Přímá spojnice se šipkou 88"/>
          <p:cNvCxnSpPr/>
          <p:nvPr/>
        </p:nvCxnSpPr>
        <p:spPr>
          <a:xfrm flipH="1">
            <a:off x="4841867" y="3068771"/>
            <a:ext cx="324062" cy="135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a:stCxn id="16" idx="2"/>
          </p:cNvCxnSpPr>
          <p:nvPr/>
        </p:nvCxnSpPr>
        <p:spPr>
          <a:xfrm>
            <a:off x="5688176" y="2695499"/>
            <a:ext cx="0" cy="2379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5" name="TextovéPole 94"/>
          <p:cNvSpPr txBox="1"/>
          <p:nvPr/>
        </p:nvSpPr>
        <p:spPr>
          <a:xfrm>
            <a:off x="5053377" y="3563724"/>
            <a:ext cx="1053469" cy="369332"/>
          </a:xfrm>
          <a:prstGeom prst="rect">
            <a:avLst/>
          </a:prstGeom>
          <a:noFill/>
        </p:spPr>
        <p:txBody>
          <a:bodyPr wrap="square" rtlCol="0">
            <a:spAutoFit/>
          </a:bodyPr>
          <a:lstStyle/>
          <a:p>
            <a:r>
              <a:rPr lang="cs-CZ" dirty="0" err="1" smtClean="0"/>
              <a:t>learning</a:t>
            </a:r>
            <a:endParaRPr lang="en-US" dirty="0"/>
          </a:p>
        </p:txBody>
      </p:sp>
      <p:cxnSp>
        <p:nvCxnSpPr>
          <p:cNvPr id="98" name="Přímá spojnice se šipkou 97"/>
          <p:cNvCxnSpPr>
            <a:endCxn id="18" idx="1"/>
          </p:cNvCxnSpPr>
          <p:nvPr/>
        </p:nvCxnSpPr>
        <p:spPr>
          <a:xfrm flipV="1">
            <a:off x="4878034" y="3376622"/>
            <a:ext cx="1584754" cy="119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0" name="Přímá spojnice se šipkou 99"/>
          <p:cNvCxnSpPr>
            <a:stCxn id="18" idx="3"/>
          </p:cNvCxnSpPr>
          <p:nvPr/>
        </p:nvCxnSpPr>
        <p:spPr>
          <a:xfrm flipV="1">
            <a:off x="7521075" y="3223068"/>
            <a:ext cx="476601" cy="1535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2" name="Přímá spojnice se šipkou 101"/>
          <p:cNvCxnSpPr/>
          <p:nvPr/>
        </p:nvCxnSpPr>
        <p:spPr>
          <a:xfrm flipV="1">
            <a:off x="7521075" y="2136112"/>
            <a:ext cx="759337" cy="12869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4" name="Přímá spojnice se šipkou 103"/>
          <p:cNvCxnSpPr/>
          <p:nvPr/>
        </p:nvCxnSpPr>
        <p:spPr>
          <a:xfrm>
            <a:off x="3923928" y="1663933"/>
            <a:ext cx="0" cy="584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6" name="Přímá spojnice se šipkou 105"/>
          <p:cNvCxnSpPr/>
          <p:nvPr/>
        </p:nvCxnSpPr>
        <p:spPr>
          <a:xfrm>
            <a:off x="5283223" y="1317173"/>
            <a:ext cx="8857" cy="3467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8" name="Přímá spojnice se šipkou 107"/>
          <p:cNvCxnSpPr/>
          <p:nvPr/>
        </p:nvCxnSpPr>
        <p:spPr>
          <a:xfrm flipH="1">
            <a:off x="4136454" y="1133373"/>
            <a:ext cx="370912" cy="323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5" name="Přímá spojnice se šipkou 124"/>
          <p:cNvCxnSpPr/>
          <p:nvPr/>
        </p:nvCxnSpPr>
        <p:spPr>
          <a:xfrm flipH="1" flipV="1">
            <a:off x="2495947" y="4217564"/>
            <a:ext cx="563885" cy="110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7" name="Přímá spojnice se šipkou 126"/>
          <p:cNvCxnSpPr/>
          <p:nvPr/>
        </p:nvCxnSpPr>
        <p:spPr>
          <a:xfrm flipV="1">
            <a:off x="2394823" y="3311154"/>
            <a:ext cx="574999" cy="301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9" name="Přímá spojnice se šipkou 128"/>
          <p:cNvCxnSpPr>
            <a:endCxn id="9" idx="2"/>
          </p:cNvCxnSpPr>
          <p:nvPr/>
        </p:nvCxnSpPr>
        <p:spPr>
          <a:xfrm flipH="1" flipV="1">
            <a:off x="2456488" y="2842277"/>
            <a:ext cx="444579" cy="2940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3" name="Přímá spojnice se šipkou 132"/>
          <p:cNvCxnSpPr/>
          <p:nvPr/>
        </p:nvCxnSpPr>
        <p:spPr>
          <a:xfrm>
            <a:off x="2678777" y="2814465"/>
            <a:ext cx="291045" cy="2325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0" name="Přímá spojnice se šipkou 139"/>
          <p:cNvCxnSpPr/>
          <p:nvPr/>
        </p:nvCxnSpPr>
        <p:spPr>
          <a:xfrm>
            <a:off x="4785826" y="3530933"/>
            <a:ext cx="742131" cy="1018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Přímá spojnice se šipkou 146"/>
          <p:cNvCxnSpPr>
            <a:endCxn id="13" idx="0"/>
          </p:cNvCxnSpPr>
          <p:nvPr/>
        </p:nvCxnSpPr>
        <p:spPr>
          <a:xfrm>
            <a:off x="6030188" y="3748390"/>
            <a:ext cx="89984" cy="4098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1" name="Přímá spojnice se šipkou 150"/>
          <p:cNvCxnSpPr/>
          <p:nvPr/>
        </p:nvCxnSpPr>
        <p:spPr>
          <a:xfrm flipV="1">
            <a:off x="4211810" y="3495820"/>
            <a:ext cx="518185" cy="429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p:cNvCxnSpPr/>
          <p:nvPr/>
        </p:nvCxnSpPr>
        <p:spPr>
          <a:xfrm>
            <a:off x="4321910" y="2989294"/>
            <a:ext cx="408085" cy="4725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5" name="Přímá spojnice se šipkou 154"/>
          <p:cNvCxnSpPr/>
          <p:nvPr/>
        </p:nvCxnSpPr>
        <p:spPr>
          <a:xfrm>
            <a:off x="4729995" y="5485873"/>
            <a:ext cx="56208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7" name="Přímá spojnice se šipkou 156"/>
          <p:cNvCxnSpPr/>
          <p:nvPr/>
        </p:nvCxnSpPr>
        <p:spPr>
          <a:xfrm flipH="1" flipV="1">
            <a:off x="5778423" y="4804546"/>
            <a:ext cx="1" cy="358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0" name="Přímá spojnice se šipkou 159"/>
          <p:cNvCxnSpPr/>
          <p:nvPr/>
        </p:nvCxnSpPr>
        <p:spPr>
          <a:xfrm>
            <a:off x="4751136" y="3723318"/>
            <a:ext cx="793960" cy="1482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H="1" flipV="1">
            <a:off x="1711073" y="1663932"/>
            <a:ext cx="144001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Přímá spojnice se šipkou 167"/>
          <p:cNvCxnSpPr/>
          <p:nvPr/>
        </p:nvCxnSpPr>
        <p:spPr>
          <a:xfrm>
            <a:off x="1711073" y="1663932"/>
            <a:ext cx="0" cy="15219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0" name="Přímá spojnice se šipkou 169"/>
          <p:cNvCxnSpPr/>
          <p:nvPr/>
        </p:nvCxnSpPr>
        <p:spPr>
          <a:xfrm>
            <a:off x="1711073" y="2935545"/>
            <a:ext cx="1066816" cy="2358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3" name="Přímá spojnice se šipkou 172"/>
          <p:cNvCxnSpPr/>
          <p:nvPr/>
        </p:nvCxnSpPr>
        <p:spPr>
          <a:xfrm flipH="1" flipV="1">
            <a:off x="4582722" y="3797248"/>
            <a:ext cx="781420" cy="136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a:off x="1711073" y="3495820"/>
            <a:ext cx="0" cy="21285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Přímá spojnice se šipkou 187"/>
          <p:cNvCxnSpPr/>
          <p:nvPr/>
        </p:nvCxnSpPr>
        <p:spPr>
          <a:xfrm>
            <a:off x="1652227" y="5639683"/>
            <a:ext cx="87904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0" name="Volný tvar 189"/>
          <p:cNvSpPr/>
          <p:nvPr/>
        </p:nvSpPr>
        <p:spPr>
          <a:xfrm>
            <a:off x="1126152" y="1137424"/>
            <a:ext cx="379387" cy="2341756"/>
          </a:xfrm>
          <a:custGeom>
            <a:avLst/>
            <a:gdLst>
              <a:gd name="connsiteX0" fmla="*/ 22424 w 379387"/>
              <a:gd name="connsiteY0" fmla="*/ 0 h 2341756"/>
              <a:gd name="connsiteX1" fmla="*/ 22424 w 379387"/>
              <a:gd name="connsiteY1" fmla="*/ 133815 h 2341756"/>
              <a:gd name="connsiteX2" fmla="*/ 44726 w 379387"/>
              <a:gd name="connsiteY2" fmla="*/ 167269 h 2341756"/>
              <a:gd name="connsiteX3" fmla="*/ 55877 w 379387"/>
              <a:gd name="connsiteY3" fmla="*/ 211874 h 2341756"/>
              <a:gd name="connsiteX4" fmla="*/ 100482 w 379387"/>
              <a:gd name="connsiteY4" fmla="*/ 334537 h 2341756"/>
              <a:gd name="connsiteX5" fmla="*/ 111633 w 379387"/>
              <a:gd name="connsiteY5" fmla="*/ 401444 h 2341756"/>
              <a:gd name="connsiteX6" fmla="*/ 133936 w 379387"/>
              <a:gd name="connsiteY6" fmla="*/ 479503 h 2341756"/>
              <a:gd name="connsiteX7" fmla="*/ 111633 w 379387"/>
              <a:gd name="connsiteY7" fmla="*/ 546410 h 2341756"/>
              <a:gd name="connsiteX8" fmla="*/ 33575 w 379387"/>
              <a:gd name="connsiteY8" fmla="*/ 635620 h 2341756"/>
              <a:gd name="connsiteX9" fmla="*/ 55877 w 379387"/>
              <a:gd name="connsiteY9" fmla="*/ 1260088 h 2341756"/>
              <a:gd name="connsiteX10" fmla="*/ 156238 w 379387"/>
              <a:gd name="connsiteY10" fmla="*/ 1382752 h 2341756"/>
              <a:gd name="connsiteX11" fmla="*/ 178541 w 379387"/>
              <a:gd name="connsiteY11" fmla="*/ 1405054 h 2341756"/>
              <a:gd name="connsiteX12" fmla="*/ 200843 w 379387"/>
              <a:gd name="connsiteY12" fmla="*/ 1471961 h 2341756"/>
              <a:gd name="connsiteX13" fmla="*/ 211994 w 379387"/>
              <a:gd name="connsiteY13" fmla="*/ 1538869 h 2341756"/>
              <a:gd name="connsiteX14" fmla="*/ 234297 w 379387"/>
              <a:gd name="connsiteY14" fmla="*/ 1561171 h 2341756"/>
              <a:gd name="connsiteX15" fmla="*/ 278902 w 379387"/>
              <a:gd name="connsiteY15" fmla="*/ 1628078 h 2341756"/>
              <a:gd name="connsiteX16" fmla="*/ 323507 w 379387"/>
              <a:gd name="connsiteY16" fmla="*/ 1639230 h 2341756"/>
              <a:gd name="connsiteX17" fmla="*/ 379263 w 379387"/>
              <a:gd name="connsiteY17" fmla="*/ 1706137 h 2341756"/>
              <a:gd name="connsiteX18" fmla="*/ 334658 w 379387"/>
              <a:gd name="connsiteY18" fmla="*/ 1761893 h 2341756"/>
              <a:gd name="connsiteX19" fmla="*/ 312355 w 379387"/>
              <a:gd name="connsiteY19" fmla="*/ 1784196 h 2341756"/>
              <a:gd name="connsiteX20" fmla="*/ 267750 w 379387"/>
              <a:gd name="connsiteY20" fmla="*/ 1839952 h 2341756"/>
              <a:gd name="connsiteX21" fmla="*/ 256599 w 379387"/>
              <a:gd name="connsiteY21" fmla="*/ 1873405 h 2341756"/>
              <a:gd name="connsiteX22" fmla="*/ 245448 w 379387"/>
              <a:gd name="connsiteY22" fmla="*/ 1929161 h 2341756"/>
              <a:gd name="connsiteX23" fmla="*/ 223146 w 379387"/>
              <a:gd name="connsiteY23" fmla="*/ 1951464 h 2341756"/>
              <a:gd name="connsiteX24" fmla="*/ 189692 w 379387"/>
              <a:gd name="connsiteY24" fmla="*/ 1996069 h 2341756"/>
              <a:gd name="connsiteX25" fmla="*/ 133936 w 379387"/>
              <a:gd name="connsiteY25" fmla="*/ 2051825 h 2341756"/>
              <a:gd name="connsiteX26" fmla="*/ 111633 w 379387"/>
              <a:gd name="connsiteY26" fmla="*/ 2074127 h 2341756"/>
              <a:gd name="connsiteX27" fmla="*/ 89331 w 379387"/>
              <a:gd name="connsiteY27" fmla="*/ 2096430 h 2341756"/>
              <a:gd name="connsiteX28" fmla="*/ 100482 w 379387"/>
              <a:gd name="connsiteY28" fmla="*/ 2152186 h 2341756"/>
              <a:gd name="connsiteX29" fmla="*/ 111633 w 379387"/>
              <a:gd name="connsiteY29" fmla="*/ 2185639 h 2341756"/>
              <a:gd name="connsiteX30" fmla="*/ 100482 w 379387"/>
              <a:gd name="connsiteY30" fmla="*/ 2230244 h 2341756"/>
              <a:gd name="connsiteX31" fmla="*/ 100482 w 379387"/>
              <a:gd name="connsiteY31" fmla="*/ 2341756 h 234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387" h="2341756">
                <a:moveTo>
                  <a:pt x="22424" y="0"/>
                </a:moveTo>
                <a:cubicBezTo>
                  <a:pt x="10506" y="59588"/>
                  <a:pt x="2506" y="67420"/>
                  <a:pt x="22424" y="133815"/>
                </a:cubicBezTo>
                <a:cubicBezTo>
                  <a:pt x="26275" y="146652"/>
                  <a:pt x="37292" y="156118"/>
                  <a:pt x="44726" y="167269"/>
                </a:cubicBezTo>
                <a:cubicBezTo>
                  <a:pt x="48443" y="182137"/>
                  <a:pt x="51667" y="197138"/>
                  <a:pt x="55877" y="211874"/>
                </a:cubicBezTo>
                <a:cubicBezTo>
                  <a:pt x="64354" y="241545"/>
                  <a:pt x="97260" y="325945"/>
                  <a:pt x="100482" y="334537"/>
                </a:cubicBezTo>
                <a:cubicBezTo>
                  <a:pt x="104199" y="356839"/>
                  <a:pt x="106549" y="379413"/>
                  <a:pt x="111633" y="401444"/>
                </a:cubicBezTo>
                <a:cubicBezTo>
                  <a:pt x="117718" y="427812"/>
                  <a:pt x="133936" y="452442"/>
                  <a:pt x="133936" y="479503"/>
                </a:cubicBezTo>
                <a:cubicBezTo>
                  <a:pt x="133936" y="503012"/>
                  <a:pt x="124673" y="526850"/>
                  <a:pt x="111633" y="546410"/>
                </a:cubicBezTo>
                <a:cubicBezTo>
                  <a:pt x="59594" y="624468"/>
                  <a:pt x="89330" y="598448"/>
                  <a:pt x="33575" y="635620"/>
                </a:cubicBezTo>
                <a:cubicBezTo>
                  <a:pt x="41009" y="843776"/>
                  <a:pt x="-59660" y="1086781"/>
                  <a:pt x="55877" y="1260088"/>
                </a:cubicBezTo>
                <a:cubicBezTo>
                  <a:pt x="115060" y="1348862"/>
                  <a:pt x="81530" y="1308045"/>
                  <a:pt x="156238" y="1382752"/>
                </a:cubicBezTo>
                <a:lnTo>
                  <a:pt x="178541" y="1405054"/>
                </a:lnTo>
                <a:cubicBezTo>
                  <a:pt x="185975" y="1427356"/>
                  <a:pt x="196978" y="1448772"/>
                  <a:pt x="200843" y="1471961"/>
                </a:cubicBezTo>
                <a:cubicBezTo>
                  <a:pt x="204560" y="1494264"/>
                  <a:pt x="204055" y="1517698"/>
                  <a:pt x="211994" y="1538869"/>
                </a:cubicBezTo>
                <a:cubicBezTo>
                  <a:pt x="215686" y="1548713"/>
                  <a:pt x="227989" y="1552760"/>
                  <a:pt x="234297" y="1561171"/>
                </a:cubicBezTo>
                <a:cubicBezTo>
                  <a:pt x="250380" y="1582614"/>
                  <a:pt x="252898" y="1621577"/>
                  <a:pt x="278902" y="1628078"/>
                </a:cubicBezTo>
                <a:lnTo>
                  <a:pt x="323507" y="1639230"/>
                </a:lnTo>
                <a:cubicBezTo>
                  <a:pt x="326248" y="1641971"/>
                  <a:pt x="382368" y="1693717"/>
                  <a:pt x="379263" y="1706137"/>
                </a:cubicBezTo>
                <a:cubicBezTo>
                  <a:pt x="373491" y="1729227"/>
                  <a:pt x="350147" y="1743822"/>
                  <a:pt x="334658" y="1761893"/>
                </a:cubicBezTo>
                <a:cubicBezTo>
                  <a:pt x="327816" y="1769876"/>
                  <a:pt x="318923" y="1775986"/>
                  <a:pt x="312355" y="1784196"/>
                </a:cubicBezTo>
                <a:cubicBezTo>
                  <a:pt x="256086" y="1854532"/>
                  <a:pt x="321602" y="1786100"/>
                  <a:pt x="267750" y="1839952"/>
                </a:cubicBezTo>
                <a:cubicBezTo>
                  <a:pt x="264033" y="1851103"/>
                  <a:pt x="259450" y="1862002"/>
                  <a:pt x="256599" y="1873405"/>
                </a:cubicBezTo>
                <a:cubicBezTo>
                  <a:pt x="252002" y="1891792"/>
                  <a:pt x="252914" y="1911740"/>
                  <a:pt x="245448" y="1929161"/>
                </a:cubicBezTo>
                <a:cubicBezTo>
                  <a:pt x="241307" y="1938824"/>
                  <a:pt x="229877" y="1943387"/>
                  <a:pt x="223146" y="1951464"/>
                </a:cubicBezTo>
                <a:cubicBezTo>
                  <a:pt x="211248" y="1965742"/>
                  <a:pt x="202040" y="1982178"/>
                  <a:pt x="189692" y="1996069"/>
                </a:cubicBezTo>
                <a:cubicBezTo>
                  <a:pt x="172230" y="2015714"/>
                  <a:pt x="152521" y="2033240"/>
                  <a:pt x="133936" y="2051825"/>
                </a:cubicBezTo>
                <a:lnTo>
                  <a:pt x="111633" y="2074127"/>
                </a:lnTo>
                <a:lnTo>
                  <a:pt x="89331" y="2096430"/>
                </a:lnTo>
                <a:cubicBezTo>
                  <a:pt x="93048" y="2115015"/>
                  <a:pt x="95885" y="2133799"/>
                  <a:pt x="100482" y="2152186"/>
                </a:cubicBezTo>
                <a:cubicBezTo>
                  <a:pt x="103333" y="2163589"/>
                  <a:pt x="111633" y="2173885"/>
                  <a:pt x="111633" y="2185639"/>
                </a:cubicBezTo>
                <a:cubicBezTo>
                  <a:pt x="111633" y="2200965"/>
                  <a:pt x="101574" y="2214957"/>
                  <a:pt x="100482" y="2230244"/>
                </a:cubicBezTo>
                <a:cubicBezTo>
                  <a:pt x="97834" y="2267320"/>
                  <a:pt x="100482" y="2304585"/>
                  <a:pt x="100482" y="234175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Volný tvar 190"/>
          <p:cNvSpPr/>
          <p:nvPr/>
        </p:nvSpPr>
        <p:spPr>
          <a:xfrm>
            <a:off x="1148576" y="3624146"/>
            <a:ext cx="200722" cy="3010830"/>
          </a:xfrm>
          <a:custGeom>
            <a:avLst/>
            <a:gdLst>
              <a:gd name="connsiteX0" fmla="*/ 122663 w 200722"/>
              <a:gd name="connsiteY0" fmla="*/ 0 h 3010830"/>
              <a:gd name="connsiteX1" fmla="*/ 133814 w 200722"/>
              <a:gd name="connsiteY1" fmla="*/ 234176 h 3010830"/>
              <a:gd name="connsiteX2" fmla="*/ 167268 w 200722"/>
              <a:gd name="connsiteY2" fmla="*/ 345688 h 3010830"/>
              <a:gd name="connsiteX3" fmla="*/ 200722 w 200722"/>
              <a:gd name="connsiteY3" fmla="*/ 356839 h 3010830"/>
              <a:gd name="connsiteX4" fmla="*/ 189570 w 200722"/>
              <a:gd name="connsiteY4" fmla="*/ 457200 h 3010830"/>
              <a:gd name="connsiteX5" fmla="*/ 178419 w 200722"/>
              <a:gd name="connsiteY5" fmla="*/ 568713 h 3010830"/>
              <a:gd name="connsiteX6" fmla="*/ 144965 w 200722"/>
              <a:gd name="connsiteY6" fmla="*/ 602166 h 3010830"/>
              <a:gd name="connsiteX7" fmla="*/ 122663 w 200722"/>
              <a:gd name="connsiteY7" fmla="*/ 635620 h 3010830"/>
              <a:gd name="connsiteX8" fmla="*/ 111512 w 200722"/>
              <a:gd name="connsiteY8" fmla="*/ 735981 h 3010830"/>
              <a:gd name="connsiteX9" fmla="*/ 78058 w 200722"/>
              <a:gd name="connsiteY9" fmla="*/ 1092820 h 3010830"/>
              <a:gd name="connsiteX10" fmla="*/ 55756 w 200722"/>
              <a:gd name="connsiteY10" fmla="*/ 1137425 h 3010830"/>
              <a:gd name="connsiteX11" fmla="*/ 44604 w 200722"/>
              <a:gd name="connsiteY11" fmla="*/ 1293542 h 3010830"/>
              <a:gd name="connsiteX12" fmla="*/ 22302 w 200722"/>
              <a:gd name="connsiteY12" fmla="*/ 1371600 h 3010830"/>
              <a:gd name="connsiteX13" fmla="*/ 44604 w 200722"/>
              <a:gd name="connsiteY13" fmla="*/ 1460810 h 3010830"/>
              <a:gd name="connsiteX14" fmla="*/ 55756 w 200722"/>
              <a:gd name="connsiteY14" fmla="*/ 1527717 h 3010830"/>
              <a:gd name="connsiteX15" fmla="*/ 111512 w 200722"/>
              <a:gd name="connsiteY15" fmla="*/ 1572322 h 3010830"/>
              <a:gd name="connsiteX16" fmla="*/ 133814 w 200722"/>
              <a:gd name="connsiteY16" fmla="*/ 1616927 h 3010830"/>
              <a:gd name="connsiteX17" fmla="*/ 156117 w 200722"/>
              <a:gd name="connsiteY17" fmla="*/ 1750742 h 3010830"/>
              <a:gd name="connsiteX18" fmla="*/ 167268 w 200722"/>
              <a:gd name="connsiteY18" fmla="*/ 1784195 h 3010830"/>
              <a:gd name="connsiteX19" fmla="*/ 156117 w 200722"/>
              <a:gd name="connsiteY19" fmla="*/ 1839952 h 3010830"/>
              <a:gd name="connsiteX20" fmla="*/ 111512 w 200722"/>
              <a:gd name="connsiteY20" fmla="*/ 1906859 h 3010830"/>
              <a:gd name="connsiteX21" fmla="*/ 89209 w 200722"/>
              <a:gd name="connsiteY21" fmla="*/ 1951464 h 3010830"/>
              <a:gd name="connsiteX22" fmla="*/ 66907 w 200722"/>
              <a:gd name="connsiteY22" fmla="*/ 2040674 h 3010830"/>
              <a:gd name="connsiteX23" fmla="*/ 55756 w 200722"/>
              <a:gd name="connsiteY23" fmla="*/ 2085278 h 3010830"/>
              <a:gd name="connsiteX24" fmla="*/ 0 w 200722"/>
              <a:gd name="connsiteY24" fmla="*/ 2141034 h 3010830"/>
              <a:gd name="connsiteX25" fmla="*/ 11151 w 200722"/>
              <a:gd name="connsiteY25" fmla="*/ 2196791 h 3010830"/>
              <a:gd name="connsiteX26" fmla="*/ 100361 w 200722"/>
              <a:gd name="connsiteY26" fmla="*/ 2274849 h 3010830"/>
              <a:gd name="connsiteX27" fmla="*/ 122663 w 200722"/>
              <a:gd name="connsiteY27" fmla="*/ 2297152 h 3010830"/>
              <a:gd name="connsiteX28" fmla="*/ 111512 w 200722"/>
              <a:gd name="connsiteY28" fmla="*/ 2375210 h 3010830"/>
              <a:gd name="connsiteX29" fmla="*/ 89209 w 200722"/>
              <a:gd name="connsiteY29" fmla="*/ 2475571 h 3010830"/>
              <a:gd name="connsiteX30" fmla="*/ 100361 w 200722"/>
              <a:gd name="connsiteY30" fmla="*/ 2542478 h 3010830"/>
              <a:gd name="connsiteX31" fmla="*/ 89209 w 200722"/>
              <a:gd name="connsiteY31" fmla="*/ 2609386 h 3010830"/>
              <a:gd name="connsiteX32" fmla="*/ 122663 w 200722"/>
              <a:gd name="connsiteY32" fmla="*/ 2676293 h 3010830"/>
              <a:gd name="connsiteX33" fmla="*/ 133814 w 200722"/>
              <a:gd name="connsiteY33" fmla="*/ 2743200 h 3010830"/>
              <a:gd name="connsiteX34" fmla="*/ 144965 w 200722"/>
              <a:gd name="connsiteY34" fmla="*/ 2776654 h 3010830"/>
              <a:gd name="connsiteX35" fmla="*/ 133814 w 200722"/>
              <a:gd name="connsiteY35" fmla="*/ 2832410 h 3010830"/>
              <a:gd name="connsiteX36" fmla="*/ 89209 w 200722"/>
              <a:gd name="connsiteY36" fmla="*/ 2943922 h 3010830"/>
              <a:gd name="connsiteX37" fmla="*/ 66907 w 200722"/>
              <a:gd name="connsiteY37" fmla="*/ 3010830 h 301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0722" h="3010830">
                <a:moveTo>
                  <a:pt x="122663" y="0"/>
                </a:moveTo>
                <a:cubicBezTo>
                  <a:pt x="126380" y="78059"/>
                  <a:pt x="127582" y="156278"/>
                  <a:pt x="133814" y="234176"/>
                </a:cubicBezTo>
                <a:cubicBezTo>
                  <a:pt x="135014" y="249173"/>
                  <a:pt x="164129" y="344642"/>
                  <a:pt x="167268" y="345688"/>
                </a:cubicBezTo>
                <a:lnTo>
                  <a:pt x="200722" y="356839"/>
                </a:lnTo>
                <a:cubicBezTo>
                  <a:pt x="197005" y="390293"/>
                  <a:pt x="193094" y="423725"/>
                  <a:pt x="189570" y="457200"/>
                </a:cubicBezTo>
                <a:cubicBezTo>
                  <a:pt x="185659" y="494351"/>
                  <a:pt x="189405" y="533009"/>
                  <a:pt x="178419" y="568713"/>
                </a:cubicBezTo>
                <a:cubicBezTo>
                  <a:pt x="173781" y="583786"/>
                  <a:pt x="155061" y="590051"/>
                  <a:pt x="144965" y="602166"/>
                </a:cubicBezTo>
                <a:cubicBezTo>
                  <a:pt x="136385" y="612462"/>
                  <a:pt x="130097" y="624469"/>
                  <a:pt x="122663" y="635620"/>
                </a:cubicBezTo>
                <a:cubicBezTo>
                  <a:pt x="118946" y="669074"/>
                  <a:pt x="113679" y="702391"/>
                  <a:pt x="111512" y="735981"/>
                </a:cubicBezTo>
                <a:cubicBezTo>
                  <a:pt x="110848" y="746274"/>
                  <a:pt x="110762" y="1027410"/>
                  <a:pt x="78058" y="1092820"/>
                </a:cubicBezTo>
                <a:lnTo>
                  <a:pt x="55756" y="1137425"/>
                </a:lnTo>
                <a:cubicBezTo>
                  <a:pt x="52039" y="1189464"/>
                  <a:pt x="50366" y="1241690"/>
                  <a:pt x="44604" y="1293542"/>
                </a:cubicBezTo>
                <a:cubicBezTo>
                  <a:pt x="42270" y="1314547"/>
                  <a:pt x="29351" y="1350453"/>
                  <a:pt x="22302" y="1371600"/>
                </a:cubicBezTo>
                <a:cubicBezTo>
                  <a:pt x="29736" y="1401337"/>
                  <a:pt x="39565" y="1430575"/>
                  <a:pt x="44604" y="1460810"/>
                </a:cubicBezTo>
                <a:cubicBezTo>
                  <a:pt x="48321" y="1483112"/>
                  <a:pt x="47817" y="1506547"/>
                  <a:pt x="55756" y="1527717"/>
                </a:cubicBezTo>
                <a:cubicBezTo>
                  <a:pt x="61053" y="1541843"/>
                  <a:pt x="103067" y="1566692"/>
                  <a:pt x="111512" y="1572322"/>
                </a:cubicBezTo>
                <a:cubicBezTo>
                  <a:pt x="118946" y="1587190"/>
                  <a:pt x="128557" y="1601157"/>
                  <a:pt x="133814" y="1616927"/>
                </a:cubicBezTo>
                <a:cubicBezTo>
                  <a:pt x="143786" y="1646844"/>
                  <a:pt x="151067" y="1725494"/>
                  <a:pt x="156117" y="1750742"/>
                </a:cubicBezTo>
                <a:cubicBezTo>
                  <a:pt x="158422" y="1762268"/>
                  <a:pt x="163551" y="1773044"/>
                  <a:pt x="167268" y="1784195"/>
                </a:cubicBezTo>
                <a:cubicBezTo>
                  <a:pt x="163551" y="1802781"/>
                  <a:pt x="162111" y="1821971"/>
                  <a:pt x="156117" y="1839952"/>
                </a:cubicBezTo>
                <a:cubicBezTo>
                  <a:pt x="129169" y="1920796"/>
                  <a:pt x="145532" y="1855828"/>
                  <a:pt x="111512" y="1906859"/>
                </a:cubicBezTo>
                <a:cubicBezTo>
                  <a:pt x="102291" y="1920691"/>
                  <a:pt x="96643" y="1936596"/>
                  <a:pt x="89209" y="1951464"/>
                </a:cubicBezTo>
                <a:lnTo>
                  <a:pt x="66907" y="2040674"/>
                </a:lnTo>
                <a:cubicBezTo>
                  <a:pt x="63190" y="2055542"/>
                  <a:pt x="66593" y="2074441"/>
                  <a:pt x="55756" y="2085278"/>
                </a:cubicBezTo>
                <a:lnTo>
                  <a:pt x="0" y="2141034"/>
                </a:lnTo>
                <a:cubicBezTo>
                  <a:pt x="3717" y="2159620"/>
                  <a:pt x="1399" y="2180538"/>
                  <a:pt x="11151" y="2196791"/>
                </a:cubicBezTo>
                <a:cubicBezTo>
                  <a:pt x="42899" y="2249705"/>
                  <a:pt x="62112" y="2244249"/>
                  <a:pt x="100361" y="2274849"/>
                </a:cubicBezTo>
                <a:cubicBezTo>
                  <a:pt x="108571" y="2281417"/>
                  <a:pt x="115229" y="2289718"/>
                  <a:pt x="122663" y="2297152"/>
                </a:cubicBezTo>
                <a:cubicBezTo>
                  <a:pt x="118946" y="2323171"/>
                  <a:pt x="116356" y="2349377"/>
                  <a:pt x="111512" y="2375210"/>
                </a:cubicBezTo>
                <a:cubicBezTo>
                  <a:pt x="105196" y="2408893"/>
                  <a:pt x="91489" y="2441377"/>
                  <a:pt x="89209" y="2475571"/>
                </a:cubicBezTo>
                <a:cubicBezTo>
                  <a:pt x="87705" y="2498131"/>
                  <a:pt x="96644" y="2520176"/>
                  <a:pt x="100361" y="2542478"/>
                </a:cubicBezTo>
                <a:cubicBezTo>
                  <a:pt x="96644" y="2564781"/>
                  <a:pt x="89209" y="2586776"/>
                  <a:pt x="89209" y="2609386"/>
                </a:cubicBezTo>
                <a:cubicBezTo>
                  <a:pt x="89209" y="2632467"/>
                  <a:pt x="111389" y="2659382"/>
                  <a:pt x="122663" y="2676293"/>
                </a:cubicBezTo>
                <a:cubicBezTo>
                  <a:pt x="126380" y="2698595"/>
                  <a:pt x="128909" y="2721128"/>
                  <a:pt x="133814" y="2743200"/>
                </a:cubicBezTo>
                <a:cubicBezTo>
                  <a:pt x="136364" y="2754675"/>
                  <a:pt x="144965" y="2764899"/>
                  <a:pt x="144965" y="2776654"/>
                </a:cubicBezTo>
                <a:cubicBezTo>
                  <a:pt x="144965" y="2795607"/>
                  <a:pt x="138076" y="2813942"/>
                  <a:pt x="133814" y="2832410"/>
                </a:cubicBezTo>
                <a:cubicBezTo>
                  <a:pt x="111447" y="2929335"/>
                  <a:pt x="132334" y="2900799"/>
                  <a:pt x="89209" y="2943922"/>
                </a:cubicBezTo>
                <a:lnTo>
                  <a:pt x="66907" y="301083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Volný tvar 193"/>
          <p:cNvSpPr/>
          <p:nvPr/>
        </p:nvSpPr>
        <p:spPr>
          <a:xfrm>
            <a:off x="1037063" y="992444"/>
            <a:ext cx="133815" cy="178434"/>
          </a:xfrm>
          <a:custGeom>
            <a:avLst/>
            <a:gdLst>
              <a:gd name="connsiteX0" fmla="*/ 100361 w 133815"/>
              <a:gd name="connsiteY0" fmla="*/ 178434 h 178434"/>
              <a:gd name="connsiteX1" fmla="*/ 0 w 133815"/>
              <a:gd name="connsiteY1" fmla="*/ 66922 h 178434"/>
              <a:gd name="connsiteX2" fmla="*/ 44605 w 133815"/>
              <a:gd name="connsiteY2" fmla="*/ 33468 h 178434"/>
              <a:gd name="connsiteX3" fmla="*/ 78059 w 133815"/>
              <a:gd name="connsiteY3" fmla="*/ 11166 h 178434"/>
              <a:gd name="connsiteX4" fmla="*/ 133815 w 133815"/>
              <a:gd name="connsiteY4" fmla="*/ 15 h 178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15" h="178434">
                <a:moveTo>
                  <a:pt x="100361" y="178434"/>
                </a:moveTo>
                <a:cubicBezTo>
                  <a:pt x="75005" y="158149"/>
                  <a:pt x="0" y="107386"/>
                  <a:pt x="0" y="66922"/>
                </a:cubicBezTo>
                <a:cubicBezTo>
                  <a:pt x="0" y="48337"/>
                  <a:pt x="29481" y="44271"/>
                  <a:pt x="44605" y="33468"/>
                </a:cubicBezTo>
                <a:cubicBezTo>
                  <a:pt x="55511" y="25678"/>
                  <a:pt x="65740" y="16445"/>
                  <a:pt x="78059" y="11166"/>
                </a:cubicBezTo>
                <a:cubicBezTo>
                  <a:pt x="106182" y="-886"/>
                  <a:pt x="112210" y="15"/>
                  <a:pt x="133815" y="1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Volný tvar 194"/>
          <p:cNvSpPr/>
          <p:nvPr/>
        </p:nvSpPr>
        <p:spPr>
          <a:xfrm>
            <a:off x="7081024" y="959005"/>
            <a:ext cx="301083" cy="2274849"/>
          </a:xfrm>
          <a:custGeom>
            <a:avLst/>
            <a:gdLst>
              <a:gd name="connsiteX0" fmla="*/ 167269 w 301083"/>
              <a:gd name="connsiteY0" fmla="*/ 0 h 2274849"/>
              <a:gd name="connsiteX1" fmla="*/ 144966 w 301083"/>
              <a:gd name="connsiteY1" fmla="*/ 178419 h 2274849"/>
              <a:gd name="connsiteX2" fmla="*/ 200722 w 301083"/>
              <a:gd name="connsiteY2" fmla="*/ 323385 h 2274849"/>
              <a:gd name="connsiteX3" fmla="*/ 223025 w 301083"/>
              <a:gd name="connsiteY3" fmla="*/ 356839 h 2274849"/>
              <a:gd name="connsiteX4" fmla="*/ 289932 w 301083"/>
              <a:gd name="connsiteY4" fmla="*/ 390293 h 2274849"/>
              <a:gd name="connsiteX5" fmla="*/ 211874 w 301083"/>
              <a:gd name="connsiteY5" fmla="*/ 446049 h 2274849"/>
              <a:gd name="connsiteX6" fmla="*/ 189571 w 301083"/>
              <a:gd name="connsiteY6" fmla="*/ 635619 h 2274849"/>
              <a:gd name="connsiteX7" fmla="*/ 167269 w 301083"/>
              <a:gd name="connsiteY7" fmla="*/ 680224 h 2274849"/>
              <a:gd name="connsiteX8" fmla="*/ 133815 w 301083"/>
              <a:gd name="connsiteY8" fmla="*/ 702527 h 2274849"/>
              <a:gd name="connsiteX9" fmla="*/ 22303 w 301083"/>
              <a:gd name="connsiteY9" fmla="*/ 802888 h 2274849"/>
              <a:gd name="connsiteX10" fmla="*/ 0 w 301083"/>
              <a:gd name="connsiteY10" fmla="*/ 836341 h 2274849"/>
              <a:gd name="connsiteX11" fmla="*/ 33454 w 301083"/>
              <a:gd name="connsiteY11" fmla="*/ 947854 h 2274849"/>
              <a:gd name="connsiteX12" fmla="*/ 78059 w 301083"/>
              <a:gd name="connsiteY12" fmla="*/ 981307 h 2274849"/>
              <a:gd name="connsiteX13" fmla="*/ 144966 w 301083"/>
              <a:gd name="connsiteY13" fmla="*/ 1103971 h 2274849"/>
              <a:gd name="connsiteX14" fmla="*/ 167269 w 301083"/>
              <a:gd name="connsiteY14" fmla="*/ 1148575 h 2274849"/>
              <a:gd name="connsiteX15" fmla="*/ 200722 w 301083"/>
              <a:gd name="connsiteY15" fmla="*/ 1170878 h 2274849"/>
              <a:gd name="connsiteX16" fmla="*/ 223025 w 301083"/>
              <a:gd name="connsiteY16" fmla="*/ 1215483 h 2274849"/>
              <a:gd name="connsiteX17" fmla="*/ 278781 w 301083"/>
              <a:gd name="connsiteY17" fmla="*/ 1271239 h 2274849"/>
              <a:gd name="connsiteX18" fmla="*/ 301083 w 301083"/>
              <a:gd name="connsiteY18" fmla="*/ 1304693 h 2274849"/>
              <a:gd name="connsiteX19" fmla="*/ 289932 w 301083"/>
              <a:gd name="connsiteY19" fmla="*/ 1460810 h 2274849"/>
              <a:gd name="connsiteX20" fmla="*/ 267630 w 301083"/>
              <a:gd name="connsiteY20" fmla="*/ 1527717 h 2274849"/>
              <a:gd name="connsiteX21" fmla="*/ 256478 w 301083"/>
              <a:gd name="connsiteY21" fmla="*/ 1583473 h 2274849"/>
              <a:gd name="connsiteX22" fmla="*/ 223025 w 301083"/>
              <a:gd name="connsiteY22" fmla="*/ 1806497 h 2274849"/>
              <a:gd name="connsiteX23" fmla="*/ 189571 w 301083"/>
              <a:gd name="connsiteY23" fmla="*/ 1906858 h 2274849"/>
              <a:gd name="connsiteX24" fmla="*/ 211874 w 301083"/>
              <a:gd name="connsiteY24" fmla="*/ 2040673 h 2274849"/>
              <a:gd name="connsiteX25" fmla="*/ 223025 w 301083"/>
              <a:gd name="connsiteY25" fmla="*/ 2074127 h 2274849"/>
              <a:gd name="connsiteX26" fmla="*/ 256478 w 301083"/>
              <a:gd name="connsiteY26" fmla="*/ 2096429 h 2274849"/>
              <a:gd name="connsiteX27" fmla="*/ 278781 w 301083"/>
              <a:gd name="connsiteY27" fmla="*/ 2118732 h 2274849"/>
              <a:gd name="connsiteX28" fmla="*/ 289932 w 301083"/>
              <a:gd name="connsiteY28" fmla="*/ 2152185 h 2274849"/>
              <a:gd name="connsiteX29" fmla="*/ 234176 w 301083"/>
              <a:gd name="connsiteY29" fmla="*/ 2230244 h 2274849"/>
              <a:gd name="connsiteX30" fmla="*/ 189571 w 301083"/>
              <a:gd name="connsiteY30" fmla="*/ 2274849 h 227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1083" h="2274849">
                <a:moveTo>
                  <a:pt x="167269" y="0"/>
                </a:moveTo>
                <a:cubicBezTo>
                  <a:pt x="163115" y="29079"/>
                  <a:pt x="143962" y="157331"/>
                  <a:pt x="144966" y="178419"/>
                </a:cubicBezTo>
                <a:cubicBezTo>
                  <a:pt x="151611" y="317965"/>
                  <a:pt x="128941" y="299458"/>
                  <a:pt x="200722" y="323385"/>
                </a:cubicBezTo>
                <a:cubicBezTo>
                  <a:pt x="208156" y="334536"/>
                  <a:pt x="213548" y="347362"/>
                  <a:pt x="223025" y="356839"/>
                </a:cubicBezTo>
                <a:cubicBezTo>
                  <a:pt x="244641" y="378455"/>
                  <a:pt x="262724" y="381223"/>
                  <a:pt x="289932" y="390293"/>
                </a:cubicBezTo>
                <a:cubicBezTo>
                  <a:pt x="211874" y="416312"/>
                  <a:pt x="230459" y="390293"/>
                  <a:pt x="211874" y="446049"/>
                </a:cubicBezTo>
                <a:cubicBezTo>
                  <a:pt x="209608" y="473244"/>
                  <a:pt x="205071" y="589119"/>
                  <a:pt x="189571" y="635619"/>
                </a:cubicBezTo>
                <a:cubicBezTo>
                  <a:pt x="184314" y="651389"/>
                  <a:pt x="177911" y="667454"/>
                  <a:pt x="167269" y="680224"/>
                </a:cubicBezTo>
                <a:cubicBezTo>
                  <a:pt x="158689" y="690520"/>
                  <a:pt x="144394" y="694299"/>
                  <a:pt x="133815" y="702527"/>
                </a:cubicBezTo>
                <a:cubicBezTo>
                  <a:pt x="119399" y="713739"/>
                  <a:pt x="37718" y="779767"/>
                  <a:pt x="22303" y="802888"/>
                </a:cubicBezTo>
                <a:lnTo>
                  <a:pt x="0" y="836341"/>
                </a:lnTo>
                <a:cubicBezTo>
                  <a:pt x="7019" y="885470"/>
                  <a:pt x="-353" y="914047"/>
                  <a:pt x="33454" y="947854"/>
                </a:cubicBezTo>
                <a:cubicBezTo>
                  <a:pt x="46596" y="960996"/>
                  <a:pt x="63191" y="970156"/>
                  <a:pt x="78059" y="981307"/>
                </a:cubicBezTo>
                <a:cubicBezTo>
                  <a:pt x="118804" y="1042426"/>
                  <a:pt x="94364" y="1002769"/>
                  <a:pt x="144966" y="1103971"/>
                </a:cubicBezTo>
                <a:cubicBezTo>
                  <a:pt x="152400" y="1118839"/>
                  <a:pt x="153438" y="1139354"/>
                  <a:pt x="167269" y="1148575"/>
                </a:cubicBezTo>
                <a:lnTo>
                  <a:pt x="200722" y="1170878"/>
                </a:lnTo>
                <a:cubicBezTo>
                  <a:pt x="208156" y="1185746"/>
                  <a:pt x="212819" y="1202361"/>
                  <a:pt x="223025" y="1215483"/>
                </a:cubicBezTo>
                <a:cubicBezTo>
                  <a:pt x="239162" y="1236230"/>
                  <a:pt x="264202" y="1249369"/>
                  <a:pt x="278781" y="1271239"/>
                </a:cubicBezTo>
                <a:lnTo>
                  <a:pt x="301083" y="1304693"/>
                </a:lnTo>
                <a:cubicBezTo>
                  <a:pt x="297366" y="1356732"/>
                  <a:pt x="297671" y="1409216"/>
                  <a:pt x="289932" y="1460810"/>
                </a:cubicBezTo>
                <a:cubicBezTo>
                  <a:pt x="286445" y="1484059"/>
                  <a:pt x="272241" y="1504665"/>
                  <a:pt x="267630" y="1527717"/>
                </a:cubicBezTo>
                <a:lnTo>
                  <a:pt x="256478" y="1583473"/>
                </a:lnTo>
                <a:cubicBezTo>
                  <a:pt x="247207" y="1676189"/>
                  <a:pt x="246918" y="1715702"/>
                  <a:pt x="223025" y="1806497"/>
                </a:cubicBezTo>
                <a:cubicBezTo>
                  <a:pt x="214051" y="1840599"/>
                  <a:pt x="200722" y="1873404"/>
                  <a:pt x="189571" y="1906858"/>
                </a:cubicBezTo>
                <a:cubicBezTo>
                  <a:pt x="195867" y="1950932"/>
                  <a:pt x="201001" y="1997181"/>
                  <a:pt x="211874" y="2040673"/>
                </a:cubicBezTo>
                <a:cubicBezTo>
                  <a:pt x="214725" y="2052077"/>
                  <a:pt x="215682" y="2064948"/>
                  <a:pt x="223025" y="2074127"/>
                </a:cubicBezTo>
                <a:cubicBezTo>
                  <a:pt x="231397" y="2084592"/>
                  <a:pt x="246013" y="2088057"/>
                  <a:pt x="256478" y="2096429"/>
                </a:cubicBezTo>
                <a:cubicBezTo>
                  <a:pt x="264688" y="2102997"/>
                  <a:pt x="271347" y="2111298"/>
                  <a:pt x="278781" y="2118732"/>
                </a:cubicBezTo>
                <a:cubicBezTo>
                  <a:pt x="282498" y="2129883"/>
                  <a:pt x="289932" y="2140431"/>
                  <a:pt x="289932" y="2152185"/>
                </a:cubicBezTo>
                <a:cubicBezTo>
                  <a:pt x="289932" y="2187787"/>
                  <a:pt x="255251" y="2209169"/>
                  <a:pt x="234176" y="2230244"/>
                </a:cubicBezTo>
                <a:lnTo>
                  <a:pt x="189571" y="227484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Volný tvar 195"/>
          <p:cNvSpPr/>
          <p:nvPr/>
        </p:nvSpPr>
        <p:spPr>
          <a:xfrm>
            <a:off x="7215896" y="3702205"/>
            <a:ext cx="324684" cy="2955073"/>
          </a:xfrm>
          <a:custGeom>
            <a:avLst/>
            <a:gdLst>
              <a:gd name="connsiteX0" fmla="*/ 43548 w 324684"/>
              <a:gd name="connsiteY0" fmla="*/ 0 h 2955073"/>
              <a:gd name="connsiteX1" fmla="*/ 188514 w 324684"/>
              <a:gd name="connsiteY1" fmla="*/ 133815 h 2955073"/>
              <a:gd name="connsiteX2" fmla="*/ 244270 w 324684"/>
              <a:gd name="connsiteY2" fmla="*/ 167268 h 2955073"/>
              <a:gd name="connsiteX3" fmla="*/ 311177 w 324684"/>
              <a:gd name="connsiteY3" fmla="*/ 211873 h 2955073"/>
              <a:gd name="connsiteX4" fmla="*/ 322328 w 324684"/>
              <a:gd name="connsiteY4" fmla="*/ 245327 h 2955073"/>
              <a:gd name="connsiteX5" fmla="*/ 300026 w 324684"/>
              <a:gd name="connsiteY5" fmla="*/ 524107 h 2955073"/>
              <a:gd name="connsiteX6" fmla="*/ 288875 w 324684"/>
              <a:gd name="connsiteY6" fmla="*/ 724829 h 2955073"/>
              <a:gd name="connsiteX7" fmla="*/ 266572 w 324684"/>
              <a:gd name="connsiteY7" fmla="*/ 747132 h 2955073"/>
              <a:gd name="connsiteX8" fmla="*/ 210816 w 324684"/>
              <a:gd name="connsiteY8" fmla="*/ 802888 h 2955073"/>
              <a:gd name="connsiteX9" fmla="*/ 199665 w 324684"/>
              <a:gd name="connsiteY9" fmla="*/ 836341 h 2955073"/>
              <a:gd name="connsiteX10" fmla="*/ 188514 w 324684"/>
              <a:gd name="connsiteY10" fmla="*/ 880946 h 2955073"/>
              <a:gd name="connsiteX11" fmla="*/ 166211 w 324684"/>
              <a:gd name="connsiteY11" fmla="*/ 903249 h 2955073"/>
              <a:gd name="connsiteX12" fmla="*/ 143909 w 324684"/>
              <a:gd name="connsiteY12" fmla="*/ 992458 h 2955073"/>
              <a:gd name="connsiteX13" fmla="*/ 155060 w 324684"/>
              <a:gd name="connsiteY13" fmla="*/ 1103971 h 2955073"/>
              <a:gd name="connsiteX14" fmla="*/ 132758 w 324684"/>
              <a:gd name="connsiteY14" fmla="*/ 1148575 h 2955073"/>
              <a:gd name="connsiteX15" fmla="*/ 88153 w 324684"/>
              <a:gd name="connsiteY15" fmla="*/ 1159727 h 2955073"/>
              <a:gd name="connsiteX16" fmla="*/ 54699 w 324684"/>
              <a:gd name="connsiteY16" fmla="*/ 1170878 h 2955073"/>
              <a:gd name="connsiteX17" fmla="*/ 43548 w 324684"/>
              <a:gd name="connsiteY17" fmla="*/ 1204332 h 2955073"/>
              <a:gd name="connsiteX18" fmla="*/ 32397 w 324684"/>
              <a:gd name="connsiteY18" fmla="*/ 1260088 h 2955073"/>
              <a:gd name="connsiteX19" fmla="*/ 21245 w 324684"/>
              <a:gd name="connsiteY19" fmla="*/ 1304693 h 2955073"/>
              <a:gd name="connsiteX20" fmla="*/ 32397 w 324684"/>
              <a:gd name="connsiteY20" fmla="*/ 1538868 h 2955073"/>
              <a:gd name="connsiteX21" fmla="*/ 21245 w 324684"/>
              <a:gd name="connsiteY21" fmla="*/ 1784195 h 2955073"/>
              <a:gd name="connsiteX22" fmla="*/ 43548 w 324684"/>
              <a:gd name="connsiteY22" fmla="*/ 1806497 h 2955073"/>
              <a:gd name="connsiteX23" fmla="*/ 88153 w 324684"/>
              <a:gd name="connsiteY23" fmla="*/ 1873405 h 2955073"/>
              <a:gd name="connsiteX24" fmla="*/ 121606 w 324684"/>
              <a:gd name="connsiteY24" fmla="*/ 1906858 h 2955073"/>
              <a:gd name="connsiteX25" fmla="*/ 177363 w 324684"/>
              <a:gd name="connsiteY25" fmla="*/ 1984917 h 2955073"/>
              <a:gd name="connsiteX26" fmla="*/ 221967 w 324684"/>
              <a:gd name="connsiteY26" fmla="*/ 2007219 h 2955073"/>
              <a:gd name="connsiteX27" fmla="*/ 255421 w 324684"/>
              <a:gd name="connsiteY27" fmla="*/ 2040673 h 2955073"/>
              <a:gd name="connsiteX28" fmla="*/ 322328 w 324684"/>
              <a:gd name="connsiteY28" fmla="*/ 2107580 h 2955073"/>
              <a:gd name="connsiteX29" fmla="*/ 311177 w 324684"/>
              <a:gd name="connsiteY29" fmla="*/ 2252546 h 2955073"/>
              <a:gd name="connsiteX30" fmla="*/ 288875 w 324684"/>
              <a:gd name="connsiteY30" fmla="*/ 2352907 h 2955073"/>
              <a:gd name="connsiteX31" fmla="*/ 266572 w 324684"/>
              <a:gd name="connsiteY31" fmla="*/ 2386361 h 2955073"/>
              <a:gd name="connsiteX32" fmla="*/ 255421 w 324684"/>
              <a:gd name="connsiteY32" fmla="*/ 2419815 h 2955073"/>
              <a:gd name="connsiteX33" fmla="*/ 244270 w 324684"/>
              <a:gd name="connsiteY33" fmla="*/ 2486722 h 2955073"/>
              <a:gd name="connsiteX34" fmla="*/ 233119 w 324684"/>
              <a:gd name="connsiteY34" fmla="*/ 2531327 h 2955073"/>
              <a:gd name="connsiteX35" fmla="*/ 244270 w 324684"/>
              <a:gd name="connsiteY35" fmla="*/ 2587083 h 2955073"/>
              <a:gd name="connsiteX36" fmla="*/ 255421 w 324684"/>
              <a:gd name="connsiteY36" fmla="*/ 2631688 h 2955073"/>
              <a:gd name="connsiteX37" fmla="*/ 266572 w 324684"/>
              <a:gd name="connsiteY37" fmla="*/ 2754351 h 2955073"/>
              <a:gd name="connsiteX38" fmla="*/ 277724 w 324684"/>
              <a:gd name="connsiteY38" fmla="*/ 2843561 h 2955073"/>
              <a:gd name="connsiteX39" fmla="*/ 288875 w 324684"/>
              <a:gd name="connsiteY39" fmla="*/ 2921619 h 2955073"/>
              <a:gd name="connsiteX40" fmla="*/ 288875 w 324684"/>
              <a:gd name="connsiteY40" fmla="*/ 2955073 h 29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4684" h="2955073">
                <a:moveTo>
                  <a:pt x="43548" y="0"/>
                </a:moveTo>
                <a:cubicBezTo>
                  <a:pt x="113120" y="83487"/>
                  <a:pt x="88857" y="64822"/>
                  <a:pt x="188514" y="133815"/>
                </a:cubicBezTo>
                <a:cubicBezTo>
                  <a:pt x="206334" y="146152"/>
                  <a:pt x="225985" y="155632"/>
                  <a:pt x="244270" y="167268"/>
                </a:cubicBezTo>
                <a:cubicBezTo>
                  <a:pt x="266884" y="181658"/>
                  <a:pt x="311177" y="211873"/>
                  <a:pt x="311177" y="211873"/>
                </a:cubicBezTo>
                <a:cubicBezTo>
                  <a:pt x="314894" y="223024"/>
                  <a:pt x="322328" y="233572"/>
                  <a:pt x="322328" y="245327"/>
                </a:cubicBezTo>
                <a:cubicBezTo>
                  <a:pt x="322328" y="467342"/>
                  <a:pt x="335386" y="418028"/>
                  <a:pt x="300026" y="524107"/>
                </a:cubicBezTo>
                <a:cubicBezTo>
                  <a:pt x="296309" y="591014"/>
                  <a:pt x="298815" y="658560"/>
                  <a:pt x="288875" y="724829"/>
                </a:cubicBezTo>
                <a:cubicBezTo>
                  <a:pt x="287315" y="735226"/>
                  <a:pt x="272404" y="738384"/>
                  <a:pt x="266572" y="747132"/>
                </a:cubicBezTo>
                <a:cubicBezTo>
                  <a:pt x="227202" y="806187"/>
                  <a:pt x="268392" y="783695"/>
                  <a:pt x="210816" y="802888"/>
                </a:cubicBezTo>
                <a:cubicBezTo>
                  <a:pt x="207099" y="814039"/>
                  <a:pt x="202894" y="825039"/>
                  <a:pt x="199665" y="836341"/>
                </a:cubicBezTo>
                <a:cubicBezTo>
                  <a:pt x="195455" y="851077"/>
                  <a:pt x="195368" y="867238"/>
                  <a:pt x="188514" y="880946"/>
                </a:cubicBezTo>
                <a:cubicBezTo>
                  <a:pt x="183812" y="890350"/>
                  <a:pt x="173645" y="895815"/>
                  <a:pt x="166211" y="903249"/>
                </a:cubicBezTo>
                <a:cubicBezTo>
                  <a:pt x="157411" y="929648"/>
                  <a:pt x="143909" y="965545"/>
                  <a:pt x="143909" y="992458"/>
                </a:cubicBezTo>
                <a:cubicBezTo>
                  <a:pt x="143909" y="1029814"/>
                  <a:pt x="151343" y="1066800"/>
                  <a:pt x="155060" y="1103971"/>
                </a:cubicBezTo>
                <a:cubicBezTo>
                  <a:pt x="147626" y="1118839"/>
                  <a:pt x="145528" y="1137933"/>
                  <a:pt x="132758" y="1148575"/>
                </a:cubicBezTo>
                <a:cubicBezTo>
                  <a:pt x="120984" y="1158386"/>
                  <a:pt x="102889" y="1155517"/>
                  <a:pt x="88153" y="1159727"/>
                </a:cubicBezTo>
                <a:cubicBezTo>
                  <a:pt x="76851" y="1162956"/>
                  <a:pt x="65850" y="1167161"/>
                  <a:pt x="54699" y="1170878"/>
                </a:cubicBezTo>
                <a:cubicBezTo>
                  <a:pt x="50982" y="1182029"/>
                  <a:pt x="46399" y="1192928"/>
                  <a:pt x="43548" y="1204332"/>
                </a:cubicBezTo>
                <a:cubicBezTo>
                  <a:pt x="38951" y="1222720"/>
                  <a:pt x="36509" y="1241586"/>
                  <a:pt x="32397" y="1260088"/>
                </a:cubicBezTo>
                <a:cubicBezTo>
                  <a:pt x="29072" y="1275049"/>
                  <a:pt x="24962" y="1289825"/>
                  <a:pt x="21245" y="1304693"/>
                </a:cubicBezTo>
                <a:cubicBezTo>
                  <a:pt x="24962" y="1382751"/>
                  <a:pt x="35000" y="1460765"/>
                  <a:pt x="32397" y="1538868"/>
                </a:cubicBezTo>
                <a:cubicBezTo>
                  <a:pt x="25717" y="1739271"/>
                  <a:pt x="-29497" y="1530487"/>
                  <a:pt x="21245" y="1784195"/>
                </a:cubicBezTo>
                <a:cubicBezTo>
                  <a:pt x="23307" y="1794504"/>
                  <a:pt x="37240" y="1798086"/>
                  <a:pt x="43548" y="1806497"/>
                </a:cubicBezTo>
                <a:cubicBezTo>
                  <a:pt x="59631" y="1827940"/>
                  <a:pt x="69199" y="1854451"/>
                  <a:pt x="88153" y="1873405"/>
                </a:cubicBezTo>
                <a:cubicBezTo>
                  <a:pt x="99304" y="1884556"/>
                  <a:pt x="112144" y="1894242"/>
                  <a:pt x="121606" y="1906858"/>
                </a:cubicBezTo>
                <a:cubicBezTo>
                  <a:pt x="141117" y="1932873"/>
                  <a:pt x="149120" y="1966089"/>
                  <a:pt x="177363" y="1984917"/>
                </a:cubicBezTo>
                <a:cubicBezTo>
                  <a:pt x="191194" y="1994138"/>
                  <a:pt x="208440" y="1997557"/>
                  <a:pt x="221967" y="2007219"/>
                </a:cubicBezTo>
                <a:cubicBezTo>
                  <a:pt x="234800" y="2016385"/>
                  <a:pt x="243447" y="2030410"/>
                  <a:pt x="255421" y="2040673"/>
                </a:cubicBezTo>
                <a:cubicBezTo>
                  <a:pt x="319968" y="2096000"/>
                  <a:pt x="283067" y="2048689"/>
                  <a:pt x="322328" y="2107580"/>
                </a:cubicBezTo>
                <a:cubicBezTo>
                  <a:pt x="318611" y="2155902"/>
                  <a:pt x="316250" y="2204348"/>
                  <a:pt x="311177" y="2252546"/>
                </a:cubicBezTo>
                <a:cubicBezTo>
                  <a:pt x="308893" y="2274245"/>
                  <a:pt x="301562" y="2327534"/>
                  <a:pt x="288875" y="2352907"/>
                </a:cubicBezTo>
                <a:cubicBezTo>
                  <a:pt x="282881" y="2364894"/>
                  <a:pt x="274006" y="2375210"/>
                  <a:pt x="266572" y="2386361"/>
                </a:cubicBezTo>
                <a:cubicBezTo>
                  <a:pt x="262855" y="2397512"/>
                  <a:pt x="257971" y="2408340"/>
                  <a:pt x="255421" y="2419815"/>
                </a:cubicBezTo>
                <a:cubicBezTo>
                  <a:pt x="250516" y="2441887"/>
                  <a:pt x="248704" y="2464551"/>
                  <a:pt x="244270" y="2486722"/>
                </a:cubicBezTo>
                <a:cubicBezTo>
                  <a:pt x="241264" y="2501750"/>
                  <a:pt x="236836" y="2516459"/>
                  <a:pt x="233119" y="2531327"/>
                </a:cubicBezTo>
                <a:cubicBezTo>
                  <a:pt x="236836" y="2549912"/>
                  <a:pt x="240159" y="2568581"/>
                  <a:pt x="244270" y="2587083"/>
                </a:cubicBezTo>
                <a:cubicBezTo>
                  <a:pt x="247595" y="2602044"/>
                  <a:pt x="253396" y="2616497"/>
                  <a:pt x="255421" y="2631688"/>
                </a:cubicBezTo>
                <a:cubicBezTo>
                  <a:pt x="260847" y="2672384"/>
                  <a:pt x="262274" y="2713520"/>
                  <a:pt x="266572" y="2754351"/>
                </a:cubicBezTo>
                <a:cubicBezTo>
                  <a:pt x="269709" y="2784154"/>
                  <a:pt x="273763" y="2813856"/>
                  <a:pt x="277724" y="2843561"/>
                </a:cubicBezTo>
                <a:cubicBezTo>
                  <a:pt x="281198" y="2869614"/>
                  <a:pt x="286260" y="2895466"/>
                  <a:pt x="288875" y="2921619"/>
                </a:cubicBezTo>
                <a:cubicBezTo>
                  <a:pt x="289985" y="2932715"/>
                  <a:pt x="288875" y="2943922"/>
                  <a:pt x="288875" y="29550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Volný tvar 196"/>
          <p:cNvSpPr/>
          <p:nvPr/>
        </p:nvSpPr>
        <p:spPr>
          <a:xfrm>
            <a:off x="7159083" y="89210"/>
            <a:ext cx="89210" cy="512956"/>
          </a:xfrm>
          <a:custGeom>
            <a:avLst/>
            <a:gdLst>
              <a:gd name="connsiteX0" fmla="*/ 89210 w 89210"/>
              <a:gd name="connsiteY0" fmla="*/ 512956 h 512956"/>
              <a:gd name="connsiteX1" fmla="*/ 66907 w 89210"/>
              <a:gd name="connsiteY1" fmla="*/ 323385 h 512956"/>
              <a:gd name="connsiteX2" fmla="*/ 44605 w 89210"/>
              <a:gd name="connsiteY2" fmla="*/ 278780 h 512956"/>
              <a:gd name="connsiteX3" fmla="*/ 33454 w 89210"/>
              <a:gd name="connsiteY3" fmla="*/ 189570 h 512956"/>
              <a:gd name="connsiteX4" fmla="*/ 11151 w 89210"/>
              <a:gd name="connsiteY4" fmla="*/ 144966 h 512956"/>
              <a:gd name="connsiteX5" fmla="*/ 0 w 89210"/>
              <a:gd name="connsiteY5" fmla="*/ 111512 h 512956"/>
              <a:gd name="connsiteX6" fmla="*/ 22302 w 89210"/>
              <a:gd name="connsiteY6" fmla="*/ 78058 h 512956"/>
              <a:gd name="connsiteX7" fmla="*/ 78058 w 89210"/>
              <a:gd name="connsiteY7" fmla="*/ 11151 h 512956"/>
              <a:gd name="connsiteX8" fmla="*/ 78058 w 89210"/>
              <a:gd name="connsiteY8" fmla="*/ 0 h 51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10" h="512956">
                <a:moveTo>
                  <a:pt x="89210" y="512956"/>
                </a:moveTo>
                <a:cubicBezTo>
                  <a:pt x="86944" y="485761"/>
                  <a:pt x="82407" y="369885"/>
                  <a:pt x="66907" y="323385"/>
                </a:cubicBezTo>
                <a:cubicBezTo>
                  <a:pt x="61650" y="307615"/>
                  <a:pt x="52039" y="293648"/>
                  <a:pt x="44605" y="278780"/>
                </a:cubicBezTo>
                <a:cubicBezTo>
                  <a:pt x="40888" y="249043"/>
                  <a:pt x="40722" y="218643"/>
                  <a:pt x="33454" y="189570"/>
                </a:cubicBezTo>
                <a:cubicBezTo>
                  <a:pt x="29422" y="173443"/>
                  <a:pt x="17699" y="160245"/>
                  <a:pt x="11151" y="144966"/>
                </a:cubicBezTo>
                <a:cubicBezTo>
                  <a:pt x="6521" y="134162"/>
                  <a:pt x="3717" y="122663"/>
                  <a:pt x="0" y="111512"/>
                </a:cubicBezTo>
                <a:cubicBezTo>
                  <a:pt x="7434" y="100361"/>
                  <a:pt x="13722" y="88354"/>
                  <a:pt x="22302" y="78058"/>
                </a:cubicBezTo>
                <a:cubicBezTo>
                  <a:pt x="53133" y="41061"/>
                  <a:pt x="57292" y="52685"/>
                  <a:pt x="78058" y="11151"/>
                </a:cubicBezTo>
                <a:cubicBezTo>
                  <a:pt x="79720" y="7826"/>
                  <a:pt x="78058" y="3717"/>
                  <a:pt x="78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extovéPole 197"/>
          <p:cNvSpPr txBox="1"/>
          <p:nvPr/>
        </p:nvSpPr>
        <p:spPr>
          <a:xfrm>
            <a:off x="641122" y="145633"/>
            <a:ext cx="4614825" cy="400110"/>
          </a:xfrm>
          <a:prstGeom prst="rect">
            <a:avLst/>
          </a:prstGeom>
          <a:noFill/>
        </p:spPr>
        <p:txBody>
          <a:bodyPr wrap="square" rtlCol="0">
            <a:spAutoFit/>
          </a:bodyPr>
          <a:lstStyle/>
          <a:p>
            <a:r>
              <a:rPr lang="cs-CZ" sz="2000" b="1" dirty="0" err="1" smtClean="0">
                <a:latin typeface="Tahoma" panose="020B0604030504040204" pitchFamily="34" charset="0"/>
                <a:ea typeface="Tahoma" panose="020B0604030504040204" pitchFamily="34" charset="0"/>
                <a:cs typeface="Tahoma" panose="020B0604030504040204" pitchFamily="34" charset="0"/>
              </a:rPr>
              <a:t>Where</a:t>
            </a:r>
            <a:r>
              <a:rPr lang="cs-CZ" sz="2000" b="1" dirty="0" smtClean="0">
                <a:latin typeface="Tahoma" panose="020B0604030504040204" pitchFamily="34" charset="0"/>
                <a:ea typeface="Tahoma" panose="020B0604030504040204" pitchFamily="34" charset="0"/>
                <a:cs typeface="Tahoma" panose="020B0604030504040204" pitchFamily="34" charset="0"/>
              </a:rPr>
              <a:t> are </a:t>
            </a:r>
            <a:r>
              <a:rPr lang="cs-CZ" sz="2000" b="1" dirty="0" err="1" smtClean="0">
                <a:latin typeface="Tahoma" panose="020B0604030504040204" pitchFamily="34" charset="0"/>
                <a:ea typeface="Tahoma" panose="020B0604030504040204" pitchFamily="34" charset="0"/>
                <a:cs typeface="Tahoma" panose="020B0604030504040204" pitchFamily="34" charset="0"/>
              </a:rPr>
              <a:t>the</a:t>
            </a:r>
            <a:r>
              <a:rPr lang="cs-CZ" sz="2000" b="1" dirty="0" smtClean="0">
                <a:latin typeface="Tahoma" panose="020B0604030504040204" pitchFamily="34" charset="0"/>
                <a:ea typeface="Tahoma" panose="020B0604030504040204" pitchFamily="34" charset="0"/>
                <a:cs typeface="Tahoma" panose="020B0604030504040204" pitchFamily="34" charset="0"/>
              </a:rPr>
              <a:t> feedback </a:t>
            </a:r>
            <a:r>
              <a:rPr lang="cs-CZ" sz="2000" b="1" dirty="0" err="1" smtClean="0">
                <a:latin typeface="Tahoma" panose="020B0604030504040204" pitchFamily="34" charset="0"/>
                <a:ea typeface="Tahoma" panose="020B0604030504040204" pitchFamily="34" charset="0"/>
                <a:cs typeface="Tahoma" panose="020B0604030504040204" pitchFamily="34" charset="0"/>
              </a:rPr>
              <a:t>loops</a:t>
            </a:r>
            <a:r>
              <a:rPr lang="cs-CZ" sz="2000" b="1" dirty="0" smtClean="0">
                <a:latin typeface="Tahoma" panose="020B0604030504040204" pitchFamily="34" charset="0"/>
                <a:ea typeface="Tahoma" panose="020B0604030504040204" pitchFamily="34" charset="0"/>
                <a:cs typeface="Tahoma" panose="020B0604030504040204" pitchFamily="34" charset="0"/>
              </a:rPr>
              <a:t>?</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cxnSp>
        <p:nvCxnSpPr>
          <p:cNvPr id="200" name="Přímá spojnice se šipkou 199"/>
          <p:cNvCxnSpPr/>
          <p:nvPr/>
        </p:nvCxnSpPr>
        <p:spPr>
          <a:xfrm flipH="1" flipV="1">
            <a:off x="6588250" y="1170878"/>
            <a:ext cx="360014" cy="18184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0165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980F53E3-1261-4374-B2CA-41FF01CB3FBE}" type="slidenum">
              <a:rPr lang="en-US" altLang="en-US"/>
              <a:pPr/>
              <a:t>70</a:t>
            </a:fld>
            <a:endParaRPr lang="en-US" altLang="en-US"/>
          </a:p>
        </p:txBody>
      </p:sp>
      <p:sp>
        <p:nvSpPr>
          <p:cNvPr id="22530" name="Rectangle 2"/>
          <p:cNvSpPr>
            <a:spLocks noGrp="1" noChangeArrowheads="1"/>
          </p:cNvSpPr>
          <p:nvPr>
            <p:ph type="title"/>
          </p:nvPr>
        </p:nvSpPr>
        <p:spPr/>
        <p:txBody>
          <a:bodyPr/>
          <a:lstStyle/>
          <a:p>
            <a:r>
              <a:rPr lang="en-US" altLang="en-US" sz="3200" b="1" dirty="0">
                <a:solidFill>
                  <a:schemeClr val="accent1">
                    <a:lumMod val="50000"/>
                  </a:schemeClr>
                </a:solidFill>
              </a:rPr>
              <a:t>Uncertainty, Judgment, Decision, Error</a:t>
            </a:r>
          </a:p>
        </p:txBody>
      </p:sp>
      <p:sp>
        <p:nvSpPr>
          <p:cNvPr id="22531" name="Rectangle 3"/>
          <p:cNvSpPr>
            <a:spLocks noGrp="1" noChangeArrowheads="1"/>
          </p:cNvSpPr>
          <p:nvPr>
            <p:ph type="body" idx="1"/>
          </p:nvPr>
        </p:nvSpPr>
        <p:spPr/>
        <p:txBody>
          <a:bodyPr/>
          <a:lstStyle/>
          <a:p>
            <a:r>
              <a:rPr lang="en-US" altLang="en-US" b="1" dirty="0">
                <a:solidFill>
                  <a:schemeClr val="accent1">
                    <a:lumMod val="50000"/>
                  </a:schemeClr>
                </a:solidFill>
              </a:rPr>
              <a:t>Taylor-Russell diagram</a:t>
            </a:r>
          </a:p>
          <a:p>
            <a:pPr lvl="1"/>
            <a:r>
              <a:rPr lang="en-US" altLang="en-US" b="1" dirty="0">
                <a:solidFill>
                  <a:schemeClr val="accent1">
                    <a:lumMod val="50000"/>
                  </a:schemeClr>
                </a:solidFill>
              </a:rPr>
              <a:t>Decision cutoff</a:t>
            </a:r>
          </a:p>
          <a:p>
            <a:pPr lvl="1"/>
            <a:r>
              <a:rPr lang="en-US" altLang="en-US" b="1" dirty="0">
                <a:solidFill>
                  <a:schemeClr val="accent1">
                    <a:lumMod val="50000"/>
                  </a:schemeClr>
                </a:solidFill>
              </a:rPr>
              <a:t>Criterion cutoff  (linked to base rate)</a:t>
            </a:r>
          </a:p>
          <a:p>
            <a:pPr lvl="1"/>
            <a:r>
              <a:rPr lang="en-US" altLang="en-US" b="1" dirty="0">
                <a:solidFill>
                  <a:schemeClr val="accent1">
                    <a:lumMod val="50000"/>
                  </a:schemeClr>
                </a:solidFill>
              </a:rPr>
              <a:t>Correlation (uncertainty)</a:t>
            </a:r>
          </a:p>
          <a:p>
            <a:pPr lvl="1"/>
            <a:r>
              <a:rPr lang="en-US" altLang="en-US" b="1" dirty="0">
                <a:solidFill>
                  <a:schemeClr val="accent1">
                    <a:lumMod val="50000"/>
                  </a:schemeClr>
                </a:solidFill>
              </a:rPr>
              <a:t>Errors</a:t>
            </a:r>
          </a:p>
          <a:p>
            <a:pPr lvl="2"/>
            <a:r>
              <a:rPr lang="en-US" altLang="en-US" b="1" dirty="0">
                <a:solidFill>
                  <a:schemeClr val="accent1">
                    <a:lumMod val="50000"/>
                  </a:schemeClr>
                </a:solidFill>
              </a:rPr>
              <a:t>False positives (false alarms)</a:t>
            </a:r>
          </a:p>
          <a:p>
            <a:pPr lvl="2"/>
            <a:r>
              <a:rPr lang="en-US" altLang="en-US" b="1" dirty="0">
                <a:solidFill>
                  <a:schemeClr val="accent1">
                    <a:lumMod val="50000"/>
                  </a:schemeClr>
                </a:solidFill>
              </a:rPr>
              <a:t>False negatives (misses)</a:t>
            </a:r>
          </a:p>
        </p:txBody>
      </p:sp>
    </p:spTree>
    <p:extLst>
      <p:ext uri="{BB962C8B-B14F-4D97-AF65-F5344CB8AC3E}">
        <p14:creationId xmlns:p14="http://schemas.microsoft.com/office/powerpoint/2010/main" val="4024817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76200"/>
            <a:ext cx="7772400" cy="1143000"/>
          </a:xfrm>
        </p:spPr>
        <p:txBody>
          <a:bodyPr/>
          <a:lstStyle/>
          <a:p>
            <a:r>
              <a:rPr lang="en-US" altLang="en-US" sz="2800" b="1" dirty="0">
                <a:solidFill>
                  <a:schemeClr val="accent1">
                    <a:lumMod val="50000"/>
                  </a:schemeClr>
                </a:solidFill>
              </a:rPr>
              <a:t>Taylor-Russell diagram</a:t>
            </a:r>
          </a:p>
        </p:txBody>
      </p:sp>
      <p:sp>
        <p:nvSpPr>
          <p:cNvPr id="23561" name="Rectangle 9"/>
          <p:cNvSpPr>
            <a:spLocks noChangeArrowheads="1"/>
          </p:cNvSpPr>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spcBef>
                <a:spcPct val="0"/>
              </a:spcBef>
              <a:spcAft>
                <a:spcPct val="0"/>
              </a:spcAft>
              <a:buSzTx/>
              <a:buFontTx/>
              <a:buNone/>
            </a:pPr>
            <a:fld id="{3A45CBFA-6546-4DD9-AF30-EE9B22C8D5EF}" type="slidenum">
              <a:rPr lang="en-US" altLang="en-US" sz="1400">
                <a:solidFill>
                  <a:srgbClr val="FFFF00"/>
                </a:solidFill>
              </a:rPr>
              <a:pPr algn="r">
                <a:spcBef>
                  <a:spcPct val="0"/>
                </a:spcBef>
                <a:spcAft>
                  <a:spcPct val="0"/>
                </a:spcAft>
                <a:buSzTx/>
                <a:buFontTx/>
                <a:buNone/>
              </a:pPr>
              <a:t>71</a:t>
            </a:fld>
            <a:endParaRPr lang="en-US" altLang="en-US" sz="1400">
              <a:solidFill>
                <a:srgbClr val="FFFF00"/>
              </a:solidFill>
            </a:endParaRPr>
          </a:p>
        </p:txBody>
      </p:sp>
      <p:pic>
        <p:nvPicPr>
          <p:cNvPr id="2356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50" y="728663"/>
            <a:ext cx="7785100" cy="540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6" name="Rectangle 14"/>
          <p:cNvSpPr>
            <a:spLocks noChangeArrowheads="1"/>
          </p:cNvSpPr>
          <p:nvPr/>
        </p:nvSpPr>
        <p:spPr bwMode="white">
          <a:xfrm>
            <a:off x="6400800" y="3886200"/>
            <a:ext cx="762000" cy="685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43212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F766061F-E8C4-48B7-8EDF-31C58C1D9351}" type="slidenum">
              <a:rPr lang="en-US" altLang="en-US"/>
              <a:pPr/>
              <a:t>72</a:t>
            </a:fld>
            <a:endParaRPr lang="en-US" altLang="en-US"/>
          </a:p>
        </p:txBody>
      </p:sp>
      <p:sp>
        <p:nvSpPr>
          <p:cNvPr id="27650" name="Rectangle 2"/>
          <p:cNvSpPr>
            <a:spLocks noGrp="1" noChangeArrowheads="1"/>
          </p:cNvSpPr>
          <p:nvPr>
            <p:ph type="title"/>
          </p:nvPr>
        </p:nvSpPr>
        <p:spPr/>
        <p:txBody>
          <a:bodyPr/>
          <a:lstStyle/>
          <a:p>
            <a:r>
              <a:rPr lang="en-US" altLang="en-US" sz="2400" b="1" dirty="0">
                <a:solidFill>
                  <a:schemeClr val="accent1">
                    <a:lumMod val="50000"/>
                  </a:schemeClr>
                </a:solidFill>
              </a:rPr>
              <a:t>Tradeoff between false positives and false negatives</a:t>
            </a:r>
            <a:endParaRPr lang="en-US" altLang="en-US" dirty="0">
              <a:solidFill>
                <a:schemeClr val="accent1">
                  <a:lumMod val="50000"/>
                </a:schemeClr>
              </a:solidFill>
            </a:endParaRPr>
          </a:p>
        </p:txBody>
      </p:sp>
      <p:pic>
        <p:nvPicPr>
          <p:cNvPr id="276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113" y="1984375"/>
            <a:ext cx="48006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2103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C6283470-4FE8-445A-B580-19D73B5F5782}" type="slidenum">
              <a:rPr lang="en-US" altLang="en-US"/>
              <a:pPr/>
              <a:t>73</a:t>
            </a:fld>
            <a:endParaRPr lang="en-US" altLang="en-US"/>
          </a:p>
        </p:txBody>
      </p:sp>
      <p:sp>
        <p:nvSpPr>
          <p:cNvPr id="28674" name="Rectangle 2"/>
          <p:cNvSpPr>
            <a:spLocks noGrp="1" noChangeArrowheads="1"/>
          </p:cNvSpPr>
          <p:nvPr>
            <p:ph type="title"/>
          </p:nvPr>
        </p:nvSpPr>
        <p:spPr/>
        <p:txBody>
          <a:bodyPr/>
          <a:lstStyle/>
          <a:p>
            <a:r>
              <a:rPr lang="en-US" altLang="en-US" b="1" dirty="0">
                <a:solidFill>
                  <a:schemeClr val="accent1">
                    <a:lumMod val="50000"/>
                  </a:schemeClr>
                </a:solidFill>
              </a:rPr>
              <a:t>Problem: Optimal decision cutoff</a:t>
            </a:r>
          </a:p>
        </p:txBody>
      </p:sp>
      <p:sp>
        <p:nvSpPr>
          <p:cNvPr id="28675" name="Rectangle 3"/>
          <p:cNvSpPr>
            <a:spLocks noGrp="1" noChangeArrowheads="1"/>
          </p:cNvSpPr>
          <p:nvPr>
            <p:ph type="body" idx="1"/>
          </p:nvPr>
        </p:nvSpPr>
        <p:spPr/>
        <p:txBody>
          <a:bodyPr/>
          <a:lstStyle/>
          <a:p>
            <a:r>
              <a:rPr lang="en-US" altLang="en-US" sz="2800" b="1" dirty="0">
                <a:solidFill>
                  <a:schemeClr val="accent1">
                    <a:lumMod val="50000"/>
                  </a:schemeClr>
                </a:solidFill>
              </a:rPr>
              <a:t>Given that it is not possible to eliminate both false positives and false negatives, what decision cutoff gives the best compromise?</a:t>
            </a:r>
          </a:p>
          <a:p>
            <a:pPr lvl="1"/>
            <a:endParaRPr lang="en-US" altLang="en-US" sz="2400" b="1" dirty="0">
              <a:solidFill>
                <a:schemeClr val="accent1">
                  <a:lumMod val="50000"/>
                </a:schemeClr>
              </a:solidFill>
            </a:endParaRPr>
          </a:p>
          <a:p>
            <a:pPr lvl="1"/>
            <a:r>
              <a:rPr lang="en-US" altLang="en-US" sz="2400" b="1" dirty="0">
                <a:solidFill>
                  <a:schemeClr val="accent1">
                    <a:lumMod val="50000"/>
                  </a:schemeClr>
                </a:solidFill>
              </a:rPr>
              <a:t>Depends on values</a:t>
            </a:r>
          </a:p>
          <a:p>
            <a:pPr lvl="1"/>
            <a:r>
              <a:rPr lang="en-US" altLang="en-US" sz="2400" b="1" dirty="0">
                <a:solidFill>
                  <a:schemeClr val="accent1">
                    <a:lumMod val="50000"/>
                  </a:schemeClr>
                </a:solidFill>
              </a:rPr>
              <a:t>Depends on uncertainty</a:t>
            </a:r>
          </a:p>
          <a:p>
            <a:pPr lvl="1"/>
            <a:r>
              <a:rPr lang="en-US" altLang="en-US" sz="2400" b="1" dirty="0">
                <a:solidFill>
                  <a:schemeClr val="accent1">
                    <a:lumMod val="50000"/>
                  </a:schemeClr>
                </a:solidFill>
              </a:rPr>
              <a:t>Depends on base rate</a:t>
            </a:r>
          </a:p>
          <a:p>
            <a:endParaRPr lang="en-US" altLang="en-US" sz="2800" b="1" dirty="0">
              <a:solidFill>
                <a:schemeClr val="accent1">
                  <a:lumMod val="50000"/>
                </a:schemeClr>
              </a:solidFill>
            </a:endParaRPr>
          </a:p>
          <a:p>
            <a:r>
              <a:rPr lang="en-US" altLang="en-US" sz="2800" b="1" dirty="0">
                <a:solidFill>
                  <a:schemeClr val="accent1">
                    <a:lumMod val="50000"/>
                  </a:schemeClr>
                </a:solidFill>
              </a:rPr>
              <a:t>Decision analysis is one optimization method.</a:t>
            </a:r>
          </a:p>
        </p:txBody>
      </p:sp>
    </p:spTree>
    <p:extLst>
      <p:ext uri="{BB962C8B-B14F-4D97-AF65-F5344CB8AC3E}">
        <p14:creationId xmlns:p14="http://schemas.microsoft.com/office/powerpoint/2010/main" val="1010417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1"/>
          </p:nvPr>
        </p:nvSpPr>
        <p:spPr/>
        <p:txBody>
          <a:bodyPr/>
          <a:lstStyle/>
          <a:p>
            <a:fld id="{45F73F56-B585-4231-BBA5-8B782E2D2D83}" type="slidenum">
              <a:rPr lang="en-US" altLang="en-US"/>
              <a:pPr/>
              <a:t>74</a:t>
            </a:fld>
            <a:endParaRPr lang="en-US" altLang="en-US"/>
          </a:p>
        </p:txBody>
      </p:sp>
      <p:sp>
        <p:nvSpPr>
          <p:cNvPr id="131074" name="Rectangle 1026"/>
          <p:cNvSpPr>
            <a:spLocks noGrp="1" noChangeArrowheads="1"/>
          </p:cNvSpPr>
          <p:nvPr>
            <p:ph type="title"/>
          </p:nvPr>
        </p:nvSpPr>
        <p:spPr/>
        <p:txBody>
          <a:bodyPr/>
          <a:lstStyle/>
          <a:p>
            <a:r>
              <a:rPr lang="en-US" altLang="en-US" sz="2800" b="1"/>
              <a:t>Example:  Weather forecaster’s decision to warn the public about an approaching storm</a:t>
            </a:r>
            <a:endParaRPr lang="en-US" altLang="en-US"/>
          </a:p>
        </p:txBody>
      </p:sp>
      <p:pic>
        <p:nvPicPr>
          <p:cNvPr id="131076"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05000"/>
            <a:ext cx="7315200" cy="435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371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číslo snímku 4"/>
          <p:cNvSpPr>
            <a:spLocks noGrp="1"/>
          </p:cNvSpPr>
          <p:nvPr>
            <p:ph type="sldNum" sz="quarter" idx="11"/>
          </p:nvPr>
        </p:nvSpPr>
        <p:spPr/>
        <p:txBody>
          <a:bodyPr/>
          <a:lstStyle/>
          <a:p>
            <a:fld id="{05898EB7-3345-4A5E-B528-80B79927FCFC}" type="slidenum">
              <a:rPr lang="en-US" altLang="en-US" b="1">
                <a:solidFill>
                  <a:schemeClr val="accent1">
                    <a:lumMod val="50000"/>
                  </a:schemeClr>
                </a:solidFill>
              </a:rPr>
              <a:pPr/>
              <a:t>75</a:t>
            </a:fld>
            <a:endParaRPr lang="en-US" altLang="en-US" b="1">
              <a:solidFill>
                <a:schemeClr val="accent1">
                  <a:lumMod val="50000"/>
                </a:schemeClr>
              </a:solidFill>
            </a:endParaRPr>
          </a:p>
        </p:txBody>
      </p:sp>
      <p:sp>
        <p:nvSpPr>
          <p:cNvPr id="29698" name="Rectangle 2"/>
          <p:cNvSpPr>
            <a:spLocks noGrp="1" noChangeArrowheads="1"/>
          </p:cNvSpPr>
          <p:nvPr>
            <p:ph type="title"/>
          </p:nvPr>
        </p:nvSpPr>
        <p:spPr/>
        <p:txBody>
          <a:bodyPr/>
          <a:lstStyle/>
          <a:p>
            <a:r>
              <a:rPr lang="en-US" altLang="en-US" b="1" dirty="0">
                <a:solidFill>
                  <a:schemeClr val="accent1">
                    <a:lumMod val="50000"/>
                  </a:schemeClr>
                </a:solidFill>
              </a:rPr>
              <a:t>Decision tree</a:t>
            </a: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2236788"/>
            <a:ext cx="7121525"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Text Box 5"/>
          <p:cNvSpPr txBox="1">
            <a:spLocks noChangeArrowheads="1"/>
          </p:cNvSpPr>
          <p:nvPr/>
        </p:nvSpPr>
        <p:spPr bwMode="auto">
          <a:xfrm rot="20520000">
            <a:off x="4835525" y="3082925"/>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Danger</a:t>
            </a:r>
            <a:endParaRPr lang="en-US" altLang="en-US" sz="1200" b="1">
              <a:solidFill>
                <a:schemeClr val="accent1">
                  <a:lumMod val="50000"/>
                </a:schemeClr>
              </a:solidFill>
            </a:endParaRPr>
          </a:p>
        </p:txBody>
      </p:sp>
      <p:sp>
        <p:nvSpPr>
          <p:cNvPr id="29702" name="Text Box 6"/>
          <p:cNvSpPr txBox="1">
            <a:spLocks noChangeArrowheads="1"/>
          </p:cNvSpPr>
          <p:nvPr/>
        </p:nvSpPr>
        <p:spPr bwMode="auto">
          <a:xfrm rot="20520000">
            <a:off x="4822825" y="434340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Danger</a:t>
            </a:r>
            <a:endParaRPr lang="en-US" altLang="en-US" sz="1200" b="1">
              <a:solidFill>
                <a:schemeClr val="accent1">
                  <a:lumMod val="50000"/>
                </a:schemeClr>
              </a:solidFill>
            </a:endParaRPr>
          </a:p>
        </p:txBody>
      </p:sp>
      <p:sp>
        <p:nvSpPr>
          <p:cNvPr id="29703" name="Text Box 7"/>
          <p:cNvSpPr txBox="1">
            <a:spLocks noChangeArrowheads="1"/>
          </p:cNvSpPr>
          <p:nvPr/>
        </p:nvSpPr>
        <p:spPr bwMode="auto">
          <a:xfrm rot="780000">
            <a:off x="4799013" y="346710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No danger</a:t>
            </a:r>
            <a:endParaRPr lang="en-US" altLang="en-US" sz="1200" b="1">
              <a:solidFill>
                <a:schemeClr val="accent1">
                  <a:lumMod val="50000"/>
                </a:schemeClr>
              </a:solidFill>
            </a:endParaRPr>
          </a:p>
        </p:txBody>
      </p:sp>
      <p:sp>
        <p:nvSpPr>
          <p:cNvPr id="29704" name="Text Box 8"/>
          <p:cNvSpPr txBox="1">
            <a:spLocks noChangeArrowheads="1"/>
          </p:cNvSpPr>
          <p:nvPr/>
        </p:nvSpPr>
        <p:spPr bwMode="auto">
          <a:xfrm rot="780000">
            <a:off x="4862513" y="4756150"/>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0"/>
              </a:spcBef>
              <a:spcAft>
                <a:spcPct val="0"/>
              </a:spcAft>
              <a:buFont typeface="Symbol" pitchFamily="16" charset="2"/>
              <a:buNone/>
            </a:pPr>
            <a:r>
              <a:rPr lang="en-US" altLang="en-US" sz="1000" b="1">
                <a:solidFill>
                  <a:schemeClr val="accent1">
                    <a:lumMod val="50000"/>
                  </a:schemeClr>
                </a:solidFill>
              </a:rPr>
              <a:t>No danger</a:t>
            </a:r>
            <a:endParaRPr lang="en-US" altLang="en-US" sz="1200" b="1">
              <a:solidFill>
                <a:schemeClr val="accent1">
                  <a:lumMod val="50000"/>
                </a:schemeClr>
              </a:solidFill>
            </a:endParaRPr>
          </a:p>
        </p:txBody>
      </p:sp>
    </p:spTree>
    <p:extLst>
      <p:ext uri="{BB962C8B-B14F-4D97-AF65-F5344CB8AC3E}">
        <p14:creationId xmlns:p14="http://schemas.microsoft.com/office/powerpoint/2010/main" val="10278248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87624" y="620688"/>
            <a:ext cx="7056784" cy="5262979"/>
          </a:xfrm>
          <a:prstGeom prst="rect">
            <a:avLst/>
          </a:prstGeom>
          <a:noFill/>
        </p:spPr>
        <p:txBody>
          <a:bodyPr wrap="square" rtlCol="0">
            <a:spAutoFit/>
          </a:bodyPr>
          <a:lstStyle/>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trouble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create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hierarchies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problems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solved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according</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their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urgency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in a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constant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flow</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situations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presenting</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with</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new</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tasks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deal</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with</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forget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are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desired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consequences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decisions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goals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what</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possible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array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unexpected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consequences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Problem</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solving</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well</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or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poor</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structured</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tasks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returns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us</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back</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cognitive</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continuum</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2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theory</a:t>
            </a:r>
            <a:r>
              <a:rPr lang="cs-CZ" sz="2400"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50449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548681"/>
            <a:ext cx="8062664" cy="2592288"/>
          </a:xfrm>
        </p:spPr>
        <p:txBody>
          <a:bodyPr>
            <a:normAutofit/>
          </a:bodyPr>
          <a:lstStyle/>
          <a:p>
            <a:pPr algn="l"/>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10.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most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difficult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ages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old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puzzles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self-awareness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consciousness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exactly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what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Where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do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come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from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b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did</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evolve</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b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too</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difficult</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just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psychologists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ovéPole 3"/>
          <p:cNvSpPr txBox="1"/>
          <p:nvPr/>
        </p:nvSpPr>
        <p:spPr>
          <a:xfrm>
            <a:off x="827584" y="3789040"/>
            <a:ext cx="6408712" cy="2031325"/>
          </a:xfrm>
          <a:prstGeom prst="rect">
            <a:avLst/>
          </a:prstGeom>
          <a:noFill/>
        </p:spPr>
        <p:txBody>
          <a:bodyPr wrap="square" rtlCol="0">
            <a:spAutoFit/>
          </a:bodyPr>
          <a:lstStyle/>
          <a:p>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Philosophers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shamans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clergyman</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physicians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intellectuals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a:t>
            </a:r>
          </a:p>
          <a:p>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esotheric</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seers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psychologists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physicists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neurologists</a:t>
            </a:r>
            <a:endParaRPr lang="cs-CZ"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neuronal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nets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folks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artificial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intelligence</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artificial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life</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folks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8601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27584" y="764704"/>
            <a:ext cx="7560840" cy="4955203"/>
          </a:xfrm>
          <a:prstGeom prst="rect">
            <a:avLst/>
          </a:prstGeom>
        </p:spPr>
        <p:txBody>
          <a:bodyPr wrap="square">
            <a:spAutoFit/>
          </a:bodyPr>
          <a:lstStyle/>
          <a:p>
            <a:endPar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Simple Definition of consciousness</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he condition of being conscious : the normal state of being awake and able to understand what is happening around you</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 person's mind and thoughts</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knowledge that is shared by a group of people</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Source: Merriam-Webster's Learner's Dictionary</a:t>
            </a:r>
          </a:p>
        </p:txBody>
      </p:sp>
    </p:spTree>
    <p:extLst>
      <p:ext uri="{BB962C8B-B14F-4D97-AF65-F5344CB8AC3E}">
        <p14:creationId xmlns:p14="http://schemas.microsoft.com/office/powerpoint/2010/main" val="3659841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2016" y="332656"/>
            <a:ext cx="8640960" cy="5816977"/>
          </a:xfrm>
          <a:prstGeom prst="rect">
            <a:avLst/>
          </a:prstGeom>
        </p:spPr>
        <p:txBody>
          <a:bodyPr wrap="square">
            <a:spAutoFit/>
          </a:bodyPr>
          <a:lstStyle/>
          <a:p>
            <a:r>
              <a:rPr lang="en-US" sz="28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Full Definition of consciousness</a:t>
            </a:r>
          </a:p>
          <a:p>
            <a:endParaRPr lang="en-US" sz="24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 :  the quality or state of being aware especially of</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something within oneself </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 :  the state or fact of being</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conscious of an external object, </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state, or fact </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 :  awareness; especially :  concern for some social or </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political cause</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the state of being characterized by sensation, emotion, volition, and thought :  mind</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2"/>
            </a:pP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3"/>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the totality of conscious states of an individual</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3"/>
            </a:pP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4"/>
            </a:pP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the normal state of conscious life &lt;regained consciousness&gt;</a:t>
            </a:r>
            <a:endPar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buAutoNum type="arabicPlain" startAt="4"/>
            </a:pP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5    :  the upper level of mental life of which the person is aware </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as contrasted with unconscious processes</a:t>
            </a:r>
            <a:r>
              <a:rPr lang="cs-CZ"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sz="2000"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399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87805" y="2420888"/>
            <a:ext cx="8194540" cy="3019571"/>
          </a:xfrm>
          <a:prstGeom prst="rect">
            <a:avLst/>
          </a:prstGeom>
          <a:noFill/>
        </p:spPr>
        <p:txBody>
          <a:bodyPr wrap="none" lIns="64288" tIns="32144" rIns="64288" bIns="32144" rtlCol="0">
            <a:spAutoFit/>
          </a:bodyPr>
          <a:lstStyle/>
          <a:p>
            <a:pPr eaLnBrk="0" fontAlgn="base" hangingPunct="0">
              <a:spcBef>
                <a:spcPct val="0"/>
              </a:spcBef>
              <a:spcAft>
                <a:spcPct val="0"/>
              </a:spcAft>
            </a:pP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It is only with the heart that one can see rightly;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what is essential is invisible to the eye</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Antoine de Saint-Exupery</a:t>
            </a:r>
            <a:r>
              <a:rPr lang="en-US" sz="2400"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2400" dirty="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sz="2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The heart has its reasons of which reason</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knows nothing</a:t>
            </a:r>
            <a:r>
              <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ct val="0"/>
              </a:spcAft>
            </a:pPr>
            <a:r>
              <a:rPr lang="en-US" sz="2400" b="1" dirty="0">
                <a:solidFill>
                  <a:schemeClr val="tx2"/>
                </a:solidFill>
                <a:latin typeface="Tahoma" panose="020B0604030504040204" pitchFamily="34" charset="0"/>
                <a:ea typeface="Tahoma" panose="020B0604030504040204" pitchFamily="34" charset="0"/>
                <a:cs typeface="Tahoma" panose="020B0604030504040204" pitchFamily="34" charset="0"/>
              </a:rPr>
              <a:t>Blaise Pascal. </a:t>
            </a: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a:p>
            <a:pPr eaLnBrk="0" fontAlgn="base" hangingPunct="0">
              <a:spcBef>
                <a:spcPct val="0"/>
              </a:spcBef>
              <a:spcAft>
                <a:spcPct val="0"/>
              </a:spcAft>
            </a:pPr>
            <a:endParaRPr lang="cs-CZ" sz="2400" b="1" dirty="0">
              <a:solidFill>
                <a:schemeClr val="tx2"/>
              </a:solidFill>
              <a:latin typeface="Tahoma" panose="020B0604030504040204" pitchFamily="34" charset="0"/>
              <a:ea typeface="Tahoma" panose="020B0604030504040204" pitchFamily="34" charset="0"/>
              <a:cs typeface="Tahoma" panose="020B0604030504040204" pitchFamily="34" charset="0"/>
              <a:sym typeface="Palatino" charset="0"/>
            </a:endParaRPr>
          </a:p>
        </p:txBody>
      </p:sp>
      <p:sp>
        <p:nvSpPr>
          <p:cNvPr id="3" name="TextovéPole 2"/>
          <p:cNvSpPr txBox="1"/>
          <p:nvPr/>
        </p:nvSpPr>
        <p:spPr>
          <a:xfrm>
            <a:off x="755576" y="927107"/>
            <a:ext cx="6688049" cy="523220"/>
          </a:xfrm>
          <a:prstGeom prst="rect">
            <a:avLst/>
          </a:prstGeom>
          <a:noFill/>
        </p:spPr>
        <p:txBody>
          <a:bodyPr wrap="none" rtlCol="0">
            <a:spAutoFit/>
          </a:bodyPr>
          <a:lstStyle/>
          <a:p>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Experiencing</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emotions</a:t>
            </a:r>
            <a:r>
              <a:rPr lang="cs-CZ" sz="28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800" b="1" dirty="0" err="1">
                <a:solidFill>
                  <a:schemeClr val="tx2"/>
                </a:solidFill>
                <a:latin typeface="Tahoma" panose="020B0604030504040204" pitchFamily="34" charset="0"/>
                <a:ea typeface="Tahoma" panose="020B0604030504040204" pitchFamily="34" charset="0"/>
                <a:cs typeface="Tahoma" panose="020B0604030504040204" pitchFamily="34" charset="0"/>
              </a:rPr>
              <a:t>motivation</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0708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onsciousness Expla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621" y="1031455"/>
            <a:ext cx="302895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556792"/>
            <a:ext cx="4083073" cy="2715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567077" y="4500506"/>
            <a:ext cx="4316053" cy="954107"/>
          </a:xfrm>
          <a:prstGeom prst="rect">
            <a:avLst/>
          </a:prstGeom>
          <a:noFill/>
        </p:spPr>
        <p:txBody>
          <a:bodyPr wrap="none" rtlCol="0">
            <a:spAutoFit/>
          </a:bodyPr>
          <a:lstStyle/>
          <a:p>
            <a:r>
              <a:rPr lang="cs-CZ" sz="2800" b="1" dirty="0">
                <a:solidFill>
                  <a:schemeClr val="accent1">
                    <a:lumMod val="50000"/>
                  </a:schemeClr>
                </a:solidFill>
              </a:rPr>
              <a:t>Daniel </a:t>
            </a:r>
            <a:r>
              <a:rPr lang="cs-CZ" sz="2800" b="1" dirty="0" err="1">
                <a:solidFill>
                  <a:schemeClr val="accent1">
                    <a:lumMod val="50000"/>
                  </a:schemeClr>
                </a:solidFill>
              </a:rPr>
              <a:t>C.Dennet</a:t>
            </a:r>
            <a:r>
              <a:rPr lang="cs-CZ" sz="2800" b="1" dirty="0">
                <a:solidFill>
                  <a:schemeClr val="accent1">
                    <a:lumMod val="50000"/>
                  </a:schemeClr>
                </a:solidFill>
              </a:rPr>
              <a:t>,</a:t>
            </a:r>
          </a:p>
          <a:p>
            <a:r>
              <a:rPr lang="cs-CZ" sz="2800" b="1" dirty="0" err="1">
                <a:solidFill>
                  <a:schemeClr val="accent1">
                    <a:lumMod val="50000"/>
                  </a:schemeClr>
                </a:solidFill>
              </a:rPr>
              <a:t>multidisciplinary</a:t>
            </a:r>
            <a:r>
              <a:rPr lang="cs-CZ" sz="2800" b="1" dirty="0">
                <a:solidFill>
                  <a:schemeClr val="accent1">
                    <a:lumMod val="50000"/>
                  </a:schemeClr>
                </a:solidFill>
              </a:rPr>
              <a:t> </a:t>
            </a:r>
            <a:r>
              <a:rPr lang="cs-CZ" sz="2800" b="1" dirty="0" err="1">
                <a:solidFill>
                  <a:schemeClr val="accent1">
                    <a:lumMod val="50000"/>
                  </a:schemeClr>
                </a:solidFill>
              </a:rPr>
              <a:t>approach</a:t>
            </a:r>
            <a:r>
              <a:rPr lang="cs-CZ" sz="2800" b="1" dirty="0">
                <a:solidFill>
                  <a:schemeClr val="accent1">
                    <a:lumMod val="50000"/>
                  </a:schemeClr>
                </a:solidFill>
              </a:rPr>
              <a:t> </a:t>
            </a:r>
            <a:endParaRPr lang="en-US" sz="2800" b="1" dirty="0">
              <a:solidFill>
                <a:schemeClr val="accent1">
                  <a:lumMod val="50000"/>
                </a:schemeClr>
              </a:solidFill>
            </a:endParaRPr>
          </a:p>
        </p:txBody>
      </p:sp>
      <p:sp>
        <p:nvSpPr>
          <p:cNvPr id="3" name="Obdélník 2"/>
          <p:cNvSpPr/>
          <p:nvPr/>
        </p:nvSpPr>
        <p:spPr>
          <a:xfrm>
            <a:off x="683568" y="662040"/>
            <a:ext cx="3049233" cy="584775"/>
          </a:xfrm>
          <a:prstGeom prst="rect">
            <a:avLst/>
          </a:prstGeom>
        </p:spPr>
        <p:txBody>
          <a:bodyPr wrap="none">
            <a:spAutoFit/>
          </a:bodyPr>
          <a:lstStyle/>
          <a:p>
            <a:r>
              <a:rPr lang="cs-CZ" sz="3200" b="1" dirty="0" err="1">
                <a:solidFill>
                  <a:schemeClr val="accent1">
                    <a:lumMod val="50000"/>
                  </a:schemeClr>
                </a:solidFill>
              </a:rPr>
              <a:t>Some</a:t>
            </a:r>
            <a:r>
              <a:rPr lang="cs-CZ" sz="3200" b="1" dirty="0">
                <a:solidFill>
                  <a:schemeClr val="accent1">
                    <a:lumMod val="50000"/>
                  </a:schemeClr>
                </a:solidFill>
              </a:rPr>
              <a:t> </a:t>
            </a:r>
            <a:r>
              <a:rPr lang="cs-CZ" sz="3200" b="1" dirty="0" err="1">
                <a:solidFill>
                  <a:schemeClr val="accent1">
                    <a:lumMod val="50000"/>
                  </a:schemeClr>
                </a:solidFill>
              </a:rPr>
              <a:t>examples</a:t>
            </a:r>
            <a:r>
              <a:rPr lang="cs-CZ" sz="3200" b="1" dirty="0">
                <a:solidFill>
                  <a:schemeClr val="accent1">
                    <a:lumMod val="50000"/>
                  </a:schemeClr>
                </a:solidFill>
              </a:rPr>
              <a:t>: </a:t>
            </a:r>
          </a:p>
        </p:txBody>
      </p:sp>
    </p:spTree>
    <p:extLst>
      <p:ext uri="{BB962C8B-B14F-4D97-AF65-F5344CB8AC3E}">
        <p14:creationId xmlns:p14="http://schemas.microsoft.com/office/powerpoint/2010/main" val="2636630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lotropní vědom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52" y="4042895"/>
            <a:ext cx="1728192" cy="25058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voluce vědom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4138949"/>
            <a:ext cx="1619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477352" y="548680"/>
            <a:ext cx="8090162" cy="1815882"/>
          </a:xfrm>
          <a:prstGeom prst="rect">
            <a:avLst/>
          </a:prstGeom>
          <a:noFill/>
        </p:spPr>
        <p:txBody>
          <a:bodyPr wrap="square" rtlCol="0">
            <a:spAutoFit/>
          </a:bodyPr>
          <a:lstStyle/>
          <a:p>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Grof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tries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disproof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materialistic</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world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view</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He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claims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interpersonal</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reality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equally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real</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as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our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usual</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reality,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not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even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more so.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criticism</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his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scientific</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artistic</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legacy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see</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Sisyfos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Club</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en-US"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Grof</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breaks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bonds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spacetime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a</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nd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thus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he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can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get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into</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anyhing</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any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time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right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in a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sense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proof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consciouness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primacy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over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matter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hard to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defend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assumes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 priory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absolute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consciousness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pregnant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void</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I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guess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issue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primarily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matter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belief</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western science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was</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never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able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clarify</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mind –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matter</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rgbClr val="002060"/>
                </a:solidFill>
                <a:latin typeface="Tahoma" panose="020B0604030504040204" pitchFamily="34" charset="0"/>
                <a:ea typeface="Tahoma" panose="020B0604030504040204" pitchFamily="34" charset="0"/>
                <a:cs typeface="Tahoma" panose="020B0604030504040204" pitchFamily="34" charset="0"/>
              </a:rPr>
              <a:t>relation</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US" sz="14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cs-CZ" sz="1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r>
              <a:rPr lang="cs-CZ" sz="1400" b="1" i="1" dirty="0">
                <a:solidFill>
                  <a:srgbClr val="002060"/>
                </a:solidFill>
                <a:latin typeface="Tahoma" panose="020B0604030504040204" pitchFamily="34" charset="0"/>
                <a:ea typeface="Tahoma" panose="020B0604030504040204" pitchFamily="34" charset="0"/>
                <a:cs typeface="Tahoma" panose="020B0604030504040204" pitchFamily="34" charset="0"/>
              </a:rPr>
              <a:t>                                                                                                                                  Pablo </a:t>
            </a:r>
            <a:r>
              <a:rPr lang="cs-CZ" sz="1400" b="1" i="1" dirty="0" err="1">
                <a:solidFill>
                  <a:srgbClr val="002060"/>
                </a:solidFill>
                <a:latin typeface="Tahoma" panose="020B0604030504040204" pitchFamily="34" charset="0"/>
                <a:ea typeface="Tahoma" panose="020B0604030504040204" pitchFamily="34" charset="0"/>
                <a:cs typeface="Tahoma" panose="020B0604030504040204" pitchFamily="34" charset="0"/>
              </a:rPr>
              <a:t>Kral</a:t>
            </a:r>
            <a:endParaRPr lang="en-US" sz="1400" b="1"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AutoShape 6" descr="Výsledek obrázku pro stanislav gro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ýsledek obrázku pro stanislav gro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Výsledek obrázk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101884"/>
            <a:ext cx="1758702" cy="244689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290330" y="2924944"/>
            <a:ext cx="4464205" cy="646331"/>
          </a:xfrm>
          <a:prstGeom prst="rect">
            <a:avLst/>
          </a:prstGeom>
          <a:noFill/>
        </p:spPr>
        <p:txBody>
          <a:bodyPr wrap="square" rtlCol="0">
            <a:spAutoFit/>
          </a:bodyPr>
          <a:lstStyle/>
          <a:p>
            <a:pPr algn="ct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Psychiatrits</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Stanislav Grof </a:t>
            </a:r>
            <a:r>
              <a:rPr lang="cs-CZ" dirty="0">
                <a:solidFill>
                  <a:srgbClr val="002060"/>
                </a:solidFill>
                <a:latin typeface="Tahoma" panose="020B0604030504040204" pitchFamily="34" charset="0"/>
                <a:ea typeface="Tahoma" panose="020B0604030504040204" pitchFamily="34" charset="0"/>
                <a:cs typeface="Tahoma" panose="020B0604030504040204" pitchFamily="34" charset="0"/>
              </a:rPr>
              <a:t>(1931),                    </a:t>
            </a:r>
            <a:r>
              <a:rPr lang="cs-CZ" b="1" dirty="0" err="1">
                <a:solidFill>
                  <a:srgbClr val="002060"/>
                </a:solidFill>
                <a:latin typeface="Tahoma" panose="020B0604030504040204" pitchFamily="34" charset="0"/>
                <a:ea typeface="Tahoma" panose="020B0604030504040204" pitchFamily="34" charset="0"/>
                <a:cs typeface="Tahoma" panose="020B0604030504040204" pitchFamily="34" charset="0"/>
              </a:rPr>
              <a:t>transpersonal</a:t>
            </a:r>
            <a:r>
              <a:rPr lang="cs-CZ" b="1" dirty="0">
                <a:solidFill>
                  <a:srgbClr val="002060"/>
                </a:solidFill>
                <a:latin typeface="Tahoma" panose="020B0604030504040204" pitchFamily="34" charset="0"/>
                <a:ea typeface="Tahoma" panose="020B0604030504040204" pitchFamily="34" charset="0"/>
                <a:cs typeface="Tahoma" panose="020B0604030504040204" pitchFamily="34" charset="0"/>
              </a:rPr>
              <a:t> psychology </a:t>
            </a:r>
            <a:endParaRPr lang="en-US"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32575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11560" y="769012"/>
            <a:ext cx="2831609" cy="954107"/>
          </a:xfrm>
          <a:prstGeom prst="rect">
            <a:avLst/>
          </a:prstGeom>
          <a:noFill/>
        </p:spPr>
        <p:txBody>
          <a:bodyPr wrap="none" rtlCol="0">
            <a:spAutoFit/>
          </a:bodyPr>
          <a:lstStyle/>
          <a:p>
            <a:r>
              <a:rPr lang="cs-CZ" sz="3200" b="1" dirty="0">
                <a:solidFill>
                  <a:schemeClr val="accent1">
                    <a:lumMod val="50000"/>
                  </a:schemeClr>
                </a:solidFill>
              </a:rPr>
              <a:t>David </a:t>
            </a:r>
            <a:r>
              <a:rPr lang="cs-CZ" sz="3200" b="1" dirty="0" err="1">
                <a:solidFill>
                  <a:schemeClr val="accent1">
                    <a:lumMod val="50000"/>
                  </a:schemeClr>
                </a:solidFill>
              </a:rPr>
              <a:t>Chalmers</a:t>
            </a:r>
            <a:endParaRPr lang="cs-CZ" sz="3200" b="1" dirty="0">
              <a:solidFill>
                <a:schemeClr val="accent1">
                  <a:lumMod val="50000"/>
                </a:schemeClr>
              </a:solidFill>
            </a:endParaRPr>
          </a:p>
          <a:p>
            <a:r>
              <a:rPr lang="cs-CZ" sz="2400" b="1" dirty="0" err="1">
                <a:solidFill>
                  <a:schemeClr val="accent1">
                    <a:lumMod val="50000"/>
                  </a:schemeClr>
                </a:solidFill>
              </a:rPr>
              <a:t>philosopher</a:t>
            </a:r>
            <a:r>
              <a:rPr lang="cs-CZ" sz="2400" b="1" dirty="0">
                <a:solidFill>
                  <a:schemeClr val="accent1">
                    <a:lumMod val="50000"/>
                  </a:schemeClr>
                </a:solidFill>
              </a:rPr>
              <a:t> </a:t>
            </a:r>
            <a:endParaRPr lang="en-US" sz="2400" b="1" dirty="0">
              <a:solidFill>
                <a:schemeClr val="accent1">
                  <a:lumMod val="50000"/>
                </a:schemeClr>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61645"/>
            <a:ext cx="2446246" cy="319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975242"/>
            <a:ext cx="2085206" cy="326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991838"/>
            <a:ext cx="2857500" cy="329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7507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06851" y="863713"/>
            <a:ext cx="2757037" cy="954107"/>
          </a:xfrm>
          <a:prstGeom prst="rect">
            <a:avLst/>
          </a:prstGeom>
          <a:noFill/>
        </p:spPr>
        <p:txBody>
          <a:bodyPr wrap="none" rtlCol="0">
            <a:spAutoFit/>
          </a:bodyPr>
          <a:lstStyle/>
          <a:p>
            <a:r>
              <a:rPr lang="en-US" sz="2800" b="1" dirty="0">
                <a:solidFill>
                  <a:schemeClr val="accent1">
                    <a:lumMod val="50000"/>
                  </a:schemeClr>
                </a:solidFill>
              </a:rPr>
              <a:t>Antonio </a:t>
            </a:r>
            <a:r>
              <a:rPr lang="en-US" sz="2800" b="1" dirty="0" err="1">
                <a:solidFill>
                  <a:schemeClr val="accent1">
                    <a:lumMod val="50000"/>
                  </a:schemeClr>
                </a:solidFill>
              </a:rPr>
              <a:t>Damasio</a:t>
            </a:r>
            <a:endParaRPr lang="en-US" sz="2800" b="1" dirty="0">
              <a:solidFill>
                <a:schemeClr val="accent1">
                  <a:lumMod val="50000"/>
                </a:schemeClr>
              </a:solidFill>
            </a:endParaRPr>
          </a:p>
          <a:p>
            <a:r>
              <a:rPr lang="en-US" sz="2800" b="1" dirty="0">
                <a:solidFill>
                  <a:schemeClr val="accent1">
                    <a:lumMod val="50000"/>
                  </a:schemeClr>
                </a:solidFill>
              </a:rPr>
              <a:t>neurologist</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483559"/>
            <a:ext cx="19335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18" y="2483559"/>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454818"/>
            <a:ext cx="2886241" cy="2886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9110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8581" y="2674456"/>
            <a:ext cx="2441526" cy="268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6152803" y="5517232"/>
            <a:ext cx="2327368" cy="830997"/>
          </a:xfrm>
          <a:prstGeom prst="rect">
            <a:avLst/>
          </a:prstGeom>
          <a:noFill/>
        </p:spPr>
        <p:txBody>
          <a:bodyPr wrap="none" rtlCol="0">
            <a:spAutoFit/>
          </a:bodyPr>
          <a:lstStyle/>
          <a:p>
            <a:r>
              <a:rPr lang="cs-CZ" sz="2400" b="1" dirty="0" err="1">
                <a:solidFill>
                  <a:schemeClr val="accent1">
                    <a:lumMod val="50000"/>
                  </a:schemeClr>
                </a:solidFill>
              </a:rPr>
              <a:t>Stuart</a:t>
            </a:r>
            <a:r>
              <a:rPr lang="cs-CZ" sz="2400" b="1" dirty="0">
                <a:solidFill>
                  <a:schemeClr val="accent1">
                    <a:lumMod val="50000"/>
                  </a:schemeClr>
                </a:solidFill>
              </a:rPr>
              <a:t> </a:t>
            </a:r>
            <a:r>
              <a:rPr lang="cs-CZ" sz="2400" b="1" dirty="0" err="1">
                <a:solidFill>
                  <a:schemeClr val="accent1">
                    <a:lumMod val="50000"/>
                  </a:schemeClr>
                </a:solidFill>
              </a:rPr>
              <a:t>Hameroff</a:t>
            </a:r>
            <a:endParaRPr lang="cs-CZ" sz="2400" b="1" dirty="0">
              <a:solidFill>
                <a:schemeClr val="accent1">
                  <a:lumMod val="50000"/>
                </a:schemeClr>
              </a:solidFill>
            </a:endParaRPr>
          </a:p>
          <a:p>
            <a:r>
              <a:rPr lang="cs-CZ" sz="2400" b="1" dirty="0" err="1">
                <a:solidFill>
                  <a:schemeClr val="accent1">
                    <a:lumMod val="50000"/>
                  </a:schemeClr>
                </a:solidFill>
              </a:rPr>
              <a:t>anesthesiologist</a:t>
            </a:r>
            <a:r>
              <a:rPr lang="cs-CZ" sz="2400" b="1" dirty="0">
                <a:solidFill>
                  <a:schemeClr val="accent1">
                    <a:lumMod val="50000"/>
                  </a:schemeClr>
                </a:solidFill>
              </a:rPr>
              <a:t> </a:t>
            </a:r>
            <a:endParaRPr lang="en-US" sz="2400" b="1" dirty="0">
              <a:solidFill>
                <a:schemeClr val="accent1">
                  <a:lumMod val="50000"/>
                </a:schemeClr>
              </a:solidFill>
            </a:endParaRPr>
          </a:p>
        </p:txBody>
      </p:sp>
      <p:sp>
        <p:nvSpPr>
          <p:cNvPr id="3" name="TextovéPole 2"/>
          <p:cNvSpPr txBox="1"/>
          <p:nvPr/>
        </p:nvSpPr>
        <p:spPr>
          <a:xfrm>
            <a:off x="875415" y="548680"/>
            <a:ext cx="6356227" cy="707886"/>
          </a:xfrm>
          <a:prstGeom prst="rect">
            <a:avLst/>
          </a:prstGeom>
          <a:noFill/>
        </p:spPr>
        <p:txBody>
          <a:bodyPr wrap="none" rtlCol="0">
            <a:spAutoFit/>
          </a:bodyPr>
          <a:lstStyle/>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Quantum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physics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theory</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consicousness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mind.</a:t>
            </a:r>
          </a:p>
          <a:p>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Microtubules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quantum</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consciousness</a:t>
            </a:r>
            <a:r>
              <a:rPr lang="cs-CZ" sz="2000" b="1" dirty="0">
                <a:solidFill>
                  <a:schemeClr val="tx2"/>
                </a:solidFill>
                <a:latin typeface="Tahoma" panose="020B0604030504040204" pitchFamily="34" charset="0"/>
                <a:ea typeface="Tahoma" panose="020B0604030504040204" pitchFamily="34" charset="0"/>
                <a:cs typeface="Tahoma" panose="020B0604030504040204" pitchFamily="34" charset="0"/>
              </a:rPr>
              <a:t>.</a:t>
            </a:r>
            <a:endPar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48848"/>
            <a:ext cx="2302010" cy="268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23528" y="5517232"/>
            <a:ext cx="3112647" cy="830997"/>
          </a:xfrm>
          <a:prstGeom prst="rect">
            <a:avLst/>
          </a:prstGeom>
          <a:noFill/>
        </p:spPr>
        <p:txBody>
          <a:bodyPr wrap="none" rtlCol="0">
            <a:spAutoFit/>
          </a:bodyPr>
          <a:lstStyle/>
          <a:p>
            <a:r>
              <a:rPr lang="cs-CZ" sz="2400" b="1" dirty="0">
                <a:solidFill>
                  <a:schemeClr val="accent1">
                    <a:lumMod val="50000"/>
                  </a:schemeClr>
                </a:solidFill>
              </a:rPr>
              <a:t>Sir Roger </a:t>
            </a:r>
            <a:r>
              <a:rPr lang="cs-CZ" sz="2400" b="1" dirty="0" err="1">
                <a:solidFill>
                  <a:schemeClr val="accent1">
                    <a:lumMod val="50000"/>
                  </a:schemeClr>
                </a:solidFill>
              </a:rPr>
              <a:t>Penrose</a:t>
            </a:r>
            <a:endParaRPr lang="cs-CZ" sz="2400" b="1" dirty="0">
              <a:solidFill>
                <a:schemeClr val="accent1">
                  <a:lumMod val="50000"/>
                </a:schemeClr>
              </a:solidFill>
            </a:endParaRPr>
          </a:p>
          <a:p>
            <a:r>
              <a:rPr lang="cs-CZ" sz="2400" b="1" dirty="0" err="1">
                <a:solidFill>
                  <a:schemeClr val="accent1">
                    <a:lumMod val="50000"/>
                  </a:schemeClr>
                </a:solidFill>
              </a:rPr>
              <a:t>Mathematics</a:t>
            </a:r>
            <a:r>
              <a:rPr lang="cs-CZ" sz="2400" b="1" dirty="0">
                <a:solidFill>
                  <a:schemeClr val="accent1">
                    <a:lumMod val="50000"/>
                  </a:schemeClr>
                </a:solidFill>
              </a:rPr>
              <a:t>, </a:t>
            </a:r>
            <a:r>
              <a:rPr lang="cs-CZ" sz="2400" b="1" dirty="0" err="1">
                <a:solidFill>
                  <a:schemeClr val="accent1">
                    <a:lumMod val="50000"/>
                  </a:schemeClr>
                </a:solidFill>
              </a:rPr>
              <a:t>physicist</a:t>
            </a:r>
            <a:endParaRPr lang="en-US" sz="2400" b="1" dirty="0">
              <a:solidFill>
                <a:schemeClr val="accent1">
                  <a:lumMod val="50000"/>
                </a:schemeClr>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348" y="4415152"/>
            <a:ext cx="1247500" cy="188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4568" y="1687432"/>
            <a:ext cx="3404013"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71693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19572" y="1082353"/>
            <a:ext cx="7344816" cy="461665"/>
          </a:xfrm>
          <a:prstGeom prst="rect">
            <a:avLst/>
          </a:prstGeom>
          <a:noFill/>
        </p:spPr>
        <p:txBody>
          <a:bodyPr wrap="square" rtlCol="0">
            <a:spAutoFit/>
          </a:bodyPr>
          <a:lstStyle/>
          <a:p>
            <a:pPr fontAlgn="base"/>
            <a:r>
              <a:rPr lang="cs-CZ" sz="2400" b="1" dirty="0" err="1">
                <a:solidFill>
                  <a:srgbClr val="002060"/>
                </a:solidFill>
              </a:rPr>
              <a:t>The</a:t>
            </a:r>
            <a:r>
              <a:rPr lang="cs-CZ" sz="2400" b="1" dirty="0">
                <a:solidFill>
                  <a:srgbClr val="002060"/>
                </a:solidFill>
              </a:rPr>
              <a:t> soul </a:t>
            </a:r>
            <a:r>
              <a:rPr lang="cs-CZ" sz="2400" b="1" dirty="0" err="1">
                <a:solidFill>
                  <a:srgbClr val="002060"/>
                </a:solidFill>
              </a:rPr>
              <a:t>does</a:t>
            </a:r>
            <a:r>
              <a:rPr lang="cs-CZ" sz="2400" b="1" dirty="0">
                <a:solidFill>
                  <a:srgbClr val="002060"/>
                </a:solidFill>
              </a:rPr>
              <a:t> not </a:t>
            </a:r>
            <a:r>
              <a:rPr lang="cs-CZ" sz="2400" b="1" dirty="0" err="1">
                <a:solidFill>
                  <a:srgbClr val="002060"/>
                </a:solidFill>
              </a:rPr>
              <a:t>die</a:t>
            </a:r>
            <a:r>
              <a:rPr lang="cs-CZ" sz="2400" b="1" dirty="0">
                <a:solidFill>
                  <a:srgbClr val="002060"/>
                </a:solidFill>
              </a:rPr>
              <a:t> , but </a:t>
            </a:r>
            <a:r>
              <a:rPr lang="cs-CZ" sz="2400" b="1" dirty="0" err="1">
                <a:solidFill>
                  <a:srgbClr val="002060"/>
                </a:solidFill>
              </a:rPr>
              <a:t>returns</a:t>
            </a:r>
            <a:r>
              <a:rPr lang="cs-CZ" sz="2400" b="1" dirty="0">
                <a:solidFill>
                  <a:srgbClr val="002060"/>
                </a:solidFill>
              </a:rPr>
              <a:t> to </a:t>
            </a:r>
            <a:r>
              <a:rPr lang="cs-CZ" sz="2400" b="1" dirty="0" err="1">
                <a:solidFill>
                  <a:srgbClr val="002060"/>
                </a:solidFill>
              </a:rPr>
              <a:t>the</a:t>
            </a:r>
            <a:r>
              <a:rPr lang="cs-CZ" sz="2400" b="1" dirty="0">
                <a:solidFill>
                  <a:srgbClr val="002060"/>
                </a:solidFill>
              </a:rPr>
              <a:t> </a:t>
            </a:r>
            <a:r>
              <a:rPr lang="cs-CZ" sz="2400" b="1" dirty="0" err="1">
                <a:solidFill>
                  <a:srgbClr val="002060"/>
                </a:solidFill>
              </a:rPr>
              <a:t>universe</a:t>
            </a:r>
            <a:endParaRPr lang="en-US" sz="2400" dirty="0">
              <a:solidFill>
                <a:srgbClr val="002060"/>
              </a:solidFill>
            </a:endParaRPr>
          </a:p>
        </p:txBody>
      </p:sp>
      <p:sp>
        <p:nvSpPr>
          <p:cNvPr id="3" name="TextovéPole 2"/>
          <p:cNvSpPr txBox="1"/>
          <p:nvPr/>
        </p:nvSpPr>
        <p:spPr>
          <a:xfrm>
            <a:off x="611560" y="1916832"/>
            <a:ext cx="7560840" cy="3416320"/>
          </a:xfrm>
          <a:prstGeom prst="rect">
            <a:avLst/>
          </a:prstGeom>
          <a:noFill/>
        </p:spPr>
        <p:txBody>
          <a:bodyPr wrap="square" rtlCol="0">
            <a:spAutoFit/>
          </a:bodyPr>
          <a:lstStyle/>
          <a:p>
            <a:pPr fontAlgn="base"/>
            <a:r>
              <a:rPr lang="en-US" b="1" dirty="0">
                <a:solidFill>
                  <a:srgbClr val="002060"/>
                </a:solidFill>
              </a:rPr>
              <a:t>Stuart </a:t>
            </a:r>
            <a:r>
              <a:rPr lang="en-US" b="1" dirty="0" err="1">
                <a:solidFill>
                  <a:srgbClr val="002060"/>
                </a:solidFill>
              </a:rPr>
              <a:t>Hameroff</a:t>
            </a:r>
            <a:r>
              <a:rPr lang="en-US" b="1" dirty="0">
                <a:solidFill>
                  <a:srgbClr val="002060"/>
                </a:solidFill>
              </a:rPr>
              <a:t> and sir Roger Penrose claim, that human brain is a biological computer and our consciousness is a software, which runs there. This program does not cease to exist even after our death. The soul exists in the structures of filamentous brain cells called microtubules. When people enter the stage of clinical death, their </a:t>
            </a:r>
            <a:r>
              <a:rPr lang="en-US" b="1" dirty="0" err="1">
                <a:solidFill>
                  <a:srgbClr val="002060"/>
                </a:solidFill>
              </a:rPr>
              <a:t>microtubulae</a:t>
            </a:r>
            <a:r>
              <a:rPr lang="en-US" b="1" dirty="0">
                <a:solidFill>
                  <a:srgbClr val="002060"/>
                </a:solidFill>
              </a:rPr>
              <a:t> loose their quantum state, but the information contained there changes into a wave state and stays preserved. Quantum information can not be destroyed, it can only disseminate into a larger space. </a:t>
            </a:r>
          </a:p>
          <a:p>
            <a:pPr fontAlgn="base"/>
            <a:r>
              <a:rPr lang="en-US" b="1" dirty="0">
                <a:solidFill>
                  <a:srgbClr val="002060"/>
                </a:solidFill>
              </a:rPr>
              <a:t>Thus our soul is rather as program and our consciousness is a result of “quantum gravitation” processes within the </a:t>
            </a:r>
            <a:r>
              <a:rPr lang="en-US" b="1" dirty="0" err="1">
                <a:solidFill>
                  <a:srgbClr val="002060"/>
                </a:solidFill>
              </a:rPr>
              <a:t>microtubular</a:t>
            </a:r>
            <a:r>
              <a:rPr lang="en-US" b="1" dirty="0">
                <a:solidFill>
                  <a:srgbClr val="002060"/>
                </a:solidFill>
              </a:rPr>
              <a:t> structures (“orchestrated objective reductions” – </a:t>
            </a:r>
            <a:r>
              <a:rPr lang="en-US" b="1" dirty="0" err="1">
                <a:solidFill>
                  <a:srgbClr val="002060"/>
                </a:solidFill>
              </a:rPr>
              <a:t>Orch</a:t>
            </a:r>
            <a:r>
              <a:rPr lang="en-US" b="1" dirty="0">
                <a:solidFill>
                  <a:srgbClr val="002060"/>
                </a:solidFill>
              </a:rPr>
              <a:t>-OR).   </a:t>
            </a:r>
          </a:p>
          <a:p>
            <a:pPr fontAlgn="base"/>
            <a:r>
              <a:rPr lang="cs-CZ" b="1" u="sng" dirty="0">
                <a:solidFill>
                  <a:srgbClr val="002060"/>
                </a:solidFill>
                <a:hlinkClick r:id="rId2"/>
              </a:rPr>
              <a:t>http://www.quantumconsciousness.org/</a:t>
            </a:r>
            <a:endParaRPr lang="en-US" b="1" dirty="0">
              <a:solidFill>
                <a:srgbClr val="002060"/>
              </a:solidFill>
            </a:endParaRPr>
          </a:p>
        </p:txBody>
      </p:sp>
    </p:spTree>
    <p:extLst>
      <p:ext uri="{BB962C8B-B14F-4D97-AF65-F5344CB8AC3E}">
        <p14:creationId xmlns:p14="http://schemas.microsoft.com/office/powerpoint/2010/main" val="3925438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526" y="404664"/>
            <a:ext cx="2448733" cy="306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826" y="3645024"/>
            <a:ext cx="6924434" cy="3073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037" y="404665"/>
            <a:ext cx="2315951" cy="3060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3412896" y="2265251"/>
            <a:ext cx="1830294" cy="1200329"/>
          </a:xfrm>
          <a:prstGeom prst="rect">
            <a:avLst/>
          </a:prstGeom>
          <a:noFill/>
        </p:spPr>
        <p:txBody>
          <a:bodyPr wrap="square" rtlCol="0">
            <a:spAutoFit/>
          </a:bodyPr>
          <a:lstStyle/>
          <a:p>
            <a:r>
              <a:rPr lang="cs-CZ" sz="2400" b="1" dirty="0" err="1">
                <a:solidFill>
                  <a:schemeClr val="accent1">
                    <a:lumMod val="50000"/>
                  </a:schemeClr>
                </a:solidFill>
              </a:rPr>
              <a:t>cybernetics</a:t>
            </a:r>
            <a:r>
              <a:rPr lang="cs-CZ" sz="2400" b="1" dirty="0">
                <a:solidFill>
                  <a:schemeClr val="accent1">
                    <a:lumMod val="50000"/>
                  </a:schemeClr>
                </a:solidFill>
              </a:rPr>
              <a:t>;          A.I., A.L.  </a:t>
            </a:r>
            <a:r>
              <a:rPr lang="cs-CZ" sz="2400" b="1" dirty="0" err="1">
                <a:solidFill>
                  <a:schemeClr val="accent1">
                    <a:lumMod val="50000"/>
                  </a:schemeClr>
                </a:solidFill>
              </a:rPr>
              <a:t>groups</a:t>
            </a:r>
            <a:endParaRPr lang="en-US" sz="2400" b="1" dirty="0">
              <a:solidFill>
                <a:schemeClr val="accent1">
                  <a:lumMod val="50000"/>
                </a:schemeClr>
              </a:solidFill>
            </a:endParaRPr>
          </a:p>
        </p:txBody>
      </p:sp>
      <p:sp>
        <p:nvSpPr>
          <p:cNvPr id="3" name="TextovéPole 2"/>
          <p:cNvSpPr txBox="1"/>
          <p:nvPr/>
        </p:nvSpPr>
        <p:spPr>
          <a:xfrm>
            <a:off x="3278172" y="836026"/>
            <a:ext cx="2099742" cy="830997"/>
          </a:xfrm>
          <a:prstGeom prst="rect">
            <a:avLst/>
          </a:prstGeom>
          <a:noFill/>
        </p:spPr>
        <p:txBody>
          <a:bodyPr wrap="none" rtlCol="0">
            <a:spAutoFit/>
          </a:bodyPr>
          <a:lstStyle/>
          <a:p>
            <a:r>
              <a:rPr lang="cs-CZ" sz="2400" b="1" dirty="0" err="1">
                <a:solidFill>
                  <a:schemeClr val="accent1">
                    <a:lumMod val="50000"/>
                  </a:schemeClr>
                </a:solidFill>
              </a:rPr>
              <a:t>Marvin</a:t>
            </a:r>
            <a:r>
              <a:rPr lang="cs-CZ" sz="2400" b="1" dirty="0">
                <a:solidFill>
                  <a:schemeClr val="accent1">
                    <a:lumMod val="50000"/>
                  </a:schemeClr>
                </a:solidFill>
              </a:rPr>
              <a:t> Minsky</a:t>
            </a:r>
          </a:p>
          <a:p>
            <a:r>
              <a:rPr lang="cs-CZ" sz="2400" b="1" dirty="0">
                <a:solidFill>
                  <a:schemeClr val="accent1">
                    <a:lumMod val="50000"/>
                  </a:schemeClr>
                </a:solidFill>
              </a:rPr>
              <a:t>        M.I.T.</a:t>
            </a:r>
            <a:endParaRPr lang="en-US" sz="2400" b="1" dirty="0">
              <a:solidFill>
                <a:schemeClr val="accent1">
                  <a:lumMod val="50000"/>
                </a:schemeClr>
              </a:solidFill>
            </a:endParaRPr>
          </a:p>
        </p:txBody>
      </p:sp>
    </p:spTree>
    <p:extLst>
      <p:ext uri="{BB962C8B-B14F-4D97-AF65-F5344CB8AC3E}">
        <p14:creationId xmlns:p14="http://schemas.microsoft.com/office/powerpoint/2010/main" val="23844877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55576" y="1412776"/>
            <a:ext cx="7488832" cy="830997"/>
          </a:xfrm>
          <a:prstGeom prst="rect">
            <a:avLst/>
          </a:prstGeom>
        </p:spPr>
        <p:txBody>
          <a:bodyPr wrap="square">
            <a:spAutoFit/>
          </a:bodyPr>
          <a:lstStyle/>
          <a:p>
            <a:r>
              <a:rPr lang="cs-CZ" altLang="cs-CZ" sz="2400" b="1" dirty="0">
                <a:solidFill>
                  <a:srgbClr val="002060"/>
                </a:solidFill>
              </a:rPr>
              <a:t>11. </a:t>
            </a:r>
            <a:r>
              <a:rPr lang="cs-CZ" altLang="cs-CZ" sz="2400" b="1" dirty="0" err="1">
                <a:solidFill>
                  <a:srgbClr val="002060"/>
                </a:solidFill>
              </a:rPr>
              <a:t>The</a:t>
            </a:r>
            <a:r>
              <a:rPr lang="cs-CZ" altLang="cs-CZ" sz="2400" b="1" dirty="0">
                <a:solidFill>
                  <a:srgbClr val="002060"/>
                </a:solidFill>
              </a:rPr>
              <a:t> </a:t>
            </a:r>
            <a:r>
              <a:rPr lang="cs-CZ" altLang="cs-CZ" sz="2400" b="1" dirty="0" err="1">
                <a:solidFill>
                  <a:srgbClr val="002060"/>
                </a:solidFill>
              </a:rPr>
              <a:t>ultimate</a:t>
            </a:r>
            <a:r>
              <a:rPr lang="cs-CZ" altLang="cs-CZ" sz="2400" b="1" dirty="0">
                <a:solidFill>
                  <a:srgbClr val="002060"/>
                </a:solidFill>
              </a:rPr>
              <a:t> </a:t>
            </a:r>
            <a:r>
              <a:rPr lang="cs-CZ" altLang="cs-CZ" sz="2400" b="1" dirty="0" err="1">
                <a:solidFill>
                  <a:srgbClr val="002060"/>
                </a:solidFill>
              </a:rPr>
              <a:t>knowledge</a:t>
            </a:r>
            <a:r>
              <a:rPr lang="cs-CZ" altLang="cs-CZ" sz="2400" b="1" dirty="0">
                <a:solidFill>
                  <a:srgbClr val="002060"/>
                </a:solidFill>
              </a:rPr>
              <a:t> – </a:t>
            </a:r>
            <a:r>
              <a:rPr lang="cs-CZ" altLang="cs-CZ" sz="2400" b="1" dirty="0" err="1">
                <a:solidFill>
                  <a:srgbClr val="002060"/>
                </a:solidFill>
              </a:rPr>
              <a:t>the</a:t>
            </a:r>
            <a:r>
              <a:rPr lang="cs-CZ" altLang="cs-CZ" sz="2400" b="1" dirty="0">
                <a:solidFill>
                  <a:srgbClr val="002060"/>
                </a:solidFill>
              </a:rPr>
              <a:t> art </a:t>
            </a:r>
            <a:r>
              <a:rPr lang="cs-CZ" altLang="cs-CZ" sz="2400" b="1" dirty="0" err="1">
                <a:solidFill>
                  <a:srgbClr val="002060"/>
                </a:solidFill>
              </a:rPr>
              <a:t>of</a:t>
            </a:r>
            <a:r>
              <a:rPr lang="cs-CZ" altLang="cs-CZ" sz="2400" b="1" dirty="0">
                <a:solidFill>
                  <a:srgbClr val="002060"/>
                </a:solidFill>
              </a:rPr>
              <a:t> </a:t>
            </a:r>
            <a:r>
              <a:rPr lang="cs-CZ" altLang="cs-CZ" sz="2400" b="1" dirty="0" err="1">
                <a:solidFill>
                  <a:srgbClr val="002060"/>
                </a:solidFill>
              </a:rPr>
              <a:t>asking</a:t>
            </a:r>
            <a:r>
              <a:rPr lang="cs-CZ" altLang="cs-CZ" sz="2400" b="1" dirty="0">
                <a:solidFill>
                  <a:srgbClr val="002060"/>
                </a:solidFill>
              </a:rPr>
              <a:t> </a:t>
            </a:r>
            <a:r>
              <a:rPr lang="cs-CZ" altLang="cs-CZ" sz="2400" b="1" dirty="0" err="1">
                <a:solidFill>
                  <a:srgbClr val="002060"/>
                </a:solidFill>
              </a:rPr>
              <a:t>the</a:t>
            </a:r>
            <a:r>
              <a:rPr lang="cs-CZ" altLang="cs-CZ" sz="2400" b="1" dirty="0">
                <a:solidFill>
                  <a:srgbClr val="002060"/>
                </a:solidFill>
              </a:rPr>
              <a:t> </a:t>
            </a:r>
            <a:r>
              <a:rPr lang="cs-CZ" altLang="cs-CZ" sz="2400" b="1" dirty="0" err="1">
                <a:solidFill>
                  <a:srgbClr val="002060"/>
                </a:solidFill>
              </a:rPr>
              <a:t>smart</a:t>
            </a:r>
            <a:r>
              <a:rPr lang="cs-CZ" altLang="cs-CZ" sz="2400" b="1" dirty="0">
                <a:solidFill>
                  <a:srgbClr val="002060"/>
                </a:solidFill>
              </a:rPr>
              <a:t>     </a:t>
            </a:r>
            <a:r>
              <a:rPr lang="cs-CZ" altLang="cs-CZ" sz="2400" b="1" dirty="0" err="1">
                <a:solidFill>
                  <a:srgbClr val="002060"/>
                </a:solidFill>
              </a:rPr>
              <a:t>questions</a:t>
            </a:r>
            <a:r>
              <a:rPr lang="cs-CZ" altLang="cs-CZ" sz="2400" b="1" dirty="0">
                <a:solidFill>
                  <a:srgbClr val="002060"/>
                </a:solidFill>
              </a:rPr>
              <a:t>  </a:t>
            </a:r>
            <a:r>
              <a:rPr lang="cs-CZ" altLang="cs-CZ" b="1" dirty="0" err="1">
                <a:solidFill>
                  <a:srgbClr val="002060"/>
                </a:solidFill>
              </a:rPr>
              <a:t>see</a:t>
            </a:r>
            <a:r>
              <a:rPr lang="cs-CZ" altLang="cs-CZ" b="1" dirty="0">
                <a:solidFill>
                  <a:srgbClr val="002060"/>
                </a:solidFill>
              </a:rPr>
              <a:t> III. </a:t>
            </a:r>
            <a:r>
              <a:rPr lang="cs-CZ" altLang="cs-CZ" b="1" dirty="0" err="1">
                <a:solidFill>
                  <a:srgbClr val="002060"/>
                </a:solidFill>
              </a:rPr>
              <a:t>the</a:t>
            </a:r>
            <a:r>
              <a:rPr lang="cs-CZ" altLang="cs-CZ" b="1" dirty="0">
                <a:solidFill>
                  <a:srgbClr val="002060"/>
                </a:solidFill>
              </a:rPr>
              <a:t> Art </a:t>
            </a:r>
            <a:r>
              <a:rPr lang="cs-CZ" altLang="cs-CZ" b="1" dirty="0" err="1">
                <a:solidFill>
                  <a:srgbClr val="002060"/>
                </a:solidFill>
              </a:rPr>
              <a:t>of</a:t>
            </a:r>
            <a:r>
              <a:rPr lang="cs-CZ" altLang="cs-CZ" b="1" dirty="0">
                <a:solidFill>
                  <a:srgbClr val="002060"/>
                </a:solidFill>
              </a:rPr>
              <a:t> </a:t>
            </a:r>
            <a:r>
              <a:rPr lang="cs-CZ" altLang="cs-CZ" b="1" dirty="0" err="1">
                <a:solidFill>
                  <a:srgbClr val="002060"/>
                </a:solidFill>
              </a:rPr>
              <a:t>Asking</a:t>
            </a:r>
            <a:r>
              <a:rPr lang="cs-CZ" altLang="cs-CZ" b="1" dirty="0">
                <a:solidFill>
                  <a:srgbClr val="002060"/>
                </a:solidFill>
              </a:rPr>
              <a:t> Smart </a:t>
            </a:r>
            <a:r>
              <a:rPr lang="cs-CZ" altLang="cs-CZ" b="1" dirty="0" err="1">
                <a:solidFill>
                  <a:srgbClr val="002060"/>
                </a:solidFill>
              </a:rPr>
              <a:t>Questions</a:t>
            </a:r>
            <a:r>
              <a:rPr lang="cs-CZ" altLang="cs-CZ" b="1" dirty="0">
                <a:solidFill>
                  <a:srgbClr val="002060"/>
                </a:solidFill>
              </a:rPr>
              <a:t> </a:t>
            </a:r>
            <a:r>
              <a:rPr lang="cs-CZ" altLang="cs-CZ" b="1" dirty="0" err="1">
                <a:solidFill>
                  <a:srgbClr val="002060"/>
                </a:solidFill>
              </a:rPr>
              <a:t>series</a:t>
            </a:r>
            <a:r>
              <a:rPr lang="cs-CZ" altLang="cs-CZ" b="1" dirty="0">
                <a:solidFill>
                  <a:srgbClr val="002060"/>
                </a:solidFill>
              </a:rPr>
              <a:t>.</a:t>
            </a:r>
          </a:p>
        </p:txBody>
      </p:sp>
    </p:spTree>
    <p:extLst>
      <p:ext uri="{BB962C8B-B14F-4D97-AF65-F5344CB8AC3E}">
        <p14:creationId xmlns:p14="http://schemas.microsoft.com/office/powerpoint/2010/main" val="32075064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12713"/>
            <a:ext cx="80391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338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340768"/>
            <a:ext cx="8229600" cy="4104456"/>
          </a:xfrm>
        </p:spPr>
        <p:txBody>
          <a:bodyPr>
            <a:normAutofit fontScale="90000"/>
          </a:bodyPr>
          <a:lstStyle/>
          <a:p>
            <a:r>
              <a:rPr lang="cs-CZ" sz="3100" b="1" dirty="0">
                <a:solidFill>
                  <a:schemeClr val="accent1">
                    <a:lumMod val="50000"/>
                  </a:schemeClr>
                </a:solidFill>
              </a:rPr>
              <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err="1">
                <a:solidFill>
                  <a:schemeClr val="accent1">
                    <a:lumMod val="50000"/>
                  </a:schemeClr>
                </a:solidFill>
              </a:rPr>
              <a:t>Will</a:t>
            </a:r>
            <a:r>
              <a:rPr lang="cs-CZ" sz="3100" b="1" dirty="0">
                <a:solidFill>
                  <a:schemeClr val="accent1">
                    <a:lumMod val="50000"/>
                  </a:schemeClr>
                </a:solidFill>
              </a:rPr>
              <a:t> </a:t>
            </a:r>
            <a:r>
              <a:rPr lang="cs-CZ" sz="3100" b="1" dirty="0" err="1">
                <a:solidFill>
                  <a:schemeClr val="accent1">
                    <a:lumMod val="50000"/>
                  </a:schemeClr>
                </a:solidFill>
              </a:rPr>
              <a:t>you</a:t>
            </a:r>
            <a:r>
              <a:rPr lang="cs-CZ" sz="3100" b="1" dirty="0">
                <a:solidFill>
                  <a:schemeClr val="accent1">
                    <a:lumMod val="50000"/>
                  </a:schemeClr>
                </a:solidFill>
              </a:rPr>
              <a:t> </a:t>
            </a:r>
            <a:r>
              <a:rPr lang="cs-CZ" sz="3100" b="1" dirty="0" err="1">
                <a:solidFill>
                  <a:schemeClr val="accent1">
                    <a:lumMod val="50000"/>
                  </a:schemeClr>
                </a:solidFill>
              </a:rPr>
              <a:t>contribute</a:t>
            </a:r>
            <a:r>
              <a:rPr lang="cs-CZ" sz="3100" b="1" dirty="0">
                <a:solidFill>
                  <a:schemeClr val="accent1">
                    <a:lumMod val="50000"/>
                  </a:schemeClr>
                </a:solidFill>
              </a:rPr>
              <a:t> to these </a:t>
            </a:r>
            <a:r>
              <a:rPr lang="cs-CZ" sz="3100" b="1" dirty="0" err="1">
                <a:solidFill>
                  <a:schemeClr val="accent1">
                    <a:lumMod val="50000"/>
                  </a:schemeClr>
                </a:solidFill>
              </a:rPr>
              <a:t>explorations</a:t>
            </a:r>
            <a:r>
              <a:rPr lang="cs-CZ" sz="3100" b="1" dirty="0">
                <a:solidFill>
                  <a:schemeClr val="accent1">
                    <a:lumMod val="50000"/>
                  </a:schemeClr>
                </a:solidFill>
              </a:rPr>
              <a:t> in </a:t>
            </a:r>
            <a:r>
              <a:rPr lang="cs-CZ" sz="3100" b="1" dirty="0" err="1">
                <a:solidFill>
                  <a:schemeClr val="accent1">
                    <a:lumMod val="50000"/>
                  </a:schemeClr>
                </a:solidFill>
              </a:rPr>
              <a:t>any</a:t>
            </a:r>
            <a:r>
              <a:rPr lang="cs-CZ" sz="3100" b="1" dirty="0">
                <a:solidFill>
                  <a:schemeClr val="accent1">
                    <a:lumMod val="50000"/>
                  </a:schemeClr>
                </a:solidFill>
              </a:rPr>
              <a:t> </a:t>
            </a:r>
            <a:r>
              <a:rPr lang="cs-CZ" sz="3100" b="1" dirty="0" err="1">
                <a:solidFill>
                  <a:schemeClr val="accent1">
                    <a:lumMod val="50000"/>
                  </a:schemeClr>
                </a:solidFill>
              </a:rPr>
              <a:t>way</a:t>
            </a:r>
            <a:r>
              <a:rPr lang="cs-CZ" sz="3100" b="1" dirty="0">
                <a:solidFill>
                  <a:schemeClr val="accent1">
                    <a:lumMod val="50000"/>
                  </a:schemeClr>
                </a:solidFill>
              </a:rPr>
              <a:t>?</a:t>
            </a:r>
            <a:br>
              <a:rPr lang="cs-CZ" sz="3100" b="1" dirty="0">
                <a:solidFill>
                  <a:schemeClr val="accent1">
                    <a:lumMod val="50000"/>
                  </a:schemeClr>
                </a:solidFill>
              </a:rPr>
            </a:br>
            <a:r>
              <a:rPr lang="cs-CZ" sz="3100" b="1" dirty="0" err="1">
                <a:solidFill>
                  <a:schemeClr val="accent1">
                    <a:lumMod val="50000"/>
                  </a:schemeClr>
                </a:solidFill>
              </a:rPr>
              <a:t>Original</a:t>
            </a:r>
            <a:r>
              <a:rPr lang="cs-CZ" sz="3100" b="1" dirty="0">
                <a:solidFill>
                  <a:schemeClr val="accent1">
                    <a:lumMod val="50000"/>
                  </a:schemeClr>
                </a:solidFill>
              </a:rPr>
              <a:t> </a:t>
            </a:r>
            <a:r>
              <a:rPr lang="cs-CZ" sz="3100" b="1" dirty="0" err="1">
                <a:solidFill>
                  <a:schemeClr val="accent1">
                    <a:lumMod val="50000"/>
                  </a:schemeClr>
                </a:solidFill>
              </a:rPr>
              <a:t>views</a:t>
            </a:r>
            <a:r>
              <a:rPr lang="cs-CZ" sz="3100" b="1" dirty="0">
                <a:solidFill>
                  <a:schemeClr val="accent1">
                    <a:lumMod val="50000"/>
                  </a:schemeClr>
                </a:solidFill>
              </a:rPr>
              <a:t> are </a:t>
            </a:r>
            <a:r>
              <a:rPr lang="cs-CZ" sz="3100" b="1" dirty="0" err="1">
                <a:solidFill>
                  <a:schemeClr val="accent1">
                    <a:lumMod val="50000"/>
                  </a:schemeClr>
                </a:solidFill>
              </a:rPr>
              <a:t>of</a:t>
            </a:r>
            <a:r>
              <a:rPr lang="cs-CZ" sz="3100" b="1" dirty="0">
                <a:solidFill>
                  <a:schemeClr val="accent1">
                    <a:lumMod val="50000"/>
                  </a:schemeClr>
                </a:solidFill>
              </a:rPr>
              <a:t> </a:t>
            </a:r>
            <a:r>
              <a:rPr lang="cs-CZ" sz="3100" b="1" dirty="0" err="1">
                <a:solidFill>
                  <a:schemeClr val="accent1">
                    <a:lumMod val="50000"/>
                  </a:schemeClr>
                </a:solidFill>
              </a:rPr>
              <a:t>those</a:t>
            </a:r>
            <a:r>
              <a:rPr lang="cs-CZ" sz="3100" b="1" dirty="0">
                <a:solidFill>
                  <a:schemeClr val="accent1">
                    <a:lumMod val="50000"/>
                  </a:schemeClr>
                </a:solidFill>
              </a:rPr>
              <a:t>, </a:t>
            </a:r>
            <a:r>
              <a:rPr lang="cs-CZ" sz="3100" b="1" dirty="0" err="1">
                <a:solidFill>
                  <a:schemeClr val="accent1">
                    <a:lumMod val="50000"/>
                  </a:schemeClr>
                </a:solidFill>
              </a:rPr>
              <a:t>who</a:t>
            </a:r>
            <a:r>
              <a:rPr lang="cs-CZ" sz="3100" b="1" dirty="0">
                <a:solidFill>
                  <a:schemeClr val="accent1">
                    <a:lumMod val="50000"/>
                  </a:schemeClr>
                </a:solidFill>
              </a:rPr>
              <a:t> </a:t>
            </a:r>
            <a:r>
              <a:rPr lang="cs-CZ" sz="3100" b="1" dirty="0" err="1">
                <a:solidFill>
                  <a:schemeClr val="accent1">
                    <a:lumMod val="50000"/>
                  </a:schemeClr>
                </a:solidFill>
              </a:rPr>
              <a:t>know</a:t>
            </a:r>
            <a:r>
              <a:rPr lang="cs-CZ" sz="3100" b="1" dirty="0">
                <a:solidFill>
                  <a:schemeClr val="accent1">
                    <a:lumMod val="50000"/>
                  </a:schemeClr>
                </a:solidFill>
              </a:rPr>
              <a:t> </a:t>
            </a:r>
            <a:r>
              <a:rPr lang="cs-CZ" sz="3100" b="1" dirty="0" err="1">
                <a:solidFill>
                  <a:schemeClr val="accent1">
                    <a:lumMod val="50000"/>
                  </a:schemeClr>
                </a:solidFill>
              </a:rPr>
              <a:t>less</a:t>
            </a:r>
            <a:r>
              <a:rPr lang="cs-CZ" sz="3100" b="1" dirty="0">
                <a:solidFill>
                  <a:schemeClr val="accent1">
                    <a:lumMod val="50000"/>
                  </a:schemeClr>
                </a:solidFill>
              </a:rPr>
              <a:t>!</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err="1">
                <a:solidFill>
                  <a:schemeClr val="accent1">
                    <a:lumMod val="50000"/>
                  </a:schemeClr>
                </a:solidFill>
              </a:rPr>
              <a:t>Now</a:t>
            </a:r>
            <a:r>
              <a:rPr lang="cs-CZ" sz="3100" b="1" dirty="0">
                <a:solidFill>
                  <a:schemeClr val="accent1">
                    <a:lumMod val="50000"/>
                  </a:schemeClr>
                </a:solidFill>
              </a:rPr>
              <a:t> </a:t>
            </a:r>
            <a:r>
              <a:rPr lang="cs-CZ" sz="3100" b="1" dirty="0" err="1">
                <a:solidFill>
                  <a:schemeClr val="accent1">
                    <a:lumMod val="50000"/>
                  </a:schemeClr>
                </a:solidFill>
              </a:rPr>
              <a:t>read</a:t>
            </a:r>
            <a:r>
              <a:rPr lang="cs-CZ" sz="3100" b="1" dirty="0">
                <a:solidFill>
                  <a:schemeClr val="accent1">
                    <a:lumMod val="50000"/>
                  </a:schemeClr>
                </a:solidFill>
              </a:rPr>
              <a:t> </a:t>
            </a:r>
            <a:r>
              <a:rPr lang="cs-CZ" sz="3100" b="1" dirty="0" err="1">
                <a:solidFill>
                  <a:schemeClr val="accent1">
                    <a:lumMod val="50000"/>
                  </a:schemeClr>
                </a:solidFill>
              </a:rPr>
              <a:t>some</a:t>
            </a:r>
            <a:r>
              <a:rPr lang="cs-CZ" sz="3100" b="1" dirty="0">
                <a:solidFill>
                  <a:schemeClr val="accent1">
                    <a:lumMod val="50000"/>
                  </a:schemeClr>
                </a:solidFill>
              </a:rPr>
              <a:t> more, </a:t>
            </a:r>
            <a:r>
              <a:rPr lang="cs-CZ" sz="3100" b="1" dirty="0" err="1">
                <a:solidFill>
                  <a:schemeClr val="accent1">
                    <a:lumMod val="50000"/>
                  </a:schemeClr>
                </a:solidFill>
              </a:rPr>
              <a:t>think</a:t>
            </a:r>
            <a:r>
              <a:rPr lang="cs-CZ" sz="3100" b="1" dirty="0">
                <a:solidFill>
                  <a:schemeClr val="accent1">
                    <a:lumMod val="50000"/>
                  </a:schemeClr>
                </a:solidFill>
              </a:rPr>
              <a:t>, </a:t>
            </a:r>
            <a:r>
              <a:rPr lang="cs-CZ" sz="3100" b="1" dirty="0" err="1">
                <a:solidFill>
                  <a:schemeClr val="accent1">
                    <a:lumMod val="50000"/>
                  </a:schemeClr>
                </a:solidFill>
              </a:rPr>
              <a:t>submerge</a:t>
            </a:r>
            <a:r>
              <a:rPr lang="cs-CZ" sz="3100" b="1" dirty="0">
                <a:solidFill>
                  <a:schemeClr val="accent1">
                    <a:lumMod val="50000"/>
                  </a:schemeClr>
                </a:solidFill>
              </a:rPr>
              <a:t> </a:t>
            </a:r>
            <a:r>
              <a:rPr lang="cs-CZ" sz="3100" b="1" dirty="0" err="1">
                <a:solidFill>
                  <a:schemeClr val="accent1">
                    <a:lumMod val="50000"/>
                  </a:schemeClr>
                </a:solidFill>
              </a:rPr>
              <a:t>into</a:t>
            </a:r>
            <a:r>
              <a:rPr lang="cs-CZ" sz="3100" b="1" dirty="0">
                <a:solidFill>
                  <a:schemeClr val="accent1">
                    <a:lumMod val="50000"/>
                  </a:schemeClr>
                </a:solidFill>
              </a:rPr>
              <a:t> </a:t>
            </a:r>
            <a:r>
              <a:rPr lang="cs-CZ" sz="3100" b="1" dirty="0" err="1">
                <a:solidFill>
                  <a:schemeClr val="accent1">
                    <a:lumMod val="50000"/>
                  </a:schemeClr>
                </a:solidFill>
              </a:rPr>
              <a:t>your</a:t>
            </a:r>
            <a:r>
              <a:rPr lang="cs-CZ" sz="3100" b="1">
                <a:solidFill>
                  <a:schemeClr val="accent1">
                    <a:lumMod val="50000"/>
                  </a:schemeClr>
                </a:solidFill>
              </a:rPr>
              <a:t> </a:t>
            </a:r>
            <a:br>
              <a:rPr lang="cs-CZ" sz="3100" b="1">
                <a:solidFill>
                  <a:schemeClr val="accent1">
                    <a:lumMod val="50000"/>
                  </a:schemeClr>
                </a:solidFill>
              </a:rPr>
            </a:br>
            <a:r>
              <a:rPr lang="cs-CZ" sz="3100" b="1">
                <a:solidFill>
                  <a:schemeClr val="accent1">
                    <a:lumMod val="50000"/>
                  </a:schemeClr>
                </a:solidFill>
              </a:rPr>
              <a:t>own</a:t>
            </a:r>
            <a:r>
              <a:rPr lang="cs-CZ" sz="3100" b="1" dirty="0">
                <a:solidFill>
                  <a:schemeClr val="accent1">
                    <a:lumMod val="50000"/>
                  </a:schemeClr>
                </a:solidFill>
              </a:rPr>
              <a:t> </a:t>
            </a:r>
            <a:r>
              <a:rPr lang="cs-CZ" sz="3100" b="1" dirty="0" err="1">
                <a:solidFill>
                  <a:schemeClr val="accent1">
                    <a:lumMod val="50000"/>
                  </a:schemeClr>
                </a:solidFill>
              </a:rPr>
              <a:t>imagination</a:t>
            </a:r>
            <a:r>
              <a:rPr lang="cs-CZ" sz="3100" b="1" dirty="0">
                <a:solidFill>
                  <a:schemeClr val="accent1">
                    <a:lumMod val="50000"/>
                  </a:schemeClr>
                </a:solidFill>
              </a:rPr>
              <a:t>, make a </a:t>
            </a:r>
            <a:r>
              <a:rPr lang="cs-CZ" sz="3100" b="1" dirty="0" err="1">
                <a:solidFill>
                  <a:schemeClr val="accent1">
                    <a:lumMod val="50000"/>
                  </a:schemeClr>
                </a:solidFill>
              </a:rPr>
              <a:t>choice</a:t>
            </a:r>
            <a:r>
              <a:rPr lang="cs-CZ" sz="3100" b="1" dirty="0">
                <a:solidFill>
                  <a:schemeClr val="accent1">
                    <a:lumMod val="50000"/>
                  </a:schemeClr>
                </a:solidFill>
              </a:rPr>
              <a:t/>
            </a:r>
            <a:br>
              <a:rPr lang="cs-CZ" sz="3100" b="1" dirty="0">
                <a:solidFill>
                  <a:schemeClr val="accent1">
                    <a:lumMod val="50000"/>
                  </a:schemeClr>
                </a:solidFill>
              </a:rPr>
            </a:br>
            <a:r>
              <a:rPr lang="cs-CZ" sz="3100" b="1" dirty="0">
                <a:solidFill>
                  <a:schemeClr val="accent1">
                    <a:lumMod val="50000"/>
                  </a:schemeClr>
                </a:solidFill>
              </a:rPr>
              <a:t>and </a:t>
            </a:r>
            <a:r>
              <a:rPr lang="cs-CZ" sz="3100" b="1" dirty="0" err="1">
                <a:solidFill>
                  <a:schemeClr val="accent1">
                    <a:lumMod val="50000"/>
                  </a:schemeClr>
                </a:solidFill>
              </a:rPr>
              <a:t>write</a:t>
            </a:r>
            <a:r>
              <a:rPr lang="cs-CZ" sz="3100" b="1" dirty="0">
                <a:solidFill>
                  <a:schemeClr val="accent1">
                    <a:lumMod val="50000"/>
                  </a:schemeClr>
                </a:solidFill>
              </a:rPr>
              <a:t>!</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sz="3100" b="1" dirty="0" err="1">
                <a:solidFill>
                  <a:schemeClr val="accent1">
                    <a:lumMod val="50000"/>
                  </a:schemeClr>
                </a:solidFill>
              </a:rPr>
              <a:t>Look</a:t>
            </a:r>
            <a:r>
              <a:rPr lang="cs-CZ" sz="3100" b="1" dirty="0">
                <a:solidFill>
                  <a:schemeClr val="accent1">
                    <a:lumMod val="50000"/>
                  </a:schemeClr>
                </a:solidFill>
              </a:rPr>
              <a:t> forward to </a:t>
            </a:r>
            <a:r>
              <a:rPr lang="cs-CZ" sz="3100" b="1" dirty="0" err="1">
                <a:solidFill>
                  <a:schemeClr val="accent1">
                    <a:lumMod val="50000"/>
                  </a:schemeClr>
                </a:solidFill>
              </a:rPr>
              <a:t>see</a:t>
            </a:r>
            <a:r>
              <a:rPr lang="cs-CZ" sz="3100" b="1" dirty="0">
                <a:solidFill>
                  <a:schemeClr val="accent1">
                    <a:lumMod val="50000"/>
                  </a:schemeClr>
                </a:solidFill>
              </a:rPr>
              <a:t> </a:t>
            </a:r>
            <a:r>
              <a:rPr lang="cs-CZ" sz="3100" b="1" dirty="0" err="1">
                <a:solidFill>
                  <a:schemeClr val="accent1">
                    <a:lumMod val="50000"/>
                  </a:schemeClr>
                </a:solidFill>
              </a:rPr>
              <a:t>what</a:t>
            </a:r>
            <a:r>
              <a:rPr lang="cs-CZ" sz="3100" b="1" dirty="0">
                <a:solidFill>
                  <a:schemeClr val="accent1">
                    <a:lumMod val="50000"/>
                  </a:schemeClr>
                </a:solidFill>
              </a:rPr>
              <a:t> </a:t>
            </a:r>
            <a:r>
              <a:rPr lang="cs-CZ" sz="3100" b="1" dirty="0" err="1">
                <a:solidFill>
                  <a:schemeClr val="accent1">
                    <a:lumMod val="50000"/>
                  </a:schemeClr>
                </a:solidFill>
              </a:rPr>
              <a:t>you</a:t>
            </a:r>
            <a:r>
              <a:rPr lang="cs-CZ" sz="3100" b="1" dirty="0">
                <a:solidFill>
                  <a:schemeClr val="accent1">
                    <a:lumMod val="50000"/>
                  </a:schemeClr>
                </a:solidFill>
              </a:rPr>
              <a:t> </a:t>
            </a:r>
            <a:r>
              <a:rPr lang="cs-CZ" sz="3100" b="1" dirty="0" err="1">
                <a:solidFill>
                  <a:schemeClr val="accent1">
                    <a:lumMod val="50000"/>
                  </a:schemeClr>
                </a:solidFill>
              </a:rPr>
              <a:t>come</a:t>
            </a:r>
            <a:r>
              <a:rPr lang="cs-CZ" sz="3100" b="1" dirty="0">
                <a:solidFill>
                  <a:schemeClr val="accent1">
                    <a:lumMod val="50000"/>
                  </a:schemeClr>
                </a:solidFill>
              </a:rPr>
              <a:t> up </a:t>
            </a:r>
            <a:r>
              <a:rPr lang="cs-CZ" sz="3100" b="1" dirty="0" err="1">
                <a:solidFill>
                  <a:schemeClr val="accent1">
                    <a:lumMod val="50000"/>
                  </a:schemeClr>
                </a:solidFill>
              </a:rPr>
              <a:t>with</a:t>
            </a:r>
            <a:r>
              <a:rPr lang="cs-CZ" sz="3100" b="1" dirty="0">
                <a:solidFill>
                  <a:schemeClr val="accent1">
                    <a:lumMod val="50000"/>
                  </a:schemeClr>
                </a:solidFill>
              </a:rPr>
              <a:t>…</a:t>
            </a:r>
            <a:br>
              <a:rPr lang="cs-CZ" sz="3100" b="1" dirty="0">
                <a:solidFill>
                  <a:schemeClr val="accent1">
                    <a:lumMod val="50000"/>
                  </a:schemeClr>
                </a:solidFill>
              </a:rPr>
            </a:br>
            <a:r>
              <a:rPr lang="cs-CZ" sz="3100" b="1" dirty="0">
                <a:solidFill>
                  <a:schemeClr val="accent1">
                    <a:lumMod val="50000"/>
                  </a:schemeClr>
                </a:solidFill>
              </a:rPr>
              <a:t/>
            </a:r>
            <a:br>
              <a:rPr lang="cs-CZ" sz="3100" b="1" dirty="0">
                <a:solidFill>
                  <a:schemeClr val="accent1">
                    <a:lumMod val="50000"/>
                  </a:schemeClr>
                </a:solidFill>
              </a:rPr>
            </a:br>
            <a:r>
              <a:rPr lang="cs-CZ" b="1" dirty="0">
                <a:solidFill>
                  <a:schemeClr val="accent1">
                    <a:lumMod val="50000"/>
                  </a:schemeClr>
                </a:solidFill>
              </a:rPr>
              <a:t> </a:t>
            </a:r>
            <a:endParaRPr lang="en-US" b="1" dirty="0">
              <a:solidFill>
                <a:schemeClr val="accent1">
                  <a:lumMod val="50000"/>
                </a:schemeClr>
              </a:solidFill>
            </a:endParaRPr>
          </a:p>
        </p:txBody>
      </p:sp>
    </p:spTree>
    <p:extLst>
      <p:ext uri="{BB962C8B-B14F-4D97-AF65-F5344CB8AC3E}">
        <p14:creationId xmlns:p14="http://schemas.microsoft.com/office/powerpoint/2010/main" val="3708749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5926" y="692696"/>
            <a:ext cx="7704856" cy="5170646"/>
          </a:xfrm>
          <a:prstGeom prst="rect">
            <a:avLst/>
          </a:prstGeom>
        </p:spPr>
        <p:txBody>
          <a:bodyPr wrap="square">
            <a:spAutoFit/>
          </a:bodyPr>
          <a:lstStyle/>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Albert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Einstein´s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letter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his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doughter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Liserl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extremely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powerfull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there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no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formal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scientific</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explanation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yet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includes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rules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other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even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contained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phenomenae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operating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universe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but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did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not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identify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yet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universal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When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scientists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seeked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universal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unifying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theory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universe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omited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most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powerfull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invisible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light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lits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those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who</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give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those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who</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obtain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gravitation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since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causes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some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people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being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attracted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other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ones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 </a:t>
            </a:r>
          </a:p>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explains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and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gives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meaning</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life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variable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ignored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too</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long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time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maybe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becouse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are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scared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only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energy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universe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which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did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not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learn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how</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subdue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our</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will</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 To make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visible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simply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replaced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one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value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my most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famous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equation</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would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instead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E= mc2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accept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energy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to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cure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world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may</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be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obtained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through</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times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square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of</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light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speed,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would</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conclude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that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love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the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strongest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force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in existence,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since</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it</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has no </a:t>
            </a:r>
            <a:r>
              <a:rPr lang="cs-CZ" sz="1400" b="1" dirty="0" err="1">
                <a:solidFill>
                  <a:schemeClr val="tx2"/>
                </a:solidFill>
                <a:latin typeface="Tahoma" panose="020B0604030504040204" pitchFamily="34" charset="0"/>
                <a:ea typeface="Tahoma" panose="020B0604030504040204" pitchFamily="34" charset="0"/>
                <a:cs typeface="Tahoma" panose="020B0604030504040204" pitchFamily="34" charset="0"/>
              </a:rPr>
              <a:t>limits</a:t>
            </a:r>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a:t>
            </a:r>
          </a:p>
          <a:p>
            <a:endParaRPr lang="cs-CZ" sz="12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cs-CZ" sz="1200" dirty="0">
                <a:solidFill>
                  <a:schemeClr val="tx2"/>
                </a:solidFill>
                <a:latin typeface="Tahoma" panose="020B0604030504040204" pitchFamily="34" charset="0"/>
                <a:ea typeface="Tahoma" panose="020B0604030504040204" pitchFamily="34" charset="0"/>
                <a:cs typeface="Tahoma" panose="020B0604030504040204" pitchFamily="34" charset="0"/>
              </a:rPr>
              <a:t>https://wearelightbeings.wordpress.com/2015/04/15/a-letter-from-albert-einstein-to-his-daughter-about-the-universal-force-which-is-love/</a:t>
            </a:r>
          </a:p>
          <a:p>
            <a:r>
              <a:rPr lang="cs-CZ" sz="1400" b="1" dirty="0">
                <a:solidFill>
                  <a:schemeClr val="tx2"/>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1667373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7544" y="4797152"/>
            <a:ext cx="8280920" cy="369332"/>
          </a:xfrm>
          <a:prstGeom prst="rect">
            <a:avLst/>
          </a:prstGeom>
        </p:spPr>
        <p:txBody>
          <a:bodyPr wrap="square">
            <a:spAutoFit/>
          </a:bodyPr>
          <a:lstStyle/>
          <a:p>
            <a:r>
              <a:rPr lang="cs-CZ" dirty="0"/>
              <a:t>  </a:t>
            </a:r>
            <a:endParaRPr lang="en-US" dirty="0"/>
          </a:p>
        </p:txBody>
      </p:sp>
      <p:sp>
        <p:nvSpPr>
          <p:cNvPr id="3" name="TextovéPole 2"/>
          <p:cNvSpPr txBox="1"/>
          <p:nvPr/>
        </p:nvSpPr>
        <p:spPr>
          <a:xfrm>
            <a:off x="393499" y="404664"/>
            <a:ext cx="8136904" cy="7201972"/>
          </a:xfrm>
          <a:prstGeom prst="rect">
            <a:avLst/>
          </a:prstGeom>
          <a:noFill/>
        </p:spPr>
        <p:txBody>
          <a:bodyPr wrap="square" rtlCol="0">
            <a:spAutoFit/>
          </a:bodyPr>
          <a:lstStyle/>
          <a:p>
            <a:r>
              <a:rPr lang="cs-CZ" sz="2800" b="1" dirty="0" err="1">
                <a:solidFill>
                  <a:schemeClr val="accent5">
                    <a:lumMod val="50000"/>
                  </a:schemeClr>
                </a:solidFill>
              </a:rPr>
              <a:t>Literature</a:t>
            </a:r>
            <a:r>
              <a:rPr lang="cs-CZ" sz="2800" b="1" dirty="0">
                <a:solidFill>
                  <a:schemeClr val="accent5">
                    <a:lumMod val="50000"/>
                  </a:schemeClr>
                </a:solidFill>
              </a:rPr>
              <a:t>:</a:t>
            </a:r>
          </a:p>
          <a:p>
            <a:endParaRPr lang="cs-CZ" dirty="0"/>
          </a:p>
          <a:p>
            <a:r>
              <a:rPr 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Bill Critchley, David Casey building of a team</a:t>
            </a:r>
            <a:r>
              <a:rPr lang="cs-CZ" dirty="0">
                <a:latin typeface="Tahoma" panose="020B0604030504040204" pitchFamily="34" charset="0"/>
                <a:ea typeface="Tahoma" panose="020B0604030504040204" pitchFamily="34" charset="0"/>
                <a:cs typeface="Tahoma" panose="020B0604030504040204" pitchFamily="34" charset="0"/>
                <a:hlinkClick r:id="rId2"/>
              </a:rPr>
              <a:t>  </a:t>
            </a:r>
            <a:r>
              <a:rPr lang="en-US" dirty="0">
                <a:latin typeface="Tahoma" panose="020B0604030504040204" pitchFamily="34" charset="0"/>
                <a:ea typeface="Tahoma" panose="020B0604030504040204" pitchFamily="34" charset="0"/>
                <a:cs typeface="Tahoma" panose="020B0604030504040204" pitchFamily="34" charset="0"/>
                <a:hlinkClick r:id="rId3"/>
              </a:rPr>
              <a:t>http://www.new-paradigm.co.uk/Team</a:t>
            </a:r>
            <a:r>
              <a:rPr lang="cs-CZ" dirty="0">
                <a:latin typeface="Tahoma" panose="020B0604030504040204" pitchFamily="34" charset="0"/>
                <a:ea typeface="Tahoma" panose="020B0604030504040204" pitchFamily="34" charset="0"/>
                <a:cs typeface="Tahoma" panose="020B0604030504040204" pitchFamily="34" charset="0"/>
                <a:hlinkClick r:id="rId3"/>
              </a:rPr>
              <a:t> </a:t>
            </a:r>
            <a:r>
              <a:rPr lang="en-US" dirty="0">
                <a:latin typeface="Tahoma" panose="020B0604030504040204" pitchFamily="34" charset="0"/>
                <a:ea typeface="Tahoma" panose="020B0604030504040204" pitchFamily="34" charset="0"/>
                <a:cs typeface="Tahoma" panose="020B0604030504040204" pitchFamily="34" charset="0"/>
                <a:hlinkClick r:id="rId3"/>
              </a:rPr>
              <a:t>Dev.htm</a:t>
            </a:r>
            <a:endParaRPr lang="cs-CZ" dirty="0">
              <a:latin typeface="Tahoma" panose="020B0604030504040204" pitchFamily="34" charset="0"/>
              <a:ea typeface="Tahoma" panose="020B0604030504040204" pitchFamily="34" charset="0"/>
              <a:cs typeface="Tahoma" panose="020B0604030504040204" pitchFamily="34" charset="0"/>
            </a:endParaRPr>
          </a:p>
          <a:p>
            <a:endParaRPr lang="cs-CZ" dirty="0"/>
          </a:p>
          <a:p>
            <a:r>
              <a:rPr lang="en-US"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Hammond, K. R. (1996). </a:t>
            </a:r>
            <a:r>
              <a:rPr lang="en-US" altLang="en-US" sz="1600" b="1"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Human Judgment and Social Policy: Irreducible Uncertainty, Inevitable Error, Unavoidable Injustice</a:t>
            </a:r>
            <a:r>
              <a:rPr lang="en-US"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New York: Oxford University Press.</a:t>
            </a:r>
            <a:endPar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Hammond</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K.R.,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Judgment</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under</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stress, Oxford University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press</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a:p>
            <a:endPar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Senge</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Peter,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Sterman</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John,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system</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dynamics</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systems</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thinking</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and modelling),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both</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the</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M.I.T.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Sloan</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School</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sz="16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of</a:t>
            </a:r>
            <a:r>
              <a:rPr lang="cs-CZ" altLang="en-US" sz="1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management </a:t>
            </a:r>
          </a:p>
          <a:p>
            <a:endParaRPr lang="cs-CZ" altLang="en-US" dirty="0">
              <a:latin typeface="MS Sans Serif" charset="0"/>
            </a:endParaRPr>
          </a:p>
          <a:p>
            <a:pPr>
              <a:spcBef>
                <a:spcPct val="0"/>
              </a:spcBef>
              <a:buClr>
                <a:srgbClr val="FFFF00"/>
              </a:buClr>
              <a:buSzPct val="90000"/>
              <a:buFont typeface="Monotype Sorts" charset="2"/>
              <a:buNone/>
            </a:pP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Thomas R. Stewart, Ph.D.</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Center for Policy Research</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Rockefeller College of Public Affairs and Policy</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University at Albany</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State University of New York</a:t>
            </a:r>
          </a:p>
          <a:p>
            <a:pPr>
              <a:spcBef>
                <a:spcPct val="0"/>
              </a:spcBef>
              <a:buClr>
                <a:srgbClr val="FFFF00"/>
              </a:buClr>
              <a:buSzPct val="90000"/>
              <a:buFont typeface="Monotype Sorts" charset="2"/>
              <a:buNone/>
            </a:pPr>
            <a:r>
              <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4"/>
              </a:rPr>
              <a:t>T.STEWART@ALBANY.EDU</a:t>
            </a:r>
            <a:endPar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spcBef>
                <a:spcPct val="0"/>
              </a:spcBef>
              <a:buClr>
                <a:srgbClr val="FFFF00"/>
              </a:buClr>
              <a:buSzPct val="90000"/>
              <a:buFont typeface="Monotype Sorts" charset="2"/>
              <a:buNone/>
            </a:pPr>
            <a:endParaRPr lang="cs-CZ" altLang="en-US" b="1" dirty="0">
              <a:solidFill>
                <a:schemeClr val="accent1">
                  <a:lumMod val="50000"/>
                </a:schemeClr>
              </a:solidFill>
            </a:endParaRPr>
          </a:p>
          <a:p>
            <a:pPr>
              <a:spcBef>
                <a:spcPct val="0"/>
              </a:spcBef>
              <a:buClr>
                <a:srgbClr val="FFFF00"/>
              </a:buClr>
              <a:buSzPct val="90000"/>
            </a:pPr>
            <a:r>
              <a:rPr lang="cs-CZ" dirty="0">
                <a:hlinkClick r:id="rId5"/>
              </a:rPr>
              <a:t>www.brunswik.org</a:t>
            </a:r>
            <a:r>
              <a:rPr lang="cs-CZ" dirty="0"/>
              <a:t>. </a:t>
            </a:r>
          </a:p>
          <a:p>
            <a:pPr>
              <a:spcBef>
                <a:spcPct val="0"/>
              </a:spcBef>
              <a:buClr>
                <a:srgbClr val="FFFF00"/>
              </a:buClr>
              <a:buSzPct val="90000"/>
              <a:buFont typeface="Monotype Sorts" charset="2"/>
              <a:buNone/>
            </a:pPr>
            <a:endParaRPr lang="cs-CZ" altLang="en-US" b="1" dirty="0">
              <a:solidFill>
                <a:schemeClr val="accent1">
                  <a:lumMod val="50000"/>
                </a:schemeClr>
              </a:solidFill>
            </a:endParaRPr>
          </a:p>
          <a:p>
            <a:pPr>
              <a:spcBef>
                <a:spcPct val="0"/>
              </a:spcBef>
              <a:buClr>
                <a:srgbClr val="FFFF00"/>
              </a:buClr>
              <a:buSzPct val="90000"/>
              <a:buFont typeface="Monotype Sorts" charset="2"/>
              <a:buNone/>
            </a:pP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See</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all</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authors</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on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their</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web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pages</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6"/>
              </a:rPr>
              <a:t>www.TED.com</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r>
              <a:rPr lang="cs-CZ" altLang="en-US" b="1" dirty="0" err="1">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youtoobe</a:t>
            </a:r>
            <a:r>
              <a:rPr lang="cs-CZ"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 </a:t>
            </a:r>
            <a:endParaRPr lang="en-US" altLang="en-US" b="1"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a:p>
            <a:endParaRPr lang="en-US" altLang="en-US" dirty="0">
              <a:latin typeface="MS Sans Serif" charset="0"/>
            </a:endParaRPr>
          </a:p>
          <a:p>
            <a:endParaRPr lang="cs-CZ" dirty="0"/>
          </a:p>
          <a:p>
            <a:endParaRPr lang="en-US" dirty="0"/>
          </a:p>
        </p:txBody>
      </p:sp>
      <p:sp>
        <p:nvSpPr>
          <p:cNvPr id="4" name="Obdélník 3"/>
          <p:cNvSpPr/>
          <p:nvPr/>
        </p:nvSpPr>
        <p:spPr>
          <a:xfrm>
            <a:off x="2370147" y="3244334"/>
            <a:ext cx="184731" cy="369332"/>
          </a:xfrm>
          <a:prstGeom prst="rect">
            <a:avLst/>
          </a:prstGeom>
        </p:spPr>
        <p:txBody>
          <a:bodyPr wrap="none">
            <a:spAutoFit/>
          </a:bodyPr>
          <a:lstStyle/>
          <a:p>
            <a:endParaRPr lang="en-US" b="1" dirty="0">
              <a:solidFill>
                <a:schemeClr val="accent1">
                  <a:lumMod val="50000"/>
                </a:schemeClr>
              </a:solidFill>
            </a:endParaRPr>
          </a:p>
        </p:txBody>
      </p:sp>
    </p:spTree>
    <p:extLst>
      <p:ext uri="{BB962C8B-B14F-4D97-AF65-F5344CB8AC3E}">
        <p14:creationId xmlns:p14="http://schemas.microsoft.com/office/powerpoint/2010/main" val="218877979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1146</TotalTime>
  <Words>3167</Words>
  <Application>Microsoft Office PowerPoint</Application>
  <PresentationFormat>Předvádění na obrazovce (4:3)</PresentationFormat>
  <Paragraphs>465</Paragraphs>
  <Slides>90</Slides>
  <Notes>1</Notes>
  <HiddenSlides>0</HiddenSlides>
  <MMClips>0</MMClips>
  <ScaleCrop>false</ScaleCrop>
  <HeadingPairs>
    <vt:vector size="4" baseType="variant">
      <vt:variant>
        <vt:lpstr>Motiv</vt:lpstr>
      </vt:variant>
      <vt:variant>
        <vt:i4>1</vt:i4>
      </vt:variant>
      <vt:variant>
        <vt:lpstr>Nadpisy snímků</vt:lpstr>
      </vt:variant>
      <vt:variant>
        <vt:i4>90</vt:i4>
      </vt:variant>
    </vt:vector>
  </HeadingPairs>
  <TitlesOfParts>
    <vt:vector size="91" baseType="lpstr">
      <vt:lpstr>Motiv systému Office</vt:lpstr>
      <vt:lpstr>Selected topics in general psychology II.</vt:lpstr>
      <vt:lpstr>The course structure, 2nd part.</vt:lpstr>
      <vt:lpstr>Prezentace aplikace PowerPoint</vt:lpstr>
      <vt:lpstr>4. What do we miss so far?   Toward a personality model: the „central region“ of mind.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How does it all fit together?</vt:lpstr>
      <vt:lpstr>Prezentace aplikace PowerPoint</vt:lpstr>
      <vt:lpstr>Prezentace aplikace PowerPoint</vt:lpstr>
      <vt:lpstr>Prezentace aplikace PowerPoint</vt:lpstr>
      <vt:lpstr>Prezentace aplikace PowerPoint</vt:lpstr>
      <vt:lpstr>Prezentace aplikace PowerPoint</vt:lpstr>
      <vt:lpstr>The personality and the environment problem</vt:lpstr>
      <vt:lpstr>Prezentace aplikace PowerPoint</vt:lpstr>
      <vt:lpstr> The situational - experiencing space   (a metaphore:  the linear and curvilinear  spacetime)</vt:lpstr>
      <vt:lpstr>6. The role of emotions  (and group support)  in solving ill defined problems solution.</vt:lpstr>
      <vt:lpstr>Prezentace aplikace PowerPoint</vt:lpstr>
      <vt:lpstr>Prezentace aplikace PowerPoint</vt:lpstr>
      <vt:lpstr>Prezentace aplikace PowerPoint</vt:lpstr>
      <vt:lpstr>7. System dynamics - learning to see…       What connects perception, thinking memory         and learning? The beginning of knowledge is: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8. Decision-making under uncertainty:           Dimensions of uncertainity – the object, the ecology/situation        and the decision-maker </vt:lpstr>
      <vt:lpstr>Prezentace aplikace PowerPoint</vt:lpstr>
      <vt:lpstr>Prezentace aplikace PowerPoint</vt:lpstr>
      <vt:lpstr>Prezentace aplikace PowerPoint</vt:lpstr>
      <vt:lpstr>Tom Steward´s slides:  Probability is the most widely used measure of uncertainty</vt:lpstr>
      <vt:lpstr>Types of Uncertainty</vt:lpstr>
      <vt:lpstr>Types of Uncertainty</vt:lpstr>
      <vt:lpstr>Types of Uncertainty</vt:lpstr>
      <vt:lpstr>Epistemic Uncertainty</vt:lpstr>
      <vt:lpstr>Picturing uncertainty</vt:lpstr>
      <vt:lpstr>Continuous Judgments and Events</vt:lpstr>
      <vt:lpstr>Prezentace aplikace PowerPoint</vt:lpstr>
      <vt:lpstr>Prezentace aplikace PowerPoint</vt:lpstr>
      <vt:lpstr>Prezentace aplikace PowerPoint</vt:lpstr>
      <vt:lpstr>Prezentace aplikace PowerPoint</vt:lpstr>
      <vt:lpstr>Uncertainty, Judgment, Decision, Error</vt:lpstr>
      <vt:lpstr>Taylor-Russell diagram</vt:lpstr>
      <vt:lpstr>Tradeoff between false positives and false negatives</vt:lpstr>
      <vt:lpstr>Problem: Optimal decision cutoff</vt:lpstr>
      <vt:lpstr>Example:  Weather forecaster’s decision to warn the public about an approaching storm</vt:lpstr>
      <vt:lpstr>Decision tree</vt:lpstr>
      <vt:lpstr>Prezentace aplikace PowerPoint</vt:lpstr>
      <vt:lpstr>10. The most difficult and ages old puzzles of self-awareness and consciousness:  - exactly, what are they?  - Where do they come from?  - How did they evolve?   - too difficult just for psychologists: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Will you contribute to these explorations in any way? Original views are of those, who know less!  Now read some more, think, submerge into your  own imagination, make a choice and write!  Look forward to see what you come up with…   </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Selected topics in general psychology II.</dc:title>
  <dc:creator>Kostron</dc:creator>
  <cp:lastModifiedBy>Kostron</cp:lastModifiedBy>
  <cp:revision>103</cp:revision>
  <dcterms:created xsi:type="dcterms:W3CDTF">2016-09-02T15:02:35Z</dcterms:created>
  <dcterms:modified xsi:type="dcterms:W3CDTF">2019-02-03T12:06:10Z</dcterms:modified>
</cp:coreProperties>
</file>