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9"/>
  </p:notesMasterIdLst>
  <p:sldIdLst>
    <p:sldId id="303" r:id="rId2"/>
    <p:sldId id="275" r:id="rId3"/>
    <p:sldId id="263" r:id="rId4"/>
    <p:sldId id="321" r:id="rId5"/>
    <p:sldId id="281" r:id="rId6"/>
    <p:sldId id="322" r:id="rId7"/>
    <p:sldId id="323" r:id="rId8"/>
    <p:sldId id="264" r:id="rId9"/>
    <p:sldId id="302" r:id="rId10"/>
    <p:sldId id="266" r:id="rId11"/>
    <p:sldId id="268" r:id="rId12"/>
    <p:sldId id="265" r:id="rId13"/>
    <p:sldId id="269" r:id="rId14"/>
    <p:sldId id="304" r:id="rId15"/>
    <p:sldId id="305" r:id="rId16"/>
    <p:sldId id="306" r:id="rId17"/>
    <p:sldId id="307" r:id="rId18"/>
    <p:sldId id="308" r:id="rId19"/>
    <p:sldId id="342" r:id="rId20"/>
    <p:sldId id="311" r:id="rId21"/>
    <p:sldId id="312" r:id="rId22"/>
    <p:sldId id="270" r:id="rId23"/>
    <p:sldId id="319" r:id="rId24"/>
    <p:sldId id="314" r:id="rId25"/>
    <p:sldId id="320" r:id="rId26"/>
    <p:sldId id="258" r:id="rId27"/>
    <p:sldId id="259" r:id="rId28"/>
    <p:sldId id="257" r:id="rId29"/>
    <p:sldId id="260" r:id="rId30"/>
    <p:sldId id="261" r:id="rId31"/>
    <p:sldId id="262" r:id="rId32"/>
    <p:sldId id="324" r:id="rId33"/>
    <p:sldId id="325" r:id="rId34"/>
    <p:sldId id="326" r:id="rId35"/>
    <p:sldId id="327" r:id="rId36"/>
    <p:sldId id="331" r:id="rId37"/>
    <p:sldId id="328" r:id="rId38"/>
    <p:sldId id="329" r:id="rId39"/>
    <p:sldId id="332" r:id="rId40"/>
    <p:sldId id="333" r:id="rId41"/>
    <p:sldId id="334" r:id="rId42"/>
    <p:sldId id="340" r:id="rId43"/>
    <p:sldId id="335" r:id="rId44"/>
    <p:sldId id="336" r:id="rId45"/>
    <p:sldId id="337" r:id="rId46"/>
    <p:sldId id="338" r:id="rId47"/>
    <p:sldId id="339" r:id="rId48"/>
  </p:sldIdLst>
  <p:sldSz cx="12192000" cy="6858000"/>
  <p:notesSz cx="6669088" cy="97536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6" d="100"/>
          <a:sy n="86" d="100"/>
        </p:scale>
        <p:origin x="562"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s>
</file>

<file path=ppt/charts/_rels/chart1.xml.rels><?xml version="1.0" encoding="UTF-8" standalone="yes"?>
<Relationships xmlns="http://schemas.openxmlformats.org/package/2006/relationships"><Relationship Id="rId2" Type="http://schemas.openxmlformats.org/officeDocument/2006/relationships/oleObject" Target="file:///C:\Users\Blinka\AppData\Roaming\Microsoft\Excel\140415_ditribution%20comparison-2%20(version%201).xlsb"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7.3878295740849476E-2"/>
          <c:y val="7.198952567568212E-2"/>
          <c:w val="0.86812203130479149"/>
          <c:h val="0.85213017084520881"/>
        </c:manualLayout>
      </c:layout>
      <c:lineChart>
        <c:grouping val="standard"/>
        <c:varyColors val="0"/>
        <c:ser>
          <c:idx val="0"/>
          <c:order val="0"/>
          <c:tx>
            <c:strRef>
              <c:f>List1!$U$3</c:f>
              <c:strCache>
                <c:ptCount val="1"/>
                <c:pt idx="0">
                  <c:v>2010</c:v>
                </c:pt>
              </c:strCache>
            </c:strRef>
          </c:tx>
          <c:spPr>
            <a:ln w="38100">
              <a:solidFill>
                <a:srgbClr val="0070C0"/>
              </a:solidFill>
            </a:ln>
          </c:spPr>
          <c:marker>
            <c:symbol val="none"/>
          </c:marker>
          <c:cat>
            <c:numRef>
              <c:f>List1!$T$4:$T$15</c:f>
              <c:numCache>
                <c:formatCode>General</c:formatCode>
                <c:ptCount val="12"/>
                <c:pt idx="0">
                  <c:v>1.25</c:v>
                </c:pt>
                <c:pt idx="1">
                  <c:v>1.5</c:v>
                </c:pt>
                <c:pt idx="2">
                  <c:v>1.75</c:v>
                </c:pt>
                <c:pt idx="3">
                  <c:v>2</c:v>
                </c:pt>
                <c:pt idx="4">
                  <c:v>2.25</c:v>
                </c:pt>
                <c:pt idx="5">
                  <c:v>2.5</c:v>
                </c:pt>
                <c:pt idx="6">
                  <c:v>2.75</c:v>
                </c:pt>
                <c:pt idx="7">
                  <c:v>3</c:v>
                </c:pt>
                <c:pt idx="8">
                  <c:v>3.25</c:v>
                </c:pt>
                <c:pt idx="9">
                  <c:v>3.5</c:v>
                </c:pt>
                <c:pt idx="10">
                  <c:v>3.75</c:v>
                </c:pt>
                <c:pt idx="11">
                  <c:v>4</c:v>
                </c:pt>
              </c:numCache>
            </c:numRef>
          </c:cat>
          <c:val>
            <c:numRef>
              <c:f>List1!$U$4:$U$15</c:f>
              <c:numCache>
                <c:formatCode>0.00</c:formatCode>
                <c:ptCount val="12"/>
                <c:pt idx="0">
                  <c:v>49.16953850016187</c:v>
                </c:pt>
                <c:pt idx="1">
                  <c:v>11.878020248103079</c:v>
                </c:pt>
                <c:pt idx="2">
                  <c:v>10.132878956703113</c:v>
                </c:pt>
                <c:pt idx="3">
                  <c:v>14.026370446189159</c:v>
                </c:pt>
                <c:pt idx="4">
                  <c:v>4.6068766134076178</c:v>
                </c:pt>
                <c:pt idx="5">
                  <c:v>3.564148858127044</c:v>
                </c:pt>
                <c:pt idx="6">
                  <c:v>2.1325894767187781</c:v>
                </c:pt>
                <c:pt idx="7">
                  <c:v>2.6053013992589902</c:v>
                </c:pt>
                <c:pt idx="8">
                  <c:v>0.86208512115519953</c:v>
                </c:pt>
                <c:pt idx="9">
                  <c:v>0.36307976335752301</c:v>
                </c:pt>
                <c:pt idx="10">
                  <c:v>0.307008681175575</c:v>
                </c:pt>
                <c:pt idx="11">
                  <c:v>0.35210193564194903</c:v>
                </c:pt>
              </c:numCache>
            </c:numRef>
          </c:val>
          <c:smooth val="0"/>
          <c:extLst>
            <c:ext xmlns:c16="http://schemas.microsoft.com/office/drawing/2014/chart" uri="{C3380CC4-5D6E-409C-BE32-E72D297353CC}">
              <c16:uniqueId val="{00000000-79A3-4D7E-8A4F-DB850BF96F05}"/>
            </c:ext>
          </c:extLst>
        </c:ser>
        <c:ser>
          <c:idx val="1"/>
          <c:order val="1"/>
          <c:tx>
            <c:strRef>
              <c:f>List1!$V$3</c:f>
              <c:strCache>
                <c:ptCount val="1"/>
                <c:pt idx="0">
                  <c:v>2013</c:v>
                </c:pt>
              </c:strCache>
            </c:strRef>
          </c:tx>
          <c:spPr>
            <a:ln w="38100">
              <a:solidFill>
                <a:srgbClr val="FF0000"/>
              </a:solidFill>
            </a:ln>
          </c:spPr>
          <c:marker>
            <c:symbol val="none"/>
          </c:marker>
          <c:cat>
            <c:numRef>
              <c:f>List1!$T$4:$T$15</c:f>
              <c:numCache>
                <c:formatCode>General</c:formatCode>
                <c:ptCount val="12"/>
                <c:pt idx="0">
                  <c:v>1.25</c:v>
                </c:pt>
                <c:pt idx="1">
                  <c:v>1.5</c:v>
                </c:pt>
                <c:pt idx="2">
                  <c:v>1.75</c:v>
                </c:pt>
                <c:pt idx="3">
                  <c:v>2</c:v>
                </c:pt>
                <c:pt idx="4">
                  <c:v>2.25</c:v>
                </c:pt>
                <c:pt idx="5">
                  <c:v>2.5</c:v>
                </c:pt>
                <c:pt idx="6">
                  <c:v>2.75</c:v>
                </c:pt>
                <c:pt idx="7">
                  <c:v>3</c:v>
                </c:pt>
                <c:pt idx="8">
                  <c:v>3.25</c:v>
                </c:pt>
                <c:pt idx="9">
                  <c:v>3.5</c:v>
                </c:pt>
                <c:pt idx="10">
                  <c:v>3.75</c:v>
                </c:pt>
                <c:pt idx="11">
                  <c:v>4</c:v>
                </c:pt>
              </c:numCache>
            </c:numRef>
          </c:cat>
          <c:val>
            <c:numRef>
              <c:f>List1!$V$4:$V$15</c:f>
              <c:numCache>
                <c:formatCode>0.00</c:formatCode>
                <c:ptCount val="12"/>
                <c:pt idx="0">
                  <c:v>47.042694868781894</c:v>
                </c:pt>
                <c:pt idx="1">
                  <c:v>10.654132393262801</c:v>
                </c:pt>
                <c:pt idx="2">
                  <c:v>8.2256169212691006</c:v>
                </c:pt>
                <c:pt idx="3">
                  <c:v>15.001958480219351</c:v>
                </c:pt>
                <c:pt idx="4">
                  <c:v>5.4054054054054097</c:v>
                </c:pt>
                <c:pt idx="5">
                  <c:v>3.79945162553858</c:v>
                </c:pt>
                <c:pt idx="6">
                  <c:v>2.6243634939287102</c:v>
                </c:pt>
                <c:pt idx="7">
                  <c:v>4.1128084606345503</c:v>
                </c:pt>
                <c:pt idx="8">
                  <c:v>1.5276145710928299</c:v>
                </c:pt>
                <c:pt idx="9">
                  <c:v>0.78339208773991398</c:v>
                </c:pt>
                <c:pt idx="10">
                  <c:v>0.31335683509596601</c:v>
                </c:pt>
                <c:pt idx="11">
                  <c:v>0.50920485703094398</c:v>
                </c:pt>
              </c:numCache>
            </c:numRef>
          </c:val>
          <c:smooth val="0"/>
          <c:extLst>
            <c:ext xmlns:c16="http://schemas.microsoft.com/office/drawing/2014/chart" uri="{C3380CC4-5D6E-409C-BE32-E72D297353CC}">
              <c16:uniqueId val="{00000001-79A3-4D7E-8A4F-DB850BF96F05}"/>
            </c:ext>
          </c:extLst>
        </c:ser>
        <c:dLbls>
          <c:showLegendKey val="0"/>
          <c:showVal val="0"/>
          <c:showCatName val="0"/>
          <c:showSerName val="0"/>
          <c:showPercent val="0"/>
          <c:showBubbleSize val="0"/>
        </c:dLbls>
        <c:smooth val="0"/>
        <c:axId val="416600448"/>
        <c:axId val="416601984"/>
      </c:lineChart>
      <c:catAx>
        <c:axId val="416600448"/>
        <c:scaling>
          <c:orientation val="minMax"/>
        </c:scaling>
        <c:delete val="0"/>
        <c:axPos val="b"/>
        <c:numFmt formatCode="General" sourceLinked="1"/>
        <c:majorTickMark val="out"/>
        <c:minorTickMark val="none"/>
        <c:tickLblPos val="nextTo"/>
        <c:crossAx val="416601984"/>
        <c:crosses val="autoZero"/>
        <c:auto val="1"/>
        <c:lblAlgn val="ctr"/>
        <c:lblOffset val="100"/>
        <c:noMultiLvlLbl val="0"/>
      </c:catAx>
      <c:valAx>
        <c:axId val="416601984"/>
        <c:scaling>
          <c:orientation val="minMax"/>
        </c:scaling>
        <c:delete val="0"/>
        <c:axPos val="l"/>
        <c:majorGridlines/>
        <c:numFmt formatCode="0.00" sourceLinked="1"/>
        <c:majorTickMark val="out"/>
        <c:minorTickMark val="none"/>
        <c:tickLblPos val="nextTo"/>
        <c:crossAx val="416600448"/>
        <c:crosses val="autoZero"/>
        <c:crossBetween val="between"/>
      </c:valAx>
    </c:plotArea>
    <c:legend>
      <c:legendPos val="r"/>
      <c:layout>
        <c:manualLayout>
          <c:xMode val="edge"/>
          <c:yMode val="edge"/>
          <c:x val="0.60107040697687275"/>
          <c:y val="7.8799981883280634E-2"/>
          <c:w val="0.23114107037634909"/>
          <c:h val="0.23928491401709645"/>
        </c:manualLayout>
      </c:layout>
      <c:overlay val="0"/>
      <c:txPr>
        <a:bodyPr/>
        <a:lstStyle/>
        <a:p>
          <a:pPr>
            <a:defRPr sz="2000"/>
          </a:pPr>
          <a:endParaRPr lang="en-US"/>
        </a:p>
      </c:txPr>
    </c:legend>
    <c:plotVisOnly val="1"/>
    <c:dispBlanksAs val="gap"/>
    <c:showDLblsOverMax val="0"/>
  </c:chart>
  <c:externalData r:id="rId2">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889938" cy="489374"/>
          </a:xfrm>
          <a:prstGeom prst="rect">
            <a:avLst/>
          </a:prstGeom>
        </p:spPr>
        <p:txBody>
          <a:bodyPr vert="horz" lIns="91440" tIns="45720" rIns="91440" bIns="45720" rtlCol="0"/>
          <a:lstStyle>
            <a:lvl1pPr algn="l">
              <a:defRPr sz="1200"/>
            </a:lvl1pPr>
          </a:lstStyle>
          <a:p>
            <a:endParaRPr lang="en-GB"/>
          </a:p>
        </p:txBody>
      </p:sp>
      <p:sp>
        <p:nvSpPr>
          <p:cNvPr id="3" name="Zástupný symbol pro datum 2"/>
          <p:cNvSpPr>
            <a:spLocks noGrp="1"/>
          </p:cNvSpPr>
          <p:nvPr>
            <p:ph type="dt" idx="1"/>
          </p:nvPr>
        </p:nvSpPr>
        <p:spPr>
          <a:xfrm>
            <a:off x="3777607" y="0"/>
            <a:ext cx="2889938" cy="489374"/>
          </a:xfrm>
          <a:prstGeom prst="rect">
            <a:avLst/>
          </a:prstGeom>
        </p:spPr>
        <p:txBody>
          <a:bodyPr vert="horz" lIns="91440" tIns="45720" rIns="91440" bIns="45720" rtlCol="0"/>
          <a:lstStyle>
            <a:lvl1pPr algn="r">
              <a:defRPr sz="1200"/>
            </a:lvl1pPr>
          </a:lstStyle>
          <a:p>
            <a:fld id="{53411031-8483-4143-81B4-A966073C562B}" type="datetimeFigureOut">
              <a:rPr lang="en-GB" smtClean="0"/>
              <a:t>09/05/2019</a:t>
            </a:fld>
            <a:endParaRPr lang="en-GB"/>
          </a:p>
        </p:txBody>
      </p:sp>
      <p:sp>
        <p:nvSpPr>
          <p:cNvPr id="4" name="Zástupný symbol pro obrázek snímku 3"/>
          <p:cNvSpPr>
            <a:spLocks noGrp="1" noRot="1" noChangeAspect="1"/>
          </p:cNvSpPr>
          <p:nvPr>
            <p:ph type="sldImg" idx="2"/>
          </p:nvPr>
        </p:nvSpPr>
        <p:spPr>
          <a:xfrm>
            <a:off x="407988" y="1219200"/>
            <a:ext cx="5853112" cy="3292475"/>
          </a:xfrm>
          <a:prstGeom prst="rect">
            <a:avLst/>
          </a:prstGeom>
          <a:noFill/>
          <a:ln w="12700">
            <a:solidFill>
              <a:prstClr val="black"/>
            </a:solidFill>
          </a:ln>
        </p:spPr>
        <p:txBody>
          <a:bodyPr vert="horz" lIns="91440" tIns="45720" rIns="91440" bIns="45720" rtlCol="0" anchor="ctr"/>
          <a:lstStyle/>
          <a:p>
            <a:endParaRPr lang="en-GB"/>
          </a:p>
        </p:txBody>
      </p:sp>
      <p:sp>
        <p:nvSpPr>
          <p:cNvPr id="5" name="Zástupný symbol pro poznámky 4"/>
          <p:cNvSpPr>
            <a:spLocks noGrp="1"/>
          </p:cNvSpPr>
          <p:nvPr>
            <p:ph type="body" sz="quarter" idx="3"/>
          </p:nvPr>
        </p:nvSpPr>
        <p:spPr>
          <a:xfrm>
            <a:off x="666909" y="4693920"/>
            <a:ext cx="5335270" cy="3840480"/>
          </a:xfrm>
          <a:prstGeom prst="rect">
            <a:avLst/>
          </a:prstGeom>
        </p:spPr>
        <p:txBody>
          <a:bodyPr vert="horz" lIns="91440" tIns="45720" rIns="91440" bIns="45720" rtlCol="0"/>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6" name="Zástupný symbol pro zápatí 5"/>
          <p:cNvSpPr>
            <a:spLocks noGrp="1"/>
          </p:cNvSpPr>
          <p:nvPr>
            <p:ph type="ftr" sz="quarter" idx="4"/>
          </p:nvPr>
        </p:nvSpPr>
        <p:spPr>
          <a:xfrm>
            <a:off x="0" y="9264228"/>
            <a:ext cx="2889938" cy="489373"/>
          </a:xfrm>
          <a:prstGeom prst="rect">
            <a:avLst/>
          </a:prstGeom>
        </p:spPr>
        <p:txBody>
          <a:bodyPr vert="horz" lIns="91440" tIns="45720" rIns="91440" bIns="45720" rtlCol="0" anchor="b"/>
          <a:lstStyle>
            <a:lvl1pPr algn="l">
              <a:defRPr sz="1200"/>
            </a:lvl1pPr>
          </a:lstStyle>
          <a:p>
            <a:endParaRPr lang="en-GB"/>
          </a:p>
        </p:txBody>
      </p:sp>
      <p:sp>
        <p:nvSpPr>
          <p:cNvPr id="7" name="Zástupný symbol pro číslo snímku 6"/>
          <p:cNvSpPr>
            <a:spLocks noGrp="1"/>
          </p:cNvSpPr>
          <p:nvPr>
            <p:ph type="sldNum" sz="quarter" idx="5"/>
          </p:nvPr>
        </p:nvSpPr>
        <p:spPr>
          <a:xfrm>
            <a:off x="3777607" y="9264228"/>
            <a:ext cx="2889938" cy="489373"/>
          </a:xfrm>
          <a:prstGeom prst="rect">
            <a:avLst/>
          </a:prstGeom>
        </p:spPr>
        <p:txBody>
          <a:bodyPr vert="horz" lIns="91440" tIns="45720" rIns="91440" bIns="45720" rtlCol="0" anchor="b"/>
          <a:lstStyle>
            <a:lvl1pPr algn="r">
              <a:defRPr sz="1200"/>
            </a:lvl1pPr>
          </a:lstStyle>
          <a:p>
            <a:fld id="{EF1F2553-9944-4AA1-9708-B9AFA2017D8C}" type="slidenum">
              <a:rPr lang="en-GB" smtClean="0"/>
              <a:t>‹#›</a:t>
            </a:fld>
            <a:endParaRPr lang="en-GB"/>
          </a:p>
        </p:txBody>
      </p:sp>
    </p:spTree>
    <p:extLst>
      <p:ext uri="{BB962C8B-B14F-4D97-AF65-F5344CB8AC3E}">
        <p14:creationId xmlns:p14="http://schemas.microsoft.com/office/powerpoint/2010/main" val="8560952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s-CZ" dirty="0"/>
              <a:t>Nadměrná konzumace televize</a:t>
            </a:r>
          </a:p>
          <a:p>
            <a:r>
              <a:rPr lang="cs-CZ" dirty="0"/>
              <a:t>	-</a:t>
            </a:r>
            <a:r>
              <a:rPr lang="cs-CZ" baseline="0" dirty="0"/>
              <a:t> hloupnutí, pasivita, lenost, obezita, vyšší kriminalita a ochota k násilí, těhotenství nezletilých...</a:t>
            </a:r>
          </a:p>
          <a:p>
            <a:r>
              <a:rPr lang="cs-CZ" baseline="0" dirty="0"/>
              <a:t>Frankfurtská škola – televize odvádí pozornost od podstatných věcí</a:t>
            </a:r>
          </a:p>
          <a:p>
            <a:r>
              <a:rPr lang="cs-CZ" baseline="0" dirty="0"/>
              <a:t>Boom kritiky televize v USA 70-90. léta, v ČR 90. léta a později</a:t>
            </a:r>
          </a:p>
          <a:p>
            <a:endParaRPr lang="cs-CZ" dirty="0"/>
          </a:p>
          <a:p>
            <a:r>
              <a:rPr lang="cs-CZ" dirty="0" err="1"/>
              <a:t>Williams</a:t>
            </a:r>
            <a:r>
              <a:rPr lang="cs-CZ" dirty="0"/>
              <a:t> (1975): </a:t>
            </a:r>
            <a:r>
              <a:rPr lang="cs-CZ" i="1" dirty="0" err="1"/>
              <a:t>flow</a:t>
            </a:r>
            <a:r>
              <a:rPr lang="cs-CZ" i="1" dirty="0"/>
              <a:t> </a:t>
            </a:r>
            <a:r>
              <a:rPr lang="cs-CZ" dirty="0"/>
              <a:t>jako sekvence nebo sada sekvencí obsahů</a:t>
            </a:r>
          </a:p>
          <a:p>
            <a:endParaRPr lang="en-GB" dirty="0"/>
          </a:p>
        </p:txBody>
      </p:sp>
      <p:sp>
        <p:nvSpPr>
          <p:cNvPr id="4" name="Slide Number Placeholder 3"/>
          <p:cNvSpPr>
            <a:spLocks noGrp="1"/>
          </p:cNvSpPr>
          <p:nvPr>
            <p:ph type="sldNum" sz="quarter" idx="10"/>
          </p:nvPr>
        </p:nvSpPr>
        <p:spPr/>
        <p:txBody>
          <a:bodyPr/>
          <a:lstStyle/>
          <a:p>
            <a:fld id="{4FFEAF78-BF1A-B744-962C-FD8326E5C370}" type="slidenum">
              <a:rPr lang="en-GB" smtClean="0"/>
              <a:t>5</a:t>
            </a:fld>
            <a:endParaRPr lang="en-GB"/>
          </a:p>
        </p:txBody>
      </p:sp>
    </p:spTree>
    <p:extLst>
      <p:ext uri="{BB962C8B-B14F-4D97-AF65-F5344CB8AC3E}">
        <p14:creationId xmlns:p14="http://schemas.microsoft.com/office/powerpoint/2010/main" val="1761989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4FFEAF78-BF1A-B744-962C-FD8326E5C370}" type="slidenum">
              <a:rPr lang="en-GB" smtClean="0"/>
              <a:t>11</a:t>
            </a:fld>
            <a:endParaRPr lang="en-GB"/>
          </a:p>
        </p:txBody>
      </p:sp>
    </p:spTree>
    <p:extLst>
      <p:ext uri="{BB962C8B-B14F-4D97-AF65-F5344CB8AC3E}">
        <p14:creationId xmlns:p14="http://schemas.microsoft.com/office/powerpoint/2010/main" val="13643001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4FFEAF78-BF1A-B744-962C-FD8326E5C370}" type="slidenum">
              <a:rPr lang="en-GB" smtClean="0"/>
              <a:t>35</a:t>
            </a:fld>
            <a:endParaRPr lang="en-GB"/>
          </a:p>
        </p:txBody>
      </p:sp>
    </p:spTree>
    <p:extLst>
      <p:ext uri="{BB962C8B-B14F-4D97-AF65-F5344CB8AC3E}">
        <p14:creationId xmlns:p14="http://schemas.microsoft.com/office/powerpoint/2010/main" val="17931001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794BFA3-D9EE-4E88-808B-35745557906F}"/>
              </a:ext>
            </a:extLst>
          </p:cNvPr>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endParaRPr lang="en-GB"/>
          </a:p>
        </p:txBody>
      </p:sp>
      <p:sp>
        <p:nvSpPr>
          <p:cNvPr id="3" name="Podnadpis 2">
            <a:extLst>
              <a:ext uri="{FF2B5EF4-FFF2-40B4-BE49-F238E27FC236}">
                <a16:creationId xmlns:a16="http://schemas.microsoft.com/office/drawing/2014/main" id="{AA28407F-CAE3-4373-9207-FAB1B05B10C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endParaRPr lang="en-GB"/>
          </a:p>
        </p:txBody>
      </p:sp>
      <p:sp>
        <p:nvSpPr>
          <p:cNvPr id="4" name="Zástupný symbol pro datum 3">
            <a:extLst>
              <a:ext uri="{FF2B5EF4-FFF2-40B4-BE49-F238E27FC236}">
                <a16:creationId xmlns:a16="http://schemas.microsoft.com/office/drawing/2014/main" id="{B551BEBD-ACBF-472A-B6E6-B3F07D550830}"/>
              </a:ext>
            </a:extLst>
          </p:cNvPr>
          <p:cNvSpPr>
            <a:spLocks noGrp="1"/>
          </p:cNvSpPr>
          <p:nvPr>
            <p:ph type="dt" sz="half" idx="10"/>
          </p:nvPr>
        </p:nvSpPr>
        <p:spPr/>
        <p:txBody>
          <a:bodyPr/>
          <a:lstStyle/>
          <a:p>
            <a:fld id="{B7365729-7FC9-4DF4-A9F8-397D3D485DB5}" type="datetimeFigureOut">
              <a:rPr lang="en-GB" smtClean="0"/>
              <a:t>09/05/2019</a:t>
            </a:fld>
            <a:endParaRPr lang="en-GB"/>
          </a:p>
        </p:txBody>
      </p:sp>
      <p:sp>
        <p:nvSpPr>
          <p:cNvPr id="5" name="Zástupný symbol pro zápatí 4">
            <a:extLst>
              <a:ext uri="{FF2B5EF4-FFF2-40B4-BE49-F238E27FC236}">
                <a16:creationId xmlns:a16="http://schemas.microsoft.com/office/drawing/2014/main" id="{1E811122-067C-42C3-988B-917FCB2BA779}"/>
              </a:ext>
            </a:extLst>
          </p:cNvPr>
          <p:cNvSpPr>
            <a:spLocks noGrp="1"/>
          </p:cNvSpPr>
          <p:nvPr>
            <p:ph type="ftr" sz="quarter" idx="11"/>
          </p:nvPr>
        </p:nvSpPr>
        <p:spPr/>
        <p:txBody>
          <a:bodyPr/>
          <a:lstStyle/>
          <a:p>
            <a:endParaRPr lang="en-GB"/>
          </a:p>
        </p:txBody>
      </p:sp>
      <p:sp>
        <p:nvSpPr>
          <p:cNvPr id="6" name="Zástupný symbol pro číslo snímku 5">
            <a:extLst>
              <a:ext uri="{FF2B5EF4-FFF2-40B4-BE49-F238E27FC236}">
                <a16:creationId xmlns:a16="http://schemas.microsoft.com/office/drawing/2014/main" id="{03754789-052B-4BA2-AB21-A8345CFAA935}"/>
              </a:ext>
            </a:extLst>
          </p:cNvPr>
          <p:cNvSpPr>
            <a:spLocks noGrp="1"/>
          </p:cNvSpPr>
          <p:nvPr>
            <p:ph type="sldNum" sz="quarter" idx="12"/>
          </p:nvPr>
        </p:nvSpPr>
        <p:spPr/>
        <p:txBody>
          <a:bodyPr/>
          <a:lstStyle/>
          <a:p>
            <a:fld id="{1200FDD2-9B6F-4FA7-8DD8-9C2E0D362497}" type="slidenum">
              <a:rPr lang="en-GB" smtClean="0"/>
              <a:t>‹#›</a:t>
            </a:fld>
            <a:endParaRPr lang="en-GB"/>
          </a:p>
        </p:txBody>
      </p:sp>
    </p:spTree>
    <p:extLst>
      <p:ext uri="{BB962C8B-B14F-4D97-AF65-F5344CB8AC3E}">
        <p14:creationId xmlns:p14="http://schemas.microsoft.com/office/powerpoint/2010/main" val="220589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F725A60-C202-40D3-B9EB-E0526294B54F}"/>
              </a:ext>
            </a:extLst>
          </p:cNvPr>
          <p:cNvSpPr>
            <a:spLocks noGrp="1"/>
          </p:cNvSpPr>
          <p:nvPr>
            <p:ph type="title"/>
          </p:nvPr>
        </p:nvSpPr>
        <p:spPr/>
        <p:txBody>
          <a:bodyPr/>
          <a:lstStyle/>
          <a:p>
            <a:r>
              <a:rPr lang="cs-CZ"/>
              <a:t>Kliknutím lze upravit styl.</a:t>
            </a:r>
            <a:endParaRPr lang="en-GB"/>
          </a:p>
        </p:txBody>
      </p:sp>
      <p:sp>
        <p:nvSpPr>
          <p:cNvPr id="3" name="Zástupný symbol pro svislý text 2">
            <a:extLst>
              <a:ext uri="{FF2B5EF4-FFF2-40B4-BE49-F238E27FC236}">
                <a16:creationId xmlns:a16="http://schemas.microsoft.com/office/drawing/2014/main" id="{2AA640C4-9093-49E9-BDAB-1CE2B50A9BE1}"/>
              </a:ext>
            </a:extLst>
          </p:cNvPr>
          <p:cNvSpPr>
            <a:spLocks noGrp="1"/>
          </p:cNvSpPr>
          <p:nvPr>
            <p:ph type="body" orient="vert" idx="1"/>
          </p:nvPr>
        </p:nvSpPr>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4" name="Zástupný symbol pro datum 3">
            <a:extLst>
              <a:ext uri="{FF2B5EF4-FFF2-40B4-BE49-F238E27FC236}">
                <a16:creationId xmlns:a16="http://schemas.microsoft.com/office/drawing/2014/main" id="{0AC46C71-4A7F-4925-81F4-A656201261FB}"/>
              </a:ext>
            </a:extLst>
          </p:cNvPr>
          <p:cNvSpPr>
            <a:spLocks noGrp="1"/>
          </p:cNvSpPr>
          <p:nvPr>
            <p:ph type="dt" sz="half" idx="10"/>
          </p:nvPr>
        </p:nvSpPr>
        <p:spPr/>
        <p:txBody>
          <a:bodyPr/>
          <a:lstStyle/>
          <a:p>
            <a:fld id="{B7365729-7FC9-4DF4-A9F8-397D3D485DB5}" type="datetimeFigureOut">
              <a:rPr lang="en-GB" smtClean="0"/>
              <a:t>09/05/2019</a:t>
            </a:fld>
            <a:endParaRPr lang="en-GB"/>
          </a:p>
        </p:txBody>
      </p:sp>
      <p:sp>
        <p:nvSpPr>
          <p:cNvPr id="5" name="Zástupný symbol pro zápatí 4">
            <a:extLst>
              <a:ext uri="{FF2B5EF4-FFF2-40B4-BE49-F238E27FC236}">
                <a16:creationId xmlns:a16="http://schemas.microsoft.com/office/drawing/2014/main" id="{BDA19C50-2BE7-457D-A1C7-13A10373D6C3}"/>
              </a:ext>
            </a:extLst>
          </p:cNvPr>
          <p:cNvSpPr>
            <a:spLocks noGrp="1"/>
          </p:cNvSpPr>
          <p:nvPr>
            <p:ph type="ftr" sz="quarter" idx="11"/>
          </p:nvPr>
        </p:nvSpPr>
        <p:spPr/>
        <p:txBody>
          <a:bodyPr/>
          <a:lstStyle/>
          <a:p>
            <a:endParaRPr lang="en-GB"/>
          </a:p>
        </p:txBody>
      </p:sp>
      <p:sp>
        <p:nvSpPr>
          <p:cNvPr id="6" name="Zástupný symbol pro číslo snímku 5">
            <a:extLst>
              <a:ext uri="{FF2B5EF4-FFF2-40B4-BE49-F238E27FC236}">
                <a16:creationId xmlns:a16="http://schemas.microsoft.com/office/drawing/2014/main" id="{1DDC790F-1BEC-4A75-AD51-D55203C97B45}"/>
              </a:ext>
            </a:extLst>
          </p:cNvPr>
          <p:cNvSpPr>
            <a:spLocks noGrp="1"/>
          </p:cNvSpPr>
          <p:nvPr>
            <p:ph type="sldNum" sz="quarter" idx="12"/>
          </p:nvPr>
        </p:nvSpPr>
        <p:spPr/>
        <p:txBody>
          <a:bodyPr/>
          <a:lstStyle/>
          <a:p>
            <a:fld id="{1200FDD2-9B6F-4FA7-8DD8-9C2E0D362497}" type="slidenum">
              <a:rPr lang="en-GB" smtClean="0"/>
              <a:t>‹#›</a:t>
            </a:fld>
            <a:endParaRPr lang="en-GB"/>
          </a:p>
        </p:txBody>
      </p:sp>
    </p:spTree>
    <p:extLst>
      <p:ext uri="{BB962C8B-B14F-4D97-AF65-F5344CB8AC3E}">
        <p14:creationId xmlns:p14="http://schemas.microsoft.com/office/powerpoint/2010/main" val="32045093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a:extLst>
              <a:ext uri="{FF2B5EF4-FFF2-40B4-BE49-F238E27FC236}">
                <a16:creationId xmlns:a16="http://schemas.microsoft.com/office/drawing/2014/main" id="{7D11B60B-41F7-4ECC-8A43-25139F8D3B68}"/>
              </a:ext>
            </a:extLst>
          </p:cNvPr>
          <p:cNvSpPr>
            <a:spLocks noGrp="1"/>
          </p:cNvSpPr>
          <p:nvPr>
            <p:ph type="title" orient="vert"/>
          </p:nvPr>
        </p:nvSpPr>
        <p:spPr>
          <a:xfrm>
            <a:off x="8724900" y="365125"/>
            <a:ext cx="2628900" cy="5811838"/>
          </a:xfrm>
        </p:spPr>
        <p:txBody>
          <a:bodyPr vert="eaVert"/>
          <a:lstStyle/>
          <a:p>
            <a:r>
              <a:rPr lang="cs-CZ"/>
              <a:t>Kliknutím lze upravit styl.</a:t>
            </a:r>
            <a:endParaRPr lang="en-GB"/>
          </a:p>
        </p:txBody>
      </p:sp>
      <p:sp>
        <p:nvSpPr>
          <p:cNvPr id="3" name="Zástupný symbol pro svislý text 2">
            <a:extLst>
              <a:ext uri="{FF2B5EF4-FFF2-40B4-BE49-F238E27FC236}">
                <a16:creationId xmlns:a16="http://schemas.microsoft.com/office/drawing/2014/main" id="{E307CF87-30B2-47E7-8D38-CB8A14DBA3AD}"/>
              </a:ext>
            </a:extLst>
          </p:cNvPr>
          <p:cNvSpPr>
            <a:spLocks noGrp="1"/>
          </p:cNvSpPr>
          <p:nvPr>
            <p:ph type="body" orient="vert" idx="1"/>
          </p:nvPr>
        </p:nvSpPr>
        <p:spPr>
          <a:xfrm>
            <a:off x="838200" y="365125"/>
            <a:ext cx="7734300" cy="5811838"/>
          </a:xfrm>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4" name="Zástupný symbol pro datum 3">
            <a:extLst>
              <a:ext uri="{FF2B5EF4-FFF2-40B4-BE49-F238E27FC236}">
                <a16:creationId xmlns:a16="http://schemas.microsoft.com/office/drawing/2014/main" id="{A5A91821-CB43-45D8-9D0E-B06A22E56AC1}"/>
              </a:ext>
            </a:extLst>
          </p:cNvPr>
          <p:cNvSpPr>
            <a:spLocks noGrp="1"/>
          </p:cNvSpPr>
          <p:nvPr>
            <p:ph type="dt" sz="half" idx="10"/>
          </p:nvPr>
        </p:nvSpPr>
        <p:spPr/>
        <p:txBody>
          <a:bodyPr/>
          <a:lstStyle/>
          <a:p>
            <a:fld id="{B7365729-7FC9-4DF4-A9F8-397D3D485DB5}" type="datetimeFigureOut">
              <a:rPr lang="en-GB" smtClean="0"/>
              <a:t>09/05/2019</a:t>
            </a:fld>
            <a:endParaRPr lang="en-GB"/>
          </a:p>
        </p:txBody>
      </p:sp>
      <p:sp>
        <p:nvSpPr>
          <p:cNvPr id="5" name="Zástupný symbol pro zápatí 4">
            <a:extLst>
              <a:ext uri="{FF2B5EF4-FFF2-40B4-BE49-F238E27FC236}">
                <a16:creationId xmlns:a16="http://schemas.microsoft.com/office/drawing/2014/main" id="{44931DE8-AD9A-4BB8-97B8-C1C37A992E69}"/>
              </a:ext>
            </a:extLst>
          </p:cNvPr>
          <p:cNvSpPr>
            <a:spLocks noGrp="1"/>
          </p:cNvSpPr>
          <p:nvPr>
            <p:ph type="ftr" sz="quarter" idx="11"/>
          </p:nvPr>
        </p:nvSpPr>
        <p:spPr/>
        <p:txBody>
          <a:bodyPr/>
          <a:lstStyle/>
          <a:p>
            <a:endParaRPr lang="en-GB"/>
          </a:p>
        </p:txBody>
      </p:sp>
      <p:sp>
        <p:nvSpPr>
          <p:cNvPr id="6" name="Zástupný symbol pro číslo snímku 5">
            <a:extLst>
              <a:ext uri="{FF2B5EF4-FFF2-40B4-BE49-F238E27FC236}">
                <a16:creationId xmlns:a16="http://schemas.microsoft.com/office/drawing/2014/main" id="{B6C5567C-C6DA-4149-AD5C-A8A398CEEC61}"/>
              </a:ext>
            </a:extLst>
          </p:cNvPr>
          <p:cNvSpPr>
            <a:spLocks noGrp="1"/>
          </p:cNvSpPr>
          <p:nvPr>
            <p:ph type="sldNum" sz="quarter" idx="12"/>
          </p:nvPr>
        </p:nvSpPr>
        <p:spPr/>
        <p:txBody>
          <a:bodyPr/>
          <a:lstStyle/>
          <a:p>
            <a:fld id="{1200FDD2-9B6F-4FA7-8DD8-9C2E0D362497}" type="slidenum">
              <a:rPr lang="en-GB" smtClean="0"/>
              <a:t>‹#›</a:t>
            </a:fld>
            <a:endParaRPr lang="en-GB"/>
          </a:p>
        </p:txBody>
      </p:sp>
    </p:spTree>
    <p:extLst>
      <p:ext uri="{BB962C8B-B14F-4D97-AF65-F5344CB8AC3E}">
        <p14:creationId xmlns:p14="http://schemas.microsoft.com/office/powerpoint/2010/main" val="18417468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5A193BC-A438-468F-B685-79866DD8AFA3}"/>
              </a:ext>
            </a:extLst>
          </p:cNvPr>
          <p:cNvSpPr>
            <a:spLocks noGrp="1"/>
          </p:cNvSpPr>
          <p:nvPr>
            <p:ph type="title"/>
          </p:nvPr>
        </p:nvSpPr>
        <p:spPr/>
        <p:txBody>
          <a:bodyPr/>
          <a:lstStyle/>
          <a:p>
            <a:r>
              <a:rPr lang="cs-CZ"/>
              <a:t>Kliknutím lze upravit styl.</a:t>
            </a:r>
            <a:endParaRPr lang="en-GB"/>
          </a:p>
        </p:txBody>
      </p:sp>
      <p:sp>
        <p:nvSpPr>
          <p:cNvPr id="3" name="Zástupný symbol pro obsah 2">
            <a:extLst>
              <a:ext uri="{FF2B5EF4-FFF2-40B4-BE49-F238E27FC236}">
                <a16:creationId xmlns:a16="http://schemas.microsoft.com/office/drawing/2014/main" id="{E4BD878B-086C-441E-861C-848F88F92B3F}"/>
              </a:ext>
            </a:extLst>
          </p:cNvPr>
          <p:cNvSpPr>
            <a:spLocks noGrp="1"/>
          </p:cNvSpPr>
          <p:nvPr>
            <p:ph idx="1"/>
          </p:nvPr>
        </p:nvSpPr>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4" name="Zástupný symbol pro datum 3">
            <a:extLst>
              <a:ext uri="{FF2B5EF4-FFF2-40B4-BE49-F238E27FC236}">
                <a16:creationId xmlns:a16="http://schemas.microsoft.com/office/drawing/2014/main" id="{CE2CB0BA-348D-48C7-906B-A362DB9F07DE}"/>
              </a:ext>
            </a:extLst>
          </p:cNvPr>
          <p:cNvSpPr>
            <a:spLocks noGrp="1"/>
          </p:cNvSpPr>
          <p:nvPr>
            <p:ph type="dt" sz="half" idx="10"/>
          </p:nvPr>
        </p:nvSpPr>
        <p:spPr/>
        <p:txBody>
          <a:bodyPr/>
          <a:lstStyle/>
          <a:p>
            <a:fld id="{B7365729-7FC9-4DF4-A9F8-397D3D485DB5}" type="datetimeFigureOut">
              <a:rPr lang="en-GB" smtClean="0"/>
              <a:t>09/05/2019</a:t>
            </a:fld>
            <a:endParaRPr lang="en-GB"/>
          </a:p>
        </p:txBody>
      </p:sp>
      <p:sp>
        <p:nvSpPr>
          <p:cNvPr id="5" name="Zástupný symbol pro zápatí 4">
            <a:extLst>
              <a:ext uri="{FF2B5EF4-FFF2-40B4-BE49-F238E27FC236}">
                <a16:creationId xmlns:a16="http://schemas.microsoft.com/office/drawing/2014/main" id="{4BFE77F1-6A18-4A6B-989B-9E735A1FA324}"/>
              </a:ext>
            </a:extLst>
          </p:cNvPr>
          <p:cNvSpPr>
            <a:spLocks noGrp="1"/>
          </p:cNvSpPr>
          <p:nvPr>
            <p:ph type="ftr" sz="quarter" idx="11"/>
          </p:nvPr>
        </p:nvSpPr>
        <p:spPr/>
        <p:txBody>
          <a:bodyPr/>
          <a:lstStyle/>
          <a:p>
            <a:endParaRPr lang="en-GB"/>
          </a:p>
        </p:txBody>
      </p:sp>
      <p:sp>
        <p:nvSpPr>
          <p:cNvPr id="6" name="Zástupný symbol pro číslo snímku 5">
            <a:extLst>
              <a:ext uri="{FF2B5EF4-FFF2-40B4-BE49-F238E27FC236}">
                <a16:creationId xmlns:a16="http://schemas.microsoft.com/office/drawing/2014/main" id="{2FD7CD09-5E73-49DD-B3B7-5B7731CCBE00}"/>
              </a:ext>
            </a:extLst>
          </p:cNvPr>
          <p:cNvSpPr>
            <a:spLocks noGrp="1"/>
          </p:cNvSpPr>
          <p:nvPr>
            <p:ph type="sldNum" sz="quarter" idx="12"/>
          </p:nvPr>
        </p:nvSpPr>
        <p:spPr/>
        <p:txBody>
          <a:bodyPr/>
          <a:lstStyle/>
          <a:p>
            <a:fld id="{1200FDD2-9B6F-4FA7-8DD8-9C2E0D362497}" type="slidenum">
              <a:rPr lang="en-GB" smtClean="0"/>
              <a:t>‹#›</a:t>
            </a:fld>
            <a:endParaRPr lang="en-GB"/>
          </a:p>
        </p:txBody>
      </p:sp>
    </p:spTree>
    <p:extLst>
      <p:ext uri="{BB962C8B-B14F-4D97-AF65-F5344CB8AC3E}">
        <p14:creationId xmlns:p14="http://schemas.microsoft.com/office/powerpoint/2010/main" val="12042771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75F5666-7501-4BB2-8A80-0CB43AC1D0BB}"/>
              </a:ext>
            </a:extLst>
          </p:cNvPr>
          <p:cNvSpPr>
            <a:spLocks noGrp="1"/>
          </p:cNvSpPr>
          <p:nvPr>
            <p:ph type="title"/>
          </p:nvPr>
        </p:nvSpPr>
        <p:spPr>
          <a:xfrm>
            <a:off x="831850" y="1709738"/>
            <a:ext cx="10515600" cy="2852737"/>
          </a:xfrm>
        </p:spPr>
        <p:txBody>
          <a:bodyPr anchor="b"/>
          <a:lstStyle>
            <a:lvl1pPr>
              <a:defRPr sz="6000"/>
            </a:lvl1pPr>
          </a:lstStyle>
          <a:p>
            <a:r>
              <a:rPr lang="cs-CZ"/>
              <a:t>Kliknutím lze upravit styl.</a:t>
            </a:r>
            <a:endParaRPr lang="en-GB"/>
          </a:p>
        </p:txBody>
      </p:sp>
      <p:sp>
        <p:nvSpPr>
          <p:cNvPr id="3" name="Zástupný symbol pro text 2">
            <a:extLst>
              <a:ext uri="{FF2B5EF4-FFF2-40B4-BE49-F238E27FC236}">
                <a16:creationId xmlns:a16="http://schemas.microsoft.com/office/drawing/2014/main" id="{449AD634-B48E-43AC-AD11-5AE6790A6E5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Upravte styly předlohy textu.</a:t>
            </a:r>
          </a:p>
        </p:txBody>
      </p:sp>
      <p:sp>
        <p:nvSpPr>
          <p:cNvPr id="4" name="Zástupný symbol pro datum 3">
            <a:extLst>
              <a:ext uri="{FF2B5EF4-FFF2-40B4-BE49-F238E27FC236}">
                <a16:creationId xmlns:a16="http://schemas.microsoft.com/office/drawing/2014/main" id="{50172B0C-7E66-46B3-B80A-6C0EA36E5C72}"/>
              </a:ext>
            </a:extLst>
          </p:cNvPr>
          <p:cNvSpPr>
            <a:spLocks noGrp="1"/>
          </p:cNvSpPr>
          <p:nvPr>
            <p:ph type="dt" sz="half" idx="10"/>
          </p:nvPr>
        </p:nvSpPr>
        <p:spPr/>
        <p:txBody>
          <a:bodyPr/>
          <a:lstStyle/>
          <a:p>
            <a:fld id="{B7365729-7FC9-4DF4-A9F8-397D3D485DB5}" type="datetimeFigureOut">
              <a:rPr lang="en-GB" smtClean="0"/>
              <a:t>09/05/2019</a:t>
            </a:fld>
            <a:endParaRPr lang="en-GB"/>
          </a:p>
        </p:txBody>
      </p:sp>
      <p:sp>
        <p:nvSpPr>
          <p:cNvPr id="5" name="Zástupný symbol pro zápatí 4">
            <a:extLst>
              <a:ext uri="{FF2B5EF4-FFF2-40B4-BE49-F238E27FC236}">
                <a16:creationId xmlns:a16="http://schemas.microsoft.com/office/drawing/2014/main" id="{6166298C-39A3-4D62-94CA-ED9F49015C61}"/>
              </a:ext>
            </a:extLst>
          </p:cNvPr>
          <p:cNvSpPr>
            <a:spLocks noGrp="1"/>
          </p:cNvSpPr>
          <p:nvPr>
            <p:ph type="ftr" sz="quarter" idx="11"/>
          </p:nvPr>
        </p:nvSpPr>
        <p:spPr/>
        <p:txBody>
          <a:bodyPr/>
          <a:lstStyle/>
          <a:p>
            <a:endParaRPr lang="en-GB"/>
          </a:p>
        </p:txBody>
      </p:sp>
      <p:sp>
        <p:nvSpPr>
          <p:cNvPr id="6" name="Zástupný symbol pro číslo snímku 5">
            <a:extLst>
              <a:ext uri="{FF2B5EF4-FFF2-40B4-BE49-F238E27FC236}">
                <a16:creationId xmlns:a16="http://schemas.microsoft.com/office/drawing/2014/main" id="{ABAFAA92-4908-4315-A5A7-2AF4DC572FD1}"/>
              </a:ext>
            </a:extLst>
          </p:cNvPr>
          <p:cNvSpPr>
            <a:spLocks noGrp="1"/>
          </p:cNvSpPr>
          <p:nvPr>
            <p:ph type="sldNum" sz="quarter" idx="12"/>
          </p:nvPr>
        </p:nvSpPr>
        <p:spPr/>
        <p:txBody>
          <a:bodyPr/>
          <a:lstStyle/>
          <a:p>
            <a:fld id="{1200FDD2-9B6F-4FA7-8DD8-9C2E0D362497}" type="slidenum">
              <a:rPr lang="en-GB" smtClean="0"/>
              <a:t>‹#›</a:t>
            </a:fld>
            <a:endParaRPr lang="en-GB"/>
          </a:p>
        </p:txBody>
      </p:sp>
    </p:spTree>
    <p:extLst>
      <p:ext uri="{BB962C8B-B14F-4D97-AF65-F5344CB8AC3E}">
        <p14:creationId xmlns:p14="http://schemas.microsoft.com/office/powerpoint/2010/main" val="15635990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499045E-4B0B-430E-AF24-8928280779FF}"/>
              </a:ext>
            </a:extLst>
          </p:cNvPr>
          <p:cNvSpPr>
            <a:spLocks noGrp="1"/>
          </p:cNvSpPr>
          <p:nvPr>
            <p:ph type="title"/>
          </p:nvPr>
        </p:nvSpPr>
        <p:spPr/>
        <p:txBody>
          <a:bodyPr/>
          <a:lstStyle/>
          <a:p>
            <a:r>
              <a:rPr lang="cs-CZ"/>
              <a:t>Kliknutím lze upravit styl.</a:t>
            </a:r>
            <a:endParaRPr lang="en-GB"/>
          </a:p>
        </p:txBody>
      </p:sp>
      <p:sp>
        <p:nvSpPr>
          <p:cNvPr id="3" name="Zástupný symbol pro obsah 2">
            <a:extLst>
              <a:ext uri="{FF2B5EF4-FFF2-40B4-BE49-F238E27FC236}">
                <a16:creationId xmlns:a16="http://schemas.microsoft.com/office/drawing/2014/main" id="{0455AC1D-8548-474C-B342-FFD57FB8D2DA}"/>
              </a:ext>
            </a:extLst>
          </p:cNvPr>
          <p:cNvSpPr>
            <a:spLocks noGrp="1"/>
          </p:cNvSpPr>
          <p:nvPr>
            <p:ph sz="half" idx="1"/>
          </p:nvPr>
        </p:nvSpPr>
        <p:spPr>
          <a:xfrm>
            <a:off x="838200" y="1825625"/>
            <a:ext cx="5181600" cy="435133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4" name="Zástupný symbol pro obsah 3">
            <a:extLst>
              <a:ext uri="{FF2B5EF4-FFF2-40B4-BE49-F238E27FC236}">
                <a16:creationId xmlns:a16="http://schemas.microsoft.com/office/drawing/2014/main" id="{463C3999-0A74-44F6-BEB6-7493961AF388}"/>
              </a:ext>
            </a:extLst>
          </p:cNvPr>
          <p:cNvSpPr>
            <a:spLocks noGrp="1"/>
          </p:cNvSpPr>
          <p:nvPr>
            <p:ph sz="half" idx="2"/>
          </p:nvPr>
        </p:nvSpPr>
        <p:spPr>
          <a:xfrm>
            <a:off x="6172200" y="1825625"/>
            <a:ext cx="5181600" cy="435133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5" name="Zástupný symbol pro datum 4">
            <a:extLst>
              <a:ext uri="{FF2B5EF4-FFF2-40B4-BE49-F238E27FC236}">
                <a16:creationId xmlns:a16="http://schemas.microsoft.com/office/drawing/2014/main" id="{C0F1B1C1-1E69-4E24-A7AD-C6EFEADECEC8}"/>
              </a:ext>
            </a:extLst>
          </p:cNvPr>
          <p:cNvSpPr>
            <a:spLocks noGrp="1"/>
          </p:cNvSpPr>
          <p:nvPr>
            <p:ph type="dt" sz="half" idx="10"/>
          </p:nvPr>
        </p:nvSpPr>
        <p:spPr/>
        <p:txBody>
          <a:bodyPr/>
          <a:lstStyle/>
          <a:p>
            <a:fld id="{B7365729-7FC9-4DF4-A9F8-397D3D485DB5}" type="datetimeFigureOut">
              <a:rPr lang="en-GB" smtClean="0"/>
              <a:t>09/05/2019</a:t>
            </a:fld>
            <a:endParaRPr lang="en-GB"/>
          </a:p>
        </p:txBody>
      </p:sp>
      <p:sp>
        <p:nvSpPr>
          <p:cNvPr id="6" name="Zástupný symbol pro zápatí 5">
            <a:extLst>
              <a:ext uri="{FF2B5EF4-FFF2-40B4-BE49-F238E27FC236}">
                <a16:creationId xmlns:a16="http://schemas.microsoft.com/office/drawing/2014/main" id="{76968C38-B25F-4F19-9209-9B3DA1C2D85A}"/>
              </a:ext>
            </a:extLst>
          </p:cNvPr>
          <p:cNvSpPr>
            <a:spLocks noGrp="1"/>
          </p:cNvSpPr>
          <p:nvPr>
            <p:ph type="ftr" sz="quarter" idx="11"/>
          </p:nvPr>
        </p:nvSpPr>
        <p:spPr/>
        <p:txBody>
          <a:bodyPr/>
          <a:lstStyle/>
          <a:p>
            <a:endParaRPr lang="en-GB"/>
          </a:p>
        </p:txBody>
      </p:sp>
      <p:sp>
        <p:nvSpPr>
          <p:cNvPr id="7" name="Zástupný symbol pro číslo snímku 6">
            <a:extLst>
              <a:ext uri="{FF2B5EF4-FFF2-40B4-BE49-F238E27FC236}">
                <a16:creationId xmlns:a16="http://schemas.microsoft.com/office/drawing/2014/main" id="{94AF394E-C0A9-4F6A-8604-C9CDBA501FC0}"/>
              </a:ext>
            </a:extLst>
          </p:cNvPr>
          <p:cNvSpPr>
            <a:spLocks noGrp="1"/>
          </p:cNvSpPr>
          <p:nvPr>
            <p:ph type="sldNum" sz="quarter" idx="12"/>
          </p:nvPr>
        </p:nvSpPr>
        <p:spPr/>
        <p:txBody>
          <a:bodyPr/>
          <a:lstStyle/>
          <a:p>
            <a:fld id="{1200FDD2-9B6F-4FA7-8DD8-9C2E0D362497}" type="slidenum">
              <a:rPr lang="en-GB" smtClean="0"/>
              <a:t>‹#›</a:t>
            </a:fld>
            <a:endParaRPr lang="en-GB"/>
          </a:p>
        </p:txBody>
      </p:sp>
    </p:spTree>
    <p:extLst>
      <p:ext uri="{BB962C8B-B14F-4D97-AF65-F5344CB8AC3E}">
        <p14:creationId xmlns:p14="http://schemas.microsoft.com/office/powerpoint/2010/main" val="26410405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8125786-9012-4F48-B34A-D004CB6C2D42}"/>
              </a:ext>
            </a:extLst>
          </p:cNvPr>
          <p:cNvSpPr>
            <a:spLocks noGrp="1"/>
          </p:cNvSpPr>
          <p:nvPr>
            <p:ph type="title"/>
          </p:nvPr>
        </p:nvSpPr>
        <p:spPr>
          <a:xfrm>
            <a:off x="839788" y="365125"/>
            <a:ext cx="10515600" cy="1325563"/>
          </a:xfrm>
        </p:spPr>
        <p:txBody>
          <a:bodyPr/>
          <a:lstStyle/>
          <a:p>
            <a:r>
              <a:rPr lang="cs-CZ"/>
              <a:t>Kliknutím lze upravit styl.</a:t>
            </a:r>
            <a:endParaRPr lang="en-GB"/>
          </a:p>
        </p:txBody>
      </p:sp>
      <p:sp>
        <p:nvSpPr>
          <p:cNvPr id="3" name="Zástupný symbol pro text 2">
            <a:extLst>
              <a:ext uri="{FF2B5EF4-FFF2-40B4-BE49-F238E27FC236}">
                <a16:creationId xmlns:a16="http://schemas.microsoft.com/office/drawing/2014/main" id="{7AF247E6-0864-4F8B-A5D0-54A1DDCCB59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4" name="Zástupný symbol pro obsah 3">
            <a:extLst>
              <a:ext uri="{FF2B5EF4-FFF2-40B4-BE49-F238E27FC236}">
                <a16:creationId xmlns:a16="http://schemas.microsoft.com/office/drawing/2014/main" id="{B48C81FB-5546-492F-98FE-0997D0D2F38B}"/>
              </a:ext>
            </a:extLst>
          </p:cNvPr>
          <p:cNvSpPr>
            <a:spLocks noGrp="1"/>
          </p:cNvSpPr>
          <p:nvPr>
            <p:ph sz="half" idx="2"/>
          </p:nvPr>
        </p:nvSpPr>
        <p:spPr>
          <a:xfrm>
            <a:off x="839788" y="2505075"/>
            <a:ext cx="5157787" cy="368458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5" name="Zástupný symbol pro text 4">
            <a:extLst>
              <a:ext uri="{FF2B5EF4-FFF2-40B4-BE49-F238E27FC236}">
                <a16:creationId xmlns:a16="http://schemas.microsoft.com/office/drawing/2014/main" id="{10CF937D-B678-44DC-927A-652FE2E3B70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6" name="Zástupný symbol pro obsah 5">
            <a:extLst>
              <a:ext uri="{FF2B5EF4-FFF2-40B4-BE49-F238E27FC236}">
                <a16:creationId xmlns:a16="http://schemas.microsoft.com/office/drawing/2014/main" id="{15A9C802-B5E0-427C-A9EB-E12BA8DDBA04}"/>
              </a:ext>
            </a:extLst>
          </p:cNvPr>
          <p:cNvSpPr>
            <a:spLocks noGrp="1"/>
          </p:cNvSpPr>
          <p:nvPr>
            <p:ph sz="quarter" idx="4"/>
          </p:nvPr>
        </p:nvSpPr>
        <p:spPr>
          <a:xfrm>
            <a:off x="6172200" y="2505075"/>
            <a:ext cx="5183188" cy="368458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7" name="Zástupný symbol pro datum 6">
            <a:extLst>
              <a:ext uri="{FF2B5EF4-FFF2-40B4-BE49-F238E27FC236}">
                <a16:creationId xmlns:a16="http://schemas.microsoft.com/office/drawing/2014/main" id="{C9BB0915-4228-4792-97C8-A9350FD1ED44}"/>
              </a:ext>
            </a:extLst>
          </p:cNvPr>
          <p:cNvSpPr>
            <a:spLocks noGrp="1"/>
          </p:cNvSpPr>
          <p:nvPr>
            <p:ph type="dt" sz="half" idx="10"/>
          </p:nvPr>
        </p:nvSpPr>
        <p:spPr/>
        <p:txBody>
          <a:bodyPr/>
          <a:lstStyle/>
          <a:p>
            <a:fld id="{B7365729-7FC9-4DF4-A9F8-397D3D485DB5}" type="datetimeFigureOut">
              <a:rPr lang="en-GB" smtClean="0"/>
              <a:t>09/05/2019</a:t>
            </a:fld>
            <a:endParaRPr lang="en-GB"/>
          </a:p>
        </p:txBody>
      </p:sp>
      <p:sp>
        <p:nvSpPr>
          <p:cNvPr id="8" name="Zástupný symbol pro zápatí 7">
            <a:extLst>
              <a:ext uri="{FF2B5EF4-FFF2-40B4-BE49-F238E27FC236}">
                <a16:creationId xmlns:a16="http://schemas.microsoft.com/office/drawing/2014/main" id="{885AF5BF-BB59-4A82-93C2-65FA2FFE7AB4}"/>
              </a:ext>
            </a:extLst>
          </p:cNvPr>
          <p:cNvSpPr>
            <a:spLocks noGrp="1"/>
          </p:cNvSpPr>
          <p:nvPr>
            <p:ph type="ftr" sz="quarter" idx="11"/>
          </p:nvPr>
        </p:nvSpPr>
        <p:spPr/>
        <p:txBody>
          <a:bodyPr/>
          <a:lstStyle/>
          <a:p>
            <a:endParaRPr lang="en-GB"/>
          </a:p>
        </p:txBody>
      </p:sp>
      <p:sp>
        <p:nvSpPr>
          <p:cNvPr id="9" name="Zástupný symbol pro číslo snímku 8">
            <a:extLst>
              <a:ext uri="{FF2B5EF4-FFF2-40B4-BE49-F238E27FC236}">
                <a16:creationId xmlns:a16="http://schemas.microsoft.com/office/drawing/2014/main" id="{16537BA8-FBDA-42E4-BDC3-43EBE6052319}"/>
              </a:ext>
            </a:extLst>
          </p:cNvPr>
          <p:cNvSpPr>
            <a:spLocks noGrp="1"/>
          </p:cNvSpPr>
          <p:nvPr>
            <p:ph type="sldNum" sz="quarter" idx="12"/>
          </p:nvPr>
        </p:nvSpPr>
        <p:spPr/>
        <p:txBody>
          <a:bodyPr/>
          <a:lstStyle/>
          <a:p>
            <a:fld id="{1200FDD2-9B6F-4FA7-8DD8-9C2E0D362497}" type="slidenum">
              <a:rPr lang="en-GB" smtClean="0"/>
              <a:t>‹#›</a:t>
            </a:fld>
            <a:endParaRPr lang="en-GB"/>
          </a:p>
        </p:txBody>
      </p:sp>
    </p:spTree>
    <p:extLst>
      <p:ext uri="{BB962C8B-B14F-4D97-AF65-F5344CB8AC3E}">
        <p14:creationId xmlns:p14="http://schemas.microsoft.com/office/powerpoint/2010/main" val="30997206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B3996F2-4807-448C-867C-B9EEF549F71A}"/>
              </a:ext>
            </a:extLst>
          </p:cNvPr>
          <p:cNvSpPr>
            <a:spLocks noGrp="1"/>
          </p:cNvSpPr>
          <p:nvPr>
            <p:ph type="title"/>
          </p:nvPr>
        </p:nvSpPr>
        <p:spPr/>
        <p:txBody>
          <a:bodyPr/>
          <a:lstStyle/>
          <a:p>
            <a:r>
              <a:rPr lang="cs-CZ"/>
              <a:t>Kliknutím lze upravit styl.</a:t>
            </a:r>
            <a:endParaRPr lang="en-GB"/>
          </a:p>
        </p:txBody>
      </p:sp>
      <p:sp>
        <p:nvSpPr>
          <p:cNvPr id="3" name="Zástupný symbol pro datum 2">
            <a:extLst>
              <a:ext uri="{FF2B5EF4-FFF2-40B4-BE49-F238E27FC236}">
                <a16:creationId xmlns:a16="http://schemas.microsoft.com/office/drawing/2014/main" id="{EF678D27-ED1A-4857-A184-20EEAE412219}"/>
              </a:ext>
            </a:extLst>
          </p:cNvPr>
          <p:cNvSpPr>
            <a:spLocks noGrp="1"/>
          </p:cNvSpPr>
          <p:nvPr>
            <p:ph type="dt" sz="half" idx="10"/>
          </p:nvPr>
        </p:nvSpPr>
        <p:spPr/>
        <p:txBody>
          <a:bodyPr/>
          <a:lstStyle/>
          <a:p>
            <a:fld id="{B7365729-7FC9-4DF4-A9F8-397D3D485DB5}" type="datetimeFigureOut">
              <a:rPr lang="en-GB" smtClean="0"/>
              <a:t>09/05/2019</a:t>
            </a:fld>
            <a:endParaRPr lang="en-GB"/>
          </a:p>
        </p:txBody>
      </p:sp>
      <p:sp>
        <p:nvSpPr>
          <p:cNvPr id="4" name="Zástupný symbol pro zápatí 3">
            <a:extLst>
              <a:ext uri="{FF2B5EF4-FFF2-40B4-BE49-F238E27FC236}">
                <a16:creationId xmlns:a16="http://schemas.microsoft.com/office/drawing/2014/main" id="{F8154173-03FA-4553-AB7B-9F8A7EBF634A}"/>
              </a:ext>
            </a:extLst>
          </p:cNvPr>
          <p:cNvSpPr>
            <a:spLocks noGrp="1"/>
          </p:cNvSpPr>
          <p:nvPr>
            <p:ph type="ftr" sz="quarter" idx="11"/>
          </p:nvPr>
        </p:nvSpPr>
        <p:spPr/>
        <p:txBody>
          <a:bodyPr/>
          <a:lstStyle/>
          <a:p>
            <a:endParaRPr lang="en-GB"/>
          </a:p>
        </p:txBody>
      </p:sp>
      <p:sp>
        <p:nvSpPr>
          <p:cNvPr id="5" name="Zástupný symbol pro číslo snímku 4">
            <a:extLst>
              <a:ext uri="{FF2B5EF4-FFF2-40B4-BE49-F238E27FC236}">
                <a16:creationId xmlns:a16="http://schemas.microsoft.com/office/drawing/2014/main" id="{B501BB17-F768-4BF7-8307-386C4F5F26F0}"/>
              </a:ext>
            </a:extLst>
          </p:cNvPr>
          <p:cNvSpPr>
            <a:spLocks noGrp="1"/>
          </p:cNvSpPr>
          <p:nvPr>
            <p:ph type="sldNum" sz="quarter" idx="12"/>
          </p:nvPr>
        </p:nvSpPr>
        <p:spPr/>
        <p:txBody>
          <a:bodyPr/>
          <a:lstStyle/>
          <a:p>
            <a:fld id="{1200FDD2-9B6F-4FA7-8DD8-9C2E0D362497}" type="slidenum">
              <a:rPr lang="en-GB" smtClean="0"/>
              <a:t>‹#›</a:t>
            </a:fld>
            <a:endParaRPr lang="en-GB"/>
          </a:p>
        </p:txBody>
      </p:sp>
    </p:spTree>
    <p:extLst>
      <p:ext uri="{BB962C8B-B14F-4D97-AF65-F5344CB8AC3E}">
        <p14:creationId xmlns:p14="http://schemas.microsoft.com/office/powerpoint/2010/main" val="4584970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a:extLst>
              <a:ext uri="{FF2B5EF4-FFF2-40B4-BE49-F238E27FC236}">
                <a16:creationId xmlns:a16="http://schemas.microsoft.com/office/drawing/2014/main" id="{983B1778-AADB-46BA-90B4-B28C2194E7E7}"/>
              </a:ext>
            </a:extLst>
          </p:cNvPr>
          <p:cNvSpPr>
            <a:spLocks noGrp="1"/>
          </p:cNvSpPr>
          <p:nvPr>
            <p:ph type="dt" sz="half" idx="10"/>
          </p:nvPr>
        </p:nvSpPr>
        <p:spPr/>
        <p:txBody>
          <a:bodyPr/>
          <a:lstStyle/>
          <a:p>
            <a:fld id="{B7365729-7FC9-4DF4-A9F8-397D3D485DB5}" type="datetimeFigureOut">
              <a:rPr lang="en-GB" smtClean="0"/>
              <a:t>09/05/2019</a:t>
            </a:fld>
            <a:endParaRPr lang="en-GB"/>
          </a:p>
        </p:txBody>
      </p:sp>
      <p:sp>
        <p:nvSpPr>
          <p:cNvPr id="3" name="Zástupný symbol pro zápatí 2">
            <a:extLst>
              <a:ext uri="{FF2B5EF4-FFF2-40B4-BE49-F238E27FC236}">
                <a16:creationId xmlns:a16="http://schemas.microsoft.com/office/drawing/2014/main" id="{C64141B5-10A5-498F-95BC-AECEAF53DD54}"/>
              </a:ext>
            </a:extLst>
          </p:cNvPr>
          <p:cNvSpPr>
            <a:spLocks noGrp="1"/>
          </p:cNvSpPr>
          <p:nvPr>
            <p:ph type="ftr" sz="quarter" idx="11"/>
          </p:nvPr>
        </p:nvSpPr>
        <p:spPr/>
        <p:txBody>
          <a:bodyPr/>
          <a:lstStyle/>
          <a:p>
            <a:endParaRPr lang="en-GB"/>
          </a:p>
        </p:txBody>
      </p:sp>
      <p:sp>
        <p:nvSpPr>
          <p:cNvPr id="4" name="Zástupný symbol pro číslo snímku 3">
            <a:extLst>
              <a:ext uri="{FF2B5EF4-FFF2-40B4-BE49-F238E27FC236}">
                <a16:creationId xmlns:a16="http://schemas.microsoft.com/office/drawing/2014/main" id="{6F4BB8BC-A15A-42AC-95CF-8B22D34370A0}"/>
              </a:ext>
            </a:extLst>
          </p:cNvPr>
          <p:cNvSpPr>
            <a:spLocks noGrp="1"/>
          </p:cNvSpPr>
          <p:nvPr>
            <p:ph type="sldNum" sz="quarter" idx="12"/>
          </p:nvPr>
        </p:nvSpPr>
        <p:spPr/>
        <p:txBody>
          <a:bodyPr/>
          <a:lstStyle/>
          <a:p>
            <a:fld id="{1200FDD2-9B6F-4FA7-8DD8-9C2E0D362497}" type="slidenum">
              <a:rPr lang="en-GB" smtClean="0"/>
              <a:t>‹#›</a:t>
            </a:fld>
            <a:endParaRPr lang="en-GB"/>
          </a:p>
        </p:txBody>
      </p:sp>
    </p:spTree>
    <p:extLst>
      <p:ext uri="{BB962C8B-B14F-4D97-AF65-F5344CB8AC3E}">
        <p14:creationId xmlns:p14="http://schemas.microsoft.com/office/powerpoint/2010/main" val="2195752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FB9B006-6077-467F-9FB8-4252DF9A5536}"/>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endParaRPr lang="en-GB"/>
          </a:p>
        </p:txBody>
      </p:sp>
      <p:sp>
        <p:nvSpPr>
          <p:cNvPr id="3" name="Zástupný symbol pro obsah 2">
            <a:extLst>
              <a:ext uri="{FF2B5EF4-FFF2-40B4-BE49-F238E27FC236}">
                <a16:creationId xmlns:a16="http://schemas.microsoft.com/office/drawing/2014/main" id="{226FA583-2B48-4575-B486-293EB17B5D4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4" name="Zástupný symbol pro text 3">
            <a:extLst>
              <a:ext uri="{FF2B5EF4-FFF2-40B4-BE49-F238E27FC236}">
                <a16:creationId xmlns:a16="http://schemas.microsoft.com/office/drawing/2014/main" id="{B04114A7-CD68-441D-A6CE-B459363194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
        <p:nvSpPr>
          <p:cNvPr id="5" name="Zástupný symbol pro datum 4">
            <a:extLst>
              <a:ext uri="{FF2B5EF4-FFF2-40B4-BE49-F238E27FC236}">
                <a16:creationId xmlns:a16="http://schemas.microsoft.com/office/drawing/2014/main" id="{E03B4E87-5694-4A77-9C78-59BDB0F52745}"/>
              </a:ext>
            </a:extLst>
          </p:cNvPr>
          <p:cNvSpPr>
            <a:spLocks noGrp="1"/>
          </p:cNvSpPr>
          <p:nvPr>
            <p:ph type="dt" sz="half" idx="10"/>
          </p:nvPr>
        </p:nvSpPr>
        <p:spPr/>
        <p:txBody>
          <a:bodyPr/>
          <a:lstStyle/>
          <a:p>
            <a:fld id="{B7365729-7FC9-4DF4-A9F8-397D3D485DB5}" type="datetimeFigureOut">
              <a:rPr lang="en-GB" smtClean="0"/>
              <a:t>09/05/2019</a:t>
            </a:fld>
            <a:endParaRPr lang="en-GB"/>
          </a:p>
        </p:txBody>
      </p:sp>
      <p:sp>
        <p:nvSpPr>
          <p:cNvPr id="6" name="Zástupný symbol pro zápatí 5">
            <a:extLst>
              <a:ext uri="{FF2B5EF4-FFF2-40B4-BE49-F238E27FC236}">
                <a16:creationId xmlns:a16="http://schemas.microsoft.com/office/drawing/2014/main" id="{B6314CE5-E252-4F08-9C82-2345636726D9}"/>
              </a:ext>
            </a:extLst>
          </p:cNvPr>
          <p:cNvSpPr>
            <a:spLocks noGrp="1"/>
          </p:cNvSpPr>
          <p:nvPr>
            <p:ph type="ftr" sz="quarter" idx="11"/>
          </p:nvPr>
        </p:nvSpPr>
        <p:spPr/>
        <p:txBody>
          <a:bodyPr/>
          <a:lstStyle/>
          <a:p>
            <a:endParaRPr lang="en-GB"/>
          </a:p>
        </p:txBody>
      </p:sp>
      <p:sp>
        <p:nvSpPr>
          <p:cNvPr id="7" name="Zástupný symbol pro číslo snímku 6">
            <a:extLst>
              <a:ext uri="{FF2B5EF4-FFF2-40B4-BE49-F238E27FC236}">
                <a16:creationId xmlns:a16="http://schemas.microsoft.com/office/drawing/2014/main" id="{3F41C398-F0B6-4E16-B684-D8CD39F94A4C}"/>
              </a:ext>
            </a:extLst>
          </p:cNvPr>
          <p:cNvSpPr>
            <a:spLocks noGrp="1"/>
          </p:cNvSpPr>
          <p:nvPr>
            <p:ph type="sldNum" sz="quarter" idx="12"/>
          </p:nvPr>
        </p:nvSpPr>
        <p:spPr/>
        <p:txBody>
          <a:bodyPr/>
          <a:lstStyle/>
          <a:p>
            <a:fld id="{1200FDD2-9B6F-4FA7-8DD8-9C2E0D362497}" type="slidenum">
              <a:rPr lang="en-GB" smtClean="0"/>
              <a:t>‹#›</a:t>
            </a:fld>
            <a:endParaRPr lang="en-GB"/>
          </a:p>
        </p:txBody>
      </p:sp>
    </p:spTree>
    <p:extLst>
      <p:ext uri="{BB962C8B-B14F-4D97-AF65-F5344CB8AC3E}">
        <p14:creationId xmlns:p14="http://schemas.microsoft.com/office/powerpoint/2010/main" val="3266943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D2E48D4-D80E-43BC-B2E4-49697680A08A}"/>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endParaRPr lang="en-GB"/>
          </a:p>
        </p:txBody>
      </p:sp>
      <p:sp>
        <p:nvSpPr>
          <p:cNvPr id="3" name="Zástupný symbol obrázku 2">
            <a:extLst>
              <a:ext uri="{FF2B5EF4-FFF2-40B4-BE49-F238E27FC236}">
                <a16:creationId xmlns:a16="http://schemas.microsoft.com/office/drawing/2014/main" id="{709D19E1-4425-4104-92B0-49C65F33BDC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Zástupný symbol pro text 3">
            <a:extLst>
              <a:ext uri="{FF2B5EF4-FFF2-40B4-BE49-F238E27FC236}">
                <a16:creationId xmlns:a16="http://schemas.microsoft.com/office/drawing/2014/main" id="{3D8F4490-AC70-4ECC-8B35-7D471F836BA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
        <p:nvSpPr>
          <p:cNvPr id="5" name="Zástupný symbol pro datum 4">
            <a:extLst>
              <a:ext uri="{FF2B5EF4-FFF2-40B4-BE49-F238E27FC236}">
                <a16:creationId xmlns:a16="http://schemas.microsoft.com/office/drawing/2014/main" id="{03392C06-C001-4E5D-80AF-51AB052EC831}"/>
              </a:ext>
            </a:extLst>
          </p:cNvPr>
          <p:cNvSpPr>
            <a:spLocks noGrp="1"/>
          </p:cNvSpPr>
          <p:nvPr>
            <p:ph type="dt" sz="half" idx="10"/>
          </p:nvPr>
        </p:nvSpPr>
        <p:spPr/>
        <p:txBody>
          <a:bodyPr/>
          <a:lstStyle/>
          <a:p>
            <a:fld id="{B7365729-7FC9-4DF4-A9F8-397D3D485DB5}" type="datetimeFigureOut">
              <a:rPr lang="en-GB" smtClean="0"/>
              <a:t>09/05/2019</a:t>
            </a:fld>
            <a:endParaRPr lang="en-GB"/>
          </a:p>
        </p:txBody>
      </p:sp>
      <p:sp>
        <p:nvSpPr>
          <p:cNvPr id="6" name="Zástupný symbol pro zápatí 5">
            <a:extLst>
              <a:ext uri="{FF2B5EF4-FFF2-40B4-BE49-F238E27FC236}">
                <a16:creationId xmlns:a16="http://schemas.microsoft.com/office/drawing/2014/main" id="{A324447B-E455-4B6F-A26F-6F1EF8A829FA}"/>
              </a:ext>
            </a:extLst>
          </p:cNvPr>
          <p:cNvSpPr>
            <a:spLocks noGrp="1"/>
          </p:cNvSpPr>
          <p:nvPr>
            <p:ph type="ftr" sz="quarter" idx="11"/>
          </p:nvPr>
        </p:nvSpPr>
        <p:spPr/>
        <p:txBody>
          <a:bodyPr/>
          <a:lstStyle/>
          <a:p>
            <a:endParaRPr lang="en-GB"/>
          </a:p>
        </p:txBody>
      </p:sp>
      <p:sp>
        <p:nvSpPr>
          <p:cNvPr id="7" name="Zástupný symbol pro číslo snímku 6">
            <a:extLst>
              <a:ext uri="{FF2B5EF4-FFF2-40B4-BE49-F238E27FC236}">
                <a16:creationId xmlns:a16="http://schemas.microsoft.com/office/drawing/2014/main" id="{2F0E26B8-A803-4F0D-844D-1EB640EE885D}"/>
              </a:ext>
            </a:extLst>
          </p:cNvPr>
          <p:cNvSpPr>
            <a:spLocks noGrp="1"/>
          </p:cNvSpPr>
          <p:nvPr>
            <p:ph type="sldNum" sz="quarter" idx="12"/>
          </p:nvPr>
        </p:nvSpPr>
        <p:spPr/>
        <p:txBody>
          <a:bodyPr/>
          <a:lstStyle/>
          <a:p>
            <a:fld id="{1200FDD2-9B6F-4FA7-8DD8-9C2E0D362497}" type="slidenum">
              <a:rPr lang="en-GB" smtClean="0"/>
              <a:t>‹#›</a:t>
            </a:fld>
            <a:endParaRPr lang="en-GB"/>
          </a:p>
        </p:txBody>
      </p:sp>
    </p:spTree>
    <p:extLst>
      <p:ext uri="{BB962C8B-B14F-4D97-AF65-F5344CB8AC3E}">
        <p14:creationId xmlns:p14="http://schemas.microsoft.com/office/powerpoint/2010/main" val="10228208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nadpis 1">
            <a:extLst>
              <a:ext uri="{FF2B5EF4-FFF2-40B4-BE49-F238E27FC236}">
                <a16:creationId xmlns:a16="http://schemas.microsoft.com/office/drawing/2014/main" id="{72844016-5246-4F41-8977-1A90A0EB873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endParaRPr lang="en-GB"/>
          </a:p>
        </p:txBody>
      </p:sp>
      <p:sp>
        <p:nvSpPr>
          <p:cNvPr id="3" name="Zástupný symbol pro text 2">
            <a:extLst>
              <a:ext uri="{FF2B5EF4-FFF2-40B4-BE49-F238E27FC236}">
                <a16:creationId xmlns:a16="http://schemas.microsoft.com/office/drawing/2014/main" id="{17D5B188-8FBC-4255-833E-C79AE78E404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4" name="Zástupný symbol pro datum 3">
            <a:extLst>
              <a:ext uri="{FF2B5EF4-FFF2-40B4-BE49-F238E27FC236}">
                <a16:creationId xmlns:a16="http://schemas.microsoft.com/office/drawing/2014/main" id="{1D724C0D-601A-4928-ADDC-13D351103F3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365729-7FC9-4DF4-A9F8-397D3D485DB5}" type="datetimeFigureOut">
              <a:rPr lang="en-GB" smtClean="0"/>
              <a:t>09/05/2019</a:t>
            </a:fld>
            <a:endParaRPr lang="en-GB"/>
          </a:p>
        </p:txBody>
      </p:sp>
      <p:sp>
        <p:nvSpPr>
          <p:cNvPr id="5" name="Zástupný symbol pro zápatí 4">
            <a:extLst>
              <a:ext uri="{FF2B5EF4-FFF2-40B4-BE49-F238E27FC236}">
                <a16:creationId xmlns:a16="http://schemas.microsoft.com/office/drawing/2014/main" id="{47569ABB-1C68-4958-BAA8-053AA9EE995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Zástupný symbol pro číslo snímku 5">
            <a:extLst>
              <a:ext uri="{FF2B5EF4-FFF2-40B4-BE49-F238E27FC236}">
                <a16:creationId xmlns:a16="http://schemas.microsoft.com/office/drawing/2014/main" id="{D2B78410-8C4C-4976-B759-EE19B3E24C6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00FDD2-9B6F-4FA7-8DD8-9C2E0D362497}" type="slidenum">
              <a:rPr lang="en-GB" smtClean="0"/>
              <a:t>‹#›</a:t>
            </a:fld>
            <a:endParaRPr lang="en-GB"/>
          </a:p>
        </p:txBody>
      </p:sp>
    </p:spTree>
    <p:extLst>
      <p:ext uri="{BB962C8B-B14F-4D97-AF65-F5344CB8AC3E}">
        <p14:creationId xmlns:p14="http://schemas.microsoft.com/office/powerpoint/2010/main" val="25275370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23.tmp"/><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4.tmp"/><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5.tmp"/><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6.tmp"/><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7.tmp"/><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8.tmp"/><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32.jpg"/></Relationships>
</file>

<file path=ppt/slides/_rels/slide25.xml.rels><?xml version="1.0" encoding="UTF-8" standalone="yes"?>
<Relationships xmlns="http://schemas.openxmlformats.org/package/2006/relationships"><Relationship Id="rId3" Type="http://schemas.openxmlformats.org/officeDocument/2006/relationships/image" Target="../media/image33.tmp"/><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6.tmp"/><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8.tmp"/><Relationship Id="rId2" Type="http://schemas.openxmlformats.org/officeDocument/2006/relationships/image" Target="../media/image37.jp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0.tmp"/><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4809441" y="965200"/>
            <a:ext cx="6838062" cy="4927601"/>
          </a:xfrm>
        </p:spPr>
        <p:txBody>
          <a:bodyPr anchor="ctr">
            <a:normAutofit/>
          </a:bodyPr>
          <a:lstStyle/>
          <a:p>
            <a:pPr algn="l"/>
            <a:r>
              <a:rPr lang="cs-CZ" sz="4000" dirty="0"/>
              <a:t>GAMING DISORDER</a:t>
            </a:r>
            <a:br>
              <a:rPr lang="cs-CZ" sz="4000" dirty="0"/>
            </a:br>
            <a:r>
              <a:rPr lang="cs-CZ" sz="4000" dirty="0"/>
              <a:t>INTERNET BASED ADDICTIONS</a:t>
            </a:r>
            <a:br>
              <a:rPr lang="cs-CZ" sz="4000" dirty="0"/>
            </a:br>
            <a:r>
              <a:rPr lang="cs-CZ" sz="4000" dirty="0"/>
              <a:t>HYPERSEXUALITY</a:t>
            </a:r>
            <a:br>
              <a:rPr lang="cs-CZ" sz="4000" dirty="0"/>
            </a:br>
            <a:r>
              <a:rPr lang="cs-CZ" sz="4000" dirty="0"/>
              <a:t>EATING DISORDERS</a:t>
            </a:r>
            <a:br>
              <a:rPr lang="cs-CZ" sz="4000" dirty="0"/>
            </a:br>
            <a:r>
              <a:rPr lang="cs-CZ" sz="4000" dirty="0"/>
              <a:t>EXCESSIVE EXCERCISING </a:t>
            </a:r>
            <a:br>
              <a:rPr lang="cs-CZ" sz="4000" dirty="0"/>
            </a:br>
            <a:endParaRPr lang="cs-CZ" sz="4000" dirty="0">
              <a:solidFill>
                <a:schemeClr val="tx1">
                  <a:lumMod val="85000"/>
                  <a:lumOff val="15000"/>
                </a:schemeClr>
              </a:solidFill>
            </a:endParaRPr>
          </a:p>
        </p:txBody>
      </p:sp>
      <p:sp>
        <p:nvSpPr>
          <p:cNvPr id="3" name="Podnadpis 2"/>
          <p:cNvSpPr>
            <a:spLocks noGrp="1"/>
          </p:cNvSpPr>
          <p:nvPr>
            <p:ph type="subTitle" idx="1"/>
          </p:nvPr>
        </p:nvSpPr>
        <p:spPr>
          <a:xfrm>
            <a:off x="2291443" y="965198"/>
            <a:ext cx="2030953" cy="4927602"/>
          </a:xfrm>
        </p:spPr>
        <p:txBody>
          <a:bodyPr anchor="ctr">
            <a:normAutofit/>
          </a:bodyPr>
          <a:lstStyle/>
          <a:p>
            <a:pPr algn="r"/>
            <a:r>
              <a:rPr lang="cs-CZ" sz="1700">
                <a:solidFill>
                  <a:schemeClr val="accent1"/>
                </a:solidFill>
              </a:rPr>
              <a:t>ADDICTION</a:t>
            </a:r>
          </a:p>
        </p:txBody>
      </p:sp>
    </p:spTree>
    <p:extLst>
      <p:ext uri="{BB962C8B-B14F-4D97-AF65-F5344CB8AC3E}">
        <p14:creationId xmlns:p14="http://schemas.microsoft.com/office/powerpoint/2010/main" val="11835383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864637E-3E46-4861-983A-7608765061D0}"/>
              </a:ext>
            </a:extLst>
          </p:cNvPr>
          <p:cNvSpPr>
            <a:spLocks noGrp="1"/>
          </p:cNvSpPr>
          <p:nvPr>
            <p:ph type="title"/>
          </p:nvPr>
        </p:nvSpPr>
        <p:spPr/>
        <p:txBody>
          <a:bodyPr/>
          <a:lstStyle/>
          <a:p>
            <a:r>
              <a:rPr lang="en-GB" dirty="0"/>
              <a:t>GAMING DISORDER</a:t>
            </a:r>
          </a:p>
        </p:txBody>
      </p:sp>
      <p:sp>
        <p:nvSpPr>
          <p:cNvPr id="3" name="Zástupný symbol pro obsah 2">
            <a:extLst>
              <a:ext uri="{FF2B5EF4-FFF2-40B4-BE49-F238E27FC236}">
                <a16:creationId xmlns:a16="http://schemas.microsoft.com/office/drawing/2014/main" id="{2EF773A5-B56E-48A6-9121-D80E47DEB051}"/>
              </a:ext>
            </a:extLst>
          </p:cNvPr>
          <p:cNvSpPr>
            <a:spLocks noGrp="1"/>
          </p:cNvSpPr>
          <p:nvPr>
            <p:ph idx="1"/>
          </p:nvPr>
        </p:nvSpPr>
        <p:spPr>
          <a:xfrm>
            <a:off x="838200" y="1825625"/>
            <a:ext cx="10515600" cy="4761606"/>
          </a:xfrm>
        </p:spPr>
        <p:txBody>
          <a:bodyPr>
            <a:normAutofit fontScale="70000" lnSpcReduction="20000"/>
          </a:bodyPr>
          <a:lstStyle/>
          <a:p>
            <a:r>
              <a:rPr lang="en-GB" dirty="0"/>
              <a:t>Included in DSM-5 in appendix (exists as experimental diagnosis for scientific community to accumulate more data) as Internet Gaming Disorder</a:t>
            </a:r>
          </a:p>
          <a:p>
            <a:r>
              <a:rPr lang="en-GB" dirty="0"/>
              <a:t>Included in ICD 11 as Gaming Disorder (with variants “predominantly online” &amp; “predominantly offline”). Gaming disorder, predominantly online is characterized by a pattern of persistent or recurrent gaming behaviour (‘digital gaming’ or ‘video-gaming’) that is primarily conducted over the internet and is manifested by: </a:t>
            </a:r>
          </a:p>
          <a:p>
            <a:pPr marL="514350" indent="-514350">
              <a:buAutoNum type="arabicParenR"/>
            </a:pPr>
            <a:r>
              <a:rPr lang="en-GB" dirty="0"/>
              <a:t>impaired control over gaming (e.g., onset, frequency, intensity, duration, termination, context) </a:t>
            </a:r>
          </a:p>
          <a:p>
            <a:pPr marL="514350" indent="-514350">
              <a:buAutoNum type="arabicParenR"/>
            </a:pPr>
            <a:r>
              <a:rPr lang="en-GB" dirty="0"/>
              <a:t>increasing priority given to gaming to the extent that gaming takes precedence over other life interests and daily activities</a:t>
            </a:r>
          </a:p>
          <a:p>
            <a:pPr marL="514350" indent="-514350">
              <a:buAutoNum type="arabicParenR"/>
            </a:pPr>
            <a:r>
              <a:rPr lang="en-GB" dirty="0"/>
              <a:t>continuation or escalation of gaming despite the occurrence of negative consequences. </a:t>
            </a:r>
          </a:p>
          <a:p>
            <a:pPr marL="514350" indent="-514350">
              <a:buAutoNum type="arabicParenR"/>
            </a:pPr>
            <a:r>
              <a:rPr lang="en-GB" dirty="0"/>
              <a:t>The behaviour pattern is of sufficient severity to result in significant impairment in personal, family, social, educational, occupational or other important areas of functioning. </a:t>
            </a:r>
          </a:p>
          <a:p>
            <a:pPr marL="514350" indent="-514350">
              <a:buAutoNum type="arabicParenR"/>
            </a:pPr>
            <a:r>
              <a:rPr lang="en-GB" dirty="0"/>
              <a:t>The pattern of gaming behaviour may be continuous or episodic and recurrent. The gaming behaviour and other features are normally evident over a period of at least 12 months in order for a diagnosis to be assigned, although the required duration may be shortened if all diagnostic requirements are met and symptoms are severe.</a:t>
            </a:r>
          </a:p>
          <a:p>
            <a:endParaRPr lang="en-GB" dirty="0"/>
          </a:p>
        </p:txBody>
      </p:sp>
    </p:spTree>
    <p:extLst>
      <p:ext uri="{BB962C8B-B14F-4D97-AF65-F5344CB8AC3E}">
        <p14:creationId xmlns:p14="http://schemas.microsoft.com/office/powerpoint/2010/main" val="3109122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35511" y="-15557"/>
            <a:ext cx="4801087" cy="6873556"/>
          </a:xfrm>
          <a:prstGeom prst="rect">
            <a:avLst/>
          </a:prstGeom>
        </p:spPr>
      </p:pic>
      <p:pic>
        <p:nvPicPr>
          <p:cNvPr id="4" name="Picture 3"/>
          <p:cNvPicPr>
            <a:picLocks noChangeAspect="1"/>
          </p:cNvPicPr>
          <p:nvPr/>
        </p:nvPicPr>
        <p:blipFill rotWithShape="1">
          <a:blip r:embed="rId4"/>
          <a:srcRect r="34303"/>
          <a:stretch/>
        </p:blipFill>
        <p:spPr>
          <a:xfrm>
            <a:off x="6096000" y="1516298"/>
            <a:ext cx="6096000" cy="5341701"/>
          </a:xfrm>
          <a:prstGeom prst="rect">
            <a:avLst/>
          </a:prstGeom>
        </p:spPr>
      </p:pic>
    </p:spTree>
    <p:extLst>
      <p:ext uri="{BB962C8B-B14F-4D97-AF65-F5344CB8AC3E}">
        <p14:creationId xmlns:p14="http://schemas.microsoft.com/office/powerpoint/2010/main" val="1313017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127CD80-5006-4C43-BF99-BF249CFA0A93}"/>
              </a:ext>
            </a:extLst>
          </p:cNvPr>
          <p:cNvSpPr>
            <a:spLocks noGrp="1"/>
          </p:cNvSpPr>
          <p:nvPr>
            <p:ph type="title"/>
          </p:nvPr>
        </p:nvSpPr>
        <p:spPr/>
        <p:txBody>
          <a:bodyPr/>
          <a:lstStyle/>
          <a:p>
            <a:r>
              <a:rPr lang="en-GB" dirty="0"/>
              <a:t>What games are suspects and why?</a:t>
            </a:r>
          </a:p>
        </p:txBody>
      </p:sp>
      <p:sp>
        <p:nvSpPr>
          <p:cNvPr id="3" name="Zástupný symbol pro obsah 2">
            <a:extLst>
              <a:ext uri="{FF2B5EF4-FFF2-40B4-BE49-F238E27FC236}">
                <a16:creationId xmlns:a16="http://schemas.microsoft.com/office/drawing/2014/main" id="{2B0F136F-3357-4230-8C95-550FC8F14C68}"/>
              </a:ext>
            </a:extLst>
          </p:cNvPr>
          <p:cNvSpPr>
            <a:spLocks noGrp="1"/>
          </p:cNvSpPr>
          <p:nvPr>
            <p:ph idx="1"/>
          </p:nvPr>
        </p:nvSpPr>
        <p:spPr/>
        <p:txBody>
          <a:bodyPr>
            <a:normAutofit fontScale="70000" lnSpcReduction="20000"/>
          </a:bodyPr>
          <a:lstStyle/>
          <a:p>
            <a:r>
              <a:rPr lang="en-GB" dirty="0"/>
              <a:t>MMO – Massively Multiplayer Online (e.g. World of Warcraft, Even Online) &amp; MOBA – Multiplayer Online Battle Arena (e.g. League of Legends, World of Tanks)</a:t>
            </a:r>
          </a:p>
          <a:p>
            <a:r>
              <a:rPr lang="en-GB" dirty="0"/>
              <a:t>Other game genres like Simulation games or First-Person Shooter games do not seem to be the problem. Offline games (traditional computer and video games) are not problem at all</a:t>
            </a:r>
          </a:p>
          <a:p>
            <a:endParaRPr lang="en-GB" dirty="0"/>
          </a:p>
          <a:p>
            <a:r>
              <a:rPr lang="en-GB" dirty="0"/>
              <a:t>Important features (structural characteristics increasing addictive potential):</a:t>
            </a:r>
          </a:p>
          <a:p>
            <a:pPr marL="0" indent="0">
              <a:buNone/>
            </a:pPr>
            <a:endParaRPr lang="cs-CZ" dirty="0"/>
          </a:p>
          <a:p>
            <a:pPr marL="0" indent="0">
              <a:buNone/>
            </a:pPr>
            <a:r>
              <a:rPr lang="en-GB" dirty="0"/>
              <a:t>Social dimension</a:t>
            </a:r>
            <a:r>
              <a:rPr lang="cs-CZ" dirty="0"/>
              <a:t> – </a:t>
            </a:r>
            <a:r>
              <a:rPr lang="en-GB" dirty="0"/>
              <a:t>recognition, easy communication</a:t>
            </a:r>
          </a:p>
          <a:p>
            <a:pPr marL="0" indent="0">
              <a:buNone/>
            </a:pPr>
            <a:r>
              <a:rPr lang="en-GB" dirty="0"/>
              <a:t>Advancement</a:t>
            </a:r>
            <a:r>
              <a:rPr lang="cs-CZ" dirty="0"/>
              <a:t> &amp; permanent </a:t>
            </a:r>
            <a:r>
              <a:rPr lang="en-GB" dirty="0"/>
              <a:t>rewarding</a:t>
            </a:r>
            <a:endParaRPr lang="cs-CZ" dirty="0"/>
          </a:p>
          <a:p>
            <a:pPr marL="0" indent="0">
              <a:buNone/>
            </a:pPr>
            <a:r>
              <a:rPr lang="cs-CZ" dirty="0"/>
              <a:t>Permanent feedback – </a:t>
            </a:r>
            <a:r>
              <a:rPr lang="en-GB" dirty="0"/>
              <a:t>feelings of control</a:t>
            </a:r>
          </a:p>
          <a:p>
            <a:pPr marL="0" indent="0">
              <a:buNone/>
            </a:pPr>
            <a:r>
              <a:rPr lang="en-GB" dirty="0"/>
              <a:t>Persistent world – exist even when the person is offline, n</a:t>
            </a:r>
            <a:r>
              <a:rPr lang="cs-CZ" dirty="0"/>
              <a:t>o-end</a:t>
            </a:r>
            <a:r>
              <a:rPr lang="en-GB" dirty="0"/>
              <a:t> and blurred time structure</a:t>
            </a:r>
            <a:endParaRPr lang="cs-CZ" dirty="0"/>
          </a:p>
          <a:p>
            <a:pPr marL="0" indent="0">
              <a:buNone/>
            </a:pPr>
            <a:r>
              <a:rPr lang="en-GB" dirty="0"/>
              <a:t>Inclusion of reward mechanisms known from gambling (e.g. near</a:t>
            </a:r>
            <a:r>
              <a:rPr lang="cs-CZ" dirty="0"/>
              <a:t> miss, </a:t>
            </a:r>
            <a:r>
              <a:rPr lang="en-GB" dirty="0"/>
              <a:t>random reward boxes</a:t>
            </a:r>
            <a:r>
              <a:rPr lang="cs-CZ" dirty="0"/>
              <a:t>)</a:t>
            </a:r>
            <a:endParaRPr lang="en-US" dirty="0"/>
          </a:p>
          <a:p>
            <a:endParaRPr lang="en-GB" dirty="0"/>
          </a:p>
          <a:p>
            <a:endParaRPr lang="en-GB" dirty="0"/>
          </a:p>
          <a:p>
            <a:endParaRPr lang="en-GB" dirty="0"/>
          </a:p>
        </p:txBody>
      </p:sp>
    </p:spTree>
    <p:extLst>
      <p:ext uri="{BB962C8B-B14F-4D97-AF65-F5344CB8AC3E}">
        <p14:creationId xmlns:p14="http://schemas.microsoft.com/office/powerpoint/2010/main" val="37437733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46FF579-D0DA-491B-8EC4-8A74A38E2E32}"/>
              </a:ext>
            </a:extLst>
          </p:cNvPr>
          <p:cNvSpPr>
            <a:spLocks noGrp="1"/>
          </p:cNvSpPr>
          <p:nvPr>
            <p:ph type="title"/>
          </p:nvPr>
        </p:nvSpPr>
        <p:spPr/>
        <p:txBody>
          <a:bodyPr/>
          <a:lstStyle/>
          <a:p>
            <a:r>
              <a:rPr lang="en-GB" dirty="0"/>
              <a:t>Risk factors of addiction</a:t>
            </a:r>
          </a:p>
        </p:txBody>
      </p:sp>
      <p:sp>
        <p:nvSpPr>
          <p:cNvPr id="3" name="Zástupný symbol pro obsah 2">
            <a:extLst>
              <a:ext uri="{FF2B5EF4-FFF2-40B4-BE49-F238E27FC236}">
                <a16:creationId xmlns:a16="http://schemas.microsoft.com/office/drawing/2014/main" id="{D7BCA67F-4990-4FCA-9B2D-B7128FBBE380}"/>
              </a:ext>
            </a:extLst>
          </p:cNvPr>
          <p:cNvSpPr>
            <a:spLocks noGrp="1"/>
          </p:cNvSpPr>
          <p:nvPr>
            <p:ph idx="1"/>
          </p:nvPr>
        </p:nvSpPr>
        <p:spPr/>
        <p:txBody>
          <a:bodyPr>
            <a:normAutofit lnSpcReduction="10000"/>
          </a:bodyPr>
          <a:lstStyle/>
          <a:p>
            <a:r>
              <a:rPr lang="en-GB" dirty="0"/>
              <a:t>Males of younger age</a:t>
            </a:r>
            <a:endParaRPr lang="cs-CZ" dirty="0"/>
          </a:p>
          <a:p>
            <a:r>
              <a:rPr lang="en-US" dirty="0"/>
              <a:t>Feelings of loneliness</a:t>
            </a:r>
            <a:endParaRPr lang="cs-CZ" dirty="0"/>
          </a:p>
          <a:p>
            <a:r>
              <a:rPr lang="en-US" dirty="0"/>
              <a:t>Low self-esteem and low self-efficacy</a:t>
            </a:r>
            <a:endParaRPr lang="cs-CZ" dirty="0"/>
          </a:p>
          <a:p>
            <a:r>
              <a:rPr lang="en-US" dirty="0"/>
              <a:t>Social anxiety</a:t>
            </a:r>
            <a:r>
              <a:rPr lang="cs-CZ" dirty="0"/>
              <a:t> and </a:t>
            </a:r>
            <a:r>
              <a:rPr lang="en-GB" dirty="0"/>
              <a:t>generally lower social competence</a:t>
            </a:r>
            <a:endParaRPr lang="cs-CZ" dirty="0"/>
          </a:p>
          <a:p>
            <a:r>
              <a:rPr lang="en-GB" dirty="0"/>
              <a:t>Need for control, low flexibility</a:t>
            </a:r>
            <a:endParaRPr lang="cs-CZ" dirty="0"/>
          </a:p>
          <a:p>
            <a:r>
              <a:rPr lang="en-GB" dirty="0"/>
              <a:t>Self-control difficulties and hyperactivity </a:t>
            </a:r>
            <a:r>
              <a:rPr lang="cs-CZ" dirty="0"/>
              <a:t>(</a:t>
            </a:r>
            <a:r>
              <a:rPr lang="en-GB" dirty="0"/>
              <a:t>e.g.</a:t>
            </a:r>
            <a:r>
              <a:rPr lang="cs-CZ" dirty="0"/>
              <a:t> ADHD) in </a:t>
            </a:r>
            <a:r>
              <a:rPr lang="en-GB" dirty="0"/>
              <a:t>younger age</a:t>
            </a:r>
          </a:p>
          <a:p>
            <a:r>
              <a:rPr lang="en-GB" dirty="0"/>
              <a:t>Higher alexithymia (decreased ability to reflect emotions) and mild autism-like personality</a:t>
            </a:r>
          </a:p>
          <a:p>
            <a:r>
              <a:rPr lang="en-GB" dirty="0"/>
              <a:t>Depressiveness</a:t>
            </a:r>
            <a:endParaRPr lang="cs-CZ" dirty="0"/>
          </a:p>
          <a:p>
            <a:endParaRPr lang="en-GB" dirty="0"/>
          </a:p>
        </p:txBody>
      </p:sp>
    </p:spTree>
    <p:extLst>
      <p:ext uri="{BB962C8B-B14F-4D97-AF65-F5344CB8AC3E}">
        <p14:creationId xmlns:p14="http://schemas.microsoft.com/office/powerpoint/2010/main" val="14917313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ABA57B6-C968-4468-AC8C-0CEA1E39DC27}"/>
              </a:ext>
            </a:extLst>
          </p:cNvPr>
          <p:cNvSpPr>
            <a:spLocks noGrp="1"/>
          </p:cNvSpPr>
          <p:nvPr>
            <p:ph type="title"/>
          </p:nvPr>
        </p:nvSpPr>
        <p:spPr/>
        <p:txBody>
          <a:bodyPr/>
          <a:lstStyle/>
          <a:p>
            <a:r>
              <a:rPr lang="cs-CZ" b="1" dirty="0"/>
              <a:t>ADDICTION VS ENGAGEMENT</a:t>
            </a:r>
            <a:endParaRPr lang="en-GB" b="1" dirty="0"/>
          </a:p>
        </p:txBody>
      </p:sp>
      <p:sp>
        <p:nvSpPr>
          <p:cNvPr id="3" name="Zástupný symbol pro obsah 2">
            <a:extLst>
              <a:ext uri="{FF2B5EF4-FFF2-40B4-BE49-F238E27FC236}">
                <a16:creationId xmlns:a16="http://schemas.microsoft.com/office/drawing/2014/main" id="{A161D96E-68F2-4CA7-893F-301A5EAE60C1}"/>
              </a:ext>
            </a:extLst>
          </p:cNvPr>
          <p:cNvSpPr txBox="1">
            <a:spLocks/>
          </p:cNvSpPr>
          <p:nvPr/>
        </p:nvSpPr>
        <p:spPr>
          <a:xfrm>
            <a:off x="838200" y="1825625"/>
            <a:ext cx="10515600" cy="4351338"/>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Engagement – intensive game play that is not pathological</a:t>
            </a:r>
          </a:p>
          <a:p>
            <a:pPr marL="0" indent="0">
              <a:buNone/>
            </a:pPr>
            <a:r>
              <a:rPr lang="en-GB" i="1" dirty="0"/>
              <a:t>I feel happy at the thought of playing</a:t>
            </a:r>
          </a:p>
          <a:p>
            <a:pPr marL="0" indent="0">
              <a:buNone/>
            </a:pPr>
            <a:r>
              <a:rPr lang="cs-CZ" i="1" dirty="0"/>
              <a:t>I </a:t>
            </a:r>
            <a:r>
              <a:rPr lang="en-GB" i="1" dirty="0"/>
              <a:t>often experience a buzz of excitement while playing</a:t>
            </a:r>
          </a:p>
          <a:p>
            <a:endParaRPr lang="cs-CZ" dirty="0"/>
          </a:p>
          <a:p>
            <a:r>
              <a:rPr lang="en-GB" dirty="0"/>
              <a:t>Addiction – intensive game play that could be labelled as pathological. General addiction criteria used in most addiction-like behaviours  - conflicts, relapse, loss of control, escapism</a:t>
            </a:r>
          </a:p>
          <a:p>
            <a:pPr marL="0" indent="0">
              <a:buNone/>
            </a:pPr>
            <a:r>
              <a:rPr lang="en-GB" i="1" dirty="0"/>
              <a:t>I</a:t>
            </a:r>
            <a:r>
              <a:rPr lang="cs-CZ" i="1" dirty="0"/>
              <a:t> </a:t>
            </a:r>
            <a:r>
              <a:rPr lang="en-GB" i="1" dirty="0"/>
              <a:t>sometimes</a:t>
            </a:r>
            <a:r>
              <a:rPr lang="cs-CZ" i="1" dirty="0"/>
              <a:t> </a:t>
            </a:r>
            <a:r>
              <a:rPr lang="en-GB" i="1" dirty="0"/>
              <a:t>neglect</a:t>
            </a:r>
            <a:r>
              <a:rPr lang="cs-CZ" i="1" dirty="0"/>
              <a:t> </a:t>
            </a:r>
            <a:r>
              <a:rPr lang="en-GB" i="1" dirty="0"/>
              <a:t>important</a:t>
            </a:r>
            <a:r>
              <a:rPr lang="cs-CZ" i="1" dirty="0"/>
              <a:t> </a:t>
            </a:r>
            <a:r>
              <a:rPr lang="en-GB" i="1" dirty="0"/>
              <a:t>things</a:t>
            </a:r>
            <a:r>
              <a:rPr lang="cs-CZ" i="1" dirty="0"/>
              <a:t> </a:t>
            </a:r>
            <a:r>
              <a:rPr lang="en-GB" i="1" dirty="0"/>
              <a:t>because</a:t>
            </a:r>
            <a:r>
              <a:rPr lang="cs-CZ" i="1" dirty="0"/>
              <a:t> </a:t>
            </a:r>
            <a:r>
              <a:rPr lang="en-GB" i="1" dirty="0"/>
              <a:t>of</a:t>
            </a:r>
            <a:r>
              <a:rPr lang="cs-CZ" i="1" dirty="0"/>
              <a:t> </a:t>
            </a:r>
            <a:r>
              <a:rPr lang="en-GB" i="1" dirty="0"/>
              <a:t>an</a:t>
            </a:r>
            <a:r>
              <a:rPr lang="cs-CZ" i="1" dirty="0"/>
              <a:t> </a:t>
            </a:r>
            <a:r>
              <a:rPr lang="en-GB" i="1" dirty="0"/>
              <a:t>interest</a:t>
            </a:r>
            <a:r>
              <a:rPr lang="cs-CZ" i="1" dirty="0"/>
              <a:t> in…</a:t>
            </a:r>
          </a:p>
          <a:p>
            <a:pPr marL="0" indent="0">
              <a:buNone/>
            </a:pPr>
            <a:r>
              <a:rPr lang="en-GB" i="1" dirty="0"/>
              <a:t>I</a:t>
            </a:r>
            <a:r>
              <a:rPr lang="cs-CZ" i="1" dirty="0"/>
              <a:t> </a:t>
            </a:r>
            <a:r>
              <a:rPr lang="en-GB" i="1" dirty="0"/>
              <a:t>have</a:t>
            </a:r>
            <a:r>
              <a:rPr lang="cs-CZ" i="1" dirty="0"/>
              <a:t> </a:t>
            </a:r>
            <a:r>
              <a:rPr lang="en-GB" i="1" dirty="0"/>
              <a:t>made</a:t>
            </a:r>
            <a:r>
              <a:rPr lang="cs-CZ" i="1" dirty="0"/>
              <a:t> </a:t>
            </a:r>
            <a:r>
              <a:rPr lang="en-GB" i="1" dirty="0"/>
              <a:t>unsuccessful</a:t>
            </a:r>
            <a:r>
              <a:rPr lang="cs-CZ" i="1" dirty="0"/>
              <a:t> </a:t>
            </a:r>
            <a:r>
              <a:rPr lang="en-GB" i="1" dirty="0"/>
              <a:t>attempts</a:t>
            </a:r>
            <a:r>
              <a:rPr lang="cs-CZ" i="1" dirty="0"/>
              <a:t> </a:t>
            </a:r>
            <a:r>
              <a:rPr lang="en-GB" i="1" dirty="0"/>
              <a:t>to</a:t>
            </a:r>
            <a:r>
              <a:rPr lang="cs-CZ" i="1" dirty="0"/>
              <a:t> </a:t>
            </a:r>
            <a:r>
              <a:rPr lang="en-GB" i="1" dirty="0"/>
              <a:t>reduce</a:t>
            </a:r>
            <a:r>
              <a:rPr lang="cs-CZ" i="1" dirty="0"/>
              <a:t> </a:t>
            </a:r>
            <a:r>
              <a:rPr lang="en-GB" i="1" dirty="0"/>
              <a:t>the</a:t>
            </a:r>
            <a:r>
              <a:rPr lang="cs-CZ" i="1" dirty="0"/>
              <a:t> </a:t>
            </a:r>
            <a:r>
              <a:rPr lang="en-GB" i="1" dirty="0"/>
              <a:t>time</a:t>
            </a:r>
            <a:r>
              <a:rPr lang="cs-CZ" i="1" dirty="0"/>
              <a:t> </a:t>
            </a:r>
            <a:r>
              <a:rPr lang="en-GB" i="1" dirty="0"/>
              <a:t>I</a:t>
            </a:r>
            <a:r>
              <a:rPr lang="cs-CZ" i="1" dirty="0"/>
              <a:t> </a:t>
            </a:r>
            <a:r>
              <a:rPr lang="en-GB" i="1" dirty="0"/>
              <a:t>spend</a:t>
            </a:r>
            <a:r>
              <a:rPr lang="cs-CZ" i="1" dirty="0"/>
              <a:t> </a:t>
            </a:r>
            <a:r>
              <a:rPr lang="en-GB" i="1" dirty="0"/>
              <a:t>playing</a:t>
            </a:r>
            <a:endParaRPr lang="cs-CZ" i="1" dirty="0"/>
          </a:p>
          <a:p>
            <a:pPr marL="0" indent="0">
              <a:buNone/>
            </a:pPr>
            <a:r>
              <a:rPr lang="en-GB" i="1" dirty="0"/>
              <a:t>I have used game play as a mean to escape from…</a:t>
            </a:r>
          </a:p>
          <a:p>
            <a:endParaRPr lang="cs-CZ" dirty="0"/>
          </a:p>
          <a:p>
            <a:endParaRPr lang="cs-CZ" dirty="0"/>
          </a:p>
          <a:p>
            <a:endParaRPr lang="en-GB" dirty="0"/>
          </a:p>
        </p:txBody>
      </p:sp>
    </p:spTree>
    <p:extLst>
      <p:ext uri="{BB962C8B-B14F-4D97-AF65-F5344CB8AC3E}">
        <p14:creationId xmlns:p14="http://schemas.microsoft.com/office/powerpoint/2010/main" val="24270821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descr="untitled - 2006.5.2016.002 - Mozilla Firefox">
            <a:extLst>
              <a:ext uri="{FF2B5EF4-FFF2-40B4-BE49-F238E27FC236}">
                <a16:creationId xmlns:a16="http://schemas.microsoft.com/office/drawing/2014/main" id="{8418AB39-D21C-455F-9DB3-F036F7F0F068}"/>
              </a:ext>
            </a:extLst>
          </p:cNvPr>
          <p:cNvPicPr>
            <a:picLocks noChangeAspect="1"/>
          </p:cNvPicPr>
          <p:nvPr/>
        </p:nvPicPr>
        <p:blipFill rotWithShape="1">
          <a:blip r:embed="rId2">
            <a:extLst>
              <a:ext uri="{28A0092B-C50C-407E-A947-70E740481C1C}">
                <a14:useLocalDpi xmlns:a14="http://schemas.microsoft.com/office/drawing/2010/main" val="0"/>
              </a:ext>
            </a:extLst>
          </a:blip>
          <a:srcRect l="18438" t="23273" r="19765" b="880"/>
          <a:stretch/>
        </p:blipFill>
        <p:spPr>
          <a:xfrm>
            <a:off x="2951200" y="2590800"/>
            <a:ext cx="6005513" cy="3985960"/>
          </a:xfrm>
          <a:prstGeom prst="rect">
            <a:avLst/>
          </a:prstGeom>
        </p:spPr>
      </p:pic>
      <p:sp>
        <p:nvSpPr>
          <p:cNvPr id="4" name="Nadpis 1">
            <a:extLst>
              <a:ext uri="{FF2B5EF4-FFF2-40B4-BE49-F238E27FC236}">
                <a16:creationId xmlns:a16="http://schemas.microsoft.com/office/drawing/2014/main" id="{4279B705-A506-4B6E-84CE-6D35993B970E}"/>
              </a:ext>
            </a:extLst>
          </p:cNvPr>
          <p:cNvSpPr txBox="1">
            <a:spLocks/>
          </p:cNvSpPr>
          <p:nvPr/>
        </p:nvSpPr>
        <p:spPr>
          <a:xfrm>
            <a:off x="838200" y="365125"/>
            <a:ext cx="10515600" cy="222567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dirty="0"/>
              <a:t>Are personality traits related to social functioning associated with gaming addiction </a:t>
            </a:r>
            <a:r>
              <a:rPr lang="cs-CZ" dirty="0"/>
              <a:t>and</a:t>
            </a:r>
            <a:r>
              <a:rPr lang="en-GB" dirty="0"/>
              <a:t> engagement?</a:t>
            </a:r>
          </a:p>
        </p:txBody>
      </p:sp>
    </p:spTree>
    <p:extLst>
      <p:ext uri="{BB962C8B-B14F-4D97-AF65-F5344CB8AC3E}">
        <p14:creationId xmlns:p14="http://schemas.microsoft.com/office/powerpoint/2010/main" val="2862025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2C07C98-4C58-417E-A02A-3F3C57AB9B2E}"/>
              </a:ext>
            </a:extLst>
          </p:cNvPr>
          <p:cNvSpPr>
            <a:spLocks noGrp="1"/>
          </p:cNvSpPr>
          <p:nvPr>
            <p:ph type="title"/>
          </p:nvPr>
        </p:nvSpPr>
        <p:spPr/>
        <p:txBody>
          <a:bodyPr>
            <a:normAutofit/>
          </a:bodyPr>
          <a:lstStyle/>
          <a:p>
            <a:r>
              <a:rPr lang="en-GB" sz="3600" dirty="0"/>
              <a:t>Interpersonal dependency and online gaming addiction</a:t>
            </a:r>
          </a:p>
        </p:txBody>
      </p:sp>
      <p:sp>
        <p:nvSpPr>
          <p:cNvPr id="3" name="Zástupný symbol pro obsah 2">
            <a:extLst>
              <a:ext uri="{FF2B5EF4-FFF2-40B4-BE49-F238E27FC236}">
                <a16:creationId xmlns:a16="http://schemas.microsoft.com/office/drawing/2014/main" id="{867C9370-7110-4CF5-8F77-BE46441B4A9D}"/>
              </a:ext>
            </a:extLst>
          </p:cNvPr>
          <p:cNvSpPr>
            <a:spLocks noGrp="1"/>
          </p:cNvSpPr>
          <p:nvPr>
            <p:ph idx="1"/>
          </p:nvPr>
        </p:nvSpPr>
        <p:spPr/>
        <p:txBody>
          <a:bodyPr>
            <a:normAutofit/>
          </a:bodyPr>
          <a:lstStyle/>
          <a:p>
            <a:r>
              <a:rPr lang="en-GB" dirty="0"/>
              <a:t>Interpersonal dependency </a:t>
            </a:r>
            <a:r>
              <a:rPr lang="cs-CZ" dirty="0"/>
              <a:t>(</a:t>
            </a:r>
            <a:r>
              <a:rPr lang="cs-CZ" dirty="0" err="1"/>
              <a:t>Bornstein</a:t>
            </a:r>
            <a:r>
              <a:rPr lang="cs-CZ" dirty="0"/>
              <a:t>, 2003) - </a:t>
            </a:r>
            <a:r>
              <a:rPr lang="en-GB" dirty="0"/>
              <a:t>how cognition, motivation, affective responses, and actual behavioural patterns are affected by relationships to others </a:t>
            </a:r>
            <a:endParaRPr lang="cs-CZ" dirty="0"/>
          </a:p>
          <a:p>
            <a:r>
              <a:rPr lang="en-GB" i="1" dirty="0"/>
              <a:t>Healthy dependency </a:t>
            </a:r>
            <a:r>
              <a:rPr lang="en-GB" dirty="0"/>
              <a:t>(autonomy but situation appropriate help-seeking)</a:t>
            </a:r>
          </a:p>
          <a:p>
            <a:r>
              <a:rPr lang="en-GB" i="1" dirty="0"/>
              <a:t>Destructive overdependence </a:t>
            </a:r>
            <a:r>
              <a:rPr lang="en-GB" dirty="0"/>
              <a:t>(fear of negative evaluation and reassurance seeking)</a:t>
            </a:r>
          </a:p>
          <a:p>
            <a:r>
              <a:rPr lang="en-GB" i="1" dirty="0"/>
              <a:t>Dysfunctional detachment </a:t>
            </a:r>
            <a:r>
              <a:rPr lang="en-GB" dirty="0"/>
              <a:t>(fear of being overwhelmed, need for control)</a:t>
            </a:r>
            <a:endParaRPr lang="cs-CZ" dirty="0"/>
          </a:p>
          <a:p>
            <a:endParaRPr lang="cs-CZ" dirty="0"/>
          </a:p>
        </p:txBody>
      </p:sp>
    </p:spTree>
    <p:extLst>
      <p:ext uri="{BB962C8B-B14F-4D97-AF65-F5344CB8AC3E}">
        <p14:creationId xmlns:p14="http://schemas.microsoft.com/office/powerpoint/2010/main" val="21057167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descr="untitled - 2006.5.2016.002 - Mozilla Firefox">
            <a:extLst>
              <a:ext uri="{FF2B5EF4-FFF2-40B4-BE49-F238E27FC236}">
                <a16:creationId xmlns:a16="http://schemas.microsoft.com/office/drawing/2014/main" id="{336B64A9-4E69-4B89-A2AC-59D1FA358BA0}"/>
              </a:ext>
            </a:extLst>
          </p:cNvPr>
          <p:cNvPicPr>
            <a:picLocks noChangeAspect="1"/>
          </p:cNvPicPr>
          <p:nvPr/>
        </p:nvPicPr>
        <p:blipFill rotWithShape="1">
          <a:blip r:embed="rId2">
            <a:extLst>
              <a:ext uri="{28A0092B-C50C-407E-A947-70E740481C1C}">
                <a14:useLocalDpi xmlns:a14="http://schemas.microsoft.com/office/drawing/2010/main" val="0"/>
              </a:ext>
            </a:extLst>
          </a:blip>
          <a:srcRect l="24141" t="18651" r="22031" b="5358"/>
          <a:stretch/>
        </p:blipFill>
        <p:spPr>
          <a:xfrm>
            <a:off x="1685499" y="61912"/>
            <a:ext cx="8821001" cy="6734175"/>
          </a:xfrm>
          <a:prstGeom prst="rect">
            <a:avLst/>
          </a:prstGeom>
        </p:spPr>
      </p:pic>
      <p:sp>
        <p:nvSpPr>
          <p:cNvPr id="4" name="Ovál 3">
            <a:extLst>
              <a:ext uri="{FF2B5EF4-FFF2-40B4-BE49-F238E27FC236}">
                <a16:creationId xmlns:a16="http://schemas.microsoft.com/office/drawing/2014/main" id="{4A6F0F54-7D35-49DA-9F87-B9CFFD3AC6FB}"/>
              </a:ext>
            </a:extLst>
          </p:cNvPr>
          <p:cNvSpPr/>
          <p:nvPr/>
        </p:nvSpPr>
        <p:spPr>
          <a:xfrm>
            <a:off x="8529174" y="2169295"/>
            <a:ext cx="1413816" cy="58278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ál 4">
            <a:extLst>
              <a:ext uri="{FF2B5EF4-FFF2-40B4-BE49-F238E27FC236}">
                <a16:creationId xmlns:a16="http://schemas.microsoft.com/office/drawing/2014/main" id="{56F4E81D-CB47-4F2F-8798-29232D7F8F3D}"/>
              </a:ext>
            </a:extLst>
          </p:cNvPr>
          <p:cNvSpPr/>
          <p:nvPr/>
        </p:nvSpPr>
        <p:spPr>
          <a:xfrm>
            <a:off x="8529174" y="5624188"/>
            <a:ext cx="1413816" cy="58278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7218273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1893EE9-077F-41A5-9948-770DD3873B05}"/>
              </a:ext>
            </a:extLst>
          </p:cNvPr>
          <p:cNvSpPr>
            <a:spLocks noGrp="1"/>
          </p:cNvSpPr>
          <p:nvPr>
            <p:ph type="title"/>
          </p:nvPr>
        </p:nvSpPr>
        <p:spPr/>
        <p:txBody>
          <a:bodyPr/>
          <a:lstStyle/>
          <a:p>
            <a:r>
              <a:rPr lang="en-GB" dirty="0"/>
              <a:t>Is dysfunctional impulsivity associated with online gaming addiction and engagement?</a:t>
            </a:r>
          </a:p>
        </p:txBody>
      </p:sp>
      <p:pic>
        <p:nvPicPr>
          <p:cNvPr id="4" name="Obrázek 3" descr="Dysfunctional impulsivity in online gaming addiction and engagement | Blinka | Cyberpsychology: Journal of Psychosocial Research on Cyberspace - Mozilla Firefox">
            <a:extLst>
              <a:ext uri="{FF2B5EF4-FFF2-40B4-BE49-F238E27FC236}">
                <a16:creationId xmlns:a16="http://schemas.microsoft.com/office/drawing/2014/main" id="{3030EAC8-2B05-4694-92B9-129B1E535E09}"/>
              </a:ext>
            </a:extLst>
          </p:cNvPr>
          <p:cNvPicPr>
            <a:picLocks noChangeAspect="1"/>
          </p:cNvPicPr>
          <p:nvPr/>
        </p:nvPicPr>
        <p:blipFill rotWithShape="1">
          <a:blip r:embed="rId2">
            <a:extLst>
              <a:ext uri="{28A0092B-C50C-407E-A947-70E740481C1C}">
                <a14:useLocalDpi xmlns:a14="http://schemas.microsoft.com/office/drawing/2010/main" val="0"/>
              </a:ext>
            </a:extLst>
          </a:blip>
          <a:srcRect l="23048" t="14316" r="24609" b="10848"/>
          <a:stretch/>
        </p:blipFill>
        <p:spPr>
          <a:xfrm>
            <a:off x="3524249" y="2371583"/>
            <a:ext cx="5667375" cy="4381642"/>
          </a:xfrm>
          <a:prstGeom prst="rect">
            <a:avLst/>
          </a:prstGeom>
        </p:spPr>
      </p:pic>
    </p:spTree>
    <p:extLst>
      <p:ext uri="{BB962C8B-B14F-4D97-AF65-F5344CB8AC3E}">
        <p14:creationId xmlns:p14="http://schemas.microsoft.com/office/powerpoint/2010/main" val="33602748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descr="Dysfunctional impulsivity in online gaming addiction and engagement | Blinka | Cyberpsychology: Journal of Psychosocial Research on Cyberspace - Mozilla Firefox">
            <a:extLst>
              <a:ext uri="{FF2B5EF4-FFF2-40B4-BE49-F238E27FC236}">
                <a16:creationId xmlns:a16="http://schemas.microsoft.com/office/drawing/2014/main" id="{6EBDADF0-1A6D-4B33-A16B-156EF7934622}"/>
              </a:ext>
            </a:extLst>
          </p:cNvPr>
          <p:cNvPicPr>
            <a:picLocks noChangeAspect="1"/>
          </p:cNvPicPr>
          <p:nvPr/>
        </p:nvPicPr>
        <p:blipFill rotWithShape="1">
          <a:blip r:embed="rId2">
            <a:extLst>
              <a:ext uri="{28A0092B-C50C-407E-A947-70E740481C1C}">
                <a14:useLocalDpi xmlns:a14="http://schemas.microsoft.com/office/drawing/2010/main" val="0"/>
              </a:ext>
            </a:extLst>
          </a:blip>
          <a:srcRect l="25390" t="20817" r="26172" b="16194"/>
          <a:stretch/>
        </p:blipFill>
        <p:spPr>
          <a:xfrm>
            <a:off x="1954698" y="581025"/>
            <a:ext cx="8925973" cy="6276975"/>
          </a:xfrm>
          <a:prstGeom prst="rect">
            <a:avLst/>
          </a:prstGeom>
        </p:spPr>
      </p:pic>
      <p:sp>
        <p:nvSpPr>
          <p:cNvPr id="4" name="Ovál 3">
            <a:extLst>
              <a:ext uri="{FF2B5EF4-FFF2-40B4-BE49-F238E27FC236}">
                <a16:creationId xmlns:a16="http://schemas.microsoft.com/office/drawing/2014/main" id="{C65D201E-D03A-4B04-906A-A61D14EF1025}"/>
              </a:ext>
            </a:extLst>
          </p:cNvPr>
          <p:cNvSpPr/>
          <p:nvPr/>
        </p:nvSpPr>
        <p:spPr>
          <a:xfrm>
            <a:off x="9272124" y="1685925"/>
            <a:ext cx="1413816" cy="76135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ál 4">
            <a:extLst>
              <a:ext uri="{FF2B5EF4-FFF2-40B4-BE49-F238E27FC236}">
                <a16:creationId xmlns:a16="http://schemas.microsoft.com/office/drawing/2014/main" id="{F7DC2D40-5CF1-4691-B9C0-2572980E8030}"/>
              </a:ext>
            </a:extLst>
          </p:cNvPr>
          <p:cNvSpPr/>
          <p:nvPr/>
        </p:nvSpPr>
        <p:spPr>
          <a:xfrm>
            <a:off x="9466855" y="4598169"/>
            <a:ext cx="1413816" cy="101205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3067636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4BE5857-BA46-4CA0-91B8-08E748D1DA3D}"/>
              </a:ext>
            </a:extLst>
          </p:cNvPr>
          <p:cNvSpPr>
            <a:spLocks noGrp="1"/>
          </p:cNvSpPr>
          <p:nvPr>
            <p:ph type="title"/>
          </p:nvPr>
        </p:nvSpPr>
        <p:spPr/>
        <p:txBody>
          <a:bodyPr/>
          <a:lstStyle/>
          <a:p>
            <a:r>
              <a:rPr lang="en-GB" dirty="0"/>
              <a:t>GAMING ADDICTION</a:t>
            </a:r>
          </a:p>
        </p:txBody>
      </p:sp>
      <p:pic>
        <p:nvPicPr>
          <p:cNvPr id="4" name="Picture 2" descr="http://www.thehealthygamer.com/wp-content/uploads/2015/02/onling-gaming-addiction.jpg">
            <a:extLst>
              <a:ext uri="{FF2B5EF4-FFF2-40B4-BE49-F238E27FC236}">
                <a16:creationId xmlns:a16="http://schemas.microsoft.com/office/drawing/2014/main" id="{69FF0E3E-C5E0-4D46-846D-5E20E1606E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81300" y="1397715"/>
            <a:ext cx="6051615" cy="4765294"/>
          </a:xfrm>
          <a:prstGeom prst="rect">
            <a:avLst/>
          </a:prstGeom>
          <a:noFill/>
          <a:extLst>
            <a:ext uri="{909E8E84-426E-40DD-AFC4-6F175D3DCCD1}">
              <a14:hiddenFill xmlns:a14="http://schemas.microsoft.com/office/drawing/2010/main">
                <a:solidFill>
                  <a:srgbClr val="FFFFFF"/>
                </a:solidFill>
              </a14:hiddenFill>
            </a:ext>
          </a:extLst>
        </p:spPr>
      </p:pic>
      <p:sp>
        <p:nvSpPr>
          <p:cNvPr id="3" name="Obdélník 2">
            <a:extLst>
              <a:ext uri="{FF2B5EF4-FFF2-40B4-BE49-F238E27FC236}">
                <a16:creationId xmlns:a16="http://schemas.microsoft.com/office/drawing/2014/main" id="{58554A58-2CBE-44B3-A869-66F4ACEAB5F7}"/>
              </a:ext>
            </a:extLst>
          </p:cNvPr>
          <p:cNvSpPr/>
          <p:nvPr/>
        </p:nvSpPr>
        <p:spPr>
          <a:xfrm>
            <a:off x="3184060" y="6308209"/>
            <a:ext cx="4956613" cy="369332"/>
          </a:xfrm>
          <a:prstGeom prst="rect">
            <a:avLst/>
          </a:prstGeom>
        </p:spPr>
        <p:txBody>
          <a:bodyPr wrap="none">
            <a:spAutoFit/>
          </a:bodyPr>
          <a:lstStyle/>
          <a:p>
            <a:r>
              <a:rPr lang="en-GB" dirty="0"/>
              <a:t>https://www.youtube.com/watch?v=R83287N6kFg</a:t>
            </a:r>
          </a:p>
        </p:txBody>
      </p:sp>
    </p:spTree>
    <p:extLst>
      <p:ext uri="{BB962C8B-B14F-4D97-AF65-F5344CB8AC3E}">
        <p14:creationId xmlns:p14="http://schemas.microsoft.com/office/powerpoint/2010/main" val="3274446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1893EE9-077F-41A5-9948-770DD3873B05}"/>
              </a:ext>
            </a:extLst>
          </p:cNvPr>
          <p:cNvSpPr>
            <a:spLocks noGrp="1"/>
          </p:cNvSpPr>
          <p:nvPr>
            <p:ph type="title"/>
          </p:nvPr>
        </p:nvSpPr>
        <p:spPr/>
        <p:txBody>
          <a:bodyPr>
            <a:normAutofit fontScale="90000"/>
          </a:bodyPr>
          <a:lstStyle/>
          <a:p>
            <a:r>
              <a:rPr lang="en-GB" dirty="0"/>
              <a:t>Do people play under influence of substances and is that associated with addiction and engagement?</a:t>
            </a:r>
          </a:p>
        </p:txBody>
      </p:sp>
      <p:pic>
        <p:nvPicPr>
          <p:cNvPr id="5" name="Obrázek 4" descr="untitled - 2006.7.2018.27 - Mozilla Firefox">
            <a:extLst>
              <a:ext uri="{FF2B5EF4-FFF2-40B4-BE49-F238E27FC236}">
                <a16:creationId xmlns:a16="http://schemas.microsoft.com/office/drawing/2014/main" id="{FCBB9159-20AB-48DF-9AC3-E49B6BC72D5E}"/>
              </a:ext>
            </a:extLst>
          </p:cNvPr>
          <p:cNvPicPr>
            <a:picLocks noChangeAspect="1"/>
          </p:cNvPicPr>
          <p:nvPr/>
        </p:nvPicPr>
        <p:blipFill rotWithShape="1">
          <a:blip r:embed="rId2">
            <a:extLst>
              <a:ext uri="{28A0092B-C50C-407E-A947-70E740481C1C}">
                <a14:useLocalDpi xmlns:a14="http://schemas.microsoft.com/office/drawing/2010/main" val="0"/>
              </a:ext>
            </a:extLst>
          </a:blip>
          <a:srcRect l="21562" t="23634" r="22344" b="10126"/>
          <a:stretch/>
        </p:blipFill>
        <p:spPr>
          <a:xfrm>
            <a:off x="2356929" y="2340978"/>
            <a:ext cx="6838950" cy="4367212"/>
          </a:xfrm>
          <a:prstGeom prst="rect">
            <a:avLst/>
          </a:prstGeom>
        </p:spPr>
      </p:pic>
    </p:spTree>
    <p:extLst>
      <p:ext uri="{BB962C8B-B14F-4D97-AF65-F5344CB8AC3E}">
        <p14:creationId xmlns:p14="http://schemas.microsoft.com/office/powerpoint/2010/main" val="15045399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AB00BB0-BB5E-45D1-AA5D-704D04208100}"/>
              </a:ext>
            </a:extLst>
          </p:cNvPr>
          <p:cNvSpPr>
            <a:spLocks noGrp="1"/>
          </p:cNvSpPr>
          <p:nvPr>
            <p:ph type="title"/>
          </p:nvPr>
        </p:nvSpPr>
        <p:spPr>
          <a:xfrm>
            <a:off x="253291" y="3725415"/>
            <a:ext cx="10515600" cy="3012736"/>
          </a:xfrm>
        </p:spPr>
        <p:txBody>
          <a:bodyPr>
            <a:noAutofit/>
          </a:bodyPr>
          <a:lstStyle/>
          <a:p>
            <a:r>
              <a:rPr lang="en-GB" sz="2000" dirty="0">
                <a:latin typeface="+mn-lt"/>
              </a:rPr>
              <a:t>Those under influence play more intensively</a:t>
            </a:r>
            <a:r>
              <a:rPr lang="cs-CZ" sz="2000" dirty="0">
                <a:latin typeface="+mn-lt"/>
              </a:rPr>
              <a:t>: </a:t>
            </a:r>
            <a:r>
              <a:rPr lang="en-GB" sz="2000" dirty="0">
                <a:latin typeface="+mn-lt"/>
              </a:rPr>
              <a:t>stimulant-type pharmaceuticals (+9.8 hr/week), Ecstasy/MDMA (+9.6), sedatives (+6.9), amphetamines (+6.2)</a:t>
            </a:r>
            <a:r>
              <a:rPr lang="cs-CZ" sz="2000" dirty="0">
                <a:latin typeface="+mn-lt"/>
              </a:rPr>
              <a:t>,</a:t>
            </a:r>
            <a:r>
              <a:rPr lang="en-GB" sz="2000" dirty="0">
                <a:latin typeface="+mn-lt"/>
              </a:rPr>
              <a:t> </a:t>
            </a:r>
            <a:r>
              <a:rPr lang="cs-CZ" sz="2000" dirty="0">
                <a:latin typeface="+mn-lt"/>
              </a:rPr>
              <a:t>c</a:t>
            </a:r>
            <a:r>
              <a:rPr lang="en-GB" sz="2000" dirty="0" err="1">
                <a:latin typeface="+mn-lt"/>
              </a:rPr>
              <a:t>affeine</a:t>
            </a:r>
            <a:r>
              <a:rPr lang="en-GB" sz="2000" dirty="0">
                <a:latin typeface="+mn-lt"/>
              </a:rPr>
              <a:t> </a:t>
            </a:r>
            <a:r>
              <a:rPr lang="cs-CZ" sz="2000" dirty="0">
                <a:latin typeface="+mn-lt"/>
              </a:rPr>
              <a:t>(+3.8)</a:t>
            </a:r>
            <a:br>
              <a:rPr lang="cs-CZ" sz="2000" dirty="0">
                <a:latin typeface="+mn-lt"/>
              </a:rPr>
            </a:br>
            <a:br>
              <a:rPr lang="cs-CZ" sz="2000" dirty="0">
                <a:latin typeface="+mn-lt"/>
              </a:rPr>
            </a:br>
            <a:r>
              <a:rPr lang="cs-CZ" sz="2000" dirty="0">
                <a:latin typeface="+mn-lt"/>
              </a:rPr>
              <a:t>G</a:t>
            </a:r>
            <a:r>
              <a:rPr lang="en-GB" sz="2000" dirty="0" err="1">
                <a:latin typeface="+mn-lt"/>
              </a:rPr>
              <a:t>ame</a:t>
            </a:r>
            <a:r>
              <a:rPr lang="en-GB" sz="2000" dirty="0">
                <a:latin typeface="+mn-lt"/>
              </a:rPr>
              <a:t>-related</a:t>
            </a:r>
            <a:r>
              <a:rPr lang="cs-CZ" sz="2000" dirty="0">
                <a:latin typeface="+mn-lt"/>
              </a:rPr>
              <a:t> </a:t>
            </a:r>
            <a:r>
              <a:rPr lang="en-GB" sz="2000" dirty="0">
                <a:latin typeface="+mn-lt"/>
              </a:rPr>
              <a:t>motives were mentioned by </a:t>
            </a:r>
            <a:r>
              <a:rPr lang="cs-CZ" sz="2000" dirty="0">
                <a:latin typeface="+mn-lt"/>
              </a:rPr>
              <a:t>1/3 </a:t>
            </a:r>
            <a:r>
              <a:rPr lang="cs-CZ" sz="2000" dirty="0" err="1">
                <a:latin typeface="+mn-lt"/>
              </a:rPr>
              <a:t>of</a:t>
            </a:r>
            <a:r>
              <a:rPr lang="en-GB" sz="2000" dirty="0">
                <a:latin typeface="+mn-lt"/>
              </a:rPr>
              <a:t> respondents</a:t>
            </a:r>
            <a:r>
              <a:rPr lang="cs-CZ" sz="2000" dirty="0">
                <a:latin typeface="+mn-lt"/>
              </a:rPr>
              <a:t>: </a:t>
            </a:r>
            <a:r>
              <a:rPr lang="en-GB" sz="2000" dirty="0">
                <a:latin typeface="+mn-lt"/>
              </a:rPr>
              <a:t>avoiding sleep (25.8%), increased concentration</a:t>
            </a:r>
            <a:r>
              <a:rPr lang="cs-CZ" sz="2000" dirty="0">
                <a:latin typeface="+mn-lt"/>
              </a:rPr>
              <a:t> </a:t>
            </a:r>
            <a:r>
              <a:rPr lang="en-GB" sz="2000" dirty="0">
                <a:latin typeface="+mn-lt"/>
              </a:rPr>
              <a:t>(15.6%), enhanced enjoyment (13.8%), tension management (7.3%),</a:t>
            </a:r>
            <a:r>
              <a:rPr lang="cs-CZ" sz="2000" dirty="0">
                <a:latin typeface="+mn-lt"/>
              </a:rPr>
              <a:t> </a:t>
            </a:r>
            <a:r>
              <a:rPr lang="en-GB" sz="2000" dirty="0">
                <a:latin typeface="+mn-lt"/>
              </a:rPr>
              <a:t>increased courage (4.1%), avoiding hunger</a:t>
            </a:r>
            <a:r>
              <a:rPr lang="cs-CZ" sz="2000" dirty="0">
                <a:latin typeface="+mn-lt"/>
              </a:rPr>
              <a:t>, </a:t>
            </a:r>
            <a:r>
              <a:rPr lang="en-GB" sz="2000" dirty="0">
                <a:latin typeface="+mn-lt"/>
              </a:rPr>
              <a:t>(2.7%), and insomnia management (2.0%).</a:t>
            </a:r>
            <a:br>
              <a:rPr lang="cs-CZ" sz="2000" dirty="0">
                <a:latin typeface="+mn-lt"/>
              </a:rPr>
            </a:br>
            <a:br>
              <a:rPr lang="cs-CZ" sz="2000" dirty="0">
                <a:latin typeface="+mn-lt"/>
              </a:rPr>
            </a:br>
            <a:r>
              <a:rPr lang="en-GB" sz="2000" dirty="0">
                <a:latin typeface="+mn-lt"/>
              </a:rPr>
              <a:t>Higher scores in addiction: sedatives (including alcohol</a:t>
            </a:r>
            <a:r>
              <a:rPr lang="cs-CZ" sz="2000" dirty="0">
                <a:latin typeface="+mn-lt"/>
              </a:rPr>
              <a:t>), </a:t>
            </a:r>
            <a:r>
              <a:rPr lang="en-GB" sz="2000" dirty="0">
                <a:latin typeface="+mn-lt"/>
              </a:rPr>
              <a:t>tobacco</a:t>
            </a:r>
            <a:r>
              <a:rPr lang="cs-CZ" sz="2000" dirty="0">
                <a:latin typeface="+mn-lt"/>
              </a:rPr>
              <a:t>,</a:t>
            </a:r>
            <a:r>
              <a:rPr lang="en-GB" sz="2000" dirty="0">
                <a:latin typeface="+mn-lt"/>
              </a:rPr>
              <a:t> tranquilizers (eliminating anxiety and fear)</a:t>
            </a:r>
            <a:br>
              <a:rPr lang="en-GB" sz="2000" dirty="0">
                <a:latin typeface="+mn-lt"/>
              </a:rPr>
            </a:br>
            <a:r>
              <a:rPr lang="en-GB" sz="2000" dirty="0">
                <a:latin typeface="+mn-lt"/>
              </a:rPr>
              <a:t>Higher scores in engagement: stimulants, caffeine, ecstasy</a:t>
            </a:r>
            <a:br>
              <a:rPr lang="en-GB" dirty="0"/>
            </a:br>
            <a:endParaRPr lang="en-GB" sz="2800" dirty="0"/>
          </a:p>
        </p:txBody>
      </p:sp>
      <p:pic>
        <p:nvPicPr>
          <p:cNvPr id="5" name="Obrázek 4" descr="untitled - 2006.7.2018.27 - Mozilla Firefox">
            <a:extLst>
              <a:ext uri="{FF2B5EF4-FFF2-40B4-BE49-F238E27FC236}">
                <a16:creationId xmlns:a16="http://schemas.microsoft.com/office/drawing/2014/main" id="{2E7F7079-E2FC-4331-A3C9-FEAB347652BB}"/>
              </a:ext>
            </a:extLst>
          </p:cNvPr>
          <p:cNvPicPr>
            <a:picLocks noChangeAspect="1"/>
          </p:cNvPicPr>
          <p:nvPr/>
        </p:nvPicPr>
        <p:blipFill rotWithShape="1">
          <a:blip r:embed="rId2">
            <a:extLst>
              <a:ext uri="{28A0092B-C50C-407E-A947-70E740481C1C}">
                <a14:useLocalDpi xmlns:a14="http://schemas.microsoft.com/office/drawing/2010/main" val="0"/>
              </a:ext>
            </a:extLst>
          </a:blip>
          <a:srcRect l="20859" t="28041" r="21641" b="22839"/>
          <a:stretch/>
        </p:blipFill>
        <p:spPr>
          <a:xfrm>
            <a:off x="76200" y="234950"/>
            <a:ext cx="7010400" cy="3238500"/>
          </a:xfrm>
          <a:prstGeom prst="rect">
            <a:avLst/>
          </a:prstGeom>
        </p:spPr>
      </p:pic>
    </p:spTree>
    <p:extLst>
      <p:ext uri="{BB962C8B-B14F-4D97-AF65-F5344CB8AC3E}">
        <p14:creationId xmlns:p14="http://schemas.microsoft.com/office/powerpoint/2010/main" val="6571167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98FB418-A39D-460E-A89F-27ACF50E730F}"/>
              </a:ext>
            </a:extLst>
          </p:cNvPr>
          <p:cNvSpPr>
            <a:spLocks noGrp="1"/>
          </p:cNvSpPr>
          <p:nvPr>
            <p:ph type="title"/>
          </p:nvPr>
        </p:nvSpPr>
        <p:spPr>
          <a:xfrm>
            <a:off x="838200" y="338492"/>
            <a:ext cx="10515600" cy="1325563"/>
          </a:xfrm>
        </p:spPr>
        <p:txBody>
          <a:bodyPr/>
          <a:lstStyle/>
          <a:p>
            <a:r>
              <a:rPr lang="en-GB" dirty="0"/>
              <a:t>OTHER INTERNET BASED ADDICTIONS</a:t>
            </a:r>
          </a:p>
        </p:txBody>
      </p:sp>
      <p:sp>
        <p:nvSpPr>
          <p:cNvPr id="3" name="Zástupný symbol pro obsah 2">
            <a:extLst>
              <a:ext uri="{FF2B5EF4-FFF2-40B4-BE49-F238E27FC236}">
                <a16:creationId xmlns:a16="http://schemas.microsoft.com/office/drawing/2014/main" id="{AA81F273-6324-47C9-865B-5EEDA39953E0}"/>
              </a:ext>
            </a:extLst>
          </p:cNvPr>
          <p:cNvSpPr>
            <a:spLocks noGrp="1"/>
          </p:cNvSpPr>
          <p:nvPr>
            <p:ph idx="1"/>
          </p:nvPr>
        </p:nvSpPr>
        <p:spPr/>
        <p:txBody>
          <a:bodyPr>
            <a:normAutofit/>
          </a:bodyPr>
          <a:lstStyle/>
          <a:p>
            <a:r>
              <a:rPr lang="en-GB" sz="2400" b="1" dirty="0"/>
              <a:t>General internet addiction </a:t>
            </a:r>
            <a:r>
              <a:rPr lang="en-GB" sz="2400" dirty="0"/>
              <a:t>(excessive internet use). Because the internet offers many platforms for entertainment, it is hard to track exactly what application is the most intensive. About 1% of teenagers show symptoms, about 4% at risk. Questionable whether it is really addiction (most likely not), plus high risk of false identification of addiction</a:t>
            </a:r>
          </a:p>
          <a:p>
            <a:endParaRPr lang="en-GB" dirty="0"/>
          </a:p>
          <a:p>
            <a:pPr marL="457200" lvl="1" indent="0">
              <a:buNone/>
            </a:pPr>
            <a:endParaRPr lang="en-GB" dirty="0"/>
          </a:p>
        </p:txBody>
      </p:sp>
      <p:graphicFrame>
        <p:nvGraphicFramePr>
          <p:cNvPr id="4" name="Graf 3">
            <a:extLst>
              <a:ext uri="{FF2B5EF4-FFF2-40B4-BE49-F238E27FC236}">
                <a16:creationId xmlns:a16="http://schemas.microsoft.com/office/drawing/2014/main" id="{F2618EC9-F922-4B1D-8A8A-73B4B415E49D}"/>
              </a:ext>
            </a:extLst>
          </p:cNvPr>
          <p:cNvGraphicFramePr>
            <a:graphicFrameLocks/>
          </p:cNvGraphicFramePr>
          <p:nvPr>
            <p:extLst>
              <p:ext uri="{D42A27DB-BD31-4B8C-83A1-F6EECF244321}">
                <p14:modId xmlns:p14="http://schemas.microsoft.com/office/powerpoint/2010/main" val="132145399"/>
              </p:ext>
            </p:extLst>
          </p:nvPr>
        </p:nvGraphicFramePr>
        <p:xfrm>
          <a:off x="5424256" y="3870664"/>
          <a:ext cx="5140170" cy="264884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940280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obsah 2">
            <a:extLst>
              <a:ext uri="{FF2B5EF4-FFF2-40B4-BE49-F238E27FC236}">
                <a16:creationId xmlns:a16="http://schemas.microsoft.com/office/drawing/2014/main" id="{D112B19B-17A6-4E45-8E62-519D1CD7708E}"/>
              </a:ext>
            </a:extLst>
          </p:cNvPr>
          <p:cNvSpPr txBox="1">
            <a:spLocks/>
          </p:cNvSpPr>
          <p:nvPr/>
        </p:nvSpPr>
        <p:spPr>
          <a:xfrm>
            <a:off x="346229" y="2270701"/>
            <a:ext cx="10490170" cy="362652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Is there anything like social networking site addiction or smart phone addiction?</a:t>
            </a:r>
          </a:p>
          <a:p>
            <a:r>
              <a:rPr lang="en-US" sz="2400" dirty="0"/>
              <a:t>Girls rather than boys</a:t>
            </a:r>
          </a:p>
          <a:p>
            <a:r>
              <a:rPr lang="en-US" sz="2400" dirty="0"/>
              <a:t>Extroverted personality traits rather than introverted</a:t>
            </a:r>
          </a:p>
          <a:p>
            <a:r>
              <a:rPr lang="en-US" sz="2400" dirty="0"/>
              <a:t>Poor self-</a:t>
            </a:r>
            <a:r>
              <a:rPr lang="en-GB" sz="2400" dirty="0"/>
              <a:t>control</a:t>
            </a:r>
            <a:endParaRPr lang="en-US" sz="2400" dirty="0"/>
          </a:p>
          <a:p>
            <a:r>
              <a:rPr lang="en-GB" sz="2400" dirty="0"/>
              <a:t>Narcissistic </a:t>
            </a:r>
            <a:r>
              <a:rPr lang="cs-CZ" sz="2400" dirty="0"/>
              <a:t>personality </a:t>
            </a:r>
            <a:r>
              <a:rPr lang="en-GB" sz="2400" dirty="0"/>
              <a:t>traits, procrastination</a:t>
            </a:r>
            <a:endParaRPr lang="en-US" sz="2400" dirty="0"/>
          </a:p>
          <a:p>
            <a:endParaRPr lang="en-GB" sz="2400" dirty="0"/>
          </a:p>
          <a:p>
            <a:r>
              <a:rPr lang="en-GB" sz="2400" dirty="0"/>
              <a:t>If it is not addiction:</a:t>
            </a:r>
          </a:p>
          <a:p>
            <a:pPr marL="0" indent="0">
              <a:buNone/>
            </a:pPr>
            <a:r>
              <a:rPr lang="en-GB" sz="2400" dirty="0"/>
              <a:t>Need to belong &amp; need to be in touch</a:t>
            </a:r>
          </a:p>
          <a:p>
            <a:pPr marL="0" indent="0">
              <a:buNone/>
            </a:pPr>
            <a:r>
              <a:rPr lang="en-GB" sz="2400" dirty="0"/>
              <a:t>Fear Of Missing Out</a:t>
            </a:r>
          </a:p>
          <a:p>
            <a:pPr marL="0" indent="0">
              <a:buNone/>
            </a:pPr>
            <a:r>
              <a:rPr lang="en-GB" sz="2400" dirty="0"/>
              <a:t>Procrastination - mood &amp; anxiety management</a:t>
            </a:r>
          </a:p>
          <a:p>
            <a:endParaRPr lang="en-GB" dirty="0"/>
          </a:p>
        </p:txBody>
      </p:sp>
      <p:pic>
        <p:nvPicPr>
          <p:cNvPr id="6" name="Obrázek 5">
            <a:extLst>
              <a:ext uri="{FF2B5EF4-FFF2-40B4-BE49-F238E27FC236}">
                <a16:creationId xmlns:a16="http://schemas.microsoft.com/office/drawing/2014/main" id="{1E28B999-0EB1-44DE-9A72-FB5DCB81C9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28949" y="0"/>
            <a:ext cx="5993765" cy="2322584"/>
          </a:xfrm>
          <a:prstGeom prst="rect">
            <a:avLst/>
          </a:prstGeom>
        </p:spPr>
      </p:pic>
      <p:pic>
        <p:nvPicPr>
          <p:cNvPr id="8" name="Obrázek 7">
            <a:extLst>
              <a:ext uri="{FF2B5EF4-FFF2-40B4-BE49-F238E27FC236}">
                <a16:creationId xmlns:a16="http://schemas.microsoft.com/office/drawing/2014/main" id="{1605473D-A272-4DDF-B651-E72F280137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16109" y="4003829"/>
            <a:ext cx="5275892" cy="2854171"/>
          </a:xfrm>
          <a:prstGeom prst="rect">
            <a:avLst/>
          </a:prstGeom>
        </p:spPr>
      </p:pic>
    </p:spTree>
    <p:extLst>
      <p:ext uri="{BB962C8B-B14F-4D97-AF65-F5344CB8AC3E}">
        <p14:creationId xmlns:p14="http://schemas.microsoft.com/office/powerpoint/2010/main" val="14122658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obsah 2">
            <a:extLst>
              <a:ext uri="{FF2B5EF4-FFF2-40B4-BE49-F238E27FC236}">
                <a16:creationId xmlns:a16="http://schemas.microsoft.com/office/drawing/2014/main" id="{D112B19B-17A6-4E45-8E62-519D1CD7708E}"/>
              </a:ext>
            </a:extLst>
          </p:cNvPr>
          <p:cNvSpPr txBox="1">
            <a:spLocks/>
          </p:cNvSpPr>
          <p:nvPr/>
        </p:nvSpPr>
        <p:spPr>
          <a:xfrm>
            <a:off x="409575" y="2506662"/>
            <a:ext cx="10515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New addictions on the horizon?! Not really…</a:t>
            </a:r>
            <a:endParaRPr lang="cs-CZ" dirty="0"/>
          </a:p>
          <a:p>
            <a:endParaRPr lang="cs-CZ" dirty="0"/>
          </a:p>
          <a:p>
            <a:endParaRPr lang="cs-CZ" dirty="0"/>
          </a:p>
          <a:p>
            <a:endParaRPr lang="en-GB" dirty="0"/>
          </a:p>
        </p:txBody>
      </p:sp>
      <p:pic>
        <p:nvPicPr>
          <p:cNvPr id="6" name="Obrázek 5">
            <a:extLst>
              <a:ext uri="{FF2B5EF4-FFF2-40B4-BE49-F238E27FC236}">
                <a16:creationId xmlns:a16="http://schemas.microsoft.com/office/drawing/2014/main" id="{1E28B999-0EB1-44DE-9A72-FB5DCB81C9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28949" y="-228600"/>
            <a:ext cx="5993765" cy="2322584"/>
          </a:xfrm>
          <a:prstGeom prst="rect">
            <a:avLst/>
          </a:prstGeom>
        </p:spPr>
      </p:pic>
      <p:pic>
        <p:nvPicPr>
          <p:cNvPr id="10" name="Obrázek 9">
            <a:extLst>
              <a:ext uri="{FF2B5EF4-FFF2-40B4-BE49-F238E27FC236}">
                <a16:creationId xmlns:a16="http://schemas.microsoft.com/office/drawing/2014/main" id="{543DD09B-6CEE-4970-A323-14410F5550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058" y="3029712"/>
            <a:ext cx="5053584" cy="3828288"/>
          </a:xfrm>
          <a:prstGeom prst="rect">
            <a:avLst/>
          </a:prstGeom>
        </p:spPr>
      </p:pic>
      <p:pic>
        <p:nvPicPr>
          <p:cNvPr id="12" name="Obrázek 11">
            <a:extLst>
              <a:ext uri="{FF2B5EF4-FFF2-40B4-BE49-F238E27FC236}">
                <a16:creationId xmlns:a16="http://schemas.microsoft.com/office/drawing/2014/main" id="{DEA16414-9DF2-442C-9F12-247527C173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3429000"/>
            <a:ext cx="5144756" cy="3429000"/>
          </a:xfrm>
          <a:prstGeom prst="rect">
            <a:avLst/>
          </a:prstGeom>
        </p:spPr>
      </p:pic>
    </p:spTree>
    <p:extLst>
      <p:ext uri="{BB962C8B-B14F-4D97-AF65-F5344CB8AC3E}">
        <p14:creationId xmlns:p14="http://schemas.microsoft.com/office/powerpoint/2010/main" val="4906161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obsah 2">
            <a:extLst>
              <a:ext uri="{FF2B5EF4-FFF2-40B4-BE49-F238E27FC236}">
                <a16:creationId xmlns:a16="http://schemas.microsoft.com/office/drawing/2014/main" id="{D112B19B-17A6-4E45-8E62-519D1CD7708E}"/>
              </a:ext>
            </a:extLst>
          </p:cNvPr>
          <p:cNvSpPr txBox="1">
            <a:spLocks/>
          </p:cNvSpPr>
          <p:nvPr/>
        </p:nvSpPr>
        <p:spPr>
          <a:xfrm>
            <a:off x="0" y="2322584"/>
            <a:ext cx="5657849"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400" dirty="0">
                <a:solidFill>
                  <a:schemeClr val="tx2">
                    <a:lumMod val="75000"/>
                  </a:schemeClr>
                </a:solidFill>
              </a:rPr>
              <a:t>If it is not an addiction, is it OK?</a:t>
            </a:r>
            <a:endParaRPr lang="cs-CZ" sz="2400" dirty="0"/>
          </a:p>
          <a:p>
            <a:r>
              <a:rPr lang="en-GB" sz="2400" dirty="0">
                <a:solidFill>
                  <a:schemeClr val="tx2">
                    <a:lumMod val="75000"/>
                  </a:schemeClr>
                </a:solidFill>
              </a:rPr>
              <a:t>Not really – </a:t>
            </a:r>
            <a:r>
              <a:rPr lang="en-GB" sz="2400" i="1" dirty="0">
                <a:solidFill>
                  <a:schemeClr val="tx2">
                    <a:lumMod val="75000"/>
                  </a:schemeClr>
                </a:solidFill>
              </a:rPr>
              <a:t>quid pro quo</a:t>
            </a:r>
            <a:r>
              <a:rPr lang="en-GB" sz="2400" dirty="0">
                <a:solidFill>
                  <a:schemeClr val="tx2">
                    <a:lumMod val="75000"/>
                  </a:schemeClr>
                </a:solidFill>
              </a:rPr>
              <a:t>: Time spend in digital media are often instead of time spend in healthier way</a:t>
            </a:r>
          </a:p>
          <a:p>
            <a:endParaRPr lang="en-GB" sz="2400" dirty="0">
              <a:solidFill>
                <a:schemeClr val="tx2">
                  <a:lumMod val="75000"/>
                </a:schemeClr>
              </a:solidFill>
            </a:endParaRPr>
          </a:p>
          <a:p>
            <a:r>
              <a:rPr lang="en-GB" sz="2400" dirty="0">
                <a:solidFill>
                  <a:schemeClr val="tx2">
                    <a:lumMod val="75000"/>
                  </a:schemeClr>
                </a:solidFill>
              </a:rPr>
              <a:t>So if we remove access to digital media, it should be ok, right?</a:t>
            </a:r>
          </a:p>
          <a:p>
            <a:r>
              <a:rPr lang="en-GB" sz="2400" dirty="0">
                <a:solidFill>
                  <a:schemeClr val="tx2">
                    <a:lumMod val="75000"/>
                  </a:schemeClr>
                </a:solidFill>
              </a:rPr>
              <a:t>Not really – unstructured time activities tend to replace one another. Better lifestyle is not achieved by simply removing access to unhealthy activity.</a:t>
            </a:r>
          </a:p>
          <a:p>
            <a:endParaRPr lang="cs-CZ" dirty="0"/>
          </a:p>
          <a:p>
            <a:endParaRPr lang="en-GB" dirty="0"/>
          </a:p>
        </p:txBody>
      </p:sp>
      <p:pic>
        <p:nvPicPr>
          <p:cNvPr id="6" name="Obrázek 5">
            <a:extLst>
              <a:ext uri="{FF2B5EF4-FFF2-40B4-BE49-F238E27FC236}">
                <a16:creationId xmlns:a16="http://schemas.microsoft.com/office/drawing/2014/main" id="{1E28B999-0EB1-44DE-9A72-FB5DCB81C9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28949" y="0"/>
            <a:ext cx="5993765" cy="2322584"/>
          </a:xfrm>
          <a:prstGeom prst="rect">
            <a:avLst/>
          </a:prstGeom>
        </p:spPr>
      </p:pic>
      <p:pic>
        <p:nvPicPr>
          <p:cNvPr id="7" name="Obrázek 6" descr="Lumosity to Pay $2 Million to Settle FTC Deceptive Advertising Charges for Its “Brain Training” Program | Federal Trade Commission - Mozilla Firefox">
            <a:extLst>
              <a:ext uri="{FF2B5EF4-FFF2-40B4-BE49-F238E27FC236}">
                <a16:creationId xmlns:a16="http://schemas.microsoft.com/office/drawing/2014/main" id="{B5B93C2A-00B2-4277-99CB-C6D88469CA2A}"/>
              </a:ext>
            </a:extLst>
          </p:cNvPr>
          <p:cNvPicPr>
            <a:picLocks noChangeAspect="1"/>
          </p:cNvPicPr>
          <p:nvPr/>
        </p:nvPicPr>
        <p:blipFill rotWithShape="1">
          <a:blip r:embed="rId3">
            <a:extLst>
              <a:ext uri="{28A0092B-C50C-407E-A947-70E740481C1C}">
                <a14:useLocalDpi xmlns:a14="http://schemas.microsoft.com/office/drawing/2010/main" val="0"/>
              </a:ext>
            </a:extLst>
          </a:blip>
          <a:srcRect l="18438" t="13130" r="20000"/>
          <a:stretch/>
        </p:blipFill>
        <p:spPr>
          <a:xfrm>
            <a:off x="5542359" y="1905000"/>
            <a:ext cx="6506765" cy="4844292"/>
          </a:xfrm>
          <a:prstGeom prst="rect">
            <a:avLst/>
          </a:prstGeom>
        </p:spPr>
      </p:pic>
    </p:spTree>
    <p:extLst>
      <p:ext uri="{BB962C8B-B14F-4D97-AF65-F5344CB8AC3E}">
        <p14:creationId xmlns:p14="http://schemas.microsoft.com/office/powerpoint/2010/main" val="31060544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371621F-2699-4769-8B1D-2948C5AA31C7}"/>
              </a:ext>
            </a:extLst>
          </p:cNvPr>
          <p:cNvSpPr>
            <a:spLocks noGrp="1"/>
          </p:cNvSpPr>
          <p:nvPr>
            <p:ph type="title"/>
          </p:nvPr>
        </p:nvSpPr>
        <p:spPr/>
        <p:txBody>
          <a:bodyPr/>
          <a:lstStyle/>
          <a:p>
            <a:r>
              <a:rPr lang="en-GB" dirty="0"/>
              <a:t>SEX ADDCITION &amp; HYPERSEXUALITY</a:t>
            </a:r>
          </a:p>
        </p:txBody>
      </p:sp>
      <p:sp>
        <p:nvSpPr>
          <p:cNvPr id="3" name="Zástupný symbol pro obsah 2">
            <a:extLst>
              <a:ext uri="{FF2B5EF4-FFF2-40B4-BE49-F238E27FC236}">
                <a16:creationId xmlns:a16="http://schemas.microsoft.com/office/drawing/2014/main" id="{0C2EF707-347E-4779-9B07-05247B9F8E93}"/>
              </a:ext>
            </a:extLst>
          </p:cNvPr>
          <p:cNvSpPr>
            <a:spLocks noGrp="1"/>
          </p:cNvSpPr>
          <p:nvPr>
            <p:ph idx="1"/>
          </p:nvPr>
        </p:nvSpPr>
        <p:spPr>
          <a:xfrm>
            <a:off x="838200" y="1435007"/>
            <a:ext cx="10515600" cy="5267633"/>
          </a:xfrm>
        </p:spPr>
        <p:txBody>
          <a:bodyPr>
            <a:normAutofit fontScale="85000" lnSpcReduction="10000"/>
          </a:bodyPr>
          <a:lstStyle/>
          <a:p>
            <a:r>
              <a:rPr lang="en-GB" dirty="0"/>
              <a:t>First described by Benjamin Rush in 1812, then described by </a:t>
            </a:r>
            <a:r>
              <a:rPr lang="en-GB" dirty="0" err="1"/>
              <a:t>Krafft</a:t>
            </a:r>
            <a:r>
              <a:rPr lang="en-GB" dirty="0"/>
              <a:t>-Ebbing in </a:t>
            </a:r>
            <a:r>
              <a:rPr lang="en-GB" i="1" dirty="0" err="1"/>
              <a:t>Psychopathia</a:t>
            </a:r>
            <a:r>
              <a:rPr lang="en-GB" i="1" dirty="0"/>
              <a:t> </a:t>
            </a:r>
            <a:r>
              <a:rPr lang="en-GB" i="1" dirty="0" err="1"/>
              <a:t>Sexualis</a:t>
            </a:r>
            <a:endParaRPr lang="en-GB" i="1" dirty="0"/>
          </a:p>
          <a:p>
            <a:r>
              <a:rPr lang="en-GB" dirty="0"/>
              <a:t>Alfred Kinsey: 7 orgasm per day – 8% of population of males between teens-30.</a:t>
            </a:r>
          </a:p>
          <a:p>
            <a:r>
              <a:rPr lang="en-GB" dirty="0"/>
              <a:t>But what is within the norm?</a:t>
            </a:r>
          </a:p>
          <a:p>
            <a:r>
              <a:rPr lang="en-GB" dirty="0"/>
              <a:t>ICD 10 includes two potential diagnosis: “</a:t>
            </a:r>
            <a:r>
              <a:rPr lang="en-GB" b="1" dirty="0"/>
              <a:t>Excessive Sexual Drive</a:t>
            </a:r>
            <a:r>
              <a:rPr lang="en-GB" dirty="0"/>
              <a:t>” (F52.7, within block Behavioural syndromes associated with physiological disturbances and physical factors) but without formal diagnostic criteria (!) and with sub-labels </a:t>
            </a:r>
            <a:r>
              <a:rPr lang="en-GB" i="1" dirty="0"/>
              <a:t>satyriasis</a:t>
            </a:r>
            <a:r>
              <a:rPr lang="en-GB" dirty="0"/>
              <a:t> and </a:t>
            </a:r>
            <a:r>
              <a:rPr lang="en-GB" i="1" dirty="0"/>
              <a:t>nymphomania. “</a:t>
            </a:r>
            <a:r>
              <a:rPr lang="en-GB" b="1" dirty="0"/>
              <a:t>Excessive Masturbation</a:t>
            </a:r>
            <a:r>
              <a:rPr lang="en-GB" dirty="0"/>
              <a:t>”(F98.8, within block specified behavioural and emotional disorders with onset usually occurring in childhood and adolescence)</a:t>
            </a:r>
          </a:p>
          <a:p>
            <a:r>
              <a:rPr lang="en-GB" dirty="0"/>
              <a:t>DSM-5 does not include hypersexuality</a:t>
            </a:r>
          </a:p>
          <a:p>
            <a:r>
              <a:rPr lang="en-GB" dirty="0"/>
              <a:t>ICD 11 does include</a:t>
            </a:r>
            <a:r>
              <a:rPr lang="cs-CZ" dirty="0"/>
              <a:t> </a:t>
            </a:r>
            <a:r>
              <a:rPr lang="en-GB" dirty="0"/>
              <a:t>hypersexuality</a:t>
            </a:r>
          </a:p>
          <a:p>
            <a:r>
              <a:rPr lang="en-GB" dirty="0"/>
              <a:t>Since there is no consensus yet, many terms and approaches exist: </a:t>
            </a:r>
            <a:r>
              <a:rPr lang="en-GB" i="1" dirty="0" err="1"/>
              <a:t>donjuanist</a:t>
            </a:r>
            <a:r>
              <a:rPr lang="cs-CZ" i="1" dirty="0"/>
              <a:t>;</a:t>
            </a:r>
            <a:r>
              <a:rPr lang="en-GB" i="1" dirty="0"/>
              <a:t> nymphomaniac</a:t>
            </a:r>
            <a:r>
              <a:rPr lang="cs-CZ" i="1" dirty="0"/>
              <a:t>;</a:t>
            </a:r>
            <a:r>
              <a:rPr lang="en-GB" i="1" dirty="0"/>
              <a:t> Messalina complex</a:t>
            </a:r>
            <a:r>
              <a:rPr lang="cs-CZ" i="1" dirty="0"/>
              <a:t>;</a:t>
            </a:r>
            <a:r>
              <a:rPr lang="en-GB" i="1" dirty="0"/>
              <a:t> sexaholic</a:t>
            </a:r>
            <a:r>
              <a:rPr lang="cs-CZ" i="1" dirty="0"/>
              <a:t>;</a:t>
            </a:r>
            <a:r>
              <a:rPr lang="en-GB" i="1" dirty="0"/>
              <a:t> </a:t>
            </a:r>
            <a:r>
              <a:rPr lang="en-GB" i="1" dirty="0" err="1"/>
              <a:t>onanist</a:t>
            </a:r>
            <a:r>
              <a:rPr lang="cs-CZ" i="1" dirty="0"/>
              <a:t>;</a:t>
            </a:r>
            <a:r>
              <a:rPr lang="en-GB" i="1" dirty="0"/>
              <a:t> erotomaniac,… </a:t>
            </a:r>
          </a:p>
          <a:p>
            <a:endParaRPr lang="en-GB" i="1" dirty="0"/>
          </a:p>
          <a:p>
            <a:endParaRPr lang="en-GB" dirty="0"/>
          </a:p>
          <a:p>
            <a:endParaRPr lang="en-GB" dirty="0"/>
          </a:p>
        </p:txBody>
      </p:sp>
    </p:spTree>
    <p:extLst>
      <p:ext uri="{BB962C8B-B14F-4D97-AF65-F5344CB8AC3E}">
        <p14:creationId xmlns:p14="http://schemas.microsoft.com/office/powerpoint/2010/main" val="25071850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926B700-F9FD-44D5-9650-B742D2A0B380}"/>
              </a:ext>
            </a:extLst>
          </p:cNvPr>
          <p:cNvSpPr>
            <a:spLocks noGrp="1"/>
          </p:cNvSpPr>
          <p:nvPr>
            <p:ph type="title"/>
          </p:nvPr>
        </p:nvSpPr>
        <p:spPr/>
        <p:txBody>
          <a:bodyPr/>
          <a:lstStyle/>
          <a:p>
            <a:r>
              <a:rPr lang="en-GB" dirty="0"/>
              <a:t>addiction vs hypersexuality</a:t>
            </a:r>
          </a:p>
        </p:txBody>
      </p:sp>
      <p:sp>
        <p:nvSpPr>
          <p:cNvPr id="3" name="Zástupný symbol pro obsah 2">
            <a:extLst>
              <a:ext uri="{FF2B5EF4-FFF2-40B4-BE49-F238E27FC236}">
                <a16:creationId xmlns:a16="http://schemas.microsoft.com/office/drawing/2014/main" id="{2DA600FC-F5A6-48B9-B753-D20E60186169}"/>
              </a:ext>
            </a:extLst>
          </p:cNvPr>
          <p:cNvSpPr>
            <a:spLocks noGrp="1"/>
          </p:cNvSpPr>
          <p:nvPr>
            <p:ph idx="1"/>
          </p:nvPr>
        </p:nvSpPr>
        <p:spPr/>
        <p:txBody>
          <a:bodyPr>
            <a:normAutofit fontScale="85000" lnSpcReduction="10000"/>
          </a:bodyPr>
          <a:lstStyle/>
          <a:p>
            <a:r>
              <a:rPr lang="en-GB" dirty="0"/>
              <a:t>Both approaches agree that it must be 1) the most important activity (salience) 2) repetitive with unsuccessful attempts to stop or reduce (loss of control &amp; relapse) 3) predominantly used in dysphoric mood states (mood management) 4) causing personal and interpersonal problems</a:t>
            </a:r>
          </a:p>
          <a:p>
            <a:r>
              <a:rPr lang="en-GB" dirty="0"/>
              <a:t>Addiction model also includes 5) negative mood states when unable to perform sexual act (withdrawal) and 6) need to increase intensity (tolerance)</a:t>
            </a:r>
          </a:p>
          <a:p>
            <a:r>
              <a:rPr lang="en-GB" dirty="0"/>
              <a:t>They may to some point differ in the treatment approaches (they also differently evaluate masturbation). Sexologists may be more focused on “ unsettled sexual identity” as the source of hypersexuality and using techniques like finding healthy sexuality (supporting playful and creative sexuality, building up intimacy,…) </a:t>
            </a:r>
          </a:p>
          <a:p>
            <a:r>
              <a:rPr lang="en-GB" dirty="0"/>
              <a:t>In addiction model it is seen as learned behaviour that can be potentially unlearned through building up peer support system, relapse prevention, reducing shame,  supporting healthy coping skills</a:t>
            </a:r>
          </a:p>
          <a:p>
            <a:endParaRPr lang="en-GB" dirty="0"/>
          </a:p>
          <a:p>
            <a:endParaRPr lang="en-GB" dirty="0"/>
          </a:p>
          <a:p>
            <a:pPr marL="0" indent="0">
              <a:buNone/>
            </a:pPr>
            <a:endParaRPr lang="en-GB" dirty="0"/>
          </a:p>
        </p:txBody>
      </p:sp>
    </p:spTree>
    <p:extLst>
      <p:ext uri="{BB962C8B-B14F-4D97-AF65-F5344CB8AC3E}">
        <p14:creationId xmlns:p14="http://schemas.microsoft.com/office/powerpoint/2010/main" val="41282367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E824FAA-0861-4122-80E0-7D4C8D6540BE}"/>
              </a:ext>
            </a:extLst>
          </p:cNvPr>
          <p:cNvSpPr>
            <a:spLocks noGrp="1"/>
          </p:cNvSpPr>
          <p:nvPr>
            <p:ph type="title"/>
          </p:nvPr>
        </p:nvSpPr>
        <p:spPr/>
        <p:txBody>
          <a:bodyPr/>
          <a:lstStyle/>
          <a:p>
            <a:r>
              <a:rPr lang="cs-CZ" dirty="0"/>
              <a:t>ICD 11: </a:t>
            </a:r>
            <a:r>
              <a:rPr lang="en-GB" dirty="0"/>
              <a:t>Compulsive sexual behaviour disorder</a:t>
            </a:r>
          </a:p>
        </p:txBody>
      </p:sp>
      <p:sp>
        <p:nvSpPr>
          <p:cNvPr id="3" name="Zástupný symbol pro obsah 2">
            <a:extLst>
              <a:ext uri="{FF2B5EF4-FFF2-40B4-BE49-F238E27FC236}">
                <a16:creationId xmlns:a16="http://schemas.microsoft.com/office/drawing/2014/main" id="{8BE3947C-0156-45A9-B782-F3E07EBC7327}"/>
              </a:ext>
            </a:extLst>
          </p:cNvPr>
          <p:cNvSpPr>
            <a:spLocks noGrp="1"/>
          </p:cNvSpPr>
          <p:nvPr>
            <p:ph idx="1"/>
          </p:nvPr>
        </p:nvSpPr>
        <p:spPr>
          <a:xfrm>
            <a:off x="838200" y="1825624"/>
            <a:ext cx="10515600" cy="4841505"/>
          </a:xfrm>
        </p:spPr>
        <p:txBody>
          <a:bodyPr>
            <a:normAutofit fontScale="70000" lnSpcReduction="20000"/>
          </a:bodyPr>
          <a:lstStyle/>
          <a:p>
            <a:r>
              <a:rPr lang="en-GB" dirty="0"/>
              <a:t>Compulsive sexual behaviour disorder is characterized by a persistent pattern of failure to control intense, repetitive sexual impulses or urges resulting in repetitive sexual behaviour. Symptoms may include </a:t>
            </a:r>
            <a:endParaRPr lang="cs-CZ" dirty="0"/>
          </a:p>
          <a:p>
            <a:pPr marL="0" indent="0">
              <a:buNone/>
            </a:pPr>
            <a:r>
              <a:rPr lang="cs-CZ" dirty="0"/>
              <a:t>1) </a:t>
            </a:r>
            <a:r>
              <a:rPr lang="en-GB" dirty="0"/>
              <a:t>repetitive sexual activities becoming a central focus of the person’s life to the point of neglecting health and personal care or other interests, activities and responsibilities </a:t>
            </a:r>
            <a:endParaRPr lang="cs-CZ" dirty="0"/>
          </a:p>
          <a:p>
            <a:pPr marL="0" indent="0">
              <a:buNone/>
            </a:pPr>
            <a:r>
              <a:rPr lang="cs-CZ" dirty="0"/>
              <a:t>2) </a:t>
            </a:r>
            <a:r>
              <a:rPr lang="en-GB" dirty="0"/>
              <a:t>numerous unsuccessful efforts to significantly reduce repetitive sexual behaviour; and </a:t>
            </a:r>
            <a:endParaRPr lang="cs-CZ" dirty="0"/>
          </a:p>
          <a:p>
            <a:pPr marL="0" indent="0">
              <a:buNone/>
            </a:pPr>
            <a:r>
              <a:rPr lang="cs-CZ" dirty="0"/>
              <a:t>3) </a:t>
            </a:r>
            <a:r>
              <a:rPr lang="en-GB" dirty="0"/>
              <a:t>continued repetitive sexual behaviour despite adverse consequences or deriving little or no satisfaction from it. </a:t>
            </a:r>
            <a:endParaRPr lang="cs-CZ" dirty="0"/>
          </a:p>
          <a:p>
            <a:pPr marL="0" indent="0">
              <a:buNone/>
            </a:pPr>
            <a:r>
              <a:rPr lang="cs-CZ" dirty="0"/>
              <a:t>4) </a:t>
            </a:r>
            <a:r>
              <a:rPr lang="en-GB" dirty="0"/>
              <a:t>The pattern of failure to control intense, sexual impulses or urges and resulting repetitive sexual behaviour is manifested over an extended period of time (e.g., 6 months or more), and causes marked distress or significant impairment in personal, family, social, educational, occupational, or other important areas of functioning. </a:t>
            </a:r>
            <a:endParaRPr lang="cs-CZ" dirty="0"/>
          </a:p>
          <a:p>
            <a:pPr marL="0" indent="0">
              <a:buNone/>
            </a:pPr>
            <a:r>
              <a:rPr lang="cs-CZ" dirty="0"/>
              <a:t>5) </a:t>
            </a:r>
            <a:r>
              <a:rPr lang="en-GB" dirty="0"/>
              <a:t>Distress that is entirely related to moral judgments and disapproval about sexual impulses, urges, or behaviours is not sufficient to meet this requirement.</a:t>
            </a:r>
            <a:endParaRPr lang="cs-CZ" dirty="0"/>
          </a:p>
          <a:p>
            <a:pPr marL="0" indent="0">
              <a:buNone/>
            </a:pPr>
            <a:endParaRPr lang="cs-CZ" dirty="0"/>
          </a:p>
          <a:p>
            <a:r>
              <a:rPr lang="en-GB" b="1" dirty="0"/>
              <a:t>Exclusions</a:t>
            </a:r>
            <a:r>
              <a:rPr lang="cs-CZ" b="1" dirty="0"/>
              <a:t>: </a:t>
            </a:r>
            <a:r>
              <a:rPr lang="en-GB" dirty="0"/>
              <a:t>Paraphilic disorders</a:t>
            </a:r>
            <a:r>
              <a:rPr lang="cs-CZ" dirty="0"/>
              <a:t> (</a:t>
            </a:r>
            <a:r>
              <a:rPr lang="en-GB" dirty="0"/>
              <a:t>atypical sexual arousal, manifested by sexual thoughts, fantasies, urges, or behaviours, the focus of which involves others whose age or status renders them unwilling or unable to consent</a:t>
            </a:r>
            <a:r>
              <a:rPr lang="cs-CZ" dirty="0"/>
              <a:t>)</a:t>
            </a:r>
            <a:endParaRPr lang="en-GB" dirty="0"/>
          </a:p>
          <a:p>
            <a:endParaRPr lang="en-GB" dirty="0"/>
          </a:p>
        </p:txBody>
      </p:sp>
    </p:spTree>
    <p:extLst>
      <p:ext uri="{BB962C8B-B14F-4D97-AF65-F5344CB8AC3E}">
        <p14:creationId xmlns:p14="http://schemas.microsoft.com/office/powerpoint/2010/main" val="12377263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A0E22B9-2EA0-4E91-8843-922871ACC77B}"/>
              </a:ext>
            </a:extLst>
          </p:cNvPr>
          <p:cNvSpPr>
            <a:spLocks noGrp="1"/>
          </p:cNvSpPr>
          <p:nvPr>
            <p:ph type="title"/>
          </p:nvPr>
        </p:nvSpPr>
        <p:spPr/>
        <p:txBody>
          <a:bodyPr/>
          <a:lstStyle/>
          <a:p>
            <a:r>
              <a:rPr lang="en-GB" dirty="0"/>
              <a:t>Comorbidity and risk factors</a:t>
            </a:r>
          </a:p>
        </p:txBody>
      </p:sp>
      <p:sp>
        <p:nvSpPr>
          <p:cNvPr id="3" name="Zástupný symbol pro obsah 2">
            <a:extLst>
              <a:ext uri="{FF2B5EF4-FFF2-40B4-BE49-F238E27FC236}">
                <a16:creationId xmlns:a16="http://schemas.microsoft.com/office/drawing/2014/main" id="{3B7EAEAE-5579-4400-9D48-8642179A83C1}"/>
              </a:ext>
            </a:extLst>
          </p:cNvPr>
          <p:cNvSpPr>
            <a:spLocks noGrp="1"/>
          </p:cNvSpPr>
          <p:nvPr>
            <p:ph idx="1"/>
          </p:nvPr>
        </p:nvSpPr>
        <p:spPr/>
        <p:txBody>
          <a:bodyPr>
            <a:normAutofit/>
          </a:bodyPr>
          <a:lstStyle/>
          <a:p>
            <a:r>
              <a:rPr lang="en-GB" dirty="0"/>
              <a:t>Anxiety, depression, loneliness</a:t>
            </a:r>
          </a:p>
          <a:p>
            <a:r>
              <a:rPr lang="en-GB" dirty="0"/>
              <a:t>Higher impulsivity</a:t>
            </a:r>
          </a:p>
          <a:p>
            <a:r>
              <a:rPr lang="en-GB" dirty="0"/>
              <a:t>Low self-worth, high self-hatred, shame</a:t>
            </a:r>
          </a:p>
          <a:p>
            <a:r>
              <a:rPr lang="en-GB" dirty="0"/>
              <a:t>Substance use – alcohol, amphetamine, cocaine and other behavioural addictions (gambling, eating disorders) = </a:t>
            </a:r>
            <a:r>
              <a:rPr lang="en-GB" i="1" dirty="0"/>
              <a:t>addiction interaction disorder – </a:t>
            </a:r>
            <a:r>
              <a:rPr lang="en-GB" dirty="0"/>
              <a:t>several addictive-like disorders coexist together and make the situation worse that each of the separately</a:t>
            </a:r>
            <a:endParaRPr lang="en-GB" i="1" dirty="0"/>
          </a:p>
          <a:p>
            <a:r>
              <a:rPr lang="en-GB" dirty="0"/>
              <a:t>History of sexual abuse</a:t>
            </a:r>
          </a:p>
          <a:p>
            <a:r>
              <a:rPr lang="en-GB" dirty="0"/>
              <a:t>Insecure attachment style, avoidance in relationships</a:t>
            </a:r>
          </a:p>
          <a:p>
            <a:endParaRPr lang="en-GB" dirty="0"/>
          </a:p>
        </p:txBody>
      </p:sp>
    </p:spTree>
    <p:extLst>
      <p:ext uri="{BB962C8B-B14F-4D97-AF65-F5344CB8AC3E}">
        <p14:creationId xmlns:p14="http://schemas.microsoft.com/office/powerpoint/2010/main" val="42417760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2139341-1B05-4C3F-BF8F-3A7839F8D898}"/>
              </a:ext>
            </a:extLst>
          </p:cNvPr>
          <p:cNvSpPr>
            <a:spLocks noGrp="1"/>
          </p:cNvSpPr>
          <p:nvPr>
            <p:ph type="title"/>
          </p:nvPr>
        </p:nvSpPr>
        <p:spPr/>
        <p:txBody>
          <a:bodyPr/>
          <a:lstStyle/>
          <a:p>
            <a:r>
              <a:rPr lang="cs-CZ" dirty="0"/>
              <a:t>GAMING DISORDER</a:t>
            </a:r>
            <a:r>
              <a:rPr lang="en-GB" dirty="0"/>
              <a:t> – does it really exist?</a:t>
            </a:r>
          </a:p>
        </p:txBody>
      </p:sp>
      <p:sp>
        <p:nvSpPr>
          <p:cNvPr id="3" name="Zástupný symbol pro obsah 2">
            <a:extLst>
              <a:ext uri="{FF2B5EF4-FFF2-40B4-BE49-F238E27FC236}">
                <a16:creationId xmlns:a16="http://schemas.microsoft.com/office/drawing/2014/main" id="{86175208-866A-4DAA-B18E-2FC4BFEBF375}"/>
              </a:ext>
            </a:extLst>
          </p:cNvPr>
          <p:cNvSpPr>
            <a:spLocks noGrp="1"/>
          </p:cNvSpPr>
          <p:nvPr>
            <p:ph idx="1"/>
          </p:nvPr>
        </p:nvSpPr>
        <p:spPr>
          <a:xfrm>
            <a:off x="838200" y="1852258"/>
            <a:ext cx="10515600" cy="4351338"/>
          </a:xfrm>
        </p:spPr>
        <p:txBody>
          <a:bodyPr>
            <a:normAutofit lnSpcReduction="10000"/>
          </a:bodyPr>
          <a:lstStyle/>
          <a:p>
            <a:r>
              <a:rPr lang="en-GB" dirty="0"/>
              <a:t>Computer games is one of the fastest growing entertainment industry (nowadays earning more than all world film industry)</a:t>
            </a:r>
          </a:p>
          <a:p>
            <a:r>
              <a:rPr lang="en-GB" dirty="0"/>
              <a:t>From “nerd-only” genre it evolved to attract more diverse social groups</a:t>
            </a:r>
          </a:p>
          <a:p>
            <a:r>
              <a:rPr lang="en-GB" dirty="0"/>
              <a:t>For the vast majority of gamers it is just a free-time activity without any harm – even phenomenon like induced aggressiveness was not proofed</a:t>
            </a:r>
          </a:p>
          <a:p>
            <a:r>
              <a:rPr lang="en-GB" dirty="0"/>
              <a:t>Computer games suffer from moral panic  - similar to situation in film cinemas in 30s, comic books in 50s, TV in 60s – situation is judged by people who grew up without computer games and thus they tend to misinterpret it</a:t>
            </a:r>
          </a:p>
          <a:p>
            <a:endParaRPr lang="en-GB" dirty="0"/>
          </a:p>
        </p:txBody>
      </p:sp>
    </p:spTree>
    <p:extLst>
      <p:ext uri="{BB962C8B-B14F-4D97-AF65-F5344CB8AC3E}">
        <p14:creationId xmlns:p14="http://schemas.microsoft.com/office/powerpoint/2010/main" val="9387359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810C372-403A-4694-BF76-8720CBB54207}"/>
              </a:ext>
            </a:extLst>
          </p:cNvPr>
          <p:cNvSpPr>
            <a:spLocks noGrp="1"/>
          </p:cNvSpPr>
          <p:nvPr>
            <p:ph type="title"/>
          </p:nvPr>
        </p:nvSpPr>
        <p:spPr/>
        <p:txBody>
          <a:bodyPr/>
          <a:lstStyle/>
          <a:p>
            <a:r>
              <a:rPr lang="en-GB" dirty="0"/>
              <a:t>Preferred activities in sex-addicts</a:t>
            </a:r>
          </a:p>
        </p:txBody>
      </p:sp>
      <p:sp>
        <p:nvSpPr>
          <p:cNvPr id="3" name="Zástupný symbol pro obsah 2">
            <a:extLst>
              <a:ext uri="{FF2B5EF4-FFF2-40B4-BE49-F238E27FC236}">
                <a16:creationId xmlns:a16="http://schemas.microsoft.com/office/drawing/2014/main" id="{0206B913-5E4B-4FAF-B288-7B4840F519F1}"/>
              </a:ext>
            </a:extLst>
          </p:cNvPr>
          <p:cNvSpPr>
            <a:spLocks noGrp="1"/>
          </p:cNvSpPr>
          <p:nvPr>
            <p:ph idx="1"/>
          </p:nvPr>
        </p:nvSpPr>
        <p:spPr/>
        <p:txBody>
          <a:bodyPr>
            <a:normAutofit fontScale="77500" lnSpcReduction="20000"/>
          </a:bodyPr>
          <a:lstStyle/>
          <a:p>
            <a:r>
              <a:rPr lang="en-GB" dirty="0"/>
              <a:t>Only </a:t>
            </a:r>
            <a:r>
              <a:rPr lang="en-GB" dirty="0" err="1"/>
              <a:t>normophilic</a:t>
            </a:r>
            <a:r>
              <a:rPr lang="en-GB" dirty="0"/>
              <a:t> activities count</a:t>
            </a:r>
          </a:p>
          <a:p>
            <a:endParaRPr lang="en-GB" dirty="0"/>
          </a:p>
          <a:p>
            <a:r>
              <a:rPr lang="en-GB" dirty="0"/>
              <a:t>Masturbation</a:t>
            </a:r>
          </a:p>
          <a:p>
            <a:r>
              <a:rPr lang="en-GB" dirty="0"/>
              <a:t>Porn and fantasy sex</a:t>
            </a:r>
          </a:p>
          <a:p>
            <a:r>
              <a:rPr lang="en-GB" dirty="0"/>
              <a:t>Voyeurism</a:t>
            </a:r>
          </a:p>
          <a:p>
            <a:r>
              <a:rPr lang="en-GB" dirty="0"/>
              <a:t>Anonymous sex</a:t>
            </a:r>
          </a:p>
          <a:p>
            <a:r>
              <a:rPr lang="en-GB" dirty="0"/>
              <a:t>Paying for sex</a:t>
            </a:r>
          </a:p>
          <a:p>
            <a:r>
              <a:rPr lang="en-GB" dirty="0"/>
              <a:t>Intrusive sex (boundary violation)</a:t>
            </a:r>
          </a:p>
          <a:p>
            <a:r>
              <a:rPr lang="en-GB" dirty="0"/>
              <a:t>Exhibitionism</a:t>
            </a:r>
          </a:p>
          <a:p>
            <a:endParaRPr lang="en-GB" dirty="0"/>
          </a:p>
          <a:p>
            <a:r>
              <a:rPr lang="en-GB" dirty="0"/>
              <a:t>Sex addicts are generally bad in sex – high level of sexual dysfunctions and often periods of sobriety. They do not have interest in “normal” sex</a:t>
            </a:r>
          </a:p>
          <a:p>
            <a:endParaRPr lang="en-GB" dirty="0"/>
          </a:p>
        </p:txBody>
      </p:sp>
    </p:spTree>
    <p:extLst>
      <p:ext uri="{BB962C8B-B14F-4D97-AF65-F5344CB8AC3E}">
        <p14:creationId xmlns:p14="http://schemas.microsoft.com/office/powerpoint/2010/main" val="16804343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D220B62-CC50-4895-8EB9-964283462D79}"/>
              </a:ext>
            </a:extLst>
          </p:cNvPr>
          <p:cNvSpPr>
            <a:spLocks noGrp="1"/>
          </p:cNvSpPr>
          <p:nvPr>
            <p:ph type="title"/>
          </p:nvPr>
        </p:nvSpPr>
        <p:spPr/>
        <p:txBody>
          <a:bodyPr/>
          <a:lstStyle/>
          <a:p>
            <a:r>
              <a:rPr lang="en-GB" dirty="0"/>
              <a:t>Negative consequences</a:t>
            </a:r>
          </a:p>
        </p:txBody>
      </p:sp>
      <p:sp>
        <p:nvSpPr>
          <p:cNvPr id="3" name="Zástupný symbol pro obsah 2">
            <a:extLst>
              <a:ext uri="{FF2B5EF4-FFF2-40B4-BE49-F238E27FC236}">
                <a16:creationId xmlns:a16="http://schemas.microsoft.com/office/drawing/2014/main" id="{D17CADD0-1EF7-41E6-8F6D-10CF7A068A29}"/>
              </a:ext>
            </a:extLst>
          </p:cNvPr>
          <p:cNvSpPr>
            <a:spLocks noGrp="1"/>
          </p:cNvSpPr>
          <p:nvPr>
            <p:ph idx="1"/>
          </p:nvPr>
        </p:nvSpPr>
        <p:spPr/>
        <p:txBody>
          <a:bodyPr>
            <a:normAutofit/>
          </a:bodyPr>
          <a:lstStyle/>
          <a:p>
            <a:r>
              <a:rPr lang="en-GB" dirty="0"/>
              <a:t>lower capacity to devote free time to their children, family, and partners. Gradually increasing risk of condemnation and following social problems</a:t>
            </a:r>
            <a:endParaRPr lang="cs-CZ" dirty="0"/>
          </a:p>
          <a:p>
            <a:r>
              <a:rPr lang="en-GB" dirty="0"/>
              <a:t>self-degradation and feelings of self-disgust and shame</a:t>
            </a:r>
            <a:endParaRPr lang="cs-CZ" dirty="0"/>
          </a:p>
          <a:p>
            <a:r>
              <a:rPr lang="en-GB" dirty="0"/>
              <a:t>self-destruction or stagnation in their personal lives or careers</a:t>
            </a:r>
            <a:endParaRPr lang="cs-CZ" dirty="0"/>
          </a:p>
          <a:p>
            <a:r>
              <a:rPr lang="en-GB" dirty="0"/>
              <a:t>Erectile problems, penis pain due to excessive masturbation</a:t>
            </a:r>
            <a:endParaRPr lang="cs-CZ" dirty="0"/>
          </a:p>
          <a:p>
            <a:r>
              <a:rPr lang="en-GB" dirty="0"/>
              <a:t>physical exhaustion, lack of sleep</a:t>
            </a:r>
          </a:p>
          <a:p>
            <a:r>
              <a:rPr lang="en-GB" dirty="0"/>
              <a:t>Reducing women to sexual objects</a:t>
            </a:r>
            <a:endParaRPr lang="cs-CZ" dirty="0"/>
          </a:p>
          <a:p>
            <a:endParaRPr lang="cs-CZ" dirty="0"/>
          </a:p>
          <a:p>
            <a:endParaRPr lang="cs-CZ" dirty="0"/>
          </a:p>
          <a:p>
            <a:endParaRPr lang="en-GB" dirty="0"/>
          </a:p>
        </p:txBody>
      </p:sp>
    </p:spTree>
    <p:extLst>
      <p:ext uri="{BB962C8B-B14F-4D97-AF65-F5344CB8AC3E}">
        <p14:creationId xmlns:p14="http://schemas.microsoft.com/office/powerpoint/2010/main" val="21021700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GB" dirty="0"/>
              <a:t>FOOD / EATING ADDICTION</a:t>
            </a:r>
          </a:p>
        </p:txBody>
      </p:sp>
      <p:sp>
        <p:nvSpPr>
          <p:cNvPr id="3" name="AutoShape 2" descr="data:image/jpeg;base64,/9j/4AAQSkZJRgABAQAAAQABAAD/2wCEAAkGBxMTEhUTExMWFhUXGBsbGBgXGB8YGxsdHh8dIB0fHh8eHygiHh4lICAeITEiJSkrLi4uHyAzODMsNygtLisBCgoKDg0OGxAQGzUmICY1MDIvMDAvLS8vMi8tLTUtLS01LzUtLS0tLS0vLS0tNS0tLS8tLS0tLS0tLS0tLS0tLf/AABEIAKYBMAMBIgACEQEDEQH/xAAcAAACAgMBAQAAAAAAAAAAAAAFBgQHAAIDAQj/xAA8EAABAwIEBAQEBQQBBAIDAAABAgMRACEEBRIxBkFRYRMicYEykaHRFEKxwfAHI1Lh8RYzYnIVklNjgv/EABoBAAMBAQEBAAAAAAAAAAAAAAIDBAEABQb/xAAwEQACAgICAgECAwcFAQAAAAABAgADESESMQRBIhNRMmGBBVJxkaHB8CNDsdHxFP/aAAwDAQACEQMRAD8AE4niTDpSpK1+cCJBJM23ABiOvpWrOZjEBLbZKgF6lLPkm4VABvG+8G3vSRgWEqVKzzkk0d8bDIiHUgjYg3n2rxm8dV0M5nvq57MK5sUsLSuQQpRITzE7ze4H71EIU6ryzBPxER/uu+EShSfEUrUkc1GBymOf0qCnNXnSW2EwdUJjl3NqBQQP7xoHKG8vyRptJUswkXkxf50d4fwHiqmNDW4KviVB/KDsO9RsryLwwleIUp5zcaj5UkdE8z3o6h5SoABlVoAv/qp2Yk95mO4AwJ2xbbaE6EAK6AgEX/elpvCy6taNwTpCbxO8e/PlIrOJ3VtqS0FaSo7W2jmftRTK8v0NCFJKuttjINjuZFum9aoIGZtehmc8tSUEQEyoXPxEAm57GmNjGxA0AmIJO5+UD2oc1hilUHfa3+qLs4M6vML0vkfUKzidmeMYXmQDIsdyBN/0qSzhvaanpwgGw+dbFJHKa1l47MjN2epwQhLaYttANJ+ZtDEuhCwFNgStKrJmZTfrY2otneLBUU2uYuYvy9KSeJ2W2lg+KouqR5iAQ2CRCdPMnf8AW1NqcNkLEMCSPzgPihthayhpRVpnUqPKVdE2mwtzmgHEGVqwriCSdJggSQPTtTJlOVlx1ttMGSkqiNhufbb3r3+qLg0AW3t84q6s8SFjG1OuWstupC2nDp0iIJmdyN9xzoxwzjm0FKHrEpEKVIvz325WPtVZcO51+HWDfST5kjmPvVl4/DNvspcSoQoBSSOR5WP6VPfVxOD1DSzIjNim2yJCgR1BFC3HUDdYj/2FLfDWQfiVLS4tQ0CFAcyZM/IUzPcGYYFEoCgOvL71O1QWEXCnBMG5ljGQixQTa1ifkK8yt9LxUSkp1W8wj5WHSfej6MuwzA1QhI9qg5pm2HSElKkmCPhM8+1dxGJotzoA/wAYl5+XMM+lxAMEQZ5/z7UXxLRfYSvYhJBv2E/80czvANYhpSVEXEg9D1FAuFkKbbW06CpSFlCxz5R7bGi5jiD7EoB5DPubcGPI/A4xmfOlesiDOkhIB+h+VQ8MzpWFNrCtEpNuVyJnY1DwawxjzrOlp5Km7f8AlET7ipeNwimni4DtAWkD4gOcelUHf67kd1fcPYV5ASoLG+5O8Gi2FxwSkqLhW2mAJnV6A87TS5lOXOupDjSjoUCQdUQZ5i+x5UdeykpZQkEGCSruT19KmJA7k4BEJKbCk60ELT9RUJ1oxzHrUrB4RSAABy3Bsah43EvIUE+GCk/mnaOtt6Bk+0rq8j0ZDxUnntUZlvUI0jzKA1nZIqf4ClD4FelRn06d9+htFYDjuVrYrDAMFYpFgIAjmOfc9agutbCOpFF1pEzUjDthJCr7HnFGGhE4EV3ETfet/wAAmZSbQJURYK0yR85FGV4Odh36UMzTFIYQSo3MlKJuojt+9OQk6EW7CLPELgU4huwTAJSP8tpPQkXjvRHK8M5pOnVA6bGBteoGWYXxFeKrmZJ/1TxkbaAmDF9otqMc+nrTbrOI4iKVdZlUYbBuOGDR3DcJLIur5Co2LbVh3NDiSFA+x9DtTFkmekueEECdJOomeW0U+2yzGV6ikSsD7mS8HwxCYJUrsTb6UyZbgmWY0i5tCRefal7Js2L4BcAsspKUjoYtJ5CDRJpa0YptRkNmUX62+1ee/LkQxj8kpkQlmOZOJcQkI0arBSiIB5daK5NmKCTYa02KheZ71D4pw2ttChHlWCSeQ2/ehfDK5W4mROrl23isKyfIZMz3OQHMeJE6RPz/AOPrTfhMOmYR8Fr7kR0nnv60pYFAcxDqpulRSO8G/wClOmET5SkaYHzP+6wnoSojCibKZBIKpCr6rdI0+8VMwqCIrZoHUmZAEeo5mp+EZNYFyZJZbhcToyk1DzjMW2E6lGLWHU8vWpeZ41DDSnF7ISTAEkwOQFyarTL8S5jcR4z3laCAttM2G9zymBTmrBXBki7+U9xbmIQpTq9ISUk3E6L7qIkwRyAmbUvZmhbpLi1A6RMi0nuOUDl3opxdnKsQr8O15EtgKUrmTyHtv6+lQMCyHXEsDnBdVEex6zEUddaoMiVoTjLQrwUzoaViFJhTlkf+gqv/AOoWLDz3hg/Dcx9B/O1WjxJiU4bDqWbJSmED9PnVK4Ntx15alfEs3PIatvtTaASxc+phAbX3nD/4kBIVJpu4FzpLY/CvzpKv7ZPIk/CfU3Fa4XLgUaTyH/FA8zwRSo7778/amFxblWjDQFGVEtTEtvM6ncOkKm5SbSAI37bxzjvQbGtZg+FLU/pAPwt+VPpzJ9zU3gDiEYlotOE+KhImfzA2B+l+/tUHPFu4fFAeIoNOnySokJPTt1j5bVFxYNx9zqzmRcty3EDUmywRuqTuORMx3otl+VuSQptPmET071DVxK+kKslxI5EAK9o/eumX/wBQWAfMkg9f+JrmWw+v5Q2Ddxkda0EIBHl59Rv7xt8qHZqyW3A+nZQCXR6/Cr2Mg+o6VMd4nw76UxGoXTcCRzA6+nYUTyl9KkqSqFJULA8waQRgzlLLsiVRxqIgwR5jHaCTRnIswGKbTsHQItsR3oL/AFISpDqUjaJHORy/49ah8HvKZeSVWSqx7Tzq8JmkEd+pjNycjEfuFnkt4gsHypckpM7L5j3v8qZccpbBsQUqnfeaE8QZb/b8ZBSISkmPi1D8wO3ShWJ4p8TDuBzT4qUjTeNRMAqFtxvFIsQOuQNyYr8tRowObLUkhTemDAMGD0MdPetn/wC4egvekscQPHzBQKBoOk3iwG8TvPvFS8w4iIWjzAJUQNMXvaZ5kHl3pX+p00HgB1DPEOcjDNBekqleneBtzPIUKGcl+AlKUlVr+bbcj2qRmvhvYRaSkLGiySdMkbX/ACkH5Us5I+hDqUkFCWwpCUlRXcwokqO/KPairAsGfcFlK9Q062lOvVKinYJvfe/zFqhpzn+25IhaNoGqTvEelBxnpOJeeQPIRpAG8DnfqfpQ5OPKSVq2USYEWI/XpTh45zuGrsB3Oi+LnQHUrMEDy2Hl+l6XWit1RUolSlbkm9csa4Vr2nUqT7z9j8qm5SS2qVA6eoEx7c6u4BFyo3NrJZt9Q1leIDY0WufrRrD5mApPlmDERM+n6UGwWYMDc9d0H7Vsc7w6V6QDAHxJ8yQd/U9KidCx6lvNQvcsbjrh5GLw+tAlxInobWNvWqbwrqmXxqkEWINj/Ir6DbUEOFCwdJgpUPymbyehoXxDwExi1hwITrHOSke+k+atpuwCGkCviVfw66A8oJ2K9RnqRy9qZs+xf9kqH5VJVbsoT9KHZ7wPjcIoupbStsRJZ1EjuUqJP/1JoT/8vqacT+bSbHqOorrK+TchK0dSupZjiw/hVJTupB322pP4GFlOCBBJIO8Xt2opw1xO0WACsAiRBMH3B2pTZx3g4p/woW04oqFyIJ+KDsRNB9NuJWLQ+hHHIWpBUkyVCT6m5pxypJVE2jtSfkWOZaUG1HyhKSVCxAPLvy+lNzGbYdpOtbiUp6k1OyktKLbRx1GNlAO/bftUp15KElSiABe9KeN4tSlKi2i4gFTnkTJuL7n259KT89zh9TSkOvh11ZsEgJbQnsmTPuTftVFZHqeYyMxnPizNXcydPgaxh2VQVpVplXaNxHPvXXPsf4KvwrCfOEpStXIIAFh0MzflQrCZo7oKUHzWnSA2Nt1aQPSw7nYVIbC0k+XU67Edf+B9utcVLH59CUpXicm2ypzynU66rl0AAvawEb86f+HsiQw3rAlczqN9RiCf1jlXvC3CoaSHF3WTJPboKD/1N43/AAaAyyAp5zypH+I6xz6AUWCxwID2A6ETuOsUcXi04VuS22qXCP8AK9vYTWqss0AFKU84IAMjlv8AyZrrwtljjKVKcMrWorKt+R3t1B+dFFN+YJFgBHI/IfOl2PvivQl1K8RuBsKnzBAiYtNv970OzVvUpLY0kk7G4jrPpTPjUNJWmV3INrG5uSbXmLHrS7+KH4gu2IQISkb8vSurPuOO4HdQvBPpfRMJNx1SdxTFxi+h/Dt6FzPnQQdoFj6/euGYteKmJBn6TSZiXHUQyNgTB5jeQOXPpNUVj6hB9iR3rw/gY45A4lxm4Inck8xvflSLnuHWy+tE85EXsaY8qU5h0CxKTvz/AOKL4LL2sZimlEHy3mLK6XiLG9Gj/Sck7EC5GsrGDgiRsCseE2lbYICRqGywY5gn0qfh+NmWtTZS5pQSEKSAZA9T8prrx1w/DzSm0lRUNKu5/L9JHypezPKXI0+HpCfin447ctqSq1vtvccbGKgCD88zj8XilvadKYASk3ISNp7m596LqwZLWrkAf9fSgn4RKVkIuDEGn7L8POFTI3SL8h9+lMvYKBx6m0qQu/cF5fnr7TYQ6VONED/2FuRO49axvE4J9MJEuG3mISQfSnDCcOheHSVCPKIJ9BVf5Dw8HSof5KUU+kkCl81wW6iwvJsD9ZtjcscRpMylJsNwPW31M1HXmGptbazKwBo9eda5649gXAhC97wbiPQ7e1aYXidlxX9/CgnmpBifa36mnKrMobGR+UVZxV+PuTcLxKoMraCT5QCFKMm9p2oTg8WVFYWbq0wTbb97b1OexGAghCXUzuCLn1NDnc0ZTZptUzuYSP3NGlajPFe4skjuaHH+HJAmRB/b3moTLbrqvKPnRzBZG48dR9Ujl7U2ZRlbS20qSBcb9e3Y1ll6oNCMFWeziKmV8JvodQt2PDVIJ5m0i3K4F6ZWssR4RBF5O3qedEcVhHUpsdYTshUkj0oLjM0JBbEp/wDaR9OfzqZrWt2IylFr1JDGUI0JJRI0i4vy7UIzfDtCAgXPKKIL4lShoIJulMfK1QeF2EkBwXgkCTz3/eiGVBYzRkmXTiMM4W4tqtM1wcwbqWSWQjxCL6p39RW+X5sFOrSbpBgHuBf5bUaYcSRKSCKkIBMhJIgXIcxfLaUYtABMyobAz5RfqLT1HcSJ4y4MbxKdabKGxSLjt39KYXz5lNDw1GNXhuXkdd5F+cEV7l2Ya1lvT4ZRZaFbwdlJPSbT60xXIhA4ORPn3PcgW0T4iQRMagKgpX4TZSnfdM8usV9BcQ8OpcCo3M+/rVN8VcNrbnyERJ2sfSqktz8WlCsrDI7gfJsSpKtLhXClDUsGQlMTtvIVpPpNOHjL8MIStKtCtaFgyVTbntF7GKT8L5RKfi+VMSQZShxIMidQEQffcfpW3FSeo2ukgbM8xasS9HikqFtoi1hMc+U0RwWVKCpUVIQAIIsD6zFbZPh1lCkoPmBgawFJ3IF79v2piweMZEh9hwgfE5BUkexJ+nek/VUaAhGtgNQKxl6nnAllJv5S4fgA36XNjH/FWBw7wyhkCRKt1KVcmNhJ5DoLVFy7iLL0jUnEMAA83Epg9wSINRs6/qVhQoNYd1LzqttF0DfdW3LYSdqw8m9SV3JPEQ7xTxCjCMKUo3HwpG6jyA96pjLsE4/iPxuJBkqJSnoOQ+v70USp3EOl7ELJM+VOyUx2nf1vRppsACCSBeIi+5FAbeOvcpr8cAZnVC9lASm/P5D+feuGkHSdV1E7SN+npUtlxMaYgEzv0vb3ArTJcStbriFICCgykgSFpO5ETBE7HeecGEYJ6jlbj3FzivDlJbTqJJNgBcDc+lhWjOFSDr0DTaRsNucXpgztkLhQSInynv2NDPDCNKlCUp3HWtFmgJQpyMwbmrHh+cJUNUghJBFrDn60l5rmI8QKAMi5B6/wVYnESCJG40ykjpy/4qs89T/d7xfvBNX+HhjuReYzLWCI98PYhTrOsAekTAvvRFGcIYIKhpgiFDr9qF8BA+Ce4j71x45TDdtgQPf+A0t6wbOMUlmtyyczb8VjW3cxrb7ncexpdwOOaxSApK0mwkT5geihuKm/0vzIP4QNn4mfIfT8v0/SlbP+GV4fGOKZUU6vOkptAVuPTUD9KV9IZKk7gox5YEI5hwqlcrbEL3sLH9jQjEuYpLYZ8MDQIChuft6V1wnGzmH8j7es/wCXv0j50wYTOcLiQVJWgqA+D833+laQ6jYyI1bCpwZori5Ywob8NeoNBPwn4ojf61AyvOMPg8Oha7rCAEtj4u89L8z3pkw2EacAIWOnpRDB5R5twRNhppBbPr+s0MqA+pRhedxuIU65fUq/QDkkdqOY7hvya0iFDp0nmKY83woTmjyUhKxpRqDaCNCtIEKNwTEGxqU7hlWFp5Tv32FXPa2Rx0IisjH3laMP6TcQoWvFv91HfcEgm2n5mnB3gtS1FaXAQTJGgwPeantf0zKxrUuVDZBGnV9LfOnrbX3MtY4MM8CvIfwqXEpgoJQfbY+4ilPQtp9x3DnQlS1EINxc8x/Ip04Wbcw/iNFswRaOShRHAZEEhJWqFKUPikVLyHI/aBz4jcXMu4tSkacQhQV/4pt6361KxeFZfBcTBAHI3+VG80ydvwyryyZtEkfalPK+Gz4wcWSlHRJgnse1LYIN9Ta7GLaEH5rkXlkfpUDhdRR4jZO3mjnexj5D500cRY9DdpAtYDelXAp/uhxVpmPejRiUIMrH3lxZngwVaEeI2twfElOpKCes2ntWuCxJaSA86hKrgLI8OY3tO9jbtTAtMiYj9aQuIcAteIUm5khSNUgGBcJO0j96UVBEiqHI8TGPE5ky64gwl3R5kLQtOsHnCQQqDsRzuLio+YMNPAYlp3S61OlUlCgkwShYVuOqVCNjY3pBxWGKVTBCkkEdQRRfB526fiXqbCklQWJUkc4V/j3O3au3KLvEKDKnIjzlPERW0FOpSlQnUELDgtzGkncXjepTZwuMQS2pCxtKTMHoRuD2NU7lHEbTeYOoCUoZcURCFSlRH5h/7CTHLamPF49TRCmNCFAyHEJABTFwsbHl8qOz4fikQ/KcOMuAyCXGbK7CxjqP3H1pTVjlDSlwaVonfn/qrqyzNPxDSfFACiNwbHvHL0pW4w4UDiZA9FDcfzpWBwR9xLabz00AZb5khc7K1bSQACJHeTRHLsQVrKCpQSZKJOmfW0wRBje9LGTYhxtwskwpPxdI9+u9MjOFKloOoKAgFJi4hJt9KTYuO5cDncS+K+G5C3UJISAb2lRB3j1tPMGkbDlSFcwoGrvzXHtypITYpMQTcekQP57VTmmWqGtRSQE8+vf+Cr/DvJXi0g8mkFuY0Y2ZLnQW3IEGIUO9iYovgcWVKKhOx7CbfvyqtcnxCkrARuasjBqEJ5bW5cj87UnyaQh1KqLeQhRb9xPwxckfPnaBz5VOyoCZSoCBHQn/AF39ajNqtIt1naOcVJQtCSoTunlvaT/PSoobbGJG8GFrK4SJJCdeqQBZU9T079aX8Xiy5CG0lRmBbn0PpRXMMQVJK0glSQSm3QXnrYmhuQZOrxPFclARdAPxSYJJm4jvTFAxlpueMncSMHTMklOn202J/naqmzNwqdJiwgVZHGOaJQ2ozBMpAm/KT6ATS23kB0ajeRNudV+I3015NJ/IH1MIDDvAax4APQfyPeg/9RDoWhJvqJV+gH6k+9b8MYhTaltJElHmR0KSbg+hM0I4rW46vxFEkgRB5dRTUH+tJ2UhCR/mIx/0ZzbRi1sH4XkW7KRJj3BPyp54pxqU4gJWNISidR5ybADtB+dUtwhiltYpt5AktmT6GxHuCasPPMwGJxPipBA0gAK3G5P1PKh8tQHzA8RGc8vUAZ+wHVFWkpHI0o4rC6HLE9jsRVkt5WvEK0pNhYq5D060yZTwfh2oVp1r/wAleY+3T2oK/JFYll9KsBmVxw9gse84PCLgAiXFEgD5/EYqzsowb7IJcxK3FRzCQPa0/WmFjAEwEiBRLDZQD5lcqS9hsOhiILBR8jmAg0tafFCZWhVyCUEpVzJFyJqfg8GdWt0ajuIiE+hifrR7DYZKLHmDbtUdtQUrSEqAEg2sfvWFiuJKzhs4EjNPMpUVBPInYXj+bmvPxpUopUkJkSIUFQO4H3qT+CQkCG5HIWtuZuetdkNpUSSPhA+tCCx7MA4gVzFsIUQo+eSf+PUQfetMxYDhC1WCORm8kEHeLQRUrH5dqOpIvIG3+W5/SpasKAAmxI3PIfOt3MyBFbM1wpIMaFKJ9ZBIoNnmZhoKAu4RKU/ST0FH82YUpQKAAlBtJgeux+VDMyy1LbSlaSVKupw7nt6DpXBOTZMelgRPzlZYXJncQ+AtRJN1H7d6b8Rk6GxY+YczvUnIWkoaW6RcklJ/SoGJw7+KQtQUEgEgGPn8q220lsdASuivXInvuWdnXi+GdFj1G9LQeU4lKFE60uSFFFgQNp2Mi3vRpLbrYMKUQTIPxC3KDtPQc6ieNLkk6QfiSdh39ZpbMZLWcdRbzBoqUdQAVz+VB3EraUFoMEfz5U6ZrgSSpQ/LE/egOIY1bVytPZpdbEiuciYxbuptCmHRchAlEjnH5fYijbeHWg+C4UqVHI2IO1cUOBrUFIJB/wATBBoZic1VqS8YAukpnaLgk/6p7ZtGDILvENZJUajU0h5CEBA8yQYSLk84FwBb159qauG8xL6ClYIUkQoEQZ7g86Tsi4maddZTqEQSSep5T7cqs1WkDWI2v370oVMrSVsAdSouNGUtY9It5kSTO1zepmCxKPD1IEkjzA2CSd56dvalnjTMk4jMHVIUChIDaVAyDpuTb/yJFe5ZniEBxJIBkXix5QKbZSSBiehU54DM2xjzs+I4kAXhKSY7T3EfrXnD3EOHfAQ/LTu2oDyH+dKFcTZ8NJQib2kftz2odwxgS6T5PL1/39qoWkfTLNqT2ODYEUywMVwskHxW0odtaLH2tIoavAls+Q6VblCwQVf/ANc49/ajOASlgJglMCBBO221bqz1Lp/us60D8w8qvl1+VSixoZrYdQZlWeFS/BLRWvTMJvb1236xUrOMxLAC1oUgEgDyzfoQCbexr19tonWwpQO/cevWh2YZqpwBDhB0/wC/58q7Ck5AhKbCcGQ8TxKlRloE6fYT1Mifl86XMTnmIU+nx3FKbkSAdIgx0N/ej2AyxS3UlttRKhG0JVA6m01EzPJFIcUhaNKlXTcEC56W61TWa1OMQba2b3uMb2UNuN6gAQRf5fao+WNKZBaMqa/LzUjt3T+k0LyHPDhlhnEf9uY17x0J7d6dkONOgFBSQSLg2IqewOmvU1eOdxEzALQ6FNpUYNoH0qXisN4wJS0UlRG9ojp23p4/BMASQO83+Vc1YhtoWAJ5RQ/VIxqMyD1FHKsnQwpQCfNbVvvz9L8vWt85x6G0ahAEXA3mibkpStxVyqY/c/OT70g4nEfiHgFH+2k3jnHP3P0o61NrZY69w3Zal+I36ly8FYSWkE8/1N/lT1h8uTvAqleFuPE4YJYcQtSQoJQtFyQTABTuSO0k9KszGZxoH9wk/wCKE7+/+7Vhq4djuef5FjFsCNOpIBCbqFoHXuaWuIONG8OAhP8Adc16DplKUkfESecdBN7WpZb4tfxX9tn+yCLaT549eXtt1oC8yQsiCVSe5nnXMxHUo8f9nEnNp/SNn/VQClqcd1H8oSk/Icp7z71LTmCnGpZeJJgkLVEDpMxPaarzGoWiNaSJ26H3Fp7VqcwOHbMrILn5CbR1I69KWFJ1G3eFWq5UyyWHlPwj8RqUFSvwpCI5AqHP3ijmDxDYBAXMqG21oqsGc9U034bUa1DzAfCn1O6lHny5Vp/0/jcQpuVhsAHUUrBm9iEpJ5dTTBXjueU+M4zLOxGdtayErEg9yO5tv9K0GaMkAKcSknaSAT9efSk7D8IOBYUslRFgSuyfYACfaj+E4OwyTrU2jUDOqIPzmsxuZxE1zMsqa8Z4qS2iVCCdupCd+XWKr/j/ADp4JE60tmyTHljYCRaamf1F4yabSvC4dQUo+UxcJBtv17VNyzMEKw4Q6ySlSRKFCbnlejx9PDERqVEic8se1YRtaIgoFh6VFy7EqQlQCVqCjKo3B5nun62orw8lpIU0gaEJNknkDf5URfS0i4SOu1SFhk/aWA4+JG4yYptJJSdld4I7ilUI8qxvJIM/m9KO4PMEYtjxsOvUCCAeaTzBHI9qBY/DrCAgJBib7XorQQcGSVzbIsUUpcBP9psWJuR2B3jtXHw0Op8RmZHxI6dYqSjB6sAtI3gqMdjb9KTssxqm1pIkXue1AqFhn3KEcqxKwlnr7OkQDMXpC4kWA0dIPmIAn5m3pVwqyHC4ka1BQUReFWPsf9VW/wDVhpjWwjChIDKDrCbgKUQYPMqteb7VfQPkMx1vlK1RRQfziXk/EDrEBIQdJlOoTe1txbtTHiuLsyxJLZd0tRCkoSEjnImCrtvyoXlOToxAQ5cGTIH+Q5elOOEyVPhlIhO8HmeZJp911anQ3IqfGY4LH4+opOYBTKQvT5d55RW6XtTYIQIub96eMLgZwKgq5QVQe0mPpb2pWxTAbaOq2wH0gfzpShYGltY2fynH/phLzFv+9GqZP/1jbaB7Ue4WQgMpQRCkgCQed55etAMjzNxHKQNq7YzEvNpBJE6iYiBG9DZzb4EzK6DkuRHZ5LKE6pkxN96Xl5mlSghVpM+1QsFm4dQQuZEAX5c6eOH+H8M0hpzENS49Kkm50g/CI6kXnv2pP0+OeU0Wa/OAHMM6+pKWEaVGyVGwH7mnPJOC2mYW8A67/kRYeg2ohlmUNtOS0jSkmfMZIpiaSCb0ssQMCTX3DOFOoCxGVINtJ7EHTHyqueMyGsS2gKlQQCqeUqVHvFXM8xq/eqa438NzMXAkfCEA9zpF/kQPauq73GeNYWOJww+XNLEkApVvIn12pYzrBOYVepha0oPKbA8xp2g+lH8uStpZEyFSdPWN/S1TnWPHANjHmgWIkGBflcj5Ua2Gtt7EseoNFXD55jMQQhsNg/mMH5mSYo5hcrcJQXV6jM+WUg+w396beGOEm2mSm+q5Ji9+45VCzZssqSg78qyy4E/AYEVVpsZyYG4kSsYRxVxpEDlv0pBwaghERc7/AGqy+JsWlWFKOZ3mq/ZwBcVpBgDdUbfc0/xGHA5m3IS3Ka5FidOKbc0lQbOqAATqg6YBImFQfamXJOJH0ODxv7kySo/EZmw2Fjy6WpZyYlDxb+LkOUnvTYrCpOwk7XvFPucA4xJErDZJ7nuV5kG1akeUpNhMmCTp2PSieX4p8vBSUFUyFW5He/I1yyfKgoDxUJUdUJMbD+GrMXgQluBY2sPSKlbGCZVb5hUceOzqJ2ZMthoharhQUmeRH+iaT08OtuPF1b6zefMofLbl2o/xhiwhYa06lKIkDknqbbXqIjh11z/tpPaOVLrtYb6zPNsy2jDuEyNkGAFX63n0H3p6ynLwkAAdKjcOZEWkDUoqVAkmPp/DUriDO2cCyXHFAckjmT0H86UzfZigCdCS8fmDTCFLcUAkdf5eqfzXjDGZmpbOHHgNao1SdRHc8psYHpO9AON+I3Ma7pgkCNKU/Cnva89SaZeGsrDTSNyQb+vWtY/TXkez1La6QDN+HuF2WIJb8RfNah23E/D7Xo6pwGARuqBQ3MsweKw0wmSQZO4SOU3n71EDjaBoPiKUmylKJT5ucAH6gRUp5vsmNAAhTFIlUpBBHMWpQz7PHmIS6oqMmFQACmNjA3B3ppyjG+JqSbaTz37G1CeJ8CHmnEKTGm6VdxzrqwFf5jUaGOMCKHBPF68BiUuKSfCXCXU8inqB/knce4519Arw7WIQlbZC0LEgzYgia+bG9OggiYHPmKaP6Wcd/h1pw76oaJ8iv8J5H/x6Hl6bepdXzXIHU8xtMN9y12MqcSVIaI0lMQqdpM/rQI8EvAkhSD7n7U6uM60a2lebqOn70LbffEhR23P29qhCgeoQdoNy/J8Q0oXTHO5+1V/xGkYbHrS//c8QBYCfN5VEjSZiIgiOkU9cS56GGysuEkTABgqPIfP96p/FZgSteIdVLhkib3/KBPIW9hTaVLA5EbWSvyJ1LB/6YbCQ7h0lokBRRsDPUflPK1DHy4BpMhQtHQcqKcHcb+PLWISAuLHqP9V34vCNHiAQpJEwOX+vvU+HD8WlddmNY1OfCStTTuHXZRun0P2P6ik/iFRC/CXplqRHKTeflHzNe5hnzjagUGNosOVG+GOBHcY2HnVlpCjIJTqWsG+qZtJPMX36VSAF+RmqyoxZj/7F/DYhDaF6QCo2SrURotvp5+9c2crxWLV/YQpSQIUomEg+p/QSatXJv6dYRk65W4rkXIIG1wkACfWaacG3qbNgNwIHymedZ9UA/HcTb5ORqVhwt/TRSFpU87riDpCRpkcjM6h7CncNkuBMzpj2qflGBcbQQsyskwdhvb+d6l4JLZSXCIJPufY3FT2mx9kxHJVyBv7SSlPlFqxtszA3rdxcixEVrhfjv7UJPUmAOCZI8XSgk8gT7V8ttZpiXcQtwLGpThWTHMzAA/x6DlAr6dzKNKkkWIg+htXzk/gktYpxuQQglBMWOkkE+9U+McBgZT4tYZhNsZnzmtIcA5QQPnz7078Mo8RWs7ch2PX5Ui4xlLltM6Zi+ke8Xmm7gt4tNkuOAJsAFdunM0PkKvDI7noltkDqWXlxgE2FUTx/xErF4xSW1ENNnSNP5ik3V87D0qzM7zwfgnwwsKdKDpCbkTafUTVXZJkClCdJ+1Z4hVQXf9JKaWZtdTMKtx9xDSlHSBJPOPlTRicIhCdMQNgod+3O9QcLlhbeWYEJTE7dOftRP/uJInlFvrW2tsY6lSnPZgjLskSt7xFoMpCSkkiCSTyB5DrtTd+CQnaP5+9QsO02AAlRhNiesW/hqTiLwlMCbTP6UqxyxmKgHUJcOYtCypswlVlJUQImY+1NjIcnS4Ldqr3F4UpGlJ8yuYJED7nb0nrRDLc7fbTCnCoctY5evz5naiRxjEnv8Yt8lMJP8KeI+p1UDUdug9aa8ryxKAAkQKWU8VaN0k2G0VHxPHJUglEIJ21XPyj71wKg5AiDRa3ccc7zlvDojdZ+FPXv2FUbnGPGPxixinghCDpSJAM2kJkwB1O9FMbnABU4pWpZEajvPOJ5D9qAZTk34hDiyCUpJ1KFzJJkjrTUJ2xjloWsYz+sZH8IylMNQkAXg3I673pnXp8OUREcqorFYJbQKgT5TBIsfpVn8CZoX8MkEyoDSr1Fr0N9BReQOYHPJ4nREzMsUkJ0IKkKJ1LUDpkC2knczal13FqBMCeVvT+CjnEOVkOwTumRPuKH5AzChIB3jY9pPfahQhVzKFXIzOWGUsEKNrjUO3t6VOdxBclAWRO2rbb+Rep+IwJXMiCTA7jvUBOOdw3kAhNz5vNbbn8o2isyH67mkYlbIfJMcudT2WJJUI+Ump+VcLqehzVpG8RRDE5C8ykEQtINxF9/rXoP5FecA7iaKSM8hJ/CvHL2CSlpYLrW6YMKSOab2Mcr2pkzP+pCFQltpwuGIEDmJ6mqzzF2Rpjbb7UU4eeQiFR5juaWyDHKZaqBtQ4nJX8Y4HcQrQmZCR0/aeu9HMXkGECB4jaFaAdIIAAnf195rMLiVKASPLPMi/sN/wBB3plwPDraSl1RUtUgjXsD1gW73qNrN7PUFs431K0xWTqW8g4VtWoCbWAi0SdpFMpyLEFKQ8oAn8ovVkYcoB7xv+tepQ24u24oLLSwwvc5LcHLDUV8p/p7hUqQ6pBdUm48QyAf/UQD7g00up0hUWCYJ6Rz+1T9QFhsPeaWOKsajwXAkHzEpiY2BPsN71zFsDJia822YkPiHOFJYLuHcbNwI/WO4rmjjRLOkPNOCUA6wBBm0xM/Ic6r/OMxdUZ1qhQBItp1RcADkBAv09hBh4rTr1lRHl1Dp69KYtep7K+DXxAfH95deVcSsPpGlQ9FjSr2Bqc6ltZEWG+1j2qj8XlzjcEKSoqAIBIBuYiJ6/KJtXTLeIMUzpbbX5J+BYlNjcJVy9K5q2xJ2/Z6/iqaXo60NNiABERyrZhkiCT8qHMuBTakbqKYgbmRb0NbacR+HSnyhzVpKtoTO9wbxFu+9KIBOZ5fA4xmcMzdWVLSkpIFwBeCATfryt3qi8G23p8RatSlXPcm52q0eLsenLmlqLhcxDrag03sJMJKgOgnUb8otVc8N5KhQT4pn/xG3v1qhR8SxlVbKulOprg8KvEGGkpSibqUYE9B1PYT7UWdw5aSApO25PP7CmD8WywgTpSBYbChi83axSnG0+ZGmCTYX79aBiSPyhCwk9QXlClrdSUoOjV5lGyQNjfmewpk8dCQUsiSqxUdhP61Aw2QJ0dgBYW/5r3G8PNm8CY9KUxUmPDr953xC0JV4Zgr/MJF55n3rR3CIWZEg9pH1FL2J4Rd8SWVELVuRYkd7R717nK8ThPMXkqhCQGQCpZIAClTyk+Y8uQporDfhbcnZuJ6/rC3/wAetAOlUjoY+kQfnNRcbmhauWiYsfN/xWuScUsup86oVzBsR71OxqW1gwZFcVZWw4hLZyGQYMy/NH8YpaWGdRSBMqAjkIk84NZi8Nj0ypeFcgGLAKvb/En50S4Ay5SXXVpgJ1gdyQJj0hX8vVuYRoKRpULRRsUBwBF2XMkpPwsdfUwqCJMFJ9rGgeIybFFzUlhcxFhB7SZj3NX7icvEwPSoreXKT+UEc5rVfidCD/8AVyEoR7Ksa0tJeYWQCI8usRvEpkVYWCzVtSAg+RQFhGlQHYGKLFt4OueEgoQE6hBI1E7gDY+9c8HiDjlO4Z5I0hAMqHmBO5B3EdRW2NzGx/KMCnGT63FHP8hS4FKbVBXYkbE909e4pOyzFPZe9JBCTZUbEdu/rVovcD4lr/tYgKSNtYg27j7UvZ9k2II/uNJcBtKDPzkCuSzj8G2DMwr7U7nXFZ03iEpdBvpgT0qFl5IcBEAH8382BpaxGCcZspK20ctSSB7E/et2s10J0zO156Vpo/d3Gq+BiWbhcaEyPi9SO0x3+1LHEGKUpVjYco396XVZkf8A8qhaxA2/eo7uZlW6u1DX45BzNJUSxckwyQkjVEEC+8eld8c4Ck6b3gQJn70E4OD+JdIPwDc8knoOpNNeS5nhdSWmgSdvEX8XQ2ItfsKkaohssYxj+6MmJiuC1urCnV+CFbpIBWf/AFSDaRN1bdDU/L8Cwy6W2WtphajrXNr9E9LAb71Yz+UNlaXJvBE9Y2pOOAKX50/EVXG8kGPkYMTG+9Ne9vw+pnjhLCWPcKYTLnFuBRB5Ha0fenfEYEFoA7ge9q4YCPDCpHwpueVq9xmZJTYXI3qc8QuT7kltj2MAo6i9mCVtq0oVHWeluR5dfapvD9lkREjrY71OeQHQlW8welbKwxStMDa5j2pYU8tdRrXhq+J7nR9aj5IMxMgWmqw4xzMhamlE2sI5SAT+31qy8Q5CtOogXn1NVRxpBxjpklJgjuYH7zVFZDNj7R/7NQfUJI9ZgfDI1eIJkgTNoMGDHMdutFMUVLUnURYAISFC0JteYiyZv+a0TQE6xCiLadIM8psDUx/NlOw2SkBRk22Va9u/6CrhL7FYnI3NcxxXiyTaTKoGke16xow1ITq6nSCBtB6g7SedxXPBYYKWG1L0oJ8xAKoE3IAufapoZbbVpUpswVaVaSCpCSQCpJJA1C4TBPeumsQMACWP/Tx0ut+ISCQAI3Vba/vTVhkKJWViATaDJjkIpN/pmFBpTYgCAZF+ak+/w04rMNHXKhzOwPtXnON/znieYMXMBKZ/q5mQczQNpMhppKY6KVKj9CmgzGPU2BY32P2HSo/4k4rEOYt1MqcVq0TCRsEiY2AAHtQzMsW8XCTaYgC8dAK9QLnC/aZWoTHKGsS+pQJX0m8E9xNBcVigh1XhKIHKOfSaIM4FJTqxThR/+tsgrPqbhPob9hXoZZKiW8PMCZKlLMekgUSjHcbbarfhEno4qX4cAGRE6rE/tUNfFatV1x0Eb7z6VIRiUpKQAlC95KBb3NxXFWfuBRslU84gmgFKn1FfVI6EYMu4vShsqVBUBeoLTYxIW6VecmZmT2HoOVc1YptYCXGpBH5kggVqzh8Ps2SieQUf0NAasDUwXAHqcsXwdI8ZtfmgnTtJg+vPccx0ocGXG7LBQrsbXo9hEuNEFKtaeYO/setFlvNOghc7XSr+foaxrHAw2xCULklfcTcJxJiMIsrbIMxIVdKo2nnPcVdvCPFrOJYS6lQ1EAKRuUq5g/seYqoMx4fASVTInYA2Hb7UBwjAS+2C4pCFLSkrbVpUASJg8qIolo13AtUmfTuHxBUek1s48dgPel7J89ZP9rUdSLXm/vzo+khQ1bCpmbWMybhxOxMYSCY99qCvYJhONSpJV4hSdQR8CQIACuQN7eho1g9JEib78jahOcZnhsKUhelK1E6RaZPPred6WhOMxyZ5EDMlKcklsIMQZ6e3rXBvCtn+2LAG46TP60Md4mS0CXViR+QCO4v9PtUI8eYYKkAXjUbzb2pYUykePaw+KmMSssTp0ka72pexGSpW4ToASnYkBYM+o9qJZbxUy6XEh1MwdIFrbWnn3rHWXHQlDflTEb7AdxWNaU0O5iUsCeev4xaf4MZeSfDba1SQZaAuO6QCaUs9/p494iQEBJNh4Y8vO5E/Orry5soQEnzLgTQ/NswTpCx08omCVbwCJ+Ymn032AA5iycsQBqU7/TnNlN4nwTdKwfZSRv8AK3ypn4wwQbdbeR5deqR/5bkgd5v3k86ysqi8Dl/ESupiLlhHA8QKKDrGq9H8sbQ+0YkAyBO49x61lZUCjcd5iLWnJdbm2JCkNFOqYEA/Ol1lag5BM6u/8vWVlS2/ijPD2hh3LM2UHSwQIgGRTFiH4gbGsrKajHBkHk1qHXA7EgYnHBIKlJn8tt6Q+PsAFhtyAPy+o3v6VlZXVu31JT4ihXUj3/1FzKcP4hUmYCEz/l1tBt1qA20QT8JBCjcdBP6V7WV6vqeiTh2/SesOLaugpkdRIPt9K5PEc5KhI5Rq6+kkcqysrczFGWBlu8D5UW2ml6rqEQBbmTPX9qPcWYvwcHiHEjzNNKUnpMGJ6gVlZUa9/rPnfJYtfv7/AN5864ZelJHQGPlzr1xhSCZInSJgT8QBtO2+9ZWV6QlFh9Qm3gEpDesAkibGJBMXtuPSiqyEqSkjzKISCNh03N69rKUDnZiAczbL+G1PNF1awFalJMDkmetSvwiG2i2hMGNRPNUabE7gbWFeVlTs5LHPqYDnEXf/AI5TziiFBF7x6xW+ZcPKb0kLBJAPP0261lZTvqtzxCMFYfOFtkzBAO0delMmBxCXk3Tvt1FZWVVYoxmTnR1JaUlBAJlJtHMfel/iTK0JcGkAJVcjczzjtWVlRg4fUsQ5Xcl8MZq4h1pkqJbUoJA3KZsIJ2AMWq3sO+WW5WdQE/KCf2rKyleQBnlNYbCwrhG/IVWSq5JF/lNVRj8Scfj1uElHhCEAXgQb+smsrK6oDMPwv9xvYEV1K1IK1qUVESOYm2/zrgEAbW2r2spxGJ9ADN0NE3Bggfzam7g7i99lSWlnxG3LCd078+fvWVlKs6P+eoFla2KVcZEsvEvgNF0TqUmBOySbT61HayhpaEpWNSUpgA8u471lZUlDnj+k+af49ff/AIn/2Q=="/>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4" name="AutoShape 4" descr="data:image/jpeg;base64,/9j/4AAQSkZJRgABAQAAAQABAAD/2wCEAAkGBxMTEhUTExMWFhUXGBsbGBgXGB8YGxsdHh8dIB0fHh8eHygiHh4lICAeITEiJSkrLi4uHyAzODMsNygtLisBCgoKDg0OGxAQGzUmICY1MDIvMDAvLS8vMi8tLTUtLS01LzUtLS0tLS0vLS0tNS0tLS8tLS0tLS0tLS0tLS0tLf/AABEIAKYBMAMBIgACEQEDEQH/xAAcAAACAgMBAQAAAAAAAAAAAAAFBgQHAAIDAQj/xAA8EAABAwIEBAQEBQQBBAIDAAABAgMRACEEBRIxBkFRYRMicYEykaHRFEKxwfAHI1Lh8RYzYnIVklNjgv/EABoBAAMBAQEBAAAAAAAAAAAAAAIDBAEABQb/xAAwEQACAgICAgECAwcFAQAAAAABAgADESESMQRBIhNRMmGBBVJxkaHB8CNDsdHxFP/aAAwDAQACEQMRAD8AE4niTDpSpK1+cCJBJM23ABiOvpWrOZjEBLbZKgF6lLPkm4VABvG+8G3vSRgWEqVKzzkk0d8bDIiHUgjYg3n2rxm8dV0M5nvq57MK5sUsLSuQQpRITzE7ze4H71EIU6ryzBPxER/uu+EShSfEUrUkc1GBymOf0qCnNXnSW2EwdUJjl3NqBQQP7xoHKG8vyRptJUswkXkxf50d4fwHiqmNDW4KviVB/KDsO9RsryLwwleIUp5zcaj5UkdE8z3o6h5SoABlVoAv/qp2Yk95mO4AwJ2xbbaE6EAK6AgEX/elpvCy6taNwTpCbxO8e/PlIrOJ3VtqS0FaSo7W2jmftRTK8v0NCFJKuttjINjuZFum9aoIGZtehmc8tSUEQEyoXPxEAm57GmNjGxA0AmIJO5+UD2oc1hilUHfa3+qLs4M6vML0vkfUKzidmeMYXmQDIsdyBN/0qSzhvaanpwgGw+dbFJHKa1l47MjN2epwQhLaYttANJ+ZtDEuhCwFNgStKrJmZTfrY2otneLBUU2uYuYvy9KSeJ2W2lg+KouqR5iAQ2CRCdPMnf8AW1NqcNkLEMCSPzgPihthayhpRVpnUqPKVdE2mwtzmgHEGVqwriCSdJggSQPTtTJlOVlx1ttMGSkqiNhufbb3r3+qLg0AW3t84q6s8SFjG1OuWstupC2nDp0iIJmdyN9xzoxwzjm0FKHrEpEKVIvz325WPtVZcO51+HWDfST5kjmPvVl4/DNvspcSoQoBSSOR5WP6VPfVxOD1DSzIjNim2yJCgR1BFC3HUDdYj/2FLfDWQfiVLS4tQ0CFAcyZM/IUzPcGYYFEoCgOvL71O1QWEXCnBMG5ljGQixQTa1ifkK8yt9LxUSkp1W8wj5WHSfej6MuwzA1QhI9qg5pm2HSElKkmCPhM8+1dxGJotzoA/wAYl5+XMM+lxAMEQZ5/z7UXxLRfYSvYhJBv2E/80czvANYhpSVEXEg9D1FAuFkKbbW06CpSFlCxz5R7bGi5jiD7EoB5DPubcGPI/A4xmfOlesiDOkhIB+h+VQ8MzpWFNrCtEpNuVyJnY1DwawxjzrOlp5Km7f8AlET7ipeNwimni4DtAWkD4gOcelUHf67kd1fcPYV5ASoLG+5O8Gi2FxwSkqLhW2mAJnV6A87TS5lOXOupDjSjoUCQdUQZ5i+x5UdeykpZQkEGCSruT19KmJA7k4BEJKbCk60ELT9RUJ1oxzHrUrB4RSAABy3Bsah43EvIUE+GCk/mnaOtt6Bk+0rq8j0ZDxUnntUZlvUI0jzKA1nZIqf4ClD4FelRn06d9+htFYDjuVrYrDAMFYpFgIAjmOfc9agutbCOpFF1pEzUjDthJCr7HnFGGhE4EV3ETfet/wAAmZSbQJURYK0yR85FGV4Odh36UMzTFIYQSo3MlKJuojt+9OQk6EW7CLPELgU4huwTAJSP8tpPQkXjvRHK8M5pOnVA6bGBteoGWYXxFeKrmZJ/1TxkbaAmDF9otqMc+nrTbrOI4iKVdZlUYbBuOGDR3DcJLIur5Co2LbVh3NDiSFA+x9DtTFkmekueEECdJOomeW0U+2yzGV6ikSsD7mS8HwxCYJUrsTb6UyZbgmWY0i5tCRefal7Js2L4BcAsspKUjoYtJ5CDRJpa0YptRkNmUX62+1ee/LkQxj8kpkQlmOZOJcQkI0arBSiIB5daK5NmKCTYa02KheZ71D4pw2ttChHlWCSeQ2/ehfDK5W4mROrl23isKyfIZMz3OQHMeJE6RPz/AOPrTfhMOmYR8Fr7kR0nnv60pYFAcxDqpulRSO8G/wClOmET5SkaYHzP+6wnoSojCibKZBIKpCr6rdI0+8VMwqCIrZoHUmZAEeo5mp+EZNYFyZJZbhcToyk1DzjMW2E6lGLWHU8vWpeZ41DDSnF7ISTAEkwOQFyarTL8S5jcR4z3laCAttM2G9zymBTmrBXBki7+U9xbmIQpTq9ISUk3E6L7qIkwRyAmbUvZmhbpLi1A6RMi0nuOUDl3opxdnKsQr8O15EtgKUrmTyHtv6+lQMCyHXEsDnBdVEex6zEUddaoMiVoTjLQrwUzoaViFJhTlkf+gqv/AOoWLDz3hg/Dcx9B/O1WjxJiU4bDqWbJSmED9PnVK4Ntx15alfEs3PIatvtTaASxc+phAbX3nD/4kBIVJpu4FzpLY/CvzpKv7ZPIk/CfU3Fa4XLgUaTyH/FA8zwRSo7778/amFxblWjDQFGVEtTEtvM6ncOkKm5SbSAI37bxzjvQbGtZg+FLU/pAPwt+VPpzJ9zU3gDiEYlotOE+KhImfzA2B+l+/tUHPFu4fFAeIoNOnySokJPTt1j5bVFxYNx9zqzmRcty3EDUmywRuqTuORMx3otl+VuSQptPmET071DVxK+kKslxI5EAK9o/eumX/wBQWAfMkg9f+JrmWw+v5Q2Ddxkda0EIBHl59Rv7xt8qHZqyW3A+nZQCXR6/Cr2Mg+o6VMd4nw76UxGoXTcCRzA6+nYUTyl9KkqSqFJULA8waQRgzlLLsiVRxqIgwR5jHaCTRnIswGKbTsHQItsR3oL/AFISpDqUjaJHORy/49ah8HvKZeSVWSqx7Tzq8JmkEd+pjNycjEfuFnkt4gsHypckpM7L5j3v8qZccpbBsQUqnfeaE8QZb/b8ZBSISkmPi1D8wO3ShWJ4p8TDuBzT4qUjTeNRMAqFtxvFIsQOuQNyYr8tRowObLUkhTemDAMGD0MdPetn/wC4egvekscQPHzBQKBoOk3iwG8TvPvFS8w4iIWjzAJUQNMXvaZ5kHl3pX+p00HgB1DPEOcjDNBekqleneBtzPIUKGcl+AlKUlVr+bbcj2qRmvhvYRaSkLGiySdMkbX/ACkH5Us5I+hDqUkFCWwpCUlRXcwokqO/KPairAsGfcFlK9Q062lOvVKinYJvfe/zFqhpzn+25IhaNoGqTvEelBxnpOJeeQPIRpAG8DnfqfpQ5OPKSVq2USYEWI/XpTh45zuGrsB3Oi+LnQHUrMEDy2Hl+l6XWit1RUolSlbkm9csa4Vr2nUqT7z9j8qm5SS2qVA6eoEx7c6u4BFyo3NrJZt9Q1leIDY0WufrRrD5mApPlmDERM+n6UGwWYMDc9d0H7Vsc7w6V6QDAHxJ8yQd/U9KidCx6lvNQvcsbjrh5GLw+tAlxInobWNvWqbwrqmXxqkEWINj/Ir6DbUEOFCwdJgpUPymbyehoXxDwExi1hwITrHOSke+k+atpuwCGkCviVfw66A8oJ2K9RnqRy9qZs+xf9kqH5VJVbsoT9KHZ7wPjcIoupbStsRJZ1EjuUqJP/1JoT/8vqacT+bSbHqOorrK+TchK0dSupZjiw/hVJTupB322pP4GFlOCBBJIO8Xt2opw1xO0WACsAiRBMH3B2pTZx3g4p/woW04oqFyIJ+KDsRNB9NuJWLQ+hHHIWpBUkyVCT6m5pxypJVE2jtSfkWOZaUG1HyhKSVCxAPLvy+lNzGbYdpOtbiUp6k1OyktKLbRx1GNlAO/bftUp15KElSiABe9KeN4tSlKi2i4gFTnkTJuL7n259KT89zh9TSkOvh11ZsEgJbQnsmTPuTftVFZHqeYyMxnPizNXcydPgaxh2VQVpVplXaNxHPvXXPsf4KvwrCfOEpStXIIAFh0MzflQrCZo7oKUHzWnSA2Nt1aQPSw7nYVIbC0k+XU67Edf+B9utcVLH59CUpXicm2ypzynU66rl0AAvawEb86f+HsiQw3rAlczqN9RiCf1jlXvC3CoaSHF3WTJPboKD/1N43/AAaAyyAp5zypH+I6xz6AUWCxwID2A6ETuOsUcXi04VuS22qXCP8AK9vYTWqss0AFKU84IAMjlv8AyZrrwtljjKVKcMrWorKt+R3t1B+dFFN+YJFgBHI/IfOl2PvivQl1K8RuBsKnzBAiYtNv970OzVvUpLY0kk7G4jrPpTPjUNJWmV3INrG5uSbXmLHrS7+KH4gu2IQISkb8vSurPuOO4HdQvBPpfRMJNx1SdxTFxi+h/Dt6FzPnQQdoFj6/euGYteKmJBn6TSZiXHUQyNgTB5jeQOXPpNUVj6hB9iR3rw/gY45A4lxm4Inck8xvflSLnuHWy+tE85EXsaY8qU5h0CxKTvz/AOKL4LL2sZimlEHy3mLK6XiLG9Gj/Sck7EC5GsrGDgiRsCseE2lbYICRqGywY5gn0qfh+NmWtTZS5pQSEKSAZA9T8prrx1w/DzSm0lRUNKu5/L9JHypezPKXI0+HpCfin447ctqSq1vtvccbGKgCD88zj8XilvadKYASk3ISNp7m596LqwZLWrkAf9fSgn4RKVkIuDEGn7L8POFTI3SL8h9+lMvYKBx6m0qQu/cF5fnr7TYQ6VONED/2FuRO49axvE4J9MJEuG3mISQfSnDCcOheHSVCPKIJ9BVf5Dw8HSof5KUU+kkCl81wW6iwvJsD9ZtjcscRpMylJsNwPW31M1HXmGptbazKwBo9eda5649gXAhC97wbiPQ7e1aYXidlxX9/CgnmpBifa36mnKrMobGR+UVZxV+PuTcLxKoMraCT5QCFKMm9p2oTg8WVFYWbq0wTbb97b1OexGAghCXUzuCLn1NDnc0ZTZptUzuYSP3NGlajPFe4skjuaHH+HJAmRB/b3moTLbrqvKPnRzBZG48dR9Ujl7U2ZRlbS20qSBcb9e3Y1ll6oNCMFWeziKmV8JvodQt2PDVIJ5m0i3K4F6ZWssR4RBF5O3qedEcVhHUpsdYTshUkj0oLjM0JBbEp/wDaR9OfzqZrWt2IylFr1JDGUI0JJRI0i4vy7UIzfDtCAgXPKKIL4lShoIJulMfK1QeF2EkBwXgkCTz3/eiGVBYzRkmXTiMM4W4tqtM1wcwbqWSWQjxCL6p39RW+X5sFOrSbpBgHuBf5bUaYcSRKSCKkIBMhJIgXIcxfLaUYtABMyobAz5RfqLT1HcSJ4y4MbxKdabKGxSLjt39KYXz5lNDw1GNXhuXkdd5F+cEV7l2Ya1lvT4ZRZaFbwdlJPSbT60xXIhA4ORPn3PcgW0T4iQRMagKgpX4TZSnfdM8usV9BcQ8OpcCo3M+/rVN8VcNrbnyERJ2sfSqktz8WlCsrDI7gfJsSpKtLhXClDUsGQlMTtvIVpPpNOHjL8MIStKtCtaFgyVTbntF7GKT8L5RKfi+VMSQZShxIMidQEQffcfpW3FSeo2ukgbM8xasS9HikqFtoi1hMc+U0RwWVKCpUVIQAIIsD6zFbZPh1lCkoPmBgawFJ3IF79v2piweMZEh9hwgfE5BUkexJ+nek/VUaAhGtgNQKxl6nnAllJv5S4fgA36XNjH/FWBw7wyhkCRKt1KVcmNhJ5DoLVFy7iLL0jUnEMAA83Epg9wSINRs6/qVhQoNYd1LzqttF0DfdW3LYSdqw8m9SV3JPEQ7xTxCjCMKUo3HwpG6jyA96pjLsE4/iPxuJBkqJSnoOQ+v70USp3EOl7ELJM+VOyUx2nf1vRppsACCSBeIi+5FAbeOvcpr8cAZnVC9lASm/P5D+feuGkHSdV1E7SN+npUtlxMaYgEzv0vb3ArTJcStbriFICCgykgSFpO5ETBE7HeecGEYJ6jlbj3FzivDlJbTqJJNgBcDc+lhWjOFSDr0DTaRsNucXpgztkLhQSInynv2NDPDCNKlCUp3HWtFmgJQpyMwbmrHh+cJUNUghJBFrDn60l5rmI8QKAMi5B6/wVYnESCJG40ykjpy/4qs89T/d7xfvBNX+HhjuReYzLWCI98PYhTrOsAekTAvvRFGcIYIKhpgiFDr9qF8BA+Ce4j71x45TDdtgQPf+A0t6wbOMUlmtyyczb8VjW3cxrb7ncexpdwOOaxSApK0mwkT5geihuKm/0vzIP4QNn4mfIfT8v0/SlbP+GV4fGOKZUU6vOkptAVuPTUD9KV9IZKk7gox5YEI5hwqlcrbEL3sLH9jQjEuYpLYZ8MDQIChuft6V1wnGzmH8j7es/wCXv0j50wYTOcLiQVJWgqA+D833+laQ6jYyI1bCpwZori5Ywob8NeoNBPwn4ojf61AyvOMPg8Oha7rCAEtj4u89L8z3pkw2EacAIWOnpRDB5R5twRNhppBbPr+s0MqA+pRhedxuIU65fUq/QDkkdqOY7hvya0iFDp0nmKY83woTmjyUhKxpRqDaCNCtIEKNwTEGxqU7hlWFp5Tv32FXPa2Rx0IisjH3laMP6TcQoWvFv91HfcEgm2n5mnB3gtS1FaXAQTJGgwPeantf0zKxrUuVDZBGnV9LfOnrbX3MtY4MM8CvIfwqXEpgoJQfbY+4ilPQtp9x3DnQlS1EINxc8x/Ip04Wbcw/iNFswRaOShRHAZEEhJWqFKUPikVLyHI/aBz4jcXMu4tSkacQhQV/4pt6361KxeFZfBcTBAHI3+VG80ydvwyryyZtEkfalPK+Gz4wcWSlHRJgnse1LYIN9Ta7GLaEH5rkXlkfpUDhdRR4jZO3mjnexj5D500cRY9DdpAtYDelXAp/uhxVpmPejRiUIMrH3lxZngwVaEeI2twfElOpKCes2ntWuCxJaSA86hKrgLI8OY3tO9jbtTAtMiYj9aQuIcAteIUm5khSNUgGBcJO0j96UVBEiqHI8TGPE5ky64gwl3R5kLQtOsHnCQQqDsRzuLio+YMNPAYlp3S61OlUlCgkwShYVuOqVCNjY3pBxWGKVTBCkkEdQRRfB526fiXqbCklQWJUkc4V/j3O3au3KLvEKDKnIjzlPERW0FOpSlQnUELDgtzGkncXjepTZwuMQS2pCxtKTMHoRuD2NU7lHEbTeYOoCUoZcURCFSlRH5h/7CTHLamPF49TRCmNCFAyHEJABTFwsbHl8qOz4fikQ/KcOMuAyCXGbK7CxjqP3H1pTVjlDSlwaVonfn/qrqyzNPxDSfFACiNwbHvHL0pW4w4UDiZA9FDcfzpWBwR9xLabz00AZb5khc7K1bSQACJHeTRHLsQVrKCpQSZKJOmfW0wRBje9LGTYhxtwskwpPxdI9+u9MjOFKloOoKAgFJi4hJt9KTYuO5cDncS+K+G5C3UJISAb2lRB3j1tPMGkbDlSFcwoGrvzXHtypITYpMQTcekQP57VTmmWqGtRSQE8+vf+Cr/DvJXi0g8mkFuY0Y2ZLnQW3IEGIUO9iYovgcWVKKhOx7CbfvyqtcnxCkrARuasjBqEJ5bW5cj87UnyaQh1KqLeQhRb9xPwxckfPnaBz5VOyoCZSoCBHQn/AF39ajNqtIt1naOcVJQtCSoTunlvaT/PSoobbGJG8GFrK4SJJCdeqQBZU9T079aX8Xiy5CG0lRmBbn0PpRXMMQVJK0glSQSm3QXnrYmhuQZOrxPFclARdAPxSYJJm4jvTFAxlpueMncSMHTMklOn202J/naqmzNwqdJiwgVZHGOaJQ2ozBMpAm/KT6ATS23kB0ajeRNudV+I3015NJ/IH1MIDDvAax4APQfyPeg/9RDoWhJvqJV+gH6k+9b8MYhTaltJElHmR0KSbg+hM0I4rW46vxFEkgRB5dRTUH+tJ2UhCR/mIx/0ZzbRi1sH4XkW7KRJj3BPyp54pxqU4gJWNISidR5ybADtB+dUtwhiltYpt5AktmT6GxHuCasPPMwGJxPipBA0gAK3G5P1PKh8tQHzA8RGc8vUAZ+wHVFWkpHI0o4rC6HLE9jsRVkt5WvEK0pNhYq5D060yZTwfh2oVp1r/wAleY+3T2oK/JFYll9KsBmVxw9gse84PCLgAiXFEgD5/EYqzsowb7IJcxK3FRzCQPa0/WmFjAEwEiBRLDZQD5lcqS9hsOhiILBR8jmAg0tafFCZWhVyCUEpVzJFyJqfg8GdWt0ajuIiE+hifrR7DYZKLHmDbtUdtQUrSEqAEg2sfvWFiuJKzhs4EjNPMpUVBPInYXj+bmvPxpUopUkJkSIUFQO4H3qT+CQkCG5HIWtuZuetdkNpUSSPhA+tCCx7MA4gVzFsIUQo+eSf+PUQfetMxYDhC1WCORm8kEHeLQRUrH5dqOpIvIG3+W5/SpasKAAmxI3PIfOt3MyBFbM1wpIMaFKJ9ZBIoNnmZhoKAu4RKU/ST0FH82YUpQKAAlBtJgeux+VDMyy1LbSlaSVKupw7nt6DpXBOTZMelgRPzlZYXJncQ+AtRJN1H7d6b8Rk6GxY+YczvUnIWkoaW6RcklJ/SoGJw7+KQtQUEgEgGPn8q220lsdASuivXInvuWdnXi+GdFj1G9LQeU4lKFE60uSFFFgQNp2Mi3vRpLbrYMKUQTIPxC3KDtPQc6ieNLkk6QfiSdh39ZpbMZLWcdRbzBoqUdQAVz+VB3EraUFoMEfz5U6ZrgSSpQ/LE/egOIY1bVytPZpdbEiuciYxbuptCmHRchAlEjnH5fYijbeHWg+C4UqVHI2IO1cUOBrUFIJB/wATBBoZic1VqS8YAukpnaLgk/6p7ZtGDILvENZJUajU0h5CEBA8yQYSLk84FwBb159qauG8xL6ClYIUkQoEQZ7g86Tsi4maddZTqEQSSep5T7cqs1WkDWI2v370oVMrSVsAdSouNGUtY9It5kSTO1zepmCxKPD1IEkjzA2CSd56dvalnjTMk4jMHVIUChIDaVAyDpuTb/yJFe5ZniEBxJIBkXix5QKbZSSBiehU54DM2xjzs+I4kAXhKSY7T3EfrXnD3EOHfAQ/LTu2oDyH+dKFcTZ8NJQib2kftz2odwxgS6T5PL1/39qoWkfTLNqT2ODYEUywMVwskHxW0odtaLH2tIoavAls+Q6VblCwQVf/ANc49/ajOASlgJglMCBBO221bqz1Lp/us60D8w8qvl1+VSixoZrYdQZlWeFS/BLRWvTMJvb1236xUrOMxLAC1oUgEgDyzfoQCbexr19tonWwpQO/cevWh2YZqpwBDhB0/wC/58q7Ck5AhKbCcGQ8TxKlRloE6fYT1Mifl86XMTnmIU+nx3FKbkSAdIgx0N/ej2AyxS3UlttRKhG0JVA6m01EzPJFIcUhaNKlXTcEC56W61TWa1OMQba2b3uMb2UNuN6gAQRf5fao+WNKZBaMqa/LzUjt3T+k0LyHPDhlhnEf9uY17x0J7d6dkONOgFBSQSLg2IqewOmvU1eOdxEzALQ6FNpUYNoH0qXisN4wJS0UlRG9ojp23p4/BMASQO83+Vc1YhtoWAJ5RQ/VIxqMyD1FHKsnQwpQCfNbVvvz9L8vWt85x6G0ahAEXA3mibkpStxVyqY/c/OT70g4nEfiHgFH+2k3jnHP3P0o61NrZY69w3Zal+I36ly8FYSWkE8/1N/lT1h8uTvAqleFuPE4YJYcQtSQoJQtFyQTABTuSO0k9KszGZxoH9wk/wCKE7+/+7Vhq4djuef5FjFsCNOpIBCbqFoHXuaWuIONG8OAhP8Adc16DplKUkfESecdBN7WpZb4tfxX9tn+yCLaT549eXtt1oC8yQsiCVSe5nnXMxHUo8f9nEnNp/SNn/VQClqcd1H8oSk/Icp7z71LTmCnGpZeJJgkLVEDpMxPaarzGoWiNaSJ26H3Fp7VqcwOHbMrILn5CbR1I69KWFJ1G3eFWq5UyyWHlPwj8RqUFSvwpCI5AqHP3ijmDxDYBAXMqG21oqsGc9U034bUa1DzAfCn1O6lHny5Vp/0/jcQpuVhsAHUUrBm9iEpJ5dTTBXjueU+M4zLOxGdtayErEg9yO5tv9K0GaMkAKcSknaSAT9efSk7D8IOBYUslRFgSuyfYACfaj+E4OwyTrU2jUDOqIPzmsxuZxE1zMsqa8Z4qS2iVCCdupCd+XWKr/j/ADp4JE60tmyTHljYCRaamf1F4yabSvC4dQUo+UxcJBtv17VNyzMEKw4Q6ySlSRKFCbnlejx9PDERqVEic8se1YRtaIgoFh6VFy7EqQlQCVqCjKo3B5nun62orw8lpIU0gaEJNknkDf5URfS0i4SOu1SFhk/aWA4+JG4yYptJJSdld4I7ilUI8qxvJIM/m9KO4PMEYtjxsOvUCCAeaTzBHI9qBY/DrCAgJBib7XorQQcGSVzbIsUUpcBP9psWJuR2B3jtXHw0Op8RmZHxI6dYqSjB6sAtI3gqMdjb9KTssxqm1pIkXue1AqFhn3KEcqxKwlnr7OkQDMXpC4kWA0dIPmIAn5m3pVwqyHC4ka1BQUReFWPsf9VW/wDVhpjWwjChIDKDrCbgKUQYPMqteb7VfQPkMx1vlK1RRQfziXk/EDrEBIQdJlOoTe1txbtTHiuLsyxJLZd0tRCkoSEjnImCrtvyoXlOToxAQ5cGTIH+Q5elOOEyVPhlIhO8HmeZJp911anQ3IqfGY4LH4+opOYBTKQvT5d55RW6XtTYIQIub96eMLgZwKgq5QVQe0mPpb2pWxTAbaOq2wH0gfzpShYGltY2fynH/phLzFv+9GqZP/1jbaB7Ue4WQgMpQRCkgCQed55etAMjzNxHKQNq7YzEvNpBJE6iYiBG9DZzb4EzK6DkuRHZ5LKE6pkxN96Xl5mlSghVpM+1QsFm4dQQuZEAX5c6eOH+H8M0hpzENS49Kkm50g/CI6kXnv2pP0+OeU0Wa/OAHMM6+pKWEaVGyVGwH7mnPJOC2mYW8A67/kRYeg2ohlmUNtOS0jSkmfMZIpiaSCb0ssQMCTX3DOFOoCxGVINtJ7EHTHyqueMyGsS2gKlQQCqeUqVHvFXM8xq/eqa438NzMXAkfCEA9zpF/kQPauq73GeNYWOJww+XNLEkApVvIn12pYzrBOYVepha0oPKbA8xp2g+lH8uStpZEyFSdPWN/S1TnWPHANjHmgWIkGBflcj5Ua2Gtt7EseoNFXD55jMQQhsNg/mMH5mSYo5hcrcJQXV6jM+WUg+w396beGOEm2mSm+q5Ji9+45VCzZssqSg78qyy4E/AYEVVpsZyYG4kSsYRxVxpEDlv0pBwaghERc7/AGqy+JsWlWFKOZ3mq/ZwBcVpBgDdUbfc0/xGHA5m3IS3Ka5FidOKbc0lQbOqAATqg6YBImFQfamXJOJH0ODxv7kySo/EZmw2Fjy6WpZyYlDxb+LkOUnvTYrCpOwk7XvFPucA4xJErDZJ7nuV5kG1akeUpNhMmCTp2PSieX4p8vBSUFUyFW5He/I1yyfKgoDxUJUdUJMbD+GrMXgQluBY2sPSKlbGCZVb5hUceOzqJ2ZMthoharhQUmeRH+iaT08OtuPF1b6zefMofLbl2o/xhiwhYa06lKIkDknqbbXqIjh11z/tpPaOVLrtYb6zPNsy2jDuEyNkGAFX63n0H3p6ynLwkAAdKjcOZEWkDUoqVAkmPp/DUriDO2cCyXHFAckjmT0H86UzfZigCdCS8fmDTCFLcUAkdf5eqfzXjDGZmpbOHHgNao1SdRHc8psYHpO9AON+I3Ma7pgkCNKU/Cnva89SaZeGsrDTSNyQb+vWtY/TXkez1La6QDN+HuF2WIJb8RfNah23E/D7Xo6pwGARuqBQ3MsweKw0wmSQZO4SOU3n71EDjaBoPiKUmylKJT5ucAH6gRUp5vsmNAAhTFIlUpBBHMWpQz7PHmIS6oqMmFQACmNjA3B3ppyjG+JqSbaTz37G1CeJ8CHmnEKTGm6VdxzrqwFf5jUaGOMCKHBPF68BiUuKSfCXCXU8inqB/knce4519Arw7WIQlbZC0LEgzYgia+bG9OggiYHPmKaP6Wcd/h1pw76oaJ8iv8J5H/x6Hl6bepdXzXIHU8xtMN9y12MqcSVIaI0lMQqdpM/rQI8EvAkhSD7n7U6uM60a2lebqOn70LbffEhR23P29qhCgeoQdoNy/J8Q0oXTHO5+1V/xGkYbHrS//c8QBYCfN5VEjSZiIgiOkU9cS56GGysuEkTABgqPIfP96p/FZgSteIdVLhkib3/KBPIW9hTaVLA5EbWSvyJ1LB/6YbCQ7h0lokBRRsDPUflPK1DHy4BpMhQtHQcqKcHcb+PLWISAuLHqP9V34vCNHiAQpJEwOX+vvU+HD8WlddmNY1OfCStTTuHXZRun0P2P6ik/iFRC/CXplqRHKTeflHzNe5hnzjagUGNosOVG+GOBHcY2HnVlpCjIJTqWsG+qZtJPMX36VSAF+RmqyoxZj/7F/DYhDaF6QCo2SrURotvp5+9c2crxWLV/YQpSQIUomEg+p/QSatXJv6dYRk65W4rkXIIG1wkACfWaacG3qbNgNwIHymedZ9UA/HcTb5ORqVhwt/TRSFpU87riDpCRpkcjM6h7CncNkuBMzpj2qflGBcbQQsyskwdhvb+d6l4JLZSXCIJPufY3FT2mx9kxHJVyBv7SSlPlFqxtszA3rdxcixEVrhfjv7UJPUmAOCZI8XSgk8gT7V8ttZpiXcQtwLGpThWTHMzAA/x6DlAr6dzKNKkkWIg+htXzk/gktYpxuQQglBMWOkkE+9U+McBgZT4tYZhNsZnzmtIcA5QQPnz7078Mo8RWs7ch2PX5Ui4xlLltM6Zi+ke8Xmm7gt4tNkuOAJsAFdunM0PkKvDI7noltkDqWXlxgE2FUTx/xErF4xSW1ENNnSNP5ik3V87D0qzM7zwfgnwwsKdKDpCbkTafUTVXZJkClCdJ+1Z4hVQXf9JKaWZtdTMKtx9xDSlHSBJPOPlTRicIhCdMQNgod+3O9QcLlhbeWYEJTE7dOftRP/uJInlFvrW2tsY6lSnPZgjLskSt7xFoMpCSkkiCSTyB5DrtTd+CQnaP5+9QsO02AAlRhNiesW/hqTiLwlMCbTP6UqxyxmKgHUJcOYtCypswlVlJUQImY+1NjIcnS4Ldqr3F4UpGlJ8yuYJED7nb0nrRDLc7fbTCnCoctY5evz5naiRxjEnv8Yt8lMJP8KeI+p1UDUdug9aa8ryxKAAkQKWU8VaN0k2G0VHxPHJUglEIJ21XPyj71wKg5AiDRa3ccc7zlvDojdZ+FPXv2FUbnGPGPxixinghCDpSJAM2kJkwB1O9FMbnABU4pWpZEajvPOJ5D9qAZTk34hDiyCUpJ1KFzJJkjrTUJ2xjloWsYz+sZH8IylMNQkAXg3I673pnXp8OUREcqorFYJbQKgT5TBIsfpVn8CZoX8MkEyoDSr1Fr0N9BReQOYHPJ4nREzMsUkJ0IKkKJ1LUDpkC2knczal13FqBMCeVvT+CjnEOVkOwTumRPuKH5AzChIB3jY9pPfahQhVzKFXIzOWGUsEKNrjUO3t6VOdxBclAWRO2rbb+Rep+IwJXMiCTA7jvUBOOdw3kAhNz5vNbbn8o2isyH67mkYlbIfJMcudT2WJJUI+Ump+VcLqehzVpG8RRDE5C8ykEQtINxF9/rXoP5FecA7iaKSM8hJ/CvHL2CSlpYLrW6YMKSOab2Mcr2pkzP+pCFQltpwuGIEDmJ6mqzzF2Rpjbb7UU4eeQiFR5juaWyDHKZaqBtQ4nJX8Y4HcQrQmZCR0/aeu9HMXkGECB4jaFaAdIIAAnf195rMLiVKASPLPMi/sN/wBB3plwPDraSl1RUtUgjXsD1gW73qNrN7PUFs431K0xWTqW8g4VtWoCbWAi0SdpFMpyLEFKQ8oAn8ovVkYcoB7xv+tepQ24u24oLLSwwvc5LcHLDUV8p/p7hUqQ6pBdUm48QyAf/UQD7g00up0hUWCYJ6Rz+1T9QFhsPeaWOKsajwXAkHzEpiY2BPsN71zFsDJia822YkPiHOFJYLuHcbNwI/WO4rmjjRLOkPNOCUA6wBBm0xM/Ic6r/OMxdUZ1qhQBItp1RcADkBAv09hBh4rTr1lRHl1Dp69KYtep7K+DXxAfH95deVcSsPpGlQ9FjSr2Bqc6ltZEWG+1j2qj8XlzjcEKSoqAIBIBuYiJ6/KJtXTLeIMUzpbbX5J+BYlNjcJVy9K5q2xJ2/Z6/iqaXo60NNiABERyrZhkiCT8qHMuBTakbqKYgbmRb0NbacR+HSnyhzVpKtoTO9wbxFu+9KIBOZ5fA4xmcMzdWVLSkpIFwBeCATfryt3qi8G23p8RatSlXPcm52q0eLsenLmlqLhcxDrag03sJMJKgOgnUb8otVc8N5KhQT4pn/xG3v1qhR8SxlVbKulOprg8KvEGGkpSibqUYE9B1PYT7UWdw5aSApO25PP7CmD8WywgTpSBYbChi83axSnG0+ZGmCTYX79aBiSPyhCwk9QXlClrdSUoOjV5lGyQNjfmewpk8dCQUsiSqxUdhP61Aw2QJ0dgBYW/5r3G8PNm8CY9KUxUmPDr953xC0JV4Zgr/MJF55n3rR3CIWZEg9pH1FL2J4Rd8SWVELVuRYkd7R717nK8ThPMXkqhCQGQCpZIAClTyk+Y8uQporDfhbcnZuJ6/rC3/wAetAOlUjoY+kQfnNRcbmhauWiYsfN/xWuScUsup86oVzBsR71OxqW1gwZFcVZWw4hLZyGQYMy/NH8YpaWGdRSBMqAjkIk84NZi8Nj0ypeFcgGLAKvb/En50S4Ay5SXXVpgJ1gdyQJj0hX8vVuYRoKRpULRRsUBwBF2XMkpPwsdfUwqCJMFJ9rGgeIybFFzUlhcxFhB7SZj3NX7icvEwPSoreXKT+UEc5rVfidCD/8AVyEoR7Ksa0tJeYWQCI8usRvEpkVYWCzVtSAg+RQFhGlQHYGKLFt4OueEgoQE6hBI1E7gDY+9c8HiDjlO4Z5I0hAMqHmBO5B3EdRW2NzGx/KMCnGT63FHP8hS4FKbVBXYkbE909e4pOyzFPZe9JBCTZUbEdu/rVovcD4lr/tYgKSNtYg27j7UvZ9k2II/uNJcBtKDPzkCuSzj8G2DMwr7U7nXFZ03iEpdBvpgT0qFl5IcBEAH8382BpaxGCcZspK20ctSSB7E/et2s10J0zO156Vpo/d3Gq+BiWbhcaEyPi9SO0x3+1LHEGKUpVjYco396XVZkf8A8qhaxA2/eo7uZlW6u1DX45BzNJUSxckwyQkjVEEC+8eld8c4Ck6b3gQJn70E4OD+JdIPwDc8knoOpNNeS5nhdSWmgSdvEX8XQ2ItfsKkaohssYxj+6MmJiuC1urCnV+CFbpIBWf/AFSDaRN1bdDU/L8Cwy6W2WtphajrXNr9E9LAb71Yz+UNlaXJvBE9Y2pOOAKX50/EVXG8kGPkYMTG+9Ne9vw+pnjhLCWPcKYTLnFuBRB5Ha0fenfEYEFoA7ge9q4YCPDCpHwpueVq9xmZJTYXI3qc8QuT7kltj2MAo6i9mCVtq0oVHWeluR5dfapvD9lkREjrY71OeQHQlW8welbKwxStMDa5j2pYU8tdRrXhq+J7nR9aj5IMxMgWmqw4xzMhamlE2sI5SAT+31qy8Q5CtOogXn1NVRxpBxjpklJgjuYH7zVFZDNj7R/7NQfUJI9ZgfDI1eIJkgTNoMGDHMdutFMUVLUnURYAISFC0JteYiyZv+a0TQE6xCiLadIM8psDUx/NlOw2SkBRk22Va9u/6CrhL7FYnI3NcxxXiyTaTKoGke16xow1ITq6nSCBtB6g7SedxXPBYYKWG1L0oJ8xAKoE3IAufapoZbbVpUpswVaVaSCpCSQCpJJA1C4TBPeumsQMACWP/Tx0ut+ISCQAI3Vba/vTVhkKJWViATaDJjkIpN/pmFBpTYgCAZF+ak+/w04rMNHXKhzOwPtXnON/znieYMXMBKZ/q5mQczQNpMhppKY6KVKj9CmgzGPU2BY32P2HSo/4k4rEOYt1MqcVq0TCRsEiY2AAHtQzMsW8XCTaYgC8dAK9QLnC/aZWoTHKGsS+pQJX0m8E9xNBcVigh1XhKIHKOfSaIM4FJTqxThR/+tsgrPqbhPob9hXoZZKiW8PMCZKlLMekgUSjHcbbarfhEno4qX4cAGRE6rE/tUNfFatV1x0Eb7z6VIRiUpKQAlC95KBb3NxXFWfuBRslU84gmgFKn1FfVI6EYMu4vShsqVBUBeoLTYxIW6VecmZmT2HoOVc1YptYCXGpBH5kggVqzh8Ps2SieQUf0NAasDUwXAHqcsXwdI8ZtfmgnTtJg+vPccx0ocGXG7LBQrsbXo9hEuNEFKtaeYO/setFlvNOghc7XSr+foaxrHAw2xCULklfcTcJxJiMIsrbIMxIVdKo2nnPcVdvCPFrOJYS6lQ1EAKRuUq5g/seYqoMx4fASVTInYA2Hb7UBwjAS+2C4pCFLSkrbVpUASJg8qIolo13AtUmfTuHxBUek1s48dgPel7J89ZP9rUdSLXm/vzo+khQ1bCpmbWMybhxOxMYSCY99qCvYJhONSpJV4hSdQR8CQIACuQN7eho1g9JEib78jahOcZnhsKUhelK1E6RaZPPred6WhOMxyZ5EDMlKcklsIMQZ6e3rXBvCtn+2LAG46TP60Md4mS0CXViR+QCO4v9PtUI8eYYKkAXjUbzb2pYUykePaw+KmMSssTp0ka72pexGSpW4ToASnYkBYM+o9qJZbxUy6XEh1MwdIFrbWnn3rHWXHQlDflTEb7AdxWNaU0O5iUsCeev4xaf4MZeSfDba1SQZaAuO6QCaUs9/p494iQEBJNh4Y8vO5E/Orry5soQEnzLgTQ/NswTpCx08omCVbwCJ+Ymn032AA5iycsQBqU7/TnNlN4nwTdKwfZSRv8AK3ypn4wwQbdbeR5deqR/5bkgd5v3k86ysqi8Dl/ESupiLlhHA8QKKDrGq9H8sbQ+0YkAyBO49x61lZUCjcd5iLWnJdbm2JCkNFOqYEA/Ol1lag5BM6u/8vWVlS2/ijPD2hh3LM2UHSwQIgGRTFiH4gbGsrKajHBkHk1qHXA7EgYnHBIKlJn8tt6Q+PsAFhtyAPy+o3v6VlZXVu31JT4ihXUj3/1FzKcP4hUmYCEz/l1tBt1qA20QT8JBCjcdBP6V7WV6vqeiTh2/SesOLaugpkdRIPt9K5PEc5KhI5Rq6+kkcqysrczFGWBlu8D5UW2ml6rqEQBbmTPX9qPcWYvwcHiHEjzNNKUnpMGJ6gVlZUa9/rPnfJYtfv7/AN5864ZelJHQGPlzr1xhSCZInSJgT8QBtO2+9ZWV6QlFh9Qm3gEpDesAkibGJBMXtuPSiqyEqSkjzKISCNh03N69rKUDnZiAczbL+G1PNF1awFalJMDkmetSvwiG2i2hMGNRPNUabE7gbWFeVlTs5LHPqYDnEXf/AI5TziiFBF7x6xW+ZcPKb0kLBJAPP0261lZTvqtzxCMFYfOFtkzBAO0delMmBxCXk3Tvt1FZWVVYoxmTnR1JaUlBAJlJtHMfel/iTK0JcGkAJVcjczzjtWVlRg4fUsQ5Xcl8MZq4h1pkqJbUoJA3KZsIJ2AMWq3sO+WW5WdQE/KCf2rKyleQBnlNYbCwrhG/IVWSq5JF/lNVRj8Scfj1uElHhCEAXgQb+smsrK6oDMPwv9xvYEV1K1IK1qUVESOYm2/zrgEAbW2r2spxGJ9ADN0NE3Bggfzam7g7i99lSWlnxG3LCd078+fvWVlKs6P+eoFla2KVcZEsvEvgNF0TqUmBOySbT61HayhpaEpWNSUpgA8u471lZUlDnj+k+af49ff/AIn/2Q=="/>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5" name="AutoShape 6" descr="data:image/jpeg;base64,/9j/4AAQSkZJRgABAQAAAQABAAD/2wCEAAkGBxMTEhUTExMWFhUXGBsbGBgXGB8YGxsdHh8dIB0fHh8eHygiHh4lICAeITEiJSkrLi4uHyAzODMsNygtLisBCgoKDg0OGxAQGzUmICY1MDIvMDAvLS8vMi8tLTUtLS01LzUtLS0tLS0vLS0tNS0tLS8tLS0tLS0tLS0tLS0tLf/AABEIAKYBMAMBIgACEQEDEQH/xAAcAAACAgMBAQAAAAAAAAAAAAAFBgQHAAIDAQj/xAA8EAABAwIEBAQEBQQBBAIDAAABAgMRACEEBRIxBkFRYRMicYEykaHRFEKxwfAHI1Lh8RYzYnIVklNjgv/EABoBAAMBAQEBAAAAAAAAAAAAAAIDBAEABQb/xAAwEQACAgICAgECAwcFAQAAAAABAgADESESMQRBIhNRMmGBBVJxkaHB8CNDsdHxFP/aAAwDAQACEQMRAD8AE4niTDpSpK1+cCJBJM23ABiOvpWrOZjEBLbZKgF6lLPkm4VABvG+8G3vSRgWEqVKzzkk0d8bDIiHUgjYg3n2rxm8dV0M5nvq57MK5sUsLSuQQpRITzE7ze4H71EIU6ryzBPxER/uu+EShSfEUrUkc1GBymOf0qCnNXnSW2EwdUJjl3NqBQQP7xoHKG8vyRptJUswkXkxf50d4fwHiqmNDW4KviVB/KDsO9RsryLwwleIUp5zcaj5UkdE8z3o6h5SoABlVoAv/qp2Yk95mO4AwJ2xbbaE6EAK6AgEX/elpvCy6taNwTpCbxO8e/PlIrOJ3VtqS0FaSo7W2jmftRTK8v0NCFJKuttjINjuZFum9aoIGZtehmc8tSUEQEyoXPxEAm57GmNjGxA0AmIJO5+UD2oc1hilUHfa3+qLs4M6vML0vkfUKzidmeMYXmQDIsdyBN/0qSzhvaanpwgGw+dbFJHKa1l47MjN2epwQhLaYttANJ+ZtDEuhCwFNgStKrJmZTfrY2otneLBUU2uYuYvy9KSeJ2W2lg+KouqR5iAQ2CRCdPMnf8AW1NqcNkLEMCSPzgPihthayhpRVpnUqPKVdE2mwtzmgHEGVqwriCSdJggSQPTtTJlOVlx1ttMGSkqiNhufbb3r3+qLg0AW3t84q6s8SFjG1OuWstupC2nDp0iIJmdyN9xzoxwzjm0FKHrEpEKVIvz325WPtVZcO51+HWDfST5kjmPvVl4/DNvspcSoQoBSSOR5WP6VPfVxOD1DSzIjNim2yJCgR1BFC3HUDdYj/2FLfDWQfiVLS4tQ0CFAcyZM/IUzPcGYYFEoCgOvL71O1QWEXCnBMG5ljGQixQTa1ifkK8yt9LxUSkp1W8wj5WHSfej6MuwzA1QhI9qg5pm2HSElKkmCPhM8+1dxGJotzoA/wAYl5+XMM+lxAMEQZ5/z7UXxLRfYSvYhJBv2E/80czvANYhpSVEXEg9D1FAuFkKbbW06CpSFlCxz5R7bGi5jiD7EoB5DPubcGPI/A4xmfOlesiDOkhIB+h+VQ8MzpWFNrCtEpNuVyJnY1DwawxjzrOlp5Km7f8AlET7ipeNwimni4DtAWkD4gOcelUHf67kd1fcPYV5ASoLG+5O8Gi2FxwSkqLhW2mAJnV6A87TS5lOXOupDjSjoUCQdUQZ5i+x5UdeykpZQkEGCSruT19KmJA7k4BEJKbCk60ELT9RUJ1oxzHrUrB4RSAABy3Bsah43EvIUE+GCk/mnaOtt6Bk+0rq8j0ZDxUnntUZlvUI0jzKA1nZIqf4ClD4FelRn06d9+htFYDjuVrYrDAMFYpFgIAjmOfc9agutbCOpFF1pEzUjDthJCr7HnFGGhE4EV3ETfet/wAAmZSbQJURYK0yR85FGV4Odh36UMzTFIYQSo3MlKJuojt+9OQk6EW7CLPELgU4huwTAJSP8tpPQkXjvRHK8M5pOnVA6bGBteoGWYXxFeKrmZJ/1TxkbaAmDF9otqMc+nrTbrOI4iKVdZlUYbBuOGDR3DcJLIur5Co2LbVh3NDiSFA+x9DtTFkmekueEECdJOomeW0U+2yzGV6ikSsD7mS8HwxCYJUrsTb6UyZbgmWY0i5tCRefal7Js2L4BcAsspKUjoYtJ5CDRJpa0YptRkNmUX62+1ee/LkQxj8kpkQlmOZOJcQkI0arBSiIB5daK5NmKCTYa02KheZ71D4pw2ttChHlWCSeQ2/ehfDK5W4mROrl23isKyfIZMz3OQHMeJE6RPz/AOPrTfhMOmYR8Fr7kR0nnv60pYFAcxDqpulRSO8G/wClOmET5SkaYHzP+6wnoSojCibKZBIKpCr6rdI0+8VMwqCIrZoHUmZAEeo5mp+EZNYFyZJZbhcToyk1DzjMW2E6lGLWHU8vWpeZ41DDSnF7ISTAEkwOQFyarTL8S5jcR4z3laCAttM2G9zymBTmrBXBki7+U9xbmIQpTq9ISUk3E6L7qIkwRyAmbUvZmhbpLi1A6RMi0nuOUDl3opxdnKsQr8O15EtgKUrmTyHtv6+lQMCyHXEsDnBdVEex6zEUddaoMiVoTjLQrwUzoaViFJhTlkf+gqv/AOoWLDz3hg/Dcx9B/O1WjxJiU4bDqWbJSmED9PnVK4Ntx15alfEs3PIatvtTaASxc+phAbX3nD/4kBIVJpu4FzpLY/CvzpKv7ZPIk/CfU3Fa4XLgUaTyH/FA8zwRSo7778/amFxblWjDQFGVEtTEtvM6ncOkKm5SbSAI37bxzjvQbGtZg+FLU/pAPwt+VPpzJ9zU3gDiEYlotOE+KhImfzA2B+l+/tUHPFu4fFAeIoNOnySokJPTt1j5bVFxYNx9zqzmRcty3EDUmywRuqTuORMx3otl+VuSQptPmET071DVxK+kKslxI5EAK9o/eumX/wBQWAfMkg9f+JrmWw+v5Q2Ddxkda0EIBHl59Rv7xt8qHZqyW3A+nZQCXR6/Cr2Mg+o6VMd4nw76UxGoXTcCRzA6+nYUTyl9KkqSqFJULA8waQRgzlLLsiVRxqIgwR5jHaCTRnIswGKbTsHQItsR3oL/AFISpDqUjaJHORy/49ah8HvKZeSVWSqx7Tzq8JmkEd+pjNycjEfuFnkt4gsHypckpM7L5j3v8qZccpbBsQUqnfeaE8QZb/b8ZBSISkmPi1D8wO3ShWJ4p8TDuBzT4qUjTeNRMAqFtxvFIsQOuQNyYr8tRowObLUkhTemDAMGD0MdPetn/wC4egvekscQPHzBQKBoOk3iwG8TvPvFS8w4iIWjzAJUQNMXvaZ5kHl3pX+p00HgB1DPEOcjDNBekqleneBtzPIUKGcl+AlKUlVr+bbcj2qRmvhvYRaSkLGiySdMkbX/ACkH5Us5I+hDqUkFCWwpCUlRXcwokqO/KPairAsGfcFlK9Q062lOvVKinYJvfe/zFqhpzn+25IhaNoGqTvEelBxnpOJeeQPIRpAG8DnfqfpQ5OPKSVq2USYEWI/XpTh45zuGrsB3Oi+LnQHUrMEDy2Hl+l6XWit1RUolSlbkm9csa4Vr2nUqT7z9j8qm5SS2qVA6eoEx7c6u4BFyo3NrJZt9Q1leIDY0WufrRrD5mApPlmDERM+n6UGwWYMDc9d0H7Vsc7w6V6QDAHxJ8yQd/U9KidCx6lvNQvcsbjrh5GLw+tAlxInobWNvWqbwrqmXxqkEWINj/Ir6DbUEOFCwdJgpUPymbyehoXxDwExi1hwITrHOSke+k+atpuwCGkCviVfw66A8oJ2K9RnqRy9qZs+xf9kqH5VJVbsoT9KHZ7wPjcIoupbStsRJZ1EjuUqJP/1JoT/8vqacT+bSbHqOorrK+TchK0dSupZjiw/hVJTupB322pP4GFlOCBBJIO8Xt2opw1xO0WACsAiRBMH3B2pTZx3g4p/woW04oqFyIJ+KDsRNB9NuJWLQ+hHHIWpBUkyVCT6m5pxypJVE2jtSfkWOZaUG1HyhKSVCxAPLvy+lNzGbYdpOtbiUp6k1OyktKLbRx1GNlAO/bftUp15KElSiABe9KeN4tSlKi2i4gFTnkTJuL7n259KT89zh9TSkOvh11ZsEgJbQnsmTPuTftVFZHqeYyMxnPizNXcydPgaxh2VQVpVplXaNxHPvXXPsf4KvwrCfOEpStXIIAFh0MzflQrCZo7oKUHzWnSA2Nt1aQPSw7nYVIbC0k+XU67Edf+B9utcVLH59CUpXicm2ypzynU66rl0AAvawEb86f+HsiQw3rAlczqN9RiCf1jlXvC3CoaSHF3WTJPboKD/1N43/AAaAyyAp5zypH+I6xz6AUWCxwID2A6ETuOsUcXi04VuS22qXCP8AK9vYTWqss0AFKU84IAMjlv8AyZrrwtljjKVKcMrWorKt+R3t1B+dFFN+YJFgBHI/IfOl2PvivQl1K8RuBsKnzBAiYtNv970OzVvUpLY0kk7G4jrPpTPjUNJWmV3INrG5uSbXmLHrS7+KH4gu2IQISkb8vSurPuOO4HdQvBPpfRMJNx1SdxTFxi+h/Dt6FzPnQQdoFj6/euGYteKmJBn6TSZiXHUQyNgTB5jeQOXPpNUVj6hB9iR3rw/gY45A4lxm4Inck8xvflSLnuHWy+tE85EXsaY8qU5h0CxKTvz/AOKL4LL2sZimlEHy3mLK6XiLG9Gj/Sck7EC5GsrGDgiRsCseE2lbYICRqGywY5gn0qfh+NmWtTZS5pQSEKSAZA9T8prrx1w/DzSm0lRUNKu5/L9JHypezPKXI0+HpCfin447ctqSq1vtvccbGKgCD88zj8XilvadKYASk3ISNp7m596LqwZLWrkAf9fSgn4RKVkIuDEGn7L8POFTI3SL8h9+lMvYKBx6m0qQu/cF5fnr7TYQ6VONED/2FuRO49axvE4J9MJEuG3mISQfSnDCcOheHSVCPKIJ9BVf5Dw8HSof5KUU+kkCl81wW6iwvJsD9ZtjcscRpMylJsNwPW31M1HXmGptbazKwBo9eda5649gXAhC97wbiPQ7e1aYXidlxX9/CgnmpBifa36mnKrMobGR+UVZxV+PuTcLxKoMraCT5QCFKMm9p2oTg8WVFYWbq0wTbb97b1OexGAghCXUzuCLn1NDnc0ZTZptUzuYSP3NGlajPFe4skjuaHH+HJAmRB/b3moTLbrqvKPnRzBZG48dR9Ujl7U2ZRlbS20qSBcb9e3Y1ll6oNCMFWeziKmV8JvodQt2PDVIJ5m0i3K4F6ZWssR4RBF5O3qedEcVhHUpsdYTshUkj0oLjM0JBbEp/wDaR9OfzqZrWt2IylFr1JDGUI0JJRI0i4vy7UIzfDtCAgXPKKIL4lShoIJulMfK1QeF2EkBwXgkCTz3/eiGVBYzRkmXTiMM4W4tqtM1wcwbqWSWQjxCL6p39RW+X5sFOrSbpBgHuBf5bUaYcSRKSCKkIBMhJIgXIcxfLaUYtABMyobAz5RfqLT1HcSJ4y4MbxKdabKGxSLjt39KYXz5lNDw1GNXhuXkdd5F+cEV7l2Ya1lvT4ZRZaFbwdlJPSbT60xXIhA4ORPn3PcgW0T4iQRMagKgpX4TZSnfdM8usV9BcQ8OpcCo3M+/rVN8VcNrbnyERJ2sfSqktz8WlCsrDI7gfJsSpKtLhXClDUsGQlMTtvIVpPpNOHjL8MIStKtCtaFgyVTbntF7GKT8L5RKfi+VMSQZShxIMidQEQffcfpW3FSeo2ukgbM8xasS9HikqFtoi1hMc+U0RwWVKCpUVIQAIIsD6zFbZPh1lCkoPmBgawFJ3IF79v2piweMZEh9hwgfE5BUkexJ+nek/VUaAhGtgNQKxl6nnAllJv5S4fgA36XNjH/FWBw7wyhkCRKt1KVcmNhJ5DoLVFy7iLL0jUnEMAA83Epg9wSINRs6/qVhQoNYd1LzqttF0DfdW3LYSdqw8m9SV3JPEQ7xTxCjCMKUo3HwpG6jyA96pjLsE4/iPxuJBkqJSnoOQ+v70USp3EOl7ELJM+VOyUx2nf1vRppsACCSBeIi+5FAbeOvcpr8cAZnVC9lASm/P5D+feuGkHSdV1E7SN+npUtlxMaYgEzv0vb3ArTJcStbriFICCgykgSFpO5ETBE7HeecGEYJ6jlbj3FzivDlJbTqJJNgBcDc+lhWjOFSDr0DTaRsNucXpgztkLhQSInynv2NDPDCNKlCUp3HWtFmgJQpyMwbmrHh+cJUNUghJBFrDn60l5rmI8QKAMi5B6/wVYnESCJG40ykjpy/4qs89T/d7xfvBNX+HhjuReYzLWCI98PYhTrOsAekTAvvRFGcIYIKhpgiFDr9qF8BA+Ce4j71x45TDdtgQPf+A0t6wbOMUlmtyyczb8VjW3cxrb7ncexpdwOOaxSApK0mwkT5geihuKm/0vzIP4QNn4mfIfT8v0/SlbP+GV4fGOKZUU6vOkptAVuPTUD9KV9IZKk7gox5YEI5hwqlcrbEL3sLH9jQjEuYpLYZ8MDQIChuft6V1wnGzmH8j7es/wCXv0j50wYTOcLiQVJWgqA+D833+laQ6jYyI1bCpwZori5Ywob8NeoNBPwn4ojf61AyvOMPg8Oha7rCAEtj4u89L8z3pkw2EacAIWOnpRDB5R5twRNhppBbPr+s0MqA+pRhedxuIU65fUq/QDkkdqOY7hvya0iFDp0nmKY83woTmjyUhKxpRqDaCNCtIEKNwTEGxqU7hlWFp5Tv32FXPa2Rx0IisjH3laMP6TcQoWvFv91HfcEgm2n5mnB3gtS1FaXAQTJGgwPeantf0zKxrUuVDZBGnV9LfOnrbX3MtY4MM8CvIfwqXEpgoJQfbY+4ilPQtp9x3DnQlS1EINxc8x/Ip04Wbcw/iNFswRaOShRHAZEEhJWqFKUPikVLyHI/aBz4jcXMu4tSkacQhQV/4pt6361KxeFZfBcTBAHI3+VG80ydvwyryyZtEkfalPK+Gz4wcWSlHRJgnse1LYIN9Ta7GLaEH5rkXlkfpUDhdRR4jZO3mjnexj5D500cRY9DdpAtYDelXAp/uhxVpmPejRiUIMrH3lxZngwVaEeI2twfElOpKCes2ntWuCxJaSA86hKrgLI8OY3tO9jbtTAtMiYj9aQuIcAteIUm5khSNUgGBcJO0j96UVBEiqHI8TGPE5ky64gwl3R5kLQtOsHnCQQqDsRzuLio+YMNPAYlp3S61OlUlCgkwShYVuOqVCNjY3pBxWGKVTBCkkEdQRRfB526fiXqbCklQWJUkc4V/j3O3au3KLvEKDKnIjzlPERW0FOpSlQnUELDgtzGkncXjepTZwuMQS2pCxtKTMHoRuD2NU7lHEbTeYOoCUoZcURCFSlRH5h/7CTHLamPF49TRCmNCFAyHEJABTFwsbHl8qOz4fikQ/KcOMuAyCXGbK7CxjqP3H1pTVjlDSlwaVonfn/qrqyzNPxDSfFACiNwbHvHL0pW4w4UDiZA9FDcfzpWBwR9xLabz00AZb5khc7K1bSQACJHeTRHLsQVrKCpQSZKJOmfW0wRBje9LGTYhxtwskwpPxdI9+u9MjOFKloOoKAgFJi4hJt9KTYuO5cDncS+K+G5C3UJISAb2lRB3j1tPMGkbDlSFcwoGrvzXHtypITYpMQTcekQP57VTmmWqGtRSQE8+vf+Cr/DvJXi0g8mkFuY0Y2ZLnQW3IEGIUO9iYovgcWVKKhOx7CbfvyqtcnxCkrARuasjBqEJ5bW5cj87UnyaQh1KqLeQhRb9xPwxckfPnaBz5VOyoCZSoCBHQn/AF39ajNqtIt1naOcVJQtCSoTunlvaT/PSoobbGJG8GFrK4SJJCdeqQBZU9T079aX8Xiy5CG0lRmBbn0PpRXMMQVJK0glSQSm3QXnrYmhuQZOrxPFclARdAPxSYJJm4jvTFAxlpueMncSMHTMklOn202J/naqmzNwqdJiwgVZHGOaJQ2ozBMpAm/KT6ATS23kB0ajeRNudV+I3015NJ/IH1MIDDvAax4APQfyPeg/9RDoWhJvqJV+gH6k+9b8MYhTaltJElHmR0KSbg+hM0I4rW46vxFEkgRB5dRTUH+tJ2UhCR/mIx/0ZzbRi1sH4XkW7KRJj3BPyp54pxqU4gJWNISidR5ybADtB+dUtwhiltYpt5AktmT6GxHuCasPPMwGJxPipBA0gAK3G5P1PKh8tQHzA8RGc8vUAZ+wHVFWkpHI0o4rC6HLE9jsRVkt5WvEK0pNhYq5D060yZTwfh2oVp1r/wAleY+3T2oK/JFYll9KsBmVxw9gse84PCLgAiXFEgD5/EYqzsowb7IJcxK3FRzCQPa0/WmFjAEwEiBRLDZQD5lcqS9hsOhiILBR8jmAg0tafFCZWhVyCUEpVzJFyJqfg8GdWt0ajuIiE+hifrR7DYZKLHmDbtUdtQUrSEqAEg2sfvWFiuJKzhs4EjNPMpUVBPInYXj+bmvPxpUopUkJkSIUFQO4H3qT+CQkCG5HIWtuZuetdkNpUSSPhA+tCCx7MA4gVzFsIUQo+eSf+PUQfetMxYDhC1WCORm8kEHeLQRUrH5dqOpIvIG3+W5/SpasKAAmxI3PIfOt3MyBFbM1wpIMaFKJ9ZBIoNnmZhoKAu4RKU/ST0FH82YUpQKAAlBtJgeux+VDMyy1LbSlaSVKupw7nt6DpXBOTZMelgRPzlZYXJncQ+AtRJN1H7d6b8Rk6GxY+YczvUnIWkoaW6RcklJ/SoGJw7+KQtQUEgEgGPn8q220lsdASuivXInvuWdnXi+GdFj1G9LQeU4lKFE60uSFFFgQNp2Mi3vRpLbrYMKUQTIPxC3KDtPQc6ieNLkk6QfiSdh39ZpbMZLWcdRbzBoqUdQAVz+VB3EraUFoMEfz5U6ZrgSSpQ/LE/egOIY1bVytPZpdbEiuciYxbuptCmHRchAlEjnH5fYijbeHWg+C4UqVHI2IO1cUOBrUFIJB/wATBBoZic1VqS8YAukpnaLgk/6p7ZtGDILvENZJUajU0h5CEBA8yQYSLk84FwBb159qauG8xL6ClYIUkQoEQZ7g86Tsi4maddZTqEQSSep5T7cqs1WkDWI2v370oVMrSVsAdSouNGUtY9It5kSTO1zepmCxKPD1IEkjzA2CSd56dvalnjTMk4jMHVIUChIDaVAyDpuTb/yJFe5ZniEBxJIBkXix5QKbZSSBiehU54DM2xjzs+I4kAXhKSY7T3EfrXnD3EOHfAQ/LTu2oDyH+dKFcTZ8NJQib2kftz2odwxgS6T5PL1/39qoWkfTLNqT2ODYEUywMVwskHxW0odtaLH2tIoavAls+Q6VblCwQVf/ANc49/ajOASlgJglMCBBO221bqz1Lp/us60D8w8qvl1+VSixoZrYdQZlWeFS/BLRWvTMJvb1236xUrOMxLAC1oUgEgDyzfoQCbexr19tonWwpQO/cevWh2YZqpwBDhB0/wC/58q7Ck5AhKbCcGQ8TxKlRloE6fYT1Mifl86XMTnmIU+nx3FKbkSAdIgx0N/ej2AyxS3UlttRKhG0JVA6m01EzPJFIcUhaNKlXTcEC56W61TWa1OMQba2b3uMb2UNuN6gAQRf5fao+WNKZBaMqa/LzUjt3T+k0LyHPDhlhnEf9uY17x0J7d6dkONOgFBSQSLg2IqewOmvU1eOdxEzALQ6FNpUYNoH0qXisN4wJS0UlRG9ojp23p4/BMASQO83+Vc1YhtoWAJ5RQ/VIxqMyD1FHKsnQwpQCfNbVvvz9L8vWt85x6G0ahAEXA3mibkpStxVyqY/c/OT70g4nEfiHgFH+2k3jnHP3P0o61NrZY69w3Zal+I36ly8FYSWkE8/1N/lT1h8uTvAqleFuPE4YJYcQtSQoJQtFyQTABTuSO0k9KszGZxoH9wk/wCKE7+/+7Vhq4djuef5FjFsCNOpIBCbqFoHXuaWuIONG8OAhP8Adc16DplKUkfESecdBN7WpZb4tfxX9tn+yCLaT549eXtt1oC8yQsiCVSe5nnXMxHUo8f9nEnNp/SNn/VQClqcd1H8oSk/Icp7z71LTmCnGpZeJJgkLVEDpMxPaarzGoWiNaSJ26H3Fp7VqcwOHbMrILn5CbR1I69KWFJ1G3eFWq5UyyWHlPwj8RqUFSvwpCI5AqHP3ijmDxDYBAXMqG21oqsGc9U034bUa1DzAfCn1O6lHny5Vp/0/jcQpuVhsAHUUrBm9iEpJ5dTTBXjueU+M4zLOxGdtayErEg9yO5tv9K0GaMkAKcSknaSAT9efSk7D8IOBYUslRFgSuyfYACfaj+E4OwyTrU2jUDOqIPzmsxuZxE1zMsqa8Z4qS2iVCCdupCd+XWKr/j/ADp4JE60tmyTHljYCRaamf1F4yabSvC4dQUo+UxcJBtv17VNyzMEKw4Q6ySlSRKFCbnlejx9PDERqVEic8se1YRtaIgoFh6VFy7EqQlQCVqCjKo3B5nun62orw8lpIU0gaEJNknkDf5URfS0i4SOu1SFhk/aWA4+JG4yYptJJSdld4I7ilUI8qxvJIM/m9KO4PMEYtjxsOvUCCAeaTzBHI9qBY/DrCAgJBib7XorQQcGSVzbIsUUpcBP9psWJuR2B3jtXHw0Op8RmZHxI6dYqSjB6sAtI3gqMdjb9KTssxqm1pIkXue1AqFhn3KEcqxKwlnr7OkQDMXpC4kWA0dIPmIAn5m3pVwqyHC4ka1BQUReFWPsf9VW/wDVhpjWwjChIDKDrCbgKUQYPMqteb7VfQPkMx1vlK1RRQfziXk/EDrEBIQdJlOoTe1txbtTHiuLsyxJLZd0tRCkoSEjnImCrtvyoXlOToxAQ5cGTIH+Q5elOOEyVPhlIhO8HmeZJp911anQ3IqfGY4LH4+opOYBTKQvT5d55RW6XtTYIQIub96eMLgZwKgq5QVQe0mPpb2pWxTAbaOq2wH0gfzpShYGltY2fynH/phLzFv+9GqZP/1jbaB7Ue4WQgMpQRCkgCQed55etAMjzNxHKQNq7YzEvNpBJE6iYiBG9DZzb4EzK6DkuRHZ5LKE6pkxN96Xl5mlSghVpM+1QsFm4dQQuZEAX5c6eOH+H8M0hpzENS49Kkm50g/CI6kXnv2pP0+OeU0Wa/OAHMM6+pKWEaVGyVGwH7mnPJOC2mYW8A67/kRYeg2ohlmUNtOS0jSkmfMZIpiaSCb0ssQMCTX3DOFOoCxGVINtJ7EHTHyqueMyGsS2gKlQQCqeUqVHvFXM8xq/eqa438NzMXAkfCEA9zpF/kQPauq73GeNYWOJww+XNLEkApVvIn12pYzrBOYVepha0oPKbA8xp2g+lH8uStpZEyFSdPWN/S1TnWPHANjHmgWIkGBflcj5Ua2Gtt7EseoNFXD55jMQQhsNg/mMH5mSYo5hcrcJQXV6jM+WUg+w396beGOEm2mSm+q5Ji9+45VCzZssqSg78qyy4E/AYEVVpsZyYG4kSsYRxVxpEDlv0pBwaghERc7/AGqy+JsWlWFKOZ3mq/ZwBcVpBgDdUbfc0/xGHA5m3IS3Ka5FidOKbc0lQbOqAATqg6YBImFQfamXJOJH0ODxv7kySo/EZmw2Fjy6WpZyYlDxb+LkOUnvTYrCpOwk7XvFPucA4xJErDZJ7nuV5kG1akeUpNhMmCTp2PSieX4p8vBSUFUyFW5He/I1yyfKgoDxUJUdUJMbD+GrMXgQluBY2sPSKlbGCZVb5hUceOzqJ2ZMthoharhQUmeRH+iaT08OtuPF1b6zefMofLbl2o/xhiwhYa06lKIkDknqbbXqIjh11z/tpPaOVLrtYb6zPNsy2jDuEyNkGAFX63n0H3p6ynLwkAAdKjcOZEWkDUoqVAkmPp/DUriDO2cCyXHFAckjmT0H86UzfZigCdCS8fmDTCFLcUAkdf5eqfzXjDGZmpbOHHgNao1SdRHc8psYHpO9AON+I3Ma7pgkCNKU/Cnva89SaZeGsrDTSNyQb+vWtY/TXkez1La6QDN+HuF2WIJb8RfNah23E/D7Xo6pwGARuqBQ3MsweKw0wmSQZO4SOU3n71EDjaBoPiKUmylKJT5ucAH6gRUp5vsmNAAhTFIlUpBBHMWpQz7PHmIS6oqMmFQACmNjA3B3ppyjG+JqSbaTz37G1CeJ8CHmnEKTGm6VdxzrqwFf5jUaGOMCKHBPF68BiUuKSfCXCXU8inqB/knce4519Arw7WIQlbZC0LEgzYgia+bG9OggiYHPmKaP6Wcd/h1pw76oaJ8iv8J5H/x6Hl6bepdXzXIHU8xtMN9y12MqcSVIaI0lMQqdpM/rQI8EvAkhSD7n7U6uM60a2lebqOn70LbffEhR23P29qhCgeoQdoNy/J8Q0oXTHO5+1V/xGkYbHrS//c8QBYCfN5VEjSZiIgiOkU9cS56GGysuEkTABgqPIfP96p/FZgSteIdVLhkib3/KBPIW9hTaVLA5EbWSvyJ1LB/6YbCQ7h0lokBRRsDPUflPK1DHy4BpMhQtHQcqKcHcb+PLWISAuLHqP9V34vCNHiAQpJEwOX+vvU+HD8WlddmNY1OfCStTTuHXZRun0P2P6ik/iFRC/CXplqRHKTeflHzNe5hnzjagUGNosOVG+GOBHcY2HnVlpCjIJTqWsG+qZtJPMX36VSAF+RmqyoxZj/7F/DYhDaF6QCo2SrURotvp5+9c2crxWLV/YQpSQIUomEg+p/QSatXJv6dYRk65W4rkXIIG1wkACfWaacG3qbNgNwIHymedZ9UA/HcTb5ORqVhwt/TRSFpU87riDpCRpkcjM6h7CncNkuBMzpj2qflGBcbQQsyskwdhvb+d6l4JLZSXCIJPufY3FT2mx9kxHJVyBv7SSlPlFqxtszA3rdxcixEVrhfjv7UJPUmAOCZI8XSgk8gT7V8ttZpiXcQtwLGpThWTHMzAA/x6DlAr6dzKNKkkWIg+htXzk/gktYpxuQQglBMWOkkE+9U+McBgZT4tYZhNsZnzmtIcA5QQPnz7078Mo8RWs7ch2PX5Ui4xlLltM6Zi+ke8Xmm7gt4tNkuOAJsAFdunM0PkKvDI7noltkDqWXlxgE2FUTx/xErF4xSW1ENNnSNP5ik3V87D0qzM7zwfgnwwsKdKDpCbkTafUTVXZJkClCdJ+1Z4hVQXf9JKaWZtdTMKtx9xDSlHSBJPOPlTRicIhCdMQNgod+3O9QcLlhbeWYEJTE7dOftRP/uJInlFvrW2tsY6lSnPZgjLskSt7xFoMpCSkkiCSTyB5DrtTd+CQnaP5+9QsO02AAlRhNiesW/hqTiLwlMCbTP6UqxyxmKgHUJcOYtCypswlVlJUQImY+1NjIcnS4Ldqr3F4UpGlJ8yuYJED7nb0nrRDLc7fbTCnCoctY5evz5naiRxjEnv8Yt8lMJP8KeI+p1UDUdug9aa8ryxKAAkQKWU8VaN0k2G0VHxPHJUglEIJ21XPyj71wKg5AiDRa3ccc7zlvDojdZ+FPXv2FUbnGPGPxixinghCDpSJAM2kJkwB1O9FMbnABU4pWpZEajvPOJ5D9qAZTk34hDiyCUpJ1KFzJJkjrTUJ2xjloWsYz+sZH8IylMNQkAXg3I673pnXp8OUREcqorFYJbQKgT5TBIsfpVn8CZoX8MkEyoDSr1Fr0N9BReQOYHPJ4nREzMsUkJ0IKkKJ1LUDpkC2knczal13FqBMCeVvT+CjnEOVkOwTumRPuKH5AzChIB3jY9pPfahQhVzKFXIzOWGUsEKNrjUO3t6VOdxBclAWRO2rbb+Rep+IwJXMiCTA7jvUBOOdw3kAhNz5vNbbn8o2isyH67mkYlbIfJMcudT2WJJUI+Ump+VcLqehzVpG8RRDE5C8ykEQtINxF9/rXoP5FecA7iaKSM8hJ/CvHL2CSlpYLrW6YMKSOab2Mcr2pkzP+pCFQltpwuGIEDmJ6mqzzF2Rpjbb7UU4eeQiFR5juaWyDHKZaqBtQ4nJX8Y4HcQrQmZCR0/aeu9HMXkGECB4jaFaAdIIAAnf195rMLiVKASPLPMi/sN/wBB3plwPDraSl1RUtUgjXsD1gW73qNrN7PUFs431K0xWTqW8g4VtWoCbWAi0SdpFMpyLEFKQ8oAn8ovVkYcoB7xv+tepQ24u24oLLSwwvc5LcHLDUV8p/p7hUqQ6pBdUm48QyAf/UQD7g00up0hUWCYJ6Rz+1T9QFhsPeaWOKsajwXAkHzEpiY2BPsN71zFsDJia822YkPiHOFJYLuHcbNwI/WO4rmjjRLOkPNOCUA6wBBm0xM/Ic6r/OMxdUZ1qhQBItp1RcADkBAv09hBh4rTr1lRHl1Dp69KYtep7K+DXxAfH95deVcSsPpGlQ9FjSr2Bqc6ltZEWG+1j2qj8XlzjcEKSoqAIBIBuYiJ6/KJtXTLeIMUzpbbX5J+BYlNjcJVy9K5q2xJ2/Z6/iqaXo60NNiABERyrZhkiCT8qHMuBTakbqKYgbmRb0NbacR+HSnyhzVpKtoTO9wbxFu+9KIBOZ5fA4xmcMzdWVLSkpIFwBeCATfryt3qi8G23p8RatSlXPcm52q0eLsenLmlqLhcxDrag03sJMJKgOgnUb8otVc8N5KhQT4pn/xG3v1qhR8SxlVbKulOprg8KvEGGkpSibqUYE9B1PYT7UWdw5aSApO25PP7CmD8WywgTpSBYbChi83axSnG0+ZGmCTYX79aBiSPyhCwk9QXlClrdSUoOjV5lGyQNjfmewpk8dCQUsiSqxUdhP61Aw2QJ0dgBYW/5r3G8PNm8CY9KUxUmPDr953xC0JV4Zgr/MJF55n3rR3CIWZEg9pH1FL2J4Rd8SWVELVuRYkd7R717nK8ThPMXkqhCQGQCpZIAClTyk+Y8uQporDfhbcnZuJ6/rC3/wAetAOlUjoY+kQfnNRcbmhauWiYsfN/xWuScUsup86oVzBsR71OxqW1gwZFcVZWw4hLZyGQYMy/NH8YpaWGdRSBMqAjkIk84NZi8Nj0ypeFcgGLAKvb/En50S4Ay5SXXVpgJ1gdyQJj0hX8vVuYRoKRpULRRsUBwBF2XMkpPwsdfUwqCJMFJ9rGgeIybFFzUlhcxFhB7SZj3NX7icvEwPSoreXKT+UEc5rVfidCD/8AVyEoR7Ksa0tJeYWQCI8usRvEpkVYWCzVtSAg+RQFhGlQHYGKLFt4OueEgoQE6hBI1E7gDY+9c8HiDjlO4Z5I0hAMqHmBO5B3EdRW2NzGx/KMCnGT63FHP8hS4FKbVBXYkbE909e4pOyzFPZe9JBCTZUbEdu/rVovcD4lr/tYgKSNtYg27j7UvZ9k2II/uNJcBtKDPzkCuSzj8G2DMwr7U7nXFZ03iEpdBvpgT0qFl5IcBEAH8382BpaxGCcZspK20ctSSB7E/et2s10J0zO156Vpo/d3Gq+BiWbhcaEyPi9SO0x3+1LHEGKUpVjYco396XVZkf8A8qhaxA2/eo7uZlW6u1DX45BzNJUSxckwyQkjVEEC+8eld8c4Ck6b3gQJn70E4OD+JdIPwDc8knoOpNNeS5nhdSWmgSdvEX8XQ2ItfsKkaohssYxj+6MmJiuC1urCnV+CFbpIBWf/AFSDaRN1bdDU/L8Cwy6W2WtphajrXNr9E9LAb71Yz+UNlaXJvBE9Y2pOOAKX50/EVXG8kGPkYMTG+9Ne9vw+pnjhLCWPcKYTLnFuBRB5Ha0fenfEYEFoA7ge9q4YCPDCpHwpueVq9xmZJTYXI3qc8QuT7kltj2MAo6i9mCVtq0oVHWeluR5dfapvD9lkREjrY71OeQHQlW8welbKwxStMDa5j2pYU8tdRrXhq+J7nR9aj5IMxMgWmqw4xzMhamlE2sI5SAT+31qy8Q5CtOogXn1NVRxpBxjpklJgjuYH7zVFZDNj7R/7NQfUJI9ZgfDI1eIJkgTNoMGDHMdutFMUVLUnURYAISFC0JteYiyZv+a0TQE6xCiLadIM8psDUx/NlOw2SkBRk22Va9u/6CrhL7FYnI3NcxxXiyTaTKoGke16xow1ITq6nSCBtB6g7SedxXPBYYKWG1L0oJ8xAKoE3IAufapoZbbVpUpswVaVaSCpCSQCpJJA1C4TBPeumsQMACWP/Tx0ut+ISCQAI3Vba/vTVhkKJWViATaDJjkIpN/pmFBpTYgCAZF+ak+/w04rMNHXKhzOwPtXnON/znieYMXMBKZ/q5mQczQNpMhppKY6KVKj9CmgzGPU2BY32P2HSo/4k4rEOYt1MqcVq0TCRsEiY2AAHtQzMsW8XCTaYgC8dAK9QLnC/aZWoTHKGsS+pQJX0m8E9xNBcVigh1XhKIHKOfSaIM4FJTqxThR/+tsgrPqbhPob9hXoZZKiW8PMCZKlLMekgUSjHcbbarfhEno4qX4cAGRE6rE/tUNfFatV1x0Eb7z6VIRiUpKQAlC95KBb3NxXFWfuBRslU84gmgFKn1FfVI6EYMu4vShsqVBUBeoLTYxIW6VecmZmT2HoOVc1YptYCXGpBH5kggVqzh8Ps2SieQUf0NAasDUwXAHqcsXwdI8ZtfmgnTtJg+vPccx0ocGXG7LBQrsbXo9hEuNEFKtaeYO/setFlvNOghc7XSr+foaxrHAw2xCULklfcTcJxJiMIsrbIMxIVdKo2nnPcVdvCPFrOJYS6lQ1EAKRuUq5g/seYqoMx4fASVTInYA2Hb7UBwjAS+2C4pCFLSkrbVpUASJg8qIolo13AtUmfTuHxBUek1s48dgPel7J89ZP9rUdSLXm/vzo+khQ1bCpmbWMybhxOxMYSCY99qCvYJhONSpJV4hSdQR8CQIACuQN7eho1g9JEib78jahOcZnhsKUhelK1E6RaZPPred6WhOMxyZ5EDMlKcklsIMQZ6e3rXBvCtn+2LAG46TP60Md4mS0CXViR+QCO4v9PtUI8eYYKkAXjUbzb2pYUykePaw+KmMSssTp0ka72pexGSpW4ToASnYkBYM+o9qJZbxUy6XEh1MwdIFrbWnn3rHWXHQlDflTEb7AdxWNaU0O5iUsCeev4xaf4MZeSfDba1SQZaAuO6QCaUs9/p494iQEBJNh4Y8vO5E/Orry5soQEnzLgTQ/NswTpCx08omCVbwCJ+Ymn032AA5iycsQBqU7/TnNlN4nwTdKwfZSRv8AK3ypn4wwQbdbeR5deqR/5bkgd5v3k86ysqi8Dl/ESupiLlhHA8QKKDrGq9H8sbQ+0YkAyBO49x61lZUCjcd5iLWnJdbm2JCkNFOqYEA/Ol1lag5BM6u/8vWVlS2/ijPD2hh3LM2UHSwQIgGRTFiH4gbGsrKajHBkHk1qHXA7EgYnHBIKlJn8tt6Q+PsAFhtyAPy+o3v6VlZXVu31JT4ihXUj3/1FzKcP4hUmYCEz/l1tBt1qA20QT8JBCjcdBP6V7WV6vqeiTh2/SesOLaugpkdRIPt9K5PEc5KhI5Rq6+kkcqysrczFGWBlu8D5UW2ml6rqEQBbmTPX9qPcWYvwcHiHEjzNNKUnpMGJ6gVlZUa9/rPnfJYtfv7/AN5864ZelJHQGPlzr1xhSCZInSJgT8QBtO2+9ZWV6QlFh9Qm3gEpDesAkibGJBMXtuPSiqyEqSkjzKISCNh03N69rKUDnZiAczbL+G1PNF1awFalJMDkmetSvwiG2i2hMGNRPNUabE7gbWFeVlTs5LHPqYDnEXf/AI5TziiFBF7x6xW+ZcPKb0kLBJAPP0261lZTvqtzxCMFYfOFtkzBAO0delMmBxCXk3Tvt1FZWVVYoxmTnR1JaUlBAJlJtHMfel/iTK0JcGkAJVcjczzjtWVlRg4fUsQ5Xcl8MZq4h1pkqJbUoJA3KZsIJ2AMWq3sO+WW5WdQE/KCf2rKyleQBnlNYbCwrhG/IVWSq5JF/lNVRj8Scfj1uElHhCEAXgQb+smsrK6oDMPwv9xvYEV1K1IK1qUVESOYm2/zrgEAbW2r2spxGJ9ADN0NE3Bggfzam7g7i99lSWlnxG3LCd078+fvWVlKs6P+eoFla2KVcZEsvEvgNF0TqUmBOySbT61HayhpaEpWNSUpgA8u471lZUlDnj+k+af49ff/AIn/2Q=="/>
          <p:cNvSpPr>
            <a:spLocks noChangeAspect="1" noChangeArrowheads="1"/>
          </p:cNvSpPr>
          <p:nvPr/>
        </p:nvSpPr>
        <p:spPr bwMode="auto">
          <a:xfrm>
            <a:off x="1984375" y="1603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pic>
        <p:nvPicPr>
          <p:cNvPr id="1032" name="Picture 8" descr="http://dfl6ejy7nzupw.cloudfront.net/discover/wp-content/uploads/2012/11/1-300x33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91372" y="1560725"/>
            <a:ext cx="4729708" cy="5297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41548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GB" dirty="0"/>
              <a:t>Obesity epidemic</a:t>
            </a:r>
          </a:p>
        </p:txBody>
      </p:sp>
      <p:sp>
        <p:nvSpPr>
          <p:cNvPr id="3" name="Zástupný symbol pro obsah 2"/>
          <p:cNvSpPr>
            <a:spLocks noGrp="1"/>
          </p:cNvSpPr>
          <p:nvPr>
            <p:ph idx="1"/>
          </p:nvPr>
        </p:nvSpPr>
        <p:spPr/>
        <p:txBody>
          <a:bodyPr>
            <a:normAutofit/>
          </a:bodyPr>
          <a:lstStyle/>
          <a:p>
            <a:r>
              <a:rPr lang="en-GB" dirty="0"/>
              <a:t>Prevalence – between 25-40% in developed societies – number tripled in last 20 years but currently is not that growing. The most significant growth in children (even under 5 years  - where is about 6% obese).</a:t>
            </a:r>
          </a:p>
          <a:p>
            <a:r>
              <a:rPr lang="en-GB" dirty="0"/>
              <a:t>Dramatic increase in developing societies (Asia)</a:t>
            </a:r>
          </a:p>
          <a:p>
            <a:r>
              <a:rPr lang="en-GB" dirty="0"/>
              <a:t>Major cause of type 2 diabetes – and many other diseases (certain cancers, heart and veins diseases,…)</a:t>
            </a:r>
          </a:p>
          <a:p>
            <a:r>
              <a:rPr lang="en-GB" dirty="0"/>
              <a:t>Treatment of obese people up to 30 times more expensive</a:t>
            </a:r>
            <a:endParaRPr lang="cs-CZ" dirty="0"/>
          </a:p>
          <a:p>
            <a:endParaRPr lang="en-GB" dirty="0"/>
          </a:p>
        </p:txBody>
      </p:sp>
    </p:spTree>
    <p:extLst>
      <p:ext uri="{BB962C8B-B14F-4D97-AF65-F5344CB8AC3E}">
        <p14:creationId xmlns:p14="http://schemas.microsoft.com/office/powerpoint/2010/main" val="33775902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GB" dirty="0"/>
              <a:t>Food addiction</a:t>
            </a:r>
            <a:r>
              <a:rPr lang="cs-CZ" dirty="0"/>
              <a:t>?</a:t>
            </a:r>
          </a:p>
        </p:txBody>
      </p:sp>
      <p:sp>
        <p:nvSpPr>
          <p:cNvPr id="3" name="Zástupný symbol pro obsah 2"/>
          <p:cNvSpPr>
            <a:spLocks noGrp="1"/>
          </p:cNvSpPr>
          <p:nvPr>
            <p:ph idx="1"/>
          </p:nvPr>
        </p:nvSpPr>
        <p:spPr>
          <a:xfrm>
            <a:off x="838200" y="1606858"/>
            <a:ext cx="10515600" cy="4570105"/>
          </a:xfrm>
        </p:spPr>
        <p:txBody>
          <a:bodyPr>
            <a:normAutofit fontScale="77500" lnSpcReduction="20000"/>
          </a:bodyPr>
          <a:lstStyle/>
          <a:p>
            <a:r>
              <a:rPr lang="en-GB" dirty="0"/>
              <a:t>Unlike drugs, food consumption is normative</a:t>
            </a:r>
          </a:p>
          <a:p>
            <a:r>
              <a:rPr lang="en-GB" dirty="0"/>
              <a:t>Eating disorders: obesity - binge eating – bulimia nervosa - anorexia nervosa - various dieting</a:t>
            </a:r>
          </a:p>
          <a:p>
            <a:r>
              <a:rPr lang="en-GB" dirty="0"/>
              <a:t>Various patterns in various eating disorders. The most relevant – binge eating</a:t>
            </a:r>
          </a:p>
          <a:p>
            <a:endParaRPr lang="en-GB" dirty="0"/>
          </a:p>
          <a:p>
            <a:r>
              <a:rPr lang="en-GB" dirty="0"/>
              <a:t>Similar neurochemical effects as in other substance addictions</a:t>
            </a:r>
          </a:p>
          <a:p>
            <a:r>
              <a:rPr lang="en-GB" dirty="0"/>
              <a:t>Especially in fat and double especially in sugar – sugar can start cycle of craving-binging- withdrawal-craving </a:t>
            </a:r>
          </a:p>
          <a:p>
            <a:r>
              <a:rPr lang="en-GB" dirty="0"/>
              <a:t>Confirmed also from animal studies – sugar consumption initiated in very early age leads to craving/binging in adulthood</a:t>
            </a:r>
          </a:p>
          <a:p>
            <a:r>
              <a:rPr lang="en-GB" dirty="0"/>
              <a:t>Anxiety, stress and depression starts craving for carbohydrates (but not e.g. for proteins)  - carbohydrates and especially sugar can medicate dysphoric mood</a:t>
            </a:r>
          </a:p>
          <a:p>
            <a:r>
              <a:rPr lang="en-GB" dirty="0"/>
              <a:t>Sugar is preferred by addicts in withdrawal states (e.g. in smokers)</a:t>
            </a:r>
          </a:p>
          <a:p>
            <a:r>
              <a:rPr lang="en-GB" dirty="0"/>
              <a:t>Half of binge eaters (obese) meet criteria for addiction</a:t>
            </a:r>
            <a:endParaRPr lang="cs-CZ" dirty="0"/>
          </a:p>
        </p:txBody>
      </p:sp>
    </p:spTree>
    <p:extLst>
      <p:ext uri="{BB962C8B-B14F-4D97-AF65-F5344CB8AC3E}">
        <p14:creationId xmlns:p14="http://schemas.microsoft.com/office/powerpoint/2010/main" val="25032807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524000" y="1069974"/>
            <a:ext cx="9145960" cy="5150884"/>
          </a:xfrm>
          <a:prstGeom prst="rect">
            <a:avLst/>
          </a:prstGeom>
        </p:spPr>
      </p:pic>
    </p:spTree>
    <p:extLst>
      <p:ext uri="{BB962C8B-B14F-4D97-AF65-F5344CB8AC3E}">
        <p14:creationId xmlns:p14="http://schemas.microsoft.com/office/powerpoint/2010/main" val="22795819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D96701F-9A68-4CF0-997B-B5172D27D5F3}"/>
              </a:ext>
            </a:extLst>
          </p:cNvPr>
          <p:cNvSpPr>
            <a:spLocks noGrp="1"/>
          </p:cNvSpPr>
          <p:nvPr>
            <p:ph type="title"/>
          </p:nvPr>
        </p:nvSpPr>
        <p:spPr/>
        <p:txBody>
          <a:bodyPr/>
          <a:lstStyle/>
          <a:p>
            <a:r>
              <a:rPr lang="en-GB" dirty="0"/>
              <a:t>Are food restrictions addictive?</a:t>
            </a:r>
          </a:p>
        </p:txBody>
      </p:sp>
      <p:sp>
        <p:nvSpPr>
          <p:cNvPr id="3" name="Zástupný obsah 2">
            <a:extLst>
              <a:ext uri="{FF2B5EF4-FFF2-40B4-BE49-F238E27FC236}">
                <a16:creationId xmlns:a16="http://schemas.microsoft.com/office/drawing/2014/main" id="{A87FEFB4-CBE7-4943-BD57-94B602F20563}"/>
              </a:ext>
            </a:extLst>
          </p:cNvPr>
          <p:cNvSpPr>
            <a:spLocks noGrp="1"/>
          </p:cNvSpPr>
          <p:nvPr>
            <p:ph idx="1"/>
          </p:nvPr>
        </p:nvSpPr>
        <p:spPr>
          <a:xfrm>
            <a:off x="838200" y="1690687"/>
            <a:ext cx="10515600" cy="4940931"/>
          </a:xfrm>
        </p:spPr>
        <p:txBody>
          <a:bodyPr>
            <a:normAutofit fontScale="70000" lnSpcReduction="20000"/>
          </a:bodyPr>
          <a:lstStyle/>
          <a:p>
            <a:r>
              <a:rPr lang="en-GB" dirty="0"/>
              <a:t>Example Anorexia nervosa (about 0.5-1% of western population, especially women. Over time, approximately 50%-60% recover, 20%-30% partially recover, and 10%-20% remain chronically ill – death rate 11% !) heritability similar to substance addictions. Typical comorbidity – perfectionism, anxiety</a:t>
            </a:r>
          </a:p>
          <a:p>
            <a:r>
              <a:rPr lang="en-GB" dirty="0"/>
              <a:t>food restriction has been shown to increase the reinforcing effects of various drugs in humans and animals</a:t>
            </a:r>
          </a:p>
          <a:p>
            <a:r>
              <a:rPr lang="en-GB" dirty="0"/>
              <a:t>Anorexia nervosa is similar to addiction:</a:t>
            </a:r>
          </a:p>
          <a:p>
            <a:r>
              <a:rPr lang="en-GB" dirty="0"/>
              <a:t>begin during adolescence, and often begin as a </a:t>
            </a:r>
          </a:p>
          <a:p>
            <a:r>
              <a:rPr lang="en-GB" dirty="0"/>
              <a:t>Both are conscious decision to engage in a behaviour (i.e., consume a drug or go on a diet)</a:t>
            </a:r>
          </a:p>
          <a:p>
            <a:r>
              <a:rPr lang="en-GB" dirty="0"/>
              <a:t>Over time individuals report uncontrollable drive to pursue the maladaptive behaviour</a:t>
            </a:r>
          </a:p>
          <a:p>
            <a:r>
              <a:rPr lang="en-GB" dirty="0"/>
              <a:t>They narrow their behavioural and cognitive repertoire so that weight loss and food restrictions become the most important in their life</a:t>
            </a:r>
          </a:p>
          <a:p>
            <a:r>
              <a:rPr lang="en-GB" dirty="0"/>
              <a:t>They engage in dietary restriction as a mechanism for modulating anxiety and dysphoric mood (in much the same way individuals with substance abuse modulate mood with drug use). </a:t>
            </a:r>
          </a:p>
          <a:p>
            <a:r>
              <a:rPr lang="en-GB" dirty="0"/>
              <a:t>When food occurs, anxiety increases in a similar manner to anxiety often reported during periods of drug abstinence, e.g. withdrawal.</a:t>
            </a:r>
          </a:p>
          <a:p>
            <a:r>
              <a:rPr lang="en-GB" dirty="0"/>
              <a:t>Starvation and hunger increase level of endogenous opioids – however, it is probably not enough</a:t>
            </a:r>
          </a:p>
        </p:txBody>
      </p:sp>
    </p:spTree>
    <p:extLst>
      <p:ext uri="{BB962C8B-B14F-4D97-AF65-F5344CB8AC3E}">
        <p14:creationId xmlns:p14="http://schemas.microsoft.com/office/powerpoint/2010/main" val="220095120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GB" dirty="0"/>
              <a:t>Food addiction - definition</a:t>
            </a:r>
          </a:p>
        </p:txBody>
      </p:sp>
      <p:sp>
        <p:nvSpPr>
          <p:cNvPr id="3" name="Zástupný symbol pro obsah 2"/>
          <p:cNvSpPr>
            <a:spLocks noGrp="1"/>
          </p:cNvSpPr>
          <p:nvPr>
            <p:ph idx="1"/>
          </p:nvPr>
        </p:nvSpPr>
        <p:spPr/>
        <p:txBody>
          <a:bodyPr>
            <a:normAutofit fontScale="77500" lnSpcReduction="20000"/>
          </a:bodyPr>
          <a:lstStyle/>
          <a:p>
            <a:r>
              <a:rPr lang="en-US" dirty="0"/>
              <a:t>a pervasive and enduring pattern of both food</a:t>
            </a:r>
            <a:r>
              <a:rPr lang="cs-CZ" dirty="0"/>
              <a:t> </a:t>
            </a:r>
            <a:r>
              <a:rPr lang="en-US" dirty="0"/>
              <a:t>perception and food-related behavior leading to either excessive food</a:t>
            </a:r>
            <a:r>
              <a:rPr lang="cs-CZ" dirty="0"/>
              <a:t> </a:t>
            </a:r>
            <a:r>
              <a:rPr lang="en-US" dirty="0"/>
              <a:t>ingestion or aversion with food in harmful and unhealthy ways. </a:t>
            </a:r>
            <a:endParaRPr lang="cs-CZ" dirty="0"/>
          </a:p>
          <a:p>
            <a:endParaRPr lang="cs-CZ" dirty="0"/>
          </a:p>
          <a:p>
            <a:r>
              <a:rPr lang="en-US" dirty="0"/>
              <a:t>Such </a:t>
            </a:r>
            <a:r>
              <a:rPr lang="en-GB" dirty="0"/>
              <a:t>pattern</a:t>
            </a:r>
            <a:r>
              <a:rPr lang="en-US" dirty="0"/>
              <a:t> continues, despite knowledge of its</a:t>
            </a:r>
            <a:r>
              <a:rPr lang="cs-CZ" dirty="0"/>
              <a:t> </a:t>
            </a:r>
            <a:r>
              <a:rPr lang="en-US" dirty="0"/>
              <a:t>harmful consequences. </a:t>
            </a:r>
            <a:endParaRPr lang="cs-CZ" dirty="0"/>
          </a:p>
          <a:p>
            <a:endParaRPr lang="cs-CZ" dirty="0"/>
          </a:p>
          <a:p>
            <a:r>
              <a:rPr lang="en-US" dirty="0"/>
              <a:t>Food addicts usually present both a tolerance (i.e.</a:t>
            </a:r>
            <a:r>
              <a:rPr lang="cs-CZ" dirty="0"/>
              <a:t> </a:t>
            </a:r>
            <a:r>
              <a:rPr lang="en-US" dirty="0"/>
              <a:t>a need to increase participation in their harmful relationships with food over</a:t>
            </a:r>
            <a:r>
              <a:rPr lang="cs-CZ" dirty="0"/>
              <a:t> </a:t>
            </a:r>
            <a:r>
              <a:rPr lang="en-US" dirty="0"/>
              <a:t>space and time) as well as a form of withdrawal (i.e. an inability to escape</a:t>
            </a:r>
            <a:r>
              <a:rPr lang="cs-CZ" dirty="0"/>
              <a:t> </a:t>
            </a:r>
            <a:r>
              <a:rPr lang="en-US" dirty="0"/>
              <a:t>their addiction with food without suffering undue anxiety, craving, or other</a:t>
            </a:r>
            <a:r>
              <a:rPr lang="cs-CZ" dirty="0"/>
              <a:t> </a:t>
            </a:r>
            <a:r>
              <a:rPr lang="en-US" dirty="0"/>
              <a:t>adverse reactivity which may include depression or anger)</a:t>
            </a:r>
            <a:r>
              <a:rPr lang="cs-CZ" dirty="0"/>
              <a:t> </a:t>
            </a:r>
            <a:r>
              <a:rPr lang="en-US" dirty="0"/>
              <a:t>when deprived of access to addictive foods. </a:t>
            </a:r>
            <a:endParaRPr lang="cs-CZ" dirty="0"/>
          </a:p>
          <a:p>
            <a:endParaRPr lang="cs-CZ" dirty="0"/>
          </a:p>
          <a:p>
            <a:r>
              <a:rPr lang="en-US" dirty="0"/>
              <a:t>This latter emotional and</a:t>
            </a:r>
            <a:r>
              <a:rPr lang="cs-CZ" dirty="0"/>
              <a:t> </a:t>
            </a:r>
            <a:r>
              <a:rPr lang="en-US" dirty="0"/>
              <a:t>behavioral reactivity must reliably occur during efforts to either alter or</a:t>
            </a:r>
            <a:r>
              <a:rPr lang="cs-CZ" dirty="0"/>
              <a:t> </a:t>
            </a:r>
            <a:r>
              <a:rPr lang="en-US" dirty="0"/>
              <a:t>disrupt the food addict’s harmful and maladaptive pattern of eating.</a:t>
            </a:r>
            <a:endParaRPr lang="cs-CZ" dirty="0"/>
          </a:p>
        </p:txBody>
      </p:sp>
    </p:spTree>
    <p:extLst>
      <p:ext uri="{BB962C8B-B14F-4D97-AF65-F5344CB8AC3E}">
        <p14:creationId xmlns:p14="http://schemas.microsoft.com/office/powerpoint/2010/main" val="259983932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Yale Food Addiction Scale - FASTLab - Mozilla Firefox"/>
          <p:cNvPicPr>
            <a:picLocks noChangeAspect="1"/>
          </p:cNvPicPr>
          <p:nvPr/>
        </p:nvPicPr>
        <p:blipFill rotWithShape="1">
          <a:blip r:embed="rId2">
            <a:extLst>
              <a:ext uri="{28A0092B-C50C-407E-A947-70E740481C1C}">
                <a14:useLocalDpi xmlns:a14="http://schemas.microsoft.com/office/drawing/2010/main" val="0"/>
              </a:ext>
            </a:extLst>
          </a:blip>
          <a:srcRect l="15303" t="18056" r="16061"/>
          <a:stretch/>
        </p:blipFill>
        <p:spPr>
          <a:xfrm>
            <a:off x="2260607" y="129207"/>
            <a:ext cx="7776864" cy="4998405"/>
          </a:xfrm>
          <a:prstGeom prst="rect">
            <a:avLst/>
          </a:prstGeom>
        </p:spPr>
      </p:pic>
      <p:sp>
        <p:nvSpPr>
          <p:cNvPr id="3" name="Obdélník 2"/>
          <p:cNvSpPr/>
          <p:nvPr/>
        </p:nvSpPr>
        <p:spPr>
          <a:xfrm>
            <a:off x="1919536" y="5733256"/>
            <a:ext cx="8424936" cy="369332"/>
          </a:xfrm>
          <a:prstGeom prst="rect">
            <a:avLst/>
          </a:prstGeom>
        </p:spPr>
        <p:txBody>
          <a:bodyPr wrap="square">
            <a:spAutoFit/>
          </a:bodyPr>
          <a:lstStyle/>
          <a:p>
            <a:r>
              <a:rPr lang="cs-CZ" b="1" dirty="0">
                <a:solidFill>
                  <a:schemeClr val="tx2">
                    <a:lumMod val="75000"/>
                  </a:schemeClr>
                </a:solidFill>
              </a:rPr>
              <a:t>http://fastlab.psych.lsa.umich.edu/yale-food-addiction-scale/</a:t>
            </a:r>
          </a:p>
        </p:txBody>
      </p:sp>
    </p:spTree>
    <p:extLst>
      <p:ext uri="{BB962C8B-B14F-4D97-AF65-F5344CB8AC3E}">
        <p14:creationId xmlns:p14="http://schemas.microsoft.com/office/powerpoint/2010/main" val="228975705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BFD41D9-CAAC-4D19-9E2A-71716C4CE1D0}"/>
              </a:ext>
            </a:extLst>
          </p:cNvPr>
          <p:cNvSpPr>
            <a:spLocks noGrp="1"/>
          </p:cNvSpPr>
          <p:nvPr>
            <p:ph type="title"/>
          </p:nvPr>
        </p:nvSpPr>
        <p:spPr/>
        <p:txBody>
          <a:bodyPr/>
          <a:lstStyle/>
          <a:p>
            <a:r>
              <a:rPr lang="en-GB" dirty="0"/>
              <a:t>EXCESSIVE EXERCISING</a:t>
            </a:r>
          </a:p>
        </p:txBody>
      </p:sp>
      <p:sp>
        <p:nvSpPr>
          <p:cNvPr id="3" name="Zástupný obsah 2">
            <a:extLst>
              <a:ext uri="{FF2B5EF4-FFF2-40B4-BE49-F238E27FC236}">
                <a16:creationId xmlns:a16="http://schemas.microsoft.com/office/drawing/2014/main" id="{B51A5BCE-6F8A-4341-B5E2-3E409E8D956D}"/>
              </a:ext>
            </a:extLst>
          </p:cNvPr>
          <p:cNvSpPr>
            <a:spLocks noGrp="1"/>
          </p:cNvSpPr>
          <p:nvPr>
            <p:ph idx="1"/>
          </p:nvPr>
        </p:nvSpPr>
        <p:spPr/>
        <p:txBody>
          <a:bodyPr>
            <a:normAutofit fontScale="85000" lnSpcReduction="20000"/>
          </a:bodyPr>
          <a:lstStyle/>
          <a:p>
            <a:r>
              <a:rPr lang="en-GB" dirty="0"/>
              <a:t>It is not an official diagnosis</a:t>
            </a:r>
          </a:p>
          <a:p>
            <a:r>
              <a:rPr lang="en-GB" dirty="0"/>
              <a:t>Described in 70s</a:t>
            </a:r>
          </a:p>
          <a:p>
            <a:r>
              <a:rPr lang="en-GB" dirty="0"/>
              <a:t>At first understood rather only as “activity based anorexia”  - common co-occurrence with eating disorders </a:t>
            </a:r>
          </a:p>
          <a:p>
            <a:r>
              <a:rPr lang="en-GB" dirty="0"/>
              <a:t>Primary vs secondary ex. ex.  - </a:t>
            </a:r>
            <a:r>
              <a:rPr lang="en-GB" b="1" dirty="0"/>
              <a:t>Primary</a:t>
            </a:r>
            <a:r>
              <a:rPr lang="en-GB" dirty="0"/>
              <a:t> when there is </a:t>
            </a:r>
            <a:r>
              <a:rPr lang="en-GB" dirty="0" err="1"/>
              <a:t>ex.ex</a:t>
            </a:r>
            <a:r>
              <a:rPr lang="en-GB" dirty="0"/>
              <a:t>. without any further eating pathology (mainly bulimia or anorexia) – more common in men. </a:t>
            </a:r>
            <a:r>
              <a:rPr lang="en-GB" b="1" dirty="0"/>
              <a:t>Secondary</a:t>
            </a:r>
            <a:r>
              <a:rPr lang="en-GB" dirty="0"/>
              <a:t> </a:t>
            </a:r>
            <a:r>
              <a:rPr lang="en-GB" dirty="0" err="1"/>
              <a:t>ex.ex</a:t>
            </a:r>
            <a:r>
              <a:rPr lang="en-GB" dirty="0"/>
              <a:t>. when it is aspect/symptom of eating disorder – more common in women, more associated with mood disorders like depression, bipolar disorder</a:t>
            </a:r>
          </a:p>
          <a:p>
            <a:r>
              <a:rPr lang="en-GB" dirty="0"/>
              <a:t>Exercising is in more days then not; it is of high intensity (typically 3 hours a day); does not have enough variation (it is stereotypical); the person reacts negatively to change of the routine; the person reacts negatively when unable to do the exercise; there are significant problems due to </a:t>
            </a:r>
            <a:r>
              <a:rPr lang="en-GB" dirty="0" err="1"/>
              <a:t>ex.ex</a:t>
            </a:r>
            <a:r>
              <a:rPr lang="en-GB" dirty="0"/>
              <a:t>. (personal problems, physical problems).  </a:t>
            </a:r>
          </a:p>
        </p:txBody>
      </p:sp>
    </p:spTree>
    <p:extLst>
      <p:ext uri="{BB962C8B-B14F-4D97-AF65-F5344CB8AC3E}">
        <p14:creationId xmlns:p14="http://schemas.microsoft.com/office/powerpoint/2010/main" val="24108136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FB702BC9-528A-461E-9502-82ED24F611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01310" y="740563"/>
            <a:ext cx="3890690" cy="6117437"/>
          </a:xfrm>
          <a:prstGeom prst="rect">
            <a:avLst/>
          </a:prstGeom>
        </p:spPr>
      </p:pic>
      <p:pic>
        <p:nvPicPr>
          <p:cNvPr id="5" name="Obrázek 4">
            <a:extLst>
              <a:ext uri="{FF2B5EF4-FFF2-40B4-BE49-F238E27FC236}">
                <a16:creationId xmlns:a16="http://schemas.microsoft.com/office/drawing/2014/main" id="{FA0807AA-B0A7-4E7D-ADF9-DD2C2DD869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286375" cy="2381250"/>
          </a:xfrm>
          <a:prstGeom prst="rect">
            <a:avLst/>
          </a:prstGeom>
        </p:spPr>
      </p:pic>
      <p:pic>
        <p:nvPicPr>
          <p:cNvPr id="6" name="Picture 3" descr="Screen Shot 2015-12-01 at 20.50.58.png">
            <a:extLst>
              <a:ext uri="{FF2B5EF4-FFF2-40B4-BE49-F238E27FC236}">
                <a16:creationId xmlns:a16="http://schemas.microsoft.com/office/drawing/2014/main" id="{4900EA05-8E21-430F-9C4A-93979DD04F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381250"/>
            <a:ext cx="6660232" cy="2609750"/>
          </a:xfrm>
          <a:prstGeom prst="rect">
            <a:avLst/>
          </a:prstGeom>
        </p:spPr>
      </p:pic>
      <p:pic>
        <p:nvPicPr>
          <p:cNvPr id="7" name="Picture 5" descr="Screen Shot 2015-12-01 at 20.54.16.png">
            <a:extLst>
              <a:ext uri="{FF2B5EF4-FFF2-40B4-BE49-F238E27FC236}">
                <a16:creationId xmlns:a16="http://schemas.microsoft.com/office/drawing/2014/main" id="{60F96544-9074-4AED-869A-A6EA55F0ACC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06162" y="4922174"/>
            <a:ext cx="5984703" cy="1935826"/>
          </a:xfrm>
          <a:prstGeom prst="rect">
            <a:avLst/>
          </a:prstGeom>
        </p:spPr>
      </p:pic>
      <p:pic>
        <p:nvPicPr>
          <p:cNvPr id="8" name="Picture 4" descr="Screen Shot 2015-12-01 at 20.54.32.png">
            <a:extLst>
              <a:ext uri="{FF2B5EF4-FFF2-40B4-BE49-F238E27FC236}">
                <a16:creationId xmlns:a16="http://schemas.microsoft.com/office/drawing/2014/main" id="{7D78B579-8CFC-4D9E-BCFC-D98B94A0F26A}"/>
              </a:ext>
            </a:extLst>
          </p:cNvPr>
          <p:cNvPicPr>
            <a:picLocks noChangeAspect="1"/>
          </p:cNvPicPr>
          <p:nvPr/>
        </p:nvPicPr>
        <p:blipFill rotWithShape="1">
          <a:blip r:embed="rId6">
            <a:extLst>
              <a:ext uri="{28A0092B-C50C-407E-A947-70E740481C1C}">
                <a14:useLocalDpi xmlns:a14="http://schemas.microsoft.com/office/drawing/2010/main" val="0"/>
              </a:ext>
            </a:extLst>
          </a:blip>
          <a:srcRect r="34919"/>
          <a:stretch/>
        </p:blipFill>
        <p:spPr>
          <a:xfrm>
            <a:off x="3014935" y="-8772"/>
            <a:ext cx="4986338" cy="2390022"/>
          </a:xfrm>
          <a:prstGeom prst="rect">
            <a:avLst/>
          </a:prstGeom>
        </p:spPr>
      </p:pic>
    </p:spTree>
    <p:extLst>
      <p:ext uri="{BB962C8B-B14F-4D97-AF65-F5344CB8AC3E}">
        <p14:creationId xmlns:p14="http://schemas.microsoft.com/office/powerpoint/2010/main" val="145362209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298DF99-2066-4CDD-ACD8-A4BD98641D79}"/>
              </a:ext>
            </a:extLst>
          </p:cNvPr>
          <p:cNvSpPr>
            <a:spLocks noGrp="1"/>
          </p:cNvSpPr>
          <p:nvPr>
            <p:ph type="title"/>
          </p:nvPr>
        </p:nvSpPr>
        <p:spPr/>
        <p:txBody>
          <a:bodyPr/>
          <a:lstStyle/>
          <a:p>
            <a:r>
              <a:rPr lang="en-GB" dirty="0"/>
              <a:t>How is such addiction possible?</a:t>
            </a:r>
          </a:p>
        </p:txBody>
      </p:sp>
      <p:sp>
        <p:nvSpPr>
          <p:cNvPr id="3" name="Zástupný obsah 2">
            <a:extLst>
              <a:ext uri="{FF2B5EF4-FFF2-40B4-BE49-F238E27FC236}">
                <a16:creationId xmlns:a16="http://schemas.microsoft.com/office/drawing/2014/main" id="{E987F355-359F-4387-865F-3BD5C836A685}"/>
              </a:ext>
            </a:extLst>
          </p:cNvPr>
          <p:cNvSpPr>
            <a:spLocks noGrp="1"/>
          </p:cNvSpPr>
          <p:nvPr>
            <p:ph idx="1"/>
          </p:nvPr>
        </p:nvSpPr>
        <p:spPr/>
        <p:txBody>
          <a:bodyPr>
            <a:normAutofit fontScale="92500" lnSpcReduction="20000"/>
          </a:bodyPr>
          <a:lstStyle/>
          <a:p>
            <a:r>
              <a:rPr lang="en-GB" dirty="0"/>
              <a:t>Early explanations  - opioid endogenous system – but unlikely</a:t>
            </a:r>
          </a:p>
          <a:p>
            <a:r>
              <a:rPr lang="en-GB" dirty="0"/>
              <a:t>More probable explanation: it affects dopaminergic reward pathways: 1) short term effect in humans - significant mood lift in</a:t>
            </a:r>
            <a:r>
              <a:rPr lang="cs-CZ" dirty="0"/>
              <a:t>/</a:t>
            </a:r>
            <a:r>
              <a:rPr lang="en-GB" dirty="0"/>
              <a:t>after intensive training 2) long term effect in animals – decreased availability of dopamine receptors after intensive physical activities over time </a:t>
            </a:r>
          </a:p>
          <a:p>
            <a:r>
              <a:rPr lang="en-GB" dirty="0"/>
              <a:t>Activity based anorexia may have evolutionary basis – also animals tend to do high energy activities when they are starving</a:t>
            </a:r>
          </a:p>
          <a:p>
            <a:r>
              <a:rPr lang="en-GB" dirty="0"/>
              <a:t>Social reinforcement – fitness is seen as highly desirable, attractive, prestigious</a:t>
            </a:r>
          </a:p>
          <a:p>
            <a:r>
              <a:rPr lang="en-GB" dirty="0"/>
              <a:t>Negative reinforcement – negative mood swings, anxiety, flu-like sensations, irrational cognition (e.g. about one’s body) often follow when exercising is not possible. More intensity exercising is then sought which results into more muscle fatigue and injuries.</a:t>
            </a:r>
          </a:p>
        </p:txBody>
      </p:sp>
    </p:spTree>
    <p:extLst>
      <p:ext uri="{BB962C8B-B14F-4D97-AF65-F5344CB8AC3E}">
        <p14:creationId xmlns:p14="http://schemas.microsoft.com/office/powerpoint/2010/main" val="222376284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23AC71C-B82E-4FBE-AE14-A0B23C3F7308}"/>
              </a:ext>
            </a:extLst>
          </p:cNvPr>
          <p:cNvSpPr>
            <a:spLocks noGrp="1"/>
          </p:cNvSpPr>
          <p:nvPr>
            <p:ph type="title"/>
          </p:nvPr>
        </p:nvSpPr>
        <p:spPr/>
        <p:txBody>
          <a:bodyPr/>
          <a:lstStyle/>
          <a:p>
            <a:r>
              <a:rPr lang="en-GB" dirty="0"/>
              <a:t>Negative effects</a:t>
            </a:r>
          </a:p>
        </p:txBody>
      </p:sp>
      <p:sp>
        <p:nvSpPr>
          <p:cNvPr id="3" name="Zástupný obsah 2">
            <a:extLst>
              <a:ext uri="{FF2B5EF4-FFF2-40B4-BE49-F238E27FC236}">
                <a16:creationId xmlns:a16="http://schemas.microsoft.com/office/drawing/2014/main" id="{CB455A69-A6CE-4BB3-B6D2-7B13977F5996}"/>
              </a:ext>
            </a:extLst>
          </p:cNvPr>
          <p:cNvSpPr>
            <a:spLocks noGrp="1"/>
          </p:cNvSpPr>
          <p:nvPr>
            <p:ph idx="1"/>
          </p:nvPr>
        </p:nvSpPr>
        <p:spPr/>
        <p:txBody>
          <a:bodyPr/>
          <a:lstStyle/>
          <a:p>
            <a:r>
              <a:rPr lang="en-GB" dirty="0"/>
              <a:t>High intensity exercising over time often leads to lack of energy, physical and psychological exhaustion, lack of experiencing pleasure</a:t>
            </a:r>
          </a:p>
          <a:p>
            <a:r>
              <a:rPr lang="en-GB" dirty="0"/>
              <a:t>Overtraining results into frequent injuries, deficit of immune system and illnesses, changes in endocrine system and inability to reproduce</a:t>
            </a:r>
          </a:p>
          <a:p>
            <a:r>
              <a:rPr lang="en-GB" dirty="0"/>
              <a:t>Overtraining without resting phases leads to no more body benefits (e.g. no muscle growth)</a:t>
            </a:r>
          </a:p>
          <a:p>
            <a:r>
              <a:rPr lang="en-GB" dirty="0"/>
              <a:t>Interpersonal problems</a:t>
            </a:r>
          </a:p>
        </p:txBody>
      </p:sp>
    </p:spTree>
    <p:extLst>
      <p:ext uri="{BB962C8B-B14F-4D97-AF65-F5344CB8AC3E}">
        <p14:creationId xmlns:p14="http://schemas.microsoft.com/office/powerpoint/2010/main" val="269569827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46446A5-9DFD-4721-8F1D-154515002ECE}"/>
              </a:ext>
            </a:extLst>
          </p:cNvPr>
          <p:cNvSpPr>
            <a:spLocks noGrp="1"/>
          </p:cNvSpPr>
          <p:nvPr>
            <p:ph type="title"/>
          </p:nvPr>
        </p:nvSpPr>
        <p:spPr/>
        <p:txBody>
          <a:bodyPr/>
          <a:lstStyle/>
          <a:p>
            <a:r>
              <a:rPr lang="en-GB" dirty="0"/>
              <a:t>ANABOLIC ANDROGENIC STEROIDS</a:t>
            </a:r>
          </a:p>
        </p:txBody>
      </p:sp>
      <p:pic>
        <p:nvPicPr>
          <p:cNvPr id="4" name="Obrázek 3">
            <a:extLst>
              <a:ext uri="{FF2B5EF4-FFF2-40B4-BE49-F238E27FC236}">
                <a16:creationId xmlns:a16="http://schemas.microsoft.com/office/drawing/2014/main" id="{EF2DBB0B-032B-4A11-887F-BBB659C5F6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726719"/>
            <a:ext cx="3412503" cy="5131282"/>
          </a:xfrm>
          <a:prstGeom prst="rect">
            <a:avLst/>
          </a:prstGeom>
        </p:spPr>
      </p:pic>
      <p:pic>
        <p:nvPicPr>
          <p:cNvPr id="6" name="Obrázek 5" descr="Russian Olympic team's drug usage could have long term effects on athletes' health | Life and style | The Guardian - Mozilla Firefox">
            <a:extLst>
              <a:ext uri="{FF2B5EF4-FFF2-40B4-BE49-F238E27FC236}">
                <a16:creationId xmlns:a16="http://schemas.microsoft.com/office/drawing/2014/main" id="{017CBB14-122A-4E14-8972-BBE560C54FDF}"/>
              </a:ext>
            </a:extLst>
          </p:cNvPr>
          <p:cNvPicPr>
            <a:picLocks noChangeAspect="1"/>
          </p:cNvPicPr>
          <p:nvPr/>
        </p:nvPicPr>
        <p:blipFill rotWithShape="1">
          <a:blip r:embed="rId3">
            <a:extLst>
              <a:ext uri="{28A0092B-C50C-407E-A947-70E740481C1C}">
                <a14:useLocalDpi xmlns:a14="http://schemas.microsoft.com/office/drawing/2010/main" val="0"/>
              </a:ext>
            </a:extLst>
          </a:blip>
          <a:srcRect l="26134" t="25192" r="34278" b="206"/>
          <a:stretch/>
        </p:blipFill>
        <p:spPr>
          <a:xfrm>
            <a:off x="6843860" y="1612948"/>
            <a:ext cx="5147036" cy="5245052"/>
          </a:xfrm>
          <a:prstGeom prst="rect">
            <a:avLst/>
          </a:prstGeom>
        </p:spPr>
      </p:pic>
    </p:spTree>
    <p:extLst>
      <p:ext uri="{BB962C8B-B14F-4D97-AF65-F5344CB8AC3E}">
        <p14:creationId xmlns:p14="http://schemas.microsoft.com/office/powerpoint/2010/main" val="127328213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3D43D1A-6884-42F2-9A97-C47BC77E2DCA}"/>
              </a:ext>
            </a:extLst>
          </p:cNvPr>
          <p:cNvSpPr>
            <a:spLocks noGrp="1"/>
          </p:cNvSpPr>
          <p:nvPr>
            <p:ph type="title"/>
          </p:nvPr>
        </p:nvSpPr>
        <p:spPr/>
        <p:txBody>
          <a:bodyPr/>
          <a:lstStyle/>
          <a:p>
            <a:r>
              <a:rPr lang="en-GB" dirty="0"/>
              <a:t>ANABOLIC-ANDROGENIC STEROIDS</a:t>
            </a:r>
          </a:p>
        </p:txBody>
      </p:sp>
      <p:sp>
        <p:nvSpPr>
          <p:cNvPr id="3" name="Zástupný obsah 2">
            <a:extLst>
              <a:ext uri="{FF2B5EF4-FFF2-40B4-BE49-F238E27FC236}">
                <a16:creationId xmlns:a16="http://schemas.microsoft.com/office/drawing/2014/main" id="{E81AC981-5C53-4230-9E2B-3364AEAB2AD5}"/>
              </a:ext>
            </a:extLst>
          </p:cNvPr>
          <p:cNvSpPr>
            <a:spLocks noGrp="1"/>
          </p:cNvSpPr>
          <p:nvPr>
            <p:ph idx="1"/>
          </p:nvPr>
        </p:nvSpPr>
        <p:spPr/>
        <p:txBody>
          <a:bodyPr>
            <a:normAutofit fontScale="85000" lnSpcReduction="20000"/>
          </a:bodyPr>
          <a:lstStyle/>
          <a:p>
            <a:r>
              <a:rPr lang="en-GB" dirty="0"/>
              <a:t>Include testosterone and synthetic derivates of testosterone that have muscle building properties (anabolic) and masculinizing properties (androgenic) – these two main effects are always together (corticosteroids are chemically similar but have different biological effect and do not affect muscle gain)</a:t>
            </a:r>
          </a:p>
          <a:p>
            <a:r>
              <a:rPr lang="en-GB" dirty="0"/>
              <a:t>Used in cycles – taken for some limited period of time only. A person usually has several such cycles in lifetime. Addicted people have shorter breaks between cycles or take AAC continuously. </a:t>
            </a:r>
          </a:p>
          <a:p>
            <a:r>
              <a:rPr lang="en-GB" dirty="0"/>
              <a:t>Massive grow in general public during 80s (culture of action heroes)</a:t>
            </a:r>
          </a:p>
          <a:p>
            <a:r>
              <a:rPr lang="en-GB" dirty="0"/>
              <a:t>After period of decrease, even greater increase currently – also in women </a:t>
            </a:r>
          </a:p>
          <a:p>
            <a:pPr marL="514350" indent="-514350">
              <a:buAutoNum type="arabicParenR"/>
            </a:pPr>
            <a:r>
              <a:rPr lang="en-GB" dirty="0"/>
              <a:t>Popularity of sports like CrossFit &amp; Strength athletics</a:t>
            </a:r>
          </a:p>
          <a:p>
            <a:pPr marL="514350" indent="-514350">
              <a:buAutoNum type="arabicParenR"/>
            </a:pPr>
            <a:r>
              <a:rPr lang="en-GB" dirty="0"/>
              <a:t>Use in treatment of HIV and AIDS lead to increased availability on the market</a:t>
            </a:r>
          </a:p>
          <a:p>
            <a:pPr marL="514350" indent="-514350">
              <a:buAutoNum type="arabicParenR"/>
            </a:pPr>
            <a:r>
              <a:rPr lang="en-GB" dirty="0"/>
              <a:t>AAS availability is other forms than injections (patches &amp; gels)</a:t>
            </a:r>
          </a:p>
          <a:p>
            <a:pPr marL="0" indent="0">
              <a:buNone/>
            </a:pPr>
            <a:endParaRPr lang="en-GB" dirty="0"/>
          </a:p>
          <a:p>
            <a:endParaRPr lang="en-GB" dirty="0"/>
          </a:p>
          <a:p>
            <a:endParaRPr lang="en-GB" dirty="0"/>
          </a:p>
          <a:p>
            <a:endParaRPr lang="en-GB" dirty="0"/>
          </a:p>
        </p:txBody>
      </p:sp>
    </p:spTree>
    <p:extLst>
      <p:ext uri="{BB962C8B-B14F-4D97-AF65-F5344CB8AC3E}">
        <p14:creationId xmlns:p14="http://schemas.microsoft.com/office/powerpoint/2010/main" val="207946219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59F26F5-208A-460D-8F48-6DB1D48F31E4}"/>
              </a:ext>
            </a:extLst>
          </p:cNvPr>
          <p:cNvSpPr>
            <a:spLocks noGrp="1"/>
          </p:cNvSpPr>
          <p:nvPr>
            <p:ph type="title"/>
          </p:nvPr>
        </p:nvSpPr>
        <p:spPr/>
        <p:txBody>
          <a:bodyPr/>
          <a:lstStyle/>
          <a:p>
            <a:r>
              <a:rPr lang="en-GB" dirty="0"/>
              <a:t>addiction</a:t>
            </a:r>
          </a:p>
        </p:txBody>
      </p:sp>
      <p:sp>
        <p:nvSpPr>
          <p:cNvPr id="3" name="Zástupný obsah 2">
            <a:extLst>
              <a:ext uri="{FF2B5EF4-FFF2-40B4-BE49-F238E27FC236}">
                <a16:creationId xmlns:a16="http://schemas.microsoft.com/office/drawing/2014/main" id="{70DD6D29-C09D-42CC-BE90-5D5200D27B30}"/>
              </a:ext>
            </a:extLst>
          </p:cNvPr>
          <p:cNvSpPr>
            <a:spLocks noGrp="1"/>
          </p:cNvSpPr>
          <p:nvPr>
            <p:ph idx="1"/>
          </p:nvPr>
        </p:nvSpPr>
        <p:spPr/>
        <p:txBody>
          <a:bodyPr/>
          <a:lstStyle/>
          <a:p>
            <a:r>
              <a:rPr lang="en-GB" dirty="0"/>
              <a:t>Anabolic pathway – many users suffer from body dysmorphic disorder – they are massively concerned with their muscles and muscle gains (reverse anorexia nervosa), over time their concern even grows (as effect of AAS decreases with prolonged use)</a:t>
            </a:r>
          </a:p>
          <a:p>
            <a:r>
              <a:rPr lang="en-GB" dirty="0"/>
              <a:t>Androgenic pathway – decreases natural production of testosterone, causes testicular atrophy – loss of reproductive capacity, loss of sex drive, loss of enthusiasm, increase in depressiveness and suicide tendencies. It takes months to reverse these effects after last dose of AAS. Taking AAS may weaken these natural effects – self-medication</a:t>
            </a:r>
          </a:p>
        </p:txBody>
      </p:sp>
    </p:spTree>
    <p:extLst>
      <p:ext uri="{BB962C8B-B14F-4D97-AF65-F5344CB8AC3E}">
        <p14:creationId xmlns:p14="http://schemas.microsoft.com/office/powerpoint/2010/main" val="333791001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56A312B-0DE5-4EAD-8176-5B2702539276}"/>
              </a:ext>
            </a:extLst>
          </p:cNvPr>
          <p:cNvSpPr>
            <a:spLocks noGrp="1"/>
          </p:cNvSpPr>
          <p:nvPr>
            <p:ph type="title"/>
          </p:nvPr>
        </p:nvSpPr>
        <p:spPr/>
        <p:txBody>
          <a:bodyPr/>
          <a:lstStyle/>
          <a:p>
            <a:r>
              <a:rPr lang="en-GB" dirty="0"/>
              <a:t>addiction</a:t>
            </a:r>
          </a:p>
        </p:txBody>
      </p:sp>
      <p:sp>
        <p:nvSpPr>
          <p:cNvPr id="3" name="Zástupný obsah 2">
            <a:extLst>
              <a:ext uri="{FF2B5EF4-FFF2-40B4-BE49-F238E27FC236}">
                <a16:creationId xmlns:a16="http://schemas.microsoft.com/office/drawing/2014/main" id="{8B7584D8-F1EE-43A7-858C-7D057E1DD0D2}"/>
              </a:ext>
            </a:extLst>
          </p:cNvPr>
          <p:cNvSpPr>
            <a:spLocks noGrp="1"/>
          </p:cNvSpPr>
          <p:nvPr>
            <p:ph idx="1"/>
          </p:nvPr>
        </p:nvSpPr>
        <p:spPr/>
        <p:txBody>
          <a:bodyPr>
            <a:normAutofit fontScale="92500" lnSpcReduction="20000"/>
          </a:bodyPr>
          <a:lstStyle/>
          <a:p>
            <a:r>
              <a:rPr lang="en-GB" dirty="0"/>
              <a:t>Dopaminergic pathway – evidence from animals studies – conditioned place preference proofed to work in rats; self-administered AAS caused death by overdose in some hamsters; effects of AAS was stronger when administered into brain.</a:t>
            </a:r>
          </a:p>
          <a:p>
            <a:r>
              <a:rPr lang="en-GB" dirty="0"/>
              <a:t>Neurological effect is not completely understood. It seems AAC binds to receptors in nucleus </a:t>
            </a:r>
            <a:r>
              <a:rPr lang="en-GB" dirty="0" err="1"/>
              <a:t>accumbens</a:t>
            </a:r>
            <a:r>
              <a:rPr lang="en-GB" dirty="0"/>
              <a:t> and are affecting opioid receptors</a:t>
            </a:r>
          </a:p>
          <a:p>
            <a:r>
              <a:rPr lang="en-GB" dirty="0"/>
              <a:t>Opioid antagonist given to hamsters blocks the ACC self-administration in hamsters</a:t>
            </a:r>
          </a:p>
          <a:p>
            <a:r>
              <a:rPr lang="en-GB" dirty="0"/>
              <a:t>Observation in humans – AAC users have much higher prevalence of opioids use than users of other drugs</a:t>
            </a:r>
          </a:p>
          <a:p>
            <a:r>
              <a:rPr lang="en-GB" dirty="0"/>
              <a:t>Some early confirmation that treatment used in opioid addicts is helpful in AAC addicts</a:t>
            </a:r>
          </a:p>
          <a:p>
            <a:endParaRPr lang="en-GB" dirty="0"/>
          </a:p>
        </p:txBody>
      </p:sp>
    </p:spTree>
    <p:extLst>
      <p:ext uri="{BB962C8B-B14F-4D97-AF65-F5344CB8AC3E}">
        <p14:creationId xmlns:p14="http://schemas.microsoft.com/office/powerpoint/2010/main" val="248320058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F771C4E-8B90-4F0C-9554-B68ECD9D788C}"/>
              </a:ext>
            </a:extLst>
          </p:cNvPr>
          <p:cNvSpPr>
            <a:spLocks noGrp="1"/>
          </p:cNvSpPr>
          <p:nvPr>
            <p:ph type="title"/>
          </p:nvPr>
        </p:nvSpPr>
        <p:spPr/>
        <p:txBody>
          <a:bodyPr/>
          <a:lstStyle/>
          <a:p>
            <a:r>
              <a:rPr lang="en-GB" dirty="0"/>
              <a:t>health effects</a:t>
            </a:r>
          </a:p>
        </p:txBody>
      </p:sp>
      <p:sp>
        <p:nvSpPr>
          <p:cNvPr id="3" name="Zástupný obsah 2">
            <a:extLst>
              <a:ext uri="{FF2B5EF4-FFF2-40B4-BE49-F238E27FC236}">
                <a16:creationId xmlns:a16="http://schemas.microsoft.com/office/drawing/2014/main" id="{541DF4F5-2F6D-4DC2-9020-8324D193BB1A}"/>
              </a:ext>
            </a:extLst>
          </p:cNvPr>
          <p:cNvSpPr>
            <a:spLocks noGrp="1"/>
          </p:cNvSpPr>
          <p:nvPr>
            <p:ph idx="1"/>
          </p:nvPr>
        </p:nvSpPr>
        <p:spPr>
          <a:xfrm>
            <a:off x="838200" y="1467407"/>
            <a:ext cx="7202864" cy="2982045"/>
          </a:xfrm>
        </p:spPr>
        <p:txBody>
          <a:bodyPr>
            <a:normAutofit fontScale="92500" lnSpcReduction="10000"/>
          </a:bodyPr>
          <a:lstStyle/>
          <a:p>
            <a:r>
              <a:rPr lang="en-GB" dirty="0"/>
              <a:t>Strong cardiovascular effects – many cases of premature deaths – thrombotic effect, myocardial toxicity</a:t>
            </a:r>
          </a:p>
          <a:p>
            <a:r>
              <a:rPr lang="en-GB" dirty="0"/>
              <a:t>Effect on reproduction system and inability to reproduce</a:t>
            </a:r>
          </a:p>
          <a:p>
            <a:r>
              <a:rPr lang="en-GB" dirty="0"/>
              <a:t>In women significant voice change, significant body hair grow, clitoris grow, facial changes (more dominant chin, acne), a need for breast implants</a:t>
            </a:r>
          </a:p>
          <a:p>
            <a:endParaRPr lang="en-GB" dirty="0"/>
          </a:p>
        </p:txBody>
      </p:sp>
      <p:pic>
        <p:nvPicPr>
          <p:cNvPr id="5" name="Obrázek 4">
            <a:extLst>
              <a:ext uri="{FF2B5EF4-FFF2-40B4-BE49-F238E27FC236}">
                <a16:creationId xmlns:a16="http://schemas.microsoft.com/office/drawing/2014/main" id="{E7F964B7-7D79-41EE-86C6-12C068477A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91513" y="1154781"/>
            <a:ext cx="3500487" cy="5250731"/>
          </a:xfrm>
          <a:prstGeom prst="rect">
            <a:avLst/>
          </a:prstGeom>
        </p:spPr>
      </p:pic>
      <p:pic>
        <p:nvPicPr>
          <p:cNvPr id="7" name="Obrázek 6">
            <a:extLst>
              <a:ext uri="{FF2B5EF4-FFF2-40B4-BE49-F238E27FC236}">
                <a16:creationId xmlns:a16="http://schemas.microsoft.com/office/drawing/2014/main" id="{05AEFD1A-ACA3-4459-8753-AA405A0024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39632" y="4449452"/>
            <a:ext cx="4308049" cy="2423277"/>
          </a:xfrm>
          <a:prstGeom prst="rect">
            <a:avLst/>
          </a:prstGeom>
        </p:spPr>
      </p:pic>
      <p:sp>
        <p:nvSpPr>
          <p:cNvPr id="8" name="Obdélník 7">
            <a:extLst>
              <a:ext uri="{FF2B5EF4-FFF2-40B4-BE49-F238E27FC236}">
                <a16:creationId xmlns:a16="http://schemas.microsoft.com/office/drawing/2014/main" id="{8BE454F6-46E4-44EA-BB2E-4F2CBE79C9CD}"/>
              </a:ext>
            </a:extLst>
          </p:cNvPr>
          <p:cNvSpPr/>
          <p:nvPr/>
        </p:nvSpPr>
        <p:spPr>
          <a:xfrm>
            <a:off x="570912" y="5476424"/>
            <a:ext cx="3001847" cy="253916"/>
          </a:xfrm>
          <a:prstGeom prst="rect">
            <a:avLst/>
          </a:prstGeom>
        </p:spPr>
        <p:txBody>
          <a:bodyPr wrap="square">
            <a:spAutoFit/>
          </a:bodyPr>
          <a:lstStyle/>
          <a:p>
            <a:r>
              <a:rPr lang="en-GB" sz="1050" dirty="0"/>
              <a:t>https://www.youtube.com/watch?v=K2V7YQhsFo4</a:t>
            </a:r>
          </a:p>
        </p:txBody>
      </p:sp>
    </p:spTree>
    <p:extLst>
      <p:ext uri="{BB962C8B-B14F-4D97-AF65-F5344CB8AC3E}">
        <p14:creationId xmlns:p14="http://schemas.microsoft.com/office/powerpoint/2010/main" val="62967780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C33A057-663A-4D4D-9EA4-02B0105B3B6C}"/>
              </a:ext>
            </a:extLst>
          </p:cNvPr>
          <p:cNvSpPr>
            <a:spLocks noGrp="1"/>
          </p:cNvSpPr>
          <p:nvPr>
            <p:ph type="title"/>
          </p:nvPr>
        </p:nvSpPr>
        <p:spPr/>
        <p:txBody>
          <a:bodyPr/>
          <a:lstStyle/>
          <a:p>
            <a:r>
              <a:rPr lang="en-GB" dirty="0"/>
              <a:t>Psycho-social effects</a:t>
            </a:r>
          </a:p>
        </p:txBody>
      </p:sp>
      <p:sp>
        <p:nvSpPr>
          <p:cNvPr id="3" name="Zástupný obsah 2">
            <a:extLst>
              <a:ext uri="{FF2B5EF4-FFF2-40B4-BE49-F238E27FC236}">
                <a16:creationId xmlns:a16="http://schemas.microsoft.com/office/drawing/2014/main" id="{52D7CEAD-9954-4461-9FAA-AB176B2C6418}"/>
              </a:ext>
            </a:extLst>
          </p:cNvPr>
          <p:cNvSpPr>
            <a:spLocks noGrp="1"/>
          </p:cNvSpPr>
          <p:nvPr>
            <p:ph idx="1"/>
          </p:nvPr>
        </p:nvSpPr>
        <p:spPr/>
        <p:txBody>
          <a:bodyPr>
            <a:normAutofit fontScale="92500"/>
          </a:bodyPr>
          <a:lstStyle/>
          <a:p>
            <a:r>
              <a:rPr lang="en-GB" dirty="0"/>
              <a:t>Mania and hypomania –  euphoria, hyperactivity, boosted self-confidence, hypersexuality, irritability, aggression, violence - including domestic violence, extreme aggression and even murders were reported under influence of AAS – but that is also influenced by personality (aggressive tendencies prior to AAS use) and hypermasculine culture</a:t>
            </a:r>
          </a:p>
          <a:p>
            <a:r>
              <a:rPr lang="en-GB" dirty="0"/>
              <a:t>Major depression may develop as a withdrawal symptom</a:t>
            </a:r>
          </a:p>
          <a:p>
            <a:endParaRPr lang="en-GB" dirty="0"/>
          </a:p>
          <a:p>
            <a:r>
              <a:rPr lang="en-GB" dirty="0"/>
              <a:t>Problems associated with AAS will only grow as its polarity is steeply growing</a:t>
            </a:r>
          </a:p>
          <a:p>
            <a:r>
              <a:rPr lang="en-GB" dirty="0"/>
              <a:t>But should it be banned?</a:t>
            </a:r>
          </a:p>
        </p:txBody>
      </p:sp>
    </p:spTree>
    <p:extLst>
      <p:ext uri="{BB962C8B-B14F-4D97-AF65-F5344CB8AC3E}">
        <p14:creationId xmlns:p14="http://schemas.microsoft.com/office/powerpoint/2010/main" val="33087227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2882" y="3717032"/>
            <a:ext cx="2057174" cy="31494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87488" y="2646877"/>
            <a:ext cx="3200400" cy="4219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43472" y="-315416"/>
            <a:ext cx="3960440" cy="3065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55840" y="0"/>
            <a:ext cx="2772540" cy="37170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52380" y="1793535"/>
            <a:ext cx="3239620" cy="34112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92144" y="-1"/>
            <a:ext cx="3312368" cy="52381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3"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600056" y="3662965"/>
            <a:ext cx="2095500" cy="3257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616280" y="5013176"/>
            <a:ext cx="2088233" cy="18871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4" name="Picture 10"/>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052903" y="1772817"/>
            <a:ext cx="979959" cy="15162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916830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CB404164-7108-4C93-86BD-6176AD4BB2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858000" cy="6858000"/>
          </a:xfrm>
          <a:prstGeom prst="rect">
            <a:avLst/>
          </a:prstGeom>
        </p:spPr>
      </p:pic>
      <p:pic>
        <p:nvPicPr>
          <p:cNvPr id="4" name="Obrázek 3">
            <a:extLst>
              <a:ext uri="{FF2B5EF4-FFF2-40B4-BE49-F238E27FC236}">
                <a16:creationId xmlns:a16="http://schemas.microsoft.com/office/drawing/2014/main" id="{2C05DD8F-1CF9-4C67-BADC-D28655589ED4}"/>
              </a:ext>
            </a:extLst>
          </p:cNvPr>
          <p:cNvPicPr>
            <a:picLocks noChangeAspect="1"/>
          </p:cNvPicPr>
          <p:nvPr/>
        </p:nvPicPr>
        <p:blipFill>
          <a:blip r:embed="rId3"/>
          <a:stretch>
            <a:fillRect/>
          </a:stretch>
        </p:blipFill>
        <p:spPr>
          <a:xfrm>
            <a:off x="7040258" y="0"/>
            <a:ext cx="5151742" cy="3429000"/>
          </a:xfrm>
          <a:prstGeom prst="rect">
            <a:avLst/>
          </a:prstGeom>
        </p:spPr>
      </p:pic>
      <p:pic>
        <p:nvPicPr>
          <p:cNvPr id="5" name="Obrázek 4">
            <a:extLst>
              <a:ext uri="{FF2B5EF4-FFF2-40B4-BE49-F238E27FC236}">
                <a16:creationId xmlns:a16="http://schemas.microsoft.com/office/drawing/2014/main" id="{26723A4A-E0F8-4840-9C6A-65598AB25758}"/>
              </a:ext>
            </a:extLst>
          </p:cNvPr>
          <p:cNvPicPr>
            <a:picLocks noChangeAspect="1"/>
          </p:cNvPicPr>
          <p:nvPr/>
        </p:nvPicPr>
        <p:blipFill>
          <a:blip r:embed="rId4"/>
          <a:stretch>
            <a:fillRect/>
          </a:stretch>
        </p:blipFill>
        <p:spPr>
          <a:xfrm>
            <a:off x="7040259" y="3308128"/>
            <a:ext cx="5151742" cy="3549872"/>
          </a:xfrm>
          <a:prstGeom prst="rect">
            <a:avLst/>
          </a:prstGeom>
        </p:spPr>
      </p:pic>
    </p:spTree>
    <p:extLst>
      <p:ext uri="{BB962C8B-B14F-4D97-AF65-F5344CB8AC3E}">
        <p14:creationId xmlns:p14="http://schemas.microsoft.com/office/powerpoint/2010/main" val="31951813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fc07.deviantart.net/fs70/f/2013/227/7/2/super_mario_bros_world_1_by_sullyvancraft-d6i7rhd.jpg">
            <a:extLst>
              <a:ext uri="{FF2B5EF4-FFF2-40B4-BE49-F238E27FC236}">
                <a16:creationId xmlns:a16="http://schemas.microsoft.com/office/drawing/2014/main" id="{E9AC099F-8EAD-4166-AE4E-051C766DB6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7260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933AE81-80EB-4306-9238-9AEDE08BB8F5}"/>
              </a:ext>
            </a:extLst>
          </p:cNvPr>
          <p:cNvSpPr>
            <a:spLocks noGrp="1"/>
          </p:cNvSpPr>
          <p:nvPr>
            <p:ph type="title"/>
          </p:nvPr>
        </p:nvSpPr>
        <p:spPr/>
        <p:txBody>
          <a:bodyPr/>
          <a:lstStyle/>
          <a:p>
            <a:r>
              <a:rPr lang="en-GB" dirty="0"/>
              <a:t>GAMING DISORDER </a:t>
            </a:r>
          </a:p>
        </p:txBody>
      </p:sp>
      <p:sp>
        <p:nvSpPr>
          <p:cNvPr id="3" name="Zástupný symbol pro obsah 2">
            <a:extLst>
              <a:ext uri="{FF2B5EF4-FFF2-40B4-BE49-F238E27FC236}">
                <a16:creationId xmlns:a16="http://schemas.microsoft.com/office/drawing/2014/main" id="{3ECAD183-13D1-4CE8-8EA2-BEE474F8DCC9}"/>
              </a:ext>
            </a:extLst>
          </p:cNvPr>
          <p:cNvSpPr>
            <a:spLocks noGrp="1"/>
          </p:cNvSpPr>
          <p:nvPr>
            <p:ph idx="1"/>
          </p:nvPr>
        </p:nvSpPr>
        <p:spPr/>
        <p:txBody>
          <a:bodyPr>
            <a:normAutofit fontScale="85000" lnSpcReduction="10000"/>
          </a:bodyPr>
          <a:lstStyle/>
          <a:p>
            <a:r>
              <a:rPr lang="en-GB" dirty="0"/>
              <a:t>Intensity of gaming is much higher than any media usage before – online games are played about 20 hours per  week, those with higher addictive potential about 35 hours per week on average</a:t>
            </a:r>
          </a:p>
          <a:p>
            <a:r>
              <a:rPr lang="en-GB" dirty="0"/>
              <a:t>The most successful games are still those targeting “standard nerds” –90% of gamers are younger men (teenagers and young adults) </a:t>
            </a:r>
          </a:p>
          <a:p>
            <a:r>
              <a:rPr lang="en-GB" dirty="0"/>
              <a:t>But we still know too little – only few neurological studies (however they support addiction model – intensive gamers have changes in reward pathway and prefrontal cortex similar to cocaine users) and too short longitudinal studies (we have no idea whether gaming disorder persists longer than 2 years)</a:t>
            </a:r>
          </a:p>
          <a:p>
            <a:r>
              <a:rPr lang="en-GB" dirty="0"/>
              <a:t>Even if the addiction model will not proof, intensive gaming is not healthy due to time devotion, unhealthy physical and social lifestyle: problems in school/work, lack of sleep, problems in social interactions, health problems (repetitive strain injuries,…)</a:t>
            </a:r>
          </a:p>
          <a:p>
            <a:endParaRPr lang="en-GB" dirty="0"/>
          </a:p>
        </p:txBody>
      </p:sp>
    </p:spTree>
    <p:extLst>
      <p:ext uri="{BB962C8B-B14F-4D97-AF65-F5344CB8AC3E}">
        <p14:creationId xmlns:p14="http://schemas.microsoft.com/office/powerpoint/2010/main" val="732830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descr="ICD-11 - Mortality and Morbidity Statistics - Mozilla Firefox">
            <a:extLst>
              <a:ext uri="{FF2B5EF4-FFF2-40B4-BE49-F238E27FC236}">
                <a16:creationId xmlns:a16="http://schemas.microsoft.com/office/drawing/2014/main" id="{BABFF75D-A0D8-4D44-A928-4A98A0F95ED0}"/>
              </a:ext>
            </a:extLst>
          </p:cNvPr>
          <p:cNvPicPr>
            <a:picLocks noChangeAspect="1"/>
          </p:cNvPicPr>
          <p:nvPr/>
        </p:nvPicPr>
        <p:blipFill rotWithShape="1">
          <a:blip r:embed="rId2">
            <a:extLst>
              <a:ext uri="{28A0092B-C50C-407E-A947-70E740481C1C}">
                <a14:useLocalDpi xmlns:a14="http://schemas.microsoft.com/office/drawing/2010/main" val="0"/>
              </a:ext>
            </a:extLst>
          </a:blip>
          <a:srcRect l="1250" t="11796" r="1876" b="2024"/>
          <a:stretch/>
        </p:blipFill>
        <p:spPr>
          <a:xfrm>
            <a:off x="15713" y="638176"/>
            <a:ext cx="12176287" cy="5715000"/>
          </a:xfrm>
          <a:prstGeom prst="rect">
            <a:avLst/>
          </a:prstGeom>
        </p:spPr>
      </p:pic>
    </p:spTree>
    <p:extLst>
      <p:ext uri="{BB962C8B-B14F-4D97-AF65-F5344CB8AC3E}">
        <p14:creationId xmlns:p14="http://schemas.microsoft.com/office/powerpoint/2010/main" val="4647672"/>
      </p:ext>
    </p:extLst>
  </p:cSld>
  <p:clrMapOvr>
    <a:masterClrMapping/>
  </p:clrMapOvr>
</p:sld>
</file>

<file path=ppt/theme/theme1.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3385</TotalTime>
  <Words>3320</Words>
  <Application>Microsoft Office PowerPoint</Application>
  <PresentationFormat>Širokoúhlá obrazovka</PresentationFormat>
  <Paragraphs>226</Paragraphs>
  <Slides>47</Slides>
  <Notes>3</Notes>
  <HiddenSlides>0</HiddenSlides>
  <MMClips>0</MMClips>
  <ScaleCrop>false</ScaleCrop>
  <HeadingPairs>
    <vt:vector size="6" baseType="variant">
      <vt:variant>
        <vt:lpstr>Použitá písma</vt:lpstr>
      </vt:variant>
      <vt:variant>
        <vt:i4>3</vt:i4>
      </vt:variant>
      <vt:variant>
        <vt:lpstr>Motiv</vt:lpstr>
      </vt:variant>
      <vt:variant>
        <vt:i4>1</vt:i4>
      </vt:variant>
      <vt:variant>
        <vt:lpstr>Nadpisy snímků</vt:lpstr>
      </vt:variant>
      <vt:variant>
        <vt:i4>47</vt:i4>
      </vt:variant>
    </vt:vector>
  </HeadingPairs>
  <TitlesOfParts>
    <vt:vector size="51" baseType="lpstr">
      <vt:lpstr>Arial</vt:lpstr>
      <vt:lpstr>Calibri</vt:lpstr>
      <vt:lpstr>Calibri Light</vt:lpstr>
      <vt:lpstr>Motiv Office</vt:lpstr>
      <vt:lpstr>GAMING DISORDER INTERNET BASED ADDICTIONS HYPERSEXUALITY EATING DISORDERS EXCESSIVE EXCERCISING  </vt:lpstr>
      <vt:lpstr>GAMING ADDICTION</vt:lpstr>
      <vt:lpstr>GAMING DISORDER – does it really exist?</vt:lpstr>
      <vt:lpstr>Prezentace aplikace PowerPoint</vt:lpstr>
      <vt:lpstr>Prezentace aplikace PowerPoint</vt:lpstr>
      <vt:lpstr>Prezentace aplikace PowerPoint</vt:lpstr>
      <vt:lpstr>Prezentace aplikace PowerPoint</vt:lpstr>
      <vt:lpstr>GAMING DISORDER </vt:lpstr>
      <vt:lpstr>Prezentace aplikace PowerPoint</vt:lpstr>
      <vt:lpstr>GAMING DISORDER</vt:lpstr>
      <vt:lpstr>Prezentace aplikace PowerPoint</vt:lpstr>
      <vt:lpstr>What games are suspects and why?</vt:lpstr>
      <vt:lpstr>Risk factors of addiction</vt:lpstr>
      <vt:lpstr>ADDICTION VS ENGAGEMENT</vt:lpstr>
      <vt:lpstr>Prezentace aplikace PowerPoint</vt:lpstr>
      <vt:lpstr>Interpersonal dependency and online gaming addiction</vt:lpstr>
      <vt:lpstr>Prezentace aplikace PowerPoint</vt:lpstr>
      <vt:lpstr>Is dysfunctional impulsivity associated with online gaming addiction and engagement?</vt:lpstr>
      <vt:lpstr>Prezentace aplikace PowerPoint</vt:lpstr>
      <vt:lpstr>Do people play under influence of substances and is that associated with addiction and engagement?</vt:lpstr>
      <vt:lpstr>Those under influence play more intensively: stimulant-type pharmaceuticals (+9.8 hr/week), Ecstasy/MDMA (+9.6), sedatives (+6.9), amphetamines (+6.2), caffeine (+3.8)  Game-related motives were mentioned by 1/3 of respondents: avoiding sleep (25.8%), increased concentration (15.6%), enhanced enjoyment (13.8%), tension management (7.3%), increased courage (4.1%), avoiding hunger, (2.7%), and insomnia management (2.0%).  Higher scores in addiction: sedatives (including alcohol), tobacco, tranquilizers (eliminating anxiety and fear) Higher scores in engagement: stimulants, caffeine, ecstasy </vt:lpstr>
      <vt:lpstr>OTHER INTERNET BASED ADDICTIONS</vt:lpstr>
      <vt:lpstr>Prezentace aplikace PowerPoint</vt:lpstr>
      <vt:lpstr>Prezentace aplikace PowerPoint</vt:lpstr>
      <vt:lpstr>Prezentace aplikace PowerPoint</vt:lpstr>
      <vt:lpstr>SEX ADDCITION &amp; HYPERSEXUALITY</vt:lpstr>
      <vt:lpstr>addiction vs hypersexuality</vt:lpstr>
      <vt:lpstr>ICD 11: Compulsive sexual behaviour disorder</vt:lpstr>
      <vt:lpstr>Comorbidity and risk factors</vt:lpstr>
      <vt:lpstr>Preferred activities in sex-addicts</vt:lpstr>
      <vt:lpstr>Negative consequences</vt:lpstr>
      <vt:lpstr>FOOD / EATING ADDICTION</vt:lpstr>
      <vt:lpstr>Obesity epidemic</vt:lpstr>
      <vt:lpstr>Food addiction?</vt:lpstr>
      <vt:lpstr>Prezentace aplikace PowerPoint</vt:lpstr>
      <vt:lpstr>Are food restrictions addictive?</vt:lpstr>
      <vt:lpstr>Food addiction - definition</vt:lpstr>
      <vt:lpstr>Prezentace aplikace PowerPoint</vt:lpstr>
      <vt:lpstr>EXCESSIVE EXERCISING</vt:lpstr>
      <vt:lpstr>How is such addiction possible?</vt:lpstr>
      <vt:lpstr>Negative effects</vt:lpstr>
      <vt:lpstr>ANABOLIC ANDROGENIC STEROIDS</vt:lpstr>
      <vt:lpstr>ANABOLIC-ANDROGENIC STEROIDS</vt:lpstr>
      <vt:lpstr>addiction</vt:lpstr>
      <vt:lpstr>addiction</vt:lpstr>
      <vt:lpstr>health effects</vt:lpstr>
      <vt:lpstr>Psycho-social effects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Lukas</dc:creator>
  <cp:lastModifiedBy>Lukas Blinka</cp:lastModifiedBy>
  <cp:revision>67</cp:revision>
  <cp:lastPrinted>2019-02-21T09:55:31Z</cp:lastPrinted>
  <dcterms:created xsi:type="dcterms:W3CDTF">2018-03-12T10:54:54Z</dcterms:created>
  <dcterms:modified xsi:type="dcterms:W3CDTF">2019-05-09T20:05:32Z</dcterms:modified>
</cp:coreProperties>
</file>