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303" r:id="rId2"/>
    <p:sldId id="257" r:id="rId3"/>
    <p:sldId id="261" r:id="rId4"/>
    <p:sldId id="258" r:id="rId5"/>
    <p:sldId id="259" r:id="rId6"/>
    <p:sldId id="260" r:id="rId7"/>
    <p:sldId id="272" r:id="rId8"/>
    <p:sldId id="271" r:id="rId9"/>
    <p:sldId id="275" r:id="rId10"/>
    <p:sldId id="273" r:id="rId11"/>
    <p:sldId id="274" r:id="rId12"/>
    <p:sldId id="276" r:id="rId13"/>
    <p:sldId id="277" r:id="rId14"/>
    <p:sldId id="278" r:id="rId15"/>
    <p:sldId id="279" r:id="rId16"/>
    <p:sldId id="288" r:id="rId17"/>
    <p:sldId id="281" r:id="rId18"/>
    <p:sldId id="282" r:id="rId19"/>
    <p:sldId id="283" r:id="rId20"/>
    <p:sldId id="284" r:id="rId21"/>
    <p:sldId id="285" r:id="rId22"/>
    <p:sldId id="286" r:id="rId23"/>
    <p:sldId id="287" r:id="rId24"/>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CA2D88EB-6CBA-4592-A066-A3C531404A72}"/>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37D0ACDA-8671-41E3-82D0-7F12540B9BDA}"/>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3853F4C0-ED32-4CF9-821D-A61E8F00E2CE}" type="datetimeFigureOut">
              <a:rPr lang="en-GB" smtClean="0"/>
              <a:t>09/05/2019</a:t>
            </a:fld>
            <a:endParaRPr lang="en-GB"/>
          </a:p>
        </p:txBody>
      </p:sp>
      <p:sp>
        <p:nvSpPr>
          <p:cNvPr id="4" name="Zástupný symbol pro zápatí 3">
            <a:extLst>
              <a:ext uri="{FF2B5EF4-FFF2-40B4-BE49-F238E27FC236}">
                <a16:creationId xmlns:a16="http://schemas.microsoft.com/office/drawing/2014/main" id="{AB46D4DC-51DD-4118-A594-D41C92774ACD}"/>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F52051A0-2313-4BE4-9F47-48F77B33758B}"/>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2C872DC2-2BA3-44B2-ACF5-04D170ECBB62}" type="slidenum">
              <a:rPr lang="en-GB" smtClean="0"/>
              <a:t>‹#›</a:t>
            </a:fld>
            <a:endParaRPr lang="en-GB"/>
          </a:p>
        </p:txBody>
      </p:sp>
    </p:spTree>
    <p:extLst>
      <p:ext uri="{BB962C8B-B14F-4D97-AF65-F5344CB8AC3E}">
        <p14:creationId xmlns:p14="http://schemas.microsoft.com/office/powerpoint/2010/main" val="29554818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CD8065-0434-4976-8526-9AC2494D3E3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9790D5F8-CCFB-4326-B8D7-E6483E401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576E6BB2-A9CC-4B13-A82F-27F766243698}"/>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5" name="Zástupný symbol pro zápatí 4">
            <a:extLst>
              <a:ext uri="{FF2B5EF4-FFF2-40B4-BE49-F238E27FC236}">
                <a16:creationId xmlns:a16="http://schemas.microsoft.com/office/drawing/2014/main" id="{177FDFCA-4B21-4A2F-9EAF-6BEAC0AE15FF}"/>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D626C1FE-167D-4924-9992-3EFC32CCBBFA}"/>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290169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BCE261-18E8-4B7E-8548-FC1EE46CB934}"/>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1CE08487-B331-4D7D-9B39-983C23F946FD}"/>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FA76D4A7-C822-4BE7-89D5-48428FDD8B6A}"/>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5" name="Zástupný symbol pro zápatí 4">
            <a:extLst>
              <a:ext uri="{FF2B5EF4-FFF2-40B4-BE49-F238E27FC236}">
                <a16:creationId xmlns:a16="http://schemas.microsoft.com/office/drawing/2014/main" id="{43893BE1-121E-48BE-B2DD-0CE7D3176953}"/>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D7880C68-AADF-4158-9AD5-C72467170076}"/>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65336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2264D2A-3771-44AB-9E5B-83F306E32E59}"/>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66DC4DB3-1952-416E-85CC-BF24275288B2}"/>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605E210E-4B02-4773-AE27-92D1767521B9}"/>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5" name="Zástupný symbol pro zápatí 4">
            <a:extLst>
              <a:ext uri="{FF2B5EF4-FFF2-40B4-BE49-F238E27FC236}">
                <a16:creationId xmlns:a16="http://schemas.microsoft.com/office/drawing/2014/main" id="{C213E2F8-8CA3-4DF9-ACA7-46C9B3231C57}"/>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DA1CB9A3-7FE1-4C3D-A080-FD842503FB17}"/>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350906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4B6F7-37B5-4991-8646-CE9B1005B5D7}"/>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AB305505-99BC-48ED-BF37-E95BD562876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504511F1-9114-40C0-B96B-6EA532D9DA59}"/>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5" name="Zástupný symbol pro zápatí 4">
            <a:extLst>
              <a:ext uri="{FF2B5EF4-FFF2-40B4-BE49-F238E27FC236}">
                <a16:creationId xmlns:a16="http://schemas.microsoft.com/office/drawing/2014/main" id="{0BA605CC-8ED5-4B81-9A66-AA68B352309C}"/>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3A9115AE-7A0D-4B09-85E7-430AA72E9246}"/>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139553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29754A-3E4A-4D21-AB37-B4116671940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a:extLst>
              <a:ext uri="{FF2B5EF4-FFF2-40B4-BE49-F238E27FC236}">
                <a16:creationId xmlns:a16="http://schemas.microsoft.com/office/drawing/2014/main" id="{9D3B3647-3835-43C1-897D-5EA29E542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41148BA0-6CCE-4189-8D53-9BE5F6376FA5}"/>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5" name="Zástupný symbol pro zápatí 4">
            <a:extLst>
              <a:ext uri="{FF2B5EF4-FFF2-40B4-BE49-F238E27FC236}">
                <a16:creationId xmlns:a16="http://schemas.microsoft.com/office/drawing/2014/main" id="{969A2CF4-7C7B-44AB-BE82-C40B47E1774F}"/>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5E4181E1-03CE-445E-A61D-E574333AD6AE}"/>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296922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081AD2-A362-4583-9F46-FCA71E2B762B}"/>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35B2F5EA-EBB9-41C3-82B4-456842B438FC}"/>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a:extLst>
              <a:ext uri="{FF2B5EF4-FFF2-40B4-BE49-F238E27FC236}">
                <a16:creationId xmlns:a16="http://schemas.microsoft.com/office/drawing/2014/main" id="{8C08BF67-FE48-4A4D-8C2C-7CC8C5C57F3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9904555D-23B3-4032-93AF-33C7270E1038}"/>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6" name="Zástupný symbol pro zápatí 5">
            <a:extLst>
              <a:ext uri="{FF2B5EF4-FFF2-40B4-BE49-F238E27FC236}">
                <a16:creationId xmlns:a16="http://schemas.microsoft.com/office/drawing/2014/main" id="{84905038-38C8-42FB-808C-6BBA16DA721F}"/>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4DD16299-9808-4772-A0B9-5C5360082C2D}"/>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286823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BDD481-6AC6-4C5B-88BE-B8A4E9652508}"/>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a:extLst>
              <a:ext uri="{FF2B5EF4-FFF2-40B4-BE49-F238E27FC236}">
                <a16:creationId xmlns:a16="http://schemas.microsoft.com/office/drawing/2014/main" id="{CF07902C-9A7D-402A-B4D4-9B51684E5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79DA62D-0AD7-48D3-8F5C-021C63FBB75B}"/>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a:extLst>
              <a:ext uri="{FF2B5EF4-FFF2-40B4-BE49-F238E27FC236}">
                <a16:creationId xmlns:a16="http://schemas.microsoft.com/office/drawing/2014/main" id="{10737A5B-02E2-4264-93A3-CF2BF26C61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E2E097B8-ACD3-4DC5-BC8D-29B866E4D5A4}"/>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9DC5FBEA-CFDE-49BC-98CB-E7A891A5CE81}"/>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8" name="Zástupný symbol pro zápatí 7">
            <a:extLst>
              <a:ext uri="{FF2B5EF4-FFF2-40B4-BE49-F238E27FC236}">
                <a16:creationId xmlns:a16="http://schemas.microsoft.com/office/drawing/2014/main" id="{63C18833-1B8B-45CD-8A6E-6168C644F609}"/>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73008013-94B2-4AB6-9B3F-2EB4917DB007}"/>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3719176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9AE895-FAB4-4855-B71C-D1B44F8BEB33}"/>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E73DD396-A671-48AC-8031-BED5AC9C9E0F}"/>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4" name="Zástupný symbol pro zápatí 3">
            <a:extLst>
              <a:ext uri="{FF2B5EF4-FFF2-40B4-BE49-F238E27FC236}">
                <a16:creationId xmlns:a16="http://schemas.microsoft.com/office/drawing/2014/main" id="{4770F4CD-A036-46D4-9536-BFA818C0A886}"/>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1AFD42E9-0825-406B-B313-AAA486A99598}"/>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244826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052FFB1-6DBA-4B2F-83B3-6F5AEE38D321}"/>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3" name="Zástupný symbol pro zápatí 2">
            <a:extLst>
              <a:ext uri="{FF2B5EF4-FFF2-40B4-BE49-F238E27FC236}">
                <a16:creationId xmlns:a16="http://schemas.microsoft.com/office/drawing/2014/main" id="{3349225E-D44B-478A-BF12-8532648B2D47}"/>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A161992C-2A00-4A58-812A-19ACB75D0E97}"/>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361765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16A8F8-9C82-4380-B779-DCD76DE4181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a:extLst>
              <a:ext uri="{FF2B5EF4-FFF2-40B4-BE49-F238E27FC236}">
                <a16:creationId xmlns:a16="http://schemas.microsoft.com/office/drawing/2014/main" id="{870F13C8-03E5-4366-A075-3C1242059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a:extLst>
              <a:ext uri="{FF2B5EF4-FFF2-40B4-BE49-F238E27FC236}">
                <a16:creationId xmlns:a16="http://schemas.microsoft.com/office/drawing/2014/main" id="{854108BD-D435-4FE0-BB2C-6CBDEB748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C41CCC7-C265-41F0-9EED-DF085E6766A5}"/>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6" name="Zástupný symbol pro zápatí 5">
            <a:extLst>
              <a:ext uri="{FF2B5EF4-FFF2-40B4-BE49-F238E27FC236}">
                <a16:creationId xmlns:a16="http://schemas.microsoft.com/office/drawing/2014/main" id="{07B14AA5-D958-4A71-BC15-C3BB35DFBD49}"/>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9E42FA28-3F60-443D-B7B7-4E6CF52F8F7B}"/>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60789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73C440-ED2B-481D-B31B-EB30858FF18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AE05D4F8-F84A-47E5-AE1C-2A00799907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a:extLst>
              <a:ext uri="{FF2B5EF4-FFF2-40B4-BE49-F238E27FC236}">
                <a16:creationId xmlns:a16="http://schemas.microsoft.com/office/drawing/2014/main" id="{FE1C684E-668F-411F-AAE7-D070CB893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47E3E90-BDEA-4FF5-BCDC-8C1EF40254C7}"/>
              </a:ext>
            </a:extLst>
          </p:cNvPr>
          <p:cNvSpPr>
            <a:spLocks noGrp="1"/>
          </p:cNvSpPr>
          <p:nvPr>
            <p:ph type="dt" sz="half" idx="10"/>
          </p:nvPr>
        </p:nvSpPr>
        <p:spPr/>
        <p:txBody>
          <a:bodyPr/>
          <a:lstStyle/>
          <a:p>
            <a:fld id="{1E9D4365-15AF-4FA5-BACC-6E85D58148C2}" type="datetimeFigureOut">
              <a:rPr lang="en-GB" smtClean="0"/>
              <a:t>09/05/2019</a:t>
            </a:fld>
            <a:endParaRPr lang="en-GB"/>
          </a:p>
        </p:txBody>
      </p:sp>
      <p:sp>
        <p:nvSpPr>
          <p:cNvPr id="6" name="Zástupný symbol pro zápatí 5">
            <a:extLst>
              <a:ext uri="{FF2B5EF4-FFF2-40B4-BE49-F238E27FC236}">
                <a16:creationId xmlns:a16="http://schemas.microsoft.com/office/drawing/2014/main" id="{A127B7D7-9DD7-449B-ADF9-8C7B52232085}"/>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EAC48339-F3EA-49E4-82DB-3401D80DE1FD}"/>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326881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3C0B6B6-95B0-493F-B7F1-49AE37A0B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a:extLst>
              <a:ext uri="{FF2B5EF4-FFF2-40B4-BE49-F238E27FC236}">
                <a16:creationId xmlns:a16="http://schemas.microsoft.com/office/drawing/2014/main" id="{AC824305-AE0F-4353-B9E6-1BD0F7B89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8934801A-EFD5-49F1-ADD4-76E0E13D9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D4365-15AF-4FA5-BACC-6E85D58148C2}" type="datetimeFigureOut">
              <a:rPr lang="en-GB" smtClean="0"/>
              <a:t>09/05/2019</a:t>
            </a:fld>
            <a:endParaRPr lang="en-GB"/>
          </a:p>
        </p:txBody>
      </p:sp>
      <p:sp>
        <p:nvSpPr>
          <p:cNvPr id="5" name="Zástupný symbol pro zápatí 4">
            <a:extLst>
              <a:ext uri="{FF2B5EF4-FFF2-40B4-BE49-F238E27FC236}">
                <a16:creationId xmlns:a16="http://schemas.microsoft.com/office/drawing/2014/main" id="{2CC004D2-1F4B-452C-9E78-A4296B090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a:extLst>
              <a:ext uri="{FF2B5EF4-FFF2-40B4-BE49-F238E27FC236}">
                <a16:creationId xmlns:a16="http://schemas.microsoft.com/office/drawing/2014/main" id="{0590CB6F-5A37-4DC2-9780-5581B61D39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243B3-2C70-4CE9-89C4-FFF76F985DCF}" type="slidenum">
              <a:rPr lang="en-GB" smtClean="0"/>
              <a:t>‹#›</a:t>
            </a:fld>
            <a:endParaRPr lang="en-GB"/>
          </a:p>
        </p:txBody>
      </p:sp>
    </p:spTree>
    <p:extLst>
      <p:ext uri="{BB962C8B-B14F-4D97-AF65-F5344CB8AC3E}">
        <p14:creationId xmlns:p14="http://schemas.microsoft.com/office/powerpoint/2010/main" val="124982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809441" y="965200"/>
            <a:ext cx="6305402" cy="4927601"/>
          </a:xfrm>
        </p:spPr>
        <p:txBody>
          <a:bodyPr anchor="ctr">
            <a:normAutofit/>
          </a:bodyPr>
          <a:lstStyle/>
          <a:p>
            <a:pPr algn="l"/>
            <a:r>
              <a:rPr lang="cs-CZ" sz="4800" dirty="0">
                <a:solidFill>
                  <a:schemeClr val="tx1">
                    <a:lumMod val="85000"/>
                    <a:lumOff val="15000"/>
                  </a:schemeClr>
                </a:solidFill>
              </a:rPr>
              <a:t>BEHAVIOURAL ADDICTIONS – INTRO &amp;</a:t>
            </a:r>
            <a:br>
              <a:rPr lang="cs-CZ" sz="4800" dirty="0">
                <a:solidFill>
                  <a:schemeClr val="tx1">
                    <a:lumMod val="85000"/>
                    <a:lumOff val="15000"/>
                  </a:schemeClr>
                </a:solidFill>
              </a:rPr>
            </a:br>
            <a:r>
              <a:rPr lang="cs-CZ" sz="4800" dirty="0">
                <a:solidFill>
                  <a:schemeClr val="tx1">
                    <a:lumMod val="85000"/>
                    <a:lumOff val="15000"/>
                  </a:schemeClr>
                </a:solidFill>
              </a:rPr>
              <a:t>PATHOLOGICAL GAMBLING</a:t>
            </a:r>
            <a:endParaRPr lang="cs-CZ" sz="4700" dirty="0">
              <a:solidFill>
                <a:schemeClr val="tx1">
                  <a:lumMod val="85000"/>
                  <a:lumOff val="15000"/>
                </a:schemeClr>
              </a:solidFill>
            </a:endParaRPr>
          </a:p>
        </p:txBody>
      </p:sp>
      <p:sp>
        <p:nvSpPr>
          <p:cNvPr id="3" name="Podnadpis 2"/>
          <p:cNvSpPr>
            <a:spLocks noGrp="1"/>
          </p:cNvSpPr>
          <p:nvPr>
            <p:ph type="subTitle" idx="1"/>
          </p:nvPr>
        </p:nvSpPr>
        <p:spPr>
          <a:xfrm>
            <a:off x="2291443" y="965198"/>
            <a:ext cx="2030953" cy="4927602"/>
          </a:xfrm>
        </p:spPr>
        <p:txBody>
          <a:bodyPr anchor="ctr">
            <a:normAutofit/>
          </a:bodyPr>
          <a:lstStyle/>
          <a:p>
            <a:pPr algn="r"/>
            <a:r>
              <a:rPr lang="cs-CZ" sz="1700">
                <a:solidFill>
                  <a:schemeClr val="accent1"/>
                </a:solidFill>
              </a:rPr>
              <a:t>ADDICTION</a:t>
            </a:r>
          </a:p>
        </p:txBody>
      </p:sp>
    </p:spTree>
    <p:extLst>
      <p:ext uri="{BB962C8B-B14F-4D97-AF65-F5344CB8AC3E}">
        <p14:creationId xmlns:p14="http://schemas.microsoft.com/office/powerpoint/2010/main" val="118353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3E9E0-1FC1-4265-A56B-F4D6A6659495}"/>
              </a:ext>
            </a:extLst>
          </p:cNvPr>
          <p:cNvSpPr>
            <a:spLocks noGrp="1"/>
          </p:cNvSpPr>
          <p:nvPr>
            <p:ph type="title"/>
          </p:nvPr>
        </p:nvSpPr>
        <p:spPr/>
        <p:txBody>
          <a:bodyPr/>
          <a:lstStyle/>
          <a:p>
            <a:r>
              <a:rPr lang="en-GB" dirty="0"/>
              <a:t>Pathological gambling in ICD 11</a:t>
            </a:r>
          </a:p>
        </p:txBody>
      </p:sp>
      <p:sp>
        <p:nvSpPr>
          <p:cNvPr id="3" name="Zástupný symbol pro obsah 2">
            <a:extLst>
              <a:ext uri="{FF2B5EF4-FFF2-40B4-BE49-F238E27FC236}">
                <a16:creationId xmlns:a16="http://schemas.microsoft.com/office/drawing/2014/main" id="{2516E93E-4194-4BA1-8630-683B9A241A58}"/>
              </a:ext>
            </a:extLst>
          </p:cNvPr>
          <p:cNvSpPr>
            <a:spLocks noGrp="1"/>
          </p:cNvSpPr>
          <p:nvPr>
            <p:ph idx="1"/>
          </p:nvPr>
        </p:nvSpPr>
        <p:spPr/>
        <p:txBody>
          <a:bodyPr>
            <a:normAutofit fontScale="70000" lnSpcReduction="20000"/>
          </a:bodyPr>
          <a:lstStyle/>
          <a:p>
            <a:r>
              <a:rPr lang="en-GB" dirty="0"/>
              <a:t>Gambling disorder is characterized by a pattern of persistent or recurrent gambling behaviour, which may be online (i.e., over the internet) or offline, manifested by: </a:t>
            </a:r>
          </a:p>
          <a:p>
            <a:r>
              <a:rPr lang="en-GB" dirty="0"/>
              <a:t>1) impaired control over gambling (e.g., onset, frequency, intensity, duration, termination, context)</a:t>
            </a:r>
          </a:p>
          <a:p>
            <a:r>
              <a:rPr lang="en-GB" dirty="0"/>
              <a:t>2) increasing priority given to gambling to the extent that gambling takes precedence over other life interests and daily activities</a:t>
            </a:r>
          </a:p>
          <a:p>
            <a:r>
              <a:rPr lang="en-GB" dirty="0"/>
              <a:t>3) continuation or escalation of gambling despite the occurrence of negative consequences. The behaviour pattern is of sufficient severity to result in significant impairment in personal, family, social, educational, occupational or other important areas of functioning. </a:t>
            </a:r>
          </a:p>
          <a:p>
            <a:endParaRPr lang="en-GB" dirty="0"/>
          </a:p>
          <a:p>
            <a:r>
              <a:rPr lang="en-GB" dirty="0"/>
              <a:t>The pattern of gambling behaviour may be continuous or episodic and recurrent. The gambling behaviour and other features are normally evident over a period of at least 12 months in order for a diagnosis to be assigned, although the required duration may be shortened if all diagnostic requirements are met and symptoms are severe.</a:t>
            </a:r>
          </a:p>
          <a:p>
            <a:r>
              <a:rPr lang="en-GB" dirty="0"/>
              <a:t>Exclusion criteria: bipolar disorder</a:t>
            </a:r>
          </a:p>
        </p:txBody>
      </p:sp>
    </p:spTree>
    <p:extLst>
      <p:ext uri="{BB962C8B-B14F-4D97-AF65-F5344CB8AC3E}">
        <p14:creationId xmlns:p14="http://schemas.microsoft.com/office/powerpoint/2010/main" val="393272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DSM-5-Diagnostic-Criteria-Gambling-Disorder.pdf - Mozilla Firefox"/>
          <p:cNvPicPr>
            <a:picLocks noChangeAspect="1"/>
          </p:cNvPicPr>
          <p:nvPr/>
        </p:nvPicPr>
        <p:blipFill rotWithShape="1">
          <a:blip r:embed="rId2">
            <a:extLst>
              <a:ext uri="{28A0092B-C50C-407E-A947-70E740481C1C}">
                <a14:useLocalDpi xmlns:a14="http://schemas.microsoft.com/office/drawing/2010/main" val="0"/>
              </a:ext>
            </a:extLst>
          </a:blip>
          <a:srcRect l="14697" t="19464" r="16667" b="11864"/>
          <a:stretch/>
        </p:blipFill>
        <p:spPr>
          <a:xfrm>
            <a:off x="1524000" y="332656"/>
            <a:ext cx="9077464" cy="4889408"/>
          </a:xfrm>
          <a:prstGeom prst="rect">
            <a:avLst/>
          </a:prstGeom>
        </p:spPr>
      </p:pic>
      <p:pic>
        <p:nvPicPr>
          <p:cNvPr id="3" name="Obrázek 2" descr="DSM-5-Diagnostic-Criteria-Gambling-Disorder.pdf - Mozilla Firefox"/>
          <p:cNvPicPr>
            <a:picLocks noChangeAspect="1"/>
          </p:cNvPicPr>
          <p:nvPr/>
        </p:nvPicPr>
        <p:blipFill rotWithShape="1">
          <a:blip r:embed="rId3">
            <a:extLst>
              <a:ext uri="{28A0092B-C50C-407E-A947-70E740481C1C}">
                <a14:useLocalDpi xmlns:a14="http://schemas.microsoft.com/office/drawing/2010/main" val="0"/>
              </a:ext>
            </a:extLst>
          </a:blip>
          <a:srcRect l="13182" t="75189" r="18485"/>
          <a:stretch/>
        </p:blipFill>
        <p:spPr>
          <a:xfrm>
            <a:off x="2309621" y="5222065"/>
            <a:ext cx="8386266" cy="1639237"/>
          </a:xfrm>
          <a:prstGeom prst="rect">
            <a:avLst/>
          </a:prstGeom>
        </p:spPr>
      </p:pic>
    </p:spTree>
    <p:extLst>
      <p:ext uri="{BB962C8B-B14F-4D97-AF65-F5344CB8AC3E}">
        <p14:creationId xmlns:p14="http://schemas.microsoft.com/office/powerpoint/2010/main" val="268914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617E5-8CE5-445B-BA3D-DDB24DBC8182}"/>
              </a:ext>
            </a:extLst>
          </p:cNvPr>
          <p:cNvSpPr>
            <a:spLocks noGrp="1"/>
          </p:cNvSpPr>
          <p:nvPr>
            <p:ph type="title"/>
          </p:nvPr>
        </p:nvSpPr>
        <p:spPr/>
        <p:txBody>
          <a:bodyPr/>
          <a:lstStyle/>
          <a:p>
            <a:r>
              <a:rPr lang="en-GB" dirty="0"/>
              <a:t>pathological gambling prevalence</a:t>
            </a:r>
          </a:p>
        </p:txBody>
      </p:sp>
      <p:sp>
        <p:nvSpPr>
          <p:cNvPr id="3" name="Zástupný symbol pro obsah 2">
            <a:extLst>
              <a:ext uri="{FF2B5EF4-FFF2-40B4-BE49-F238E27FC236}">
                <a16:creationId xmlns:a16="http://schemas.microsoft.com/office/drawing/2014/main" id="{140CC685-F447-45D6-80B7-B4B960C729FD}"/>
              </a:ext>
            </a:extLst>
          </p:cNvPr>
          <p:cNvSpPr>
            <a:spLocks noGrp="1"/>
          </p:cNvSpPr>
          <p:nvPr>
            <p:ph idx="1"/>
          </p:nvPr>
        </p:nvSpPr>
        <p:spPr/>
        <p:txBody>
          <a:bodyPr/>
          <a:lstStyle/>
          <a:p>
            <a:r>
              <a:rPr lang="en-GB" dirty="0"/>
              <a:t>Prevalence varies in European countries between 0.5-2% (more in Finland 3%)</a:t>
            </a:r>
          </a:p>
          <a:p>
            <a:r>
              <a:rPr lang="en-GB" dirty="0"/>
              <a:t>Prevalence is several times higher in adolescents – up to 12%</a:t>
            </a:r>
          </a:p>
          <a:p>
            <a:r>
              <a:rPr lang="en-GB" dirty="0"/>
              <a:t>Huge differences between countries even of similar cultural background suggest strong influence of legal status of gambling (availability)</a:t>
            </a:r>
          </a:p>
        </p:txBody>
      </p:sp>
    </p:spTree>
    <p:extLst>
      <p:ext uri="{BB962C8B-B14F-4D97-AF65-F5344CB8AC3E}">
        <p14:creationId xmlns:p14="http://schemas.microsoft.com/office/powerpoint/2010/main" val="129151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96D512-57E5-4E49-A58C-87434032A2EE}"/>
              </a:ext>
            </a:extLst>
          </p:cNvPr>
          <p:cNvSpPr>
            <a:spLocks noGrp="1"/>
          </p:cNvSpPr>
          <p:nvPr>
            <p:ph type="title"/>
          </p:nvPr>
        </p:nvSpPr>
        <p:spPr/>
        <p:txBody>
          <a:bodyPr/>
          <a:lstStyle/>
          <a:p>
            <a:r>
              <a:rPr lang="en-GB" dirty="0"/>
              <a:t>Risk factors – social &amp; demographic</a:t>
            </a:r>
          </a:p>
        </p:txBody>
      </p:sp>
      <p:sp>
        <p:nvSpPr>
          <p:cNvPr id="3" name="Zástupný symbol pro obsah 2">
            <a:extLst>
              <a:ext uri="{FF2B5EF4-FFF2-40B4-BE49-F238E27FC236}">
                <a16:creationId xmlns:a16="http://schemas.microsoft.com/office/drawing/2014/main" id="{D3345C5E-1BBB-422A-B02C-35B776CC262B}"/>
              </a:ext>
            </a:extLst>
          </p:cNvPr>
          <p:cNvSpPr>
            <a:spLocks noGrp="1"/>
          </p:cNvSpPr>
          <p:nvPr>
            <p:ph idx="1"/>
          </p:nvPr>
        </p:nvSpPr>
        <p:spPr/>
        <p:txBody>
          <a:bodyPr>
            <a:normAutofit fontScale="77500" lnSpcReduction="20000"/>
          </a:bodyPr>
          <a:lstStyle/>
          <a:p>
            <a:r>
              <a:rPr lang="en-GB" dirty="0"/>
              <a:t>Age – usually starts and peaks in older adolescents. Exposure in this age correlates with severity in adulthood</a:t>
            </a:r>
          </a:p>
          <a:p>
            <a:r>
              <a:rPr lang="en-GB" dirty="0"/>
              <a:t>Gender – males gamble more often and face more sever pathology. Males prefer skill games (betting, poker), females prefer slot machines (for dissociation). </a:t>
            </a:r>
          </a:p>
          <a:p>
            <a:r>
              <a:rPr lang="en-GB" dirty="0"/>
              <a:t>Social economical status – lower SES correlates with gambling</a:t>
            </a:r>
          </a:p>
          <a:p>
            <a:r>
              <a:rPr lang="en-GB" dirty="0"/>
              <a:t>Accessibility – close proximity to gambling places highly increases likelihood of the behaviour</a:t>
            </a:r>
          </a:p>
          <a:p>
            <a:r>
              <a:rPr lang="en-GB" dirty="0"/>
              <a:t>https://www.youtube.com/watch?v=1W2HqF4x8Bc</a:t>
            </a:r>
          </a:p>
          <a:p>
            <a:r>
              <a:rPr lang="en-GB" dirty="0"/>
              <a:t>Marital status </a:t>
            </a:r>
            <a:r>
              <a:rPr lang="cs-CZ" dirty="0"/>
              <a:t>– single</a:t>
            </a:r>
            <a:r>
              <a:rPr lang="en-GB" dirty="0"/>
              <a:t>s</a:t>
            </a:r>
            <a:r>
              <a:rPr lang="cs-CZ" dirty="0"/>
              <a:t> are more </a:t>
            </a:r>
            <a:r>
              <a:rPr lang="en-GB" dirty="0"/>
              <a:t>at </a:t>
            </a:r>
            <a:r>
              <a:rPr lang="cs-CZ" dirty="0"/>
              <a:t>risk</a:t>
            </a:r>
            <a:endParaRPr lang="en-GB" dirty="0"/>
          </a:p>
          <a:p>
            <a:r>
              <a:rPr lang="en-GB" dirty="0"/>
              <a:t>Family background – living in one parent family or </a:t>
            </a:r>
          </a:p>
          <a:p>
            <a:r>
              <a:rPr lang="en-GB" dirty="0"/>
              <a:t>Social modelling – positive attitudes towards gambling in family or peer group</a:t>
            </a:r>
          </a:p>
          <a:p>
            <a:r>
              <a:rPr lang="en-GB" dirty="0"/>
              <a:t>Experience – winning large sum at the beginning of gambling carrier predicts more persistent and stronger pattern of behaviour</a:t>
            </a:r>
          </a:p>
          <a:p>
            <a:endParaRPr lang="en-GB" dirty="0"/>
          </a:p>
        </p:txBody>
      </p:sp>
    </p:spTree>
    <p:extLst>
      <p:ext uri="{BB962C8B-B14F-4D97-AF65-F5344CB8AC3E}">
        <p14:creationId xmlns:p14="http://schemas.microsoft.com/office/powerpoint/2010/main" val="51030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49321-4E08-4E37-AC34-67033DA92B7E}"/>
              </a:ext>
            </a:extLst>
          </p:cNvPr>
          <p:cNvSpPr>
            <a:spLocks noGrp="1"/>
          </p:cNvSpPr>
          <p:nvPr>
            <p:ph type="title"/>
          </p:nvPr>
        </p:nvSpPr>
        <p:spPr/>
        <p:txBody>
          <a:bodyPr/>
          <a:lstStyle/>
          <a:p>
            <a:r>
              <a:rPr lang="en-GB" dirty="0"/>
              <a:t>Risk factors – psychological &amp; psychiatric</a:t>
            </a:r>
          </a:p>
        </p:txBody>
      </p:sp>
      <p:sp>
        <p:nvSpPr>
          <p:cNvPr id="3" name="Zástupný symbol pro obsah 2">
            <a:extLst>
              <a:ext uri="{FF2B5EF4-FFF2-40B4-BE49-F238E27FC236}">
                <a16:creationId xmlns:a16="http://schemas.microsoft.com/office/drawing/2014/main" id="{31974B69-7782-40B8-AC8F-4D65B90E92BE}"/>
              </a:ext>
            </a:extLst>
          </p:cNvPr>
          <p:cNvSpPr>
            <a:spLocks noGrp="1"/>
          </p:cNvSpPr>
          <p:nvPr>
            <p:ph idx="1"/>
          </p:nvPr>
        </p:nvSpPr>
        <p:spPr/>
        <p:txBody>
          <a:bodyPr>
            <a:normAutofit fontScale="92500"/>
          </a:bodyPr>
          <a:lstStyle/>
          <a:p>
            <a:r>
              <a:rPr lang="en-GB" dirty="0"/>
              <a:t>Depressiveness – 50% of gamblers have lifetime mood disorder</a:t>
            </a:r>
            <a:r>
              <a:rPr lang="cs-CZ" dirty="0"/>
              <a:t>. </a:t>
            </a:r>
            <a:r>
              <a:rPr lang="en-GB" dirty="0"/>
              <a:t>Gambling usually precedes depression</a:t>
            </a:r>
            <a:endParaRPr lang="cs-CZ" dirty="0"/>
          </a:p>
          <a:p>
            <a:r>
              <a:rPr lang="en-GB" dirty="0"/>
              <a:t>Anxiety – up to 40% of gamblers have lifetime anxiety disorder or obsessive-compulsive disorder</a:t>
            </a:r>
          </a:p>
          <a:p>
            <a:r>
              <a:rPr lang="en-GB" dirty="0"/>
              <a:t>Substance use – majority use alcohol, up to 40% use other (illegal) drugs. Substance abuse increases risk of remission, </a:t>
            </a:r>
            <a:r>
              <a:rPr lang="cs-CZ" dirty="0"/>
              <a:t>overal</a:t>
            </a:r>
            <a:r>
              <a:rPr lang="en-GB" dirty="0"/>
              <a:t> pathology</a:t>
            </a:r>
            <a:r>
              <a:rPr lang="cs-CZ" dirty="0"/>
              <a:t>, </a:t>
            </a:r>
            <a:r>
              <a:rPr lang="en-GB" dirty="0"/>
              <a:t>suicidality</a:t>
            </a:r>
          </a:p>
          <a:p>
            <a:r>
              <a:rPr lang="en-GB" dirty="0"/>
              <a:t>Early childhood trauma – emotional up to 60%; physical 40%; sexual 20%. Presence of trauma correlates with severity of pathology. Abuse was significantly more common condition for women.</a:t>
            </a:r>
          </a:p>
          <a:p>
            <a:r>
              <a:rPr lang="en-GB" dirty="0"/>
              <a:t>Sensation seeking – under-aroused, prone to boredom, hypomanic</a:t>
            </a:r>
          </a:p>
          <a:p>
            <a:endParaRPr lang="en-GB" dirty="0"/>
          </a:p>
          <a:p>
            <a:endParaRPr lang="en-GB" dirty="0"/>
          </a:p>
          <a:p>
            <a:endParaRPr lang="en-GB" dirty="0"/>
          </a:p>
        </p:txBody>
      </p:sp>
    </p:spTree>
    <p:extLst>
      <p:ext uri="{BB962C8B-B14F-4D97-AF65-F5344CB8AC3E}">
        <p14:creationId xmlns:p14="http://schemas.microsoft.com/office/powerpoint/2010/main" val="52263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D06180-3098-4164-9F64-17B4B585FEDB}"/>
              </a:ext>
            </a:extLst>
          </p:cNvPr>
          <p:cNvSpPr>
            <a:spLocks noGrp="1"/>
          </p:cNvSpPr>
          <p:nvPr>
            <p:ph type="title"/>
          </p:nvPr>
        </p:nvSpPr>
        <p:spPr/>
        <p:txBody>
          <a:bodyPr/>
          <a:lstStyle/>
          <a:p>
            <a:r>
              <a:rPr lang="en-GB" dirty="0"/>
              <a:t>Risk factors – irrational cognition</a:t>
            </a:r>
          </a:p>
        </p:txBody>
      </p:sp>
      <p:sp>
        <p:nvSpPr>
          <p:cNvPr id="3" name="Zástupný symbol pro obsah 2">
            <a:extLst>
              <a:ext uri="{FF2B5EF4-FFF2-40B4-BE49-F238E27FC236}">
                <a16:creationId xmlns:a16="http://schemas.microsoft.com/office/drawing/2014/main" id="{377DE387-A739-4B9E-B287-8F71C8C6704B}"/>
              </a:ext>
            </a:extLst>
          </p:cNvPr>
          <p:cNvSpPr>
            <a:spLocks noGrp="1"/>
          </p:cNvSpPr>
          <p:nvPr>
            <p:ph idx="1"/>
          </p:nvPr>
        </p:nvSpPr>
        <p:spPr>
          <a:xfrm>
            <a:off x="838200" y="1825624"/>
            <a:ext cx="10515600" cy="4903649"/>
          </a:xfrm>
        </p:spPr>
        <p:txBody>
          <a:bodyPr>
            <a:normAutofit fontScale="92500" lnSpcReduction="20000"/>
          </a:bodyPr>
          <a:lstStyle/>
          <a:p>
            <a:r>
              <a:rPr lang="en-GB" dirty="0"/>
              <a:t>Illusion of control – superstition tendency, believe in skill is often magnified (too high self-confidence). https://www.youtube.com/watch?v=I0xOoyMeSF8</a:t>
            </a:r>
          </a:p>
          <a:p>
            <a:r>
              <a:rPr lang="en-GB" dirty="0"/>
              <a:t>Recall bias  - wins are overestimated in their strength and frequency while losses are underestimated and forgotten</a:t>
            </a:r>
          </a:p>
          <a:p>
            <a:r>
              <a:rPr lang="en-GB" dirty="0"/>
              <a:t>Gamblers fallacy – believe that even totally random events are influenced by past events. </a:t>
            </a:r>
            <a:r>
              <a:rPr lang="en-GB" i="1" dirty="0"/>
              <a:t>If something happens more frequently now, it is going to happen less frequently in future</a:t>
            </a:r>
          </a:p>
          <a:p>
            <a:r>
              <a:rPr lang="en-GB" dirty="0"/>
              <a:t>Near miss phenomenon - a failure that is felt to be close to win and thus raising hope for future success. Gives wrong information and produces excitement. Produces illusion of control even in pure games of chance.</a:t>
            </a:r>
            <a:r>
              <a:rPr lang="cs-CZ" dirty="0"/>
              <a:t> </a:t>
            </a:r>
            <a:r>
              <a:rPr lang="en-GB" dirty="0"/>
              <a:t>I</a:t>
            </a:r>
            <a:r>
              <a:rPr lang="en-GB" i="1" dirty="0"/>
              <a:t>t would be foolish to stop when I am so close… </a:t>
            </a:r>
            <a:r>
              <a:rPr lang="en-GB" dirty="0"/>
              <a:t>https://www.youtube.com/watch?v=uAZu0coArhI</a:t>
            </a:r>
          </a:p>
          <a:p>
            <a:endParaRPr lang="en-GB" i="1" dirty="0"/>
          </a:p>
          <a:p>
            <a:r>
              <a:rPr lang="cs-CZ" dirty="0"/>
              <a:t>https://www.youtube.com/watch?v=6NZuyfpQTms</a:t>
            </a:r>
          </a:p>
          <a:p>
            <a:endParaRPr lang="en-GB" dirty="0"/>
          </a:p>
          <a:p>
            <a:endParaRPr lang="en-GB" dirty="0"/>
          </a:p>
        </p:txBody>
      </p:sp>
    </p:spTree>
    <p:extLst>
      <p:ext uri="{BB962C8B-B14F-4D97-AF65-F5344CB8AC3E}">
        <p14:creationId xmlns:p14="http://schemas.microsoft.com/office/powerpoint/2010/main" val="399729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19C788-8DB6-4840-987F-BEA16B5ADE59}"/>
              </a:ext>
            </a:extLst>
          </p:cNvPr>
          <p:cNvSpPr>
            <a:spLocks noGrp="1"/>
          </p:cNvSpPr>
          <p:nvPr>
            <p:ph type="title"/>
          </p:nvPr>
        </p:nvSpPr>
        <p:spPr/>
        <p:txBody>
          <a:bodyPr/>
          <a:lstStyle/>
          <a:p>
            <a:r>
              <a:rPr lang="en-GB" dirty="0"/>
              <a:t>Negative effects</a:t>
            </a:r>
          </a:p>
        </p:txBody>
      </p:sp>
      <p:sp>
        <p:nvSpPr>
          <p:cNvPr id="3" name="Zástupný symbol pro obsah 2">
            <a:extLst>
              <a:ext uri="{FF2B5EF4-FFF2-40B4-BE49-F238E27FC236}">
                <a16:creationId xmlns:a16="http://schemas.microsoft.com/office/drawing/2014/main" id="{D708351F-4E78-4258-8270-A9F73108AB83}"/>
              </a:ext>
            </a:extLst>
          </p:cNvPr>
          <p:cNvSpPr>
            <a:spLocks noGrp="1"/>
          </p:cNvSpPr>
          <p:nvPr>
            <p:ph idx="1"/>
          </p:nvPr>
        </p:nvSpPr>
        <p:spPr/>
        <p:txBody>
          <a:bodyPr/>
          <a:lstStyle/>
          <a:p>
            <a:r>
              <a:rPr lang="en-GB" dirty="0"/>
              <a:t>Crime – majority of pathological gamblers have some experience with theft, fraud, robbery, assault &amp; blackmail</a:t>
            </a:r>
          </a:p>
          <a:p>
            <a:r>
              <a:rPr lang="en-GB" dirty="0"/>
              <a:t>Bankruptcy and other financial issues</a:t>
            </a:r>
          </a:p>
          <a:p>
            <a:r>
              <a:rPr lang="en-GB" dirty="0"/>
              <a:t>Deterioration of family situation</a:t>
            </a:r>
          </a:p>
          <a:p>
            <a:r>
              <a:rPr lang="en-GB" dirty="0"/>
              <a:t>Suicide – some suicidal intention in almost half of pathological gamblers</a:t>
            </a:r>
          </a:p>
          <a:p>
            <a:r>
              <a:rPr lang="en-GB" dirty="0"/>
              <a:t>Very high comorbidity with substance use – especially alcohol, nicotine, amphetamines – increase all health risks typical for those substances</a:t>
            </a:r>
          </a:p>
        </p:txBody>
      </p:sp>
    </p:spTree>
    <p:extLst>
      <p:ext uri="{BB962C8B-B14F-4D97-AF65-F5344CB8AC3E}">
        <p14:creationId xmlns:p14="http://schemas.microsoft.com/office/powerpoint/2010/main" val="1812647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Pathway</a:t>
            </a:r>
            <a:r>
              <a:rPr lang="cs-CZ" dirty="0"/>
              <a:t> – </a:t>
            </a:r>
            <a:r>
              <a:rPr lang="en-GB" dirty="0"/>
              <a:t>antisocial </a:t>
            </a:r>
            <a:r>
              <a:rPr lang="en-GB" dirty="0" err="1"/>
              <a:t>impulsivist</a:t>
            </a:r>
            <a:endParaRPr lang="en-GB" dirty="0"/>
          </a:p>
        </p:txBody>
      </p:sp>
      <p:sp>
        <p:nvSpPr>
          <p:cNvPr id="3" name="Zástupný symbol pro obsah 2"/>
          <p:cNvSpPr>
            <a:spLocks noGrp="1"/>
          </p:cNvSpPr>
          <p:nvPr>
            <p:ph idx="1"/>
          </p:nvPr>
        </p:nvSpPr>
        <p:spPr/>
        <p:txBody>
          <a:bodyPr/>
          <a:lstStyle/>
          <a:p>
            <a:endParaRPr lang="cs-CZ" dirty="0"/>
          </a:p>
          <a:p>
            <a:r>
              <a:rPr lang="en-GB" dirty="0"/>
              <a:t>Predominantly male</a:t>
            </a:r>
            <a:r>
              <a:rPr lang="cs-CZ" dirty="0"/>
              <a:t>s</a:t>
            </a:r>
            <a:endParaRPr lang="en-GB" dirty="0"/>
          </a:p>
          <a:p>
            <a:r>
              <a:rPr lang="en-GB" dirty="0"/>
              <a:t>Highest severity of pathology</a:t>
            </a:r>
          </a:p>
          <a:p>
            <a:r>
              <a:rPr lang="en-GB" dirty="0"/>
              <a:t>Common personality disorders, substance abuse, suicidality, criminality, low frustration tolerance, higher impulsivity and attention deficits</a:t>
            </a:r>
            <a:endParaRPr lang="cs-CZ" dirty="0"/>
          </a:p>
          <a:p>
            <a:r>
              <a:rPr lang="en-GB" dirty="0"/>
              <a:t>Under-stimulated – tendency to experience boredom </a:t>
            </a:r>
          </a:p>
          <a:p>
            <a:endParaRPr lang="cs-CZ" dirty="0"/>
          </a:p>
        </p:txBody>
      </p:sp>
    </p:spTree>
    <p:extLst>
      <p:ext uri="{BB962C8B-B14F-4D97-AF65-F5344CB8AC3E}">
        <p14:creationId xmlns:p14="http://schemas.microsoft.com/office/powerpoint/2010/main" val="9636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Pathway – emotionally vulnerable</a:t>
            </a:r>
          </a:p>
        </p:txBody>
      </p:sp>
      <p:sp>
        <p:nvSpPr>
          <p:cNvPr id="3" name="Zástupný symbol pro obsah 2"/>
          <p:cNvSpPr>
            <a:spLocks noGrp="1"/>
          </p:cNvSpPr>
          <p:nvPr>
            <p:ph idx="1"/>
          </p:nvPr>
        </p:nvSpPr>
        <p:spPr/>
        <p:txBody>
          <a:bodyPr/>
          <a:lstStyle/>
          <a:p>
            <a:r>
              <a:rPr lang="en-GB" dirty="0"/>
              <a:t>Higher rates of emotional difficulties, anxieties, depressiveness</a:t>
            </a:r>
          </a:p>
          <a:p>
            <a:r>
              <a:rPr lang="en-GB" dirty="0"/>
              <a:t>Gambling to cope with negative emotions, escape from life troubles (overstimulated)</a:t>
            </a:r>
          </a:p>
          <a:p>
            <a:r>
              <a:rPr lang="en-GB" dirty="0"/>
              <a:t>Lower rates of criminal activity compared to antisocial </a:t>
            </a:r>
            <a:r>
              <a:rPr lang="en-GB" dirty="0" err="1"/>
              <a:t>impulsivits</a:t>
            </a:r>
            <a:endParaRPr lang="en-GB" dirty="0"/>
          </a:p>
          <a:p>
            <a:r>
              <a:rPr lang="en-GB" dirty="0"/>
              <a:t>More typical for female gamblers</a:t>
            </a:r>
          </a:p>
          <a:p>
            <a:endParaRPr lang="en-GB" dirty="0"/>
          </a:p>
          <a:p>
            <a:r>
              <a:rPr lang="en-GB" dirty="0"/>
              <a:t>Telescopic effect -women start later in life but pathology develops in shorter time.</a:t>
            </a:r>
          </a:p>
          <a:p>
            <a:r>
              <a:rPr lang="en-GB" dirty="0"/>
              <a:t>However women tend to seek treatment more quickly than men</a:t>
            </a:r>
            <a:endParaRPr lang="cs-CZ" dirty="0"/>
          </a:p>
          <a:p>
            <a:endParaRPr lang="cs-CZ" dirty="0"/>
          </a:p>
        </p:txBody>
      </p:sp>
    </p:spTree>
    <p:extLst>
      <p:ext uri="{BB962C8B-B14F-4D97-AF65-F5344CB8AC3E}">
        <p14:creationId xmlns:p14="http://schemas.microsoft.com/office/powerpoint/2010/main" val="192970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Pathway – behaviourally conditioned</a:t>
            </a:r>
          </a:p>
        </p:txBody>
      </p:sp>
      <p:sp>
        <p:nvSpPr>
          <p:cNvPr id="3" name="Zástupný symbol pro obsah 2"/>
          <p:cNvSpPr>
            <a:spLocks noGrp="1"/>
          </p:cNvSpPr>
          <p:nvPr>
            <p:ph idx="1"/>
          </p:nvPr>
        </p:nvSpPr>
        <p:spPr/>
        <p:txBody>
          <a:bodyPr/>
          <a:lstStyle/>
          <a:p>
            <a:r>
              <a:rPr lang="en-GB" dirty="0"/>
              <a:t>Irrational believes, poor decision making</a:t>
            </a:r>
          </a:p>
          <a:p>
            <a:r>
              <a:rPr lang="en-GB" dirty="0"/>
              <a:t>Lower psychological, psychiatric conditions compared to other groups</a:t>
            </a:r>
          </a:p>
          <a:p>
            <a:r>
              <a:rPr lang="en-GB" dirty="0"/>
              <a:t>Lower severity of pathology – so called sub-pathological population population</a:t>
            </a:r>
            <a:endParaRPr lang="cs-CZ" dirty="0"/>
          </a:p>
          <a:p>
            <a:r>
              <a:rPr lang="en-GB" dirty="0"/>
              <a:t>Probably the largest group</a:t>
            </a:r>
          </a:p>
          <a:p>
            <a:endParaRPr lang="cs-CZ" dirty="0"/>
          </a:p>
        </p:txBody>
      </p:sp>
    </p:spTree>
    <p:extLst>
      <p:ext uri="{BB962C8B-B14F-4D97-AF65-F5344CB8AC3E}">
        <p14:creationId xmlns:p14="http://schemas.microsoft.com/office/powerpoint/2010/main" val="162429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6279C4-A795-4A19-99A8-5CF5B1905D1C}"/>
              </a:ext>
            </a:extLst>
          </p:cNvPr>
          <p:cNvSpPr>
            <a:spLocks noGrp="1"/>
          </p:cNvSpPr>
          <p:nvPr>
            <p:ph type="title"/>
          </p:nvPr>
        </p:nvSpPr>
        <p:spPr/>
        <p:txBody>
          <a:bodyPr/>
          <a:lstStyle/>
          <a:p>
            <a:r>
              <a:rPr lang="en-GB" dirty="0"/>
              <a:t>Behaviours that:</a:t>
            </a:r>
          </a:p>
        </p:txBody>
      </p:sp>
      <p:sp>
        <p:nvSpPr>
          <p:cNvPr id="3" name="Zástupný symbol pro obsah 2">
            <a:extLst>
              <a:ext uri="{FF2B5EF4-FFF2-40B4-BE49-F238E27FC236}">
                <a16:creationId xmlns:a16="http://schemas.microsoft.com/office/drawing/2014/main" id="{C4D4C4A4-F984-4A4E-AD55-EA8E84FE5F02}"/>
              </a:ext>
            </a:extLst>
          </p:cNvPr>
          <p:cNvSpPr>
            <a:spLocks noGrp="1"/>
          </p:cNvSpPr>
          <p:nvPr>
            <p:ph idx="1"/>
          </p:nvPr>
        </p:nvSpPr>
        <p:spPr/>
        <p:txBody>
          <a:bodyPr>
            <a:normAutofit/>
          </a:bodyPr>
          <a:lstStyle/>
          <a:p>
            <a:r>
              <a:rPr lang="en-GB" dirty="0"/>
              <a:t>Have a potential to produce short-term reward</a:t>
            </a:r>
          </a:p>
          <a:p>
            <a:r>
              <a:rPr lang="en-GB" dirty="0"/>
              <a:t>Individuals tend to engage these behaviours repetitively and with diminished control </a:t>
            </a:r>
          </a:p>
          <a:p>
            <a:r>
              <a:rPr lang="en-GB" dirty="0"/>
              <a:t>With persistent pattern of engagement in these behaviours it leads to problems and conflicts over time</a:t>
            </a:r>
          </a:p>
          <a:p>
            <a:endParaRPr lang="en-GB" dirty="0"/>
          </a:p>
          <a:p>
            <a:r>
              <a:rPr lang="en-GB" dirty="0"/>
              <a:t>Behaviours that have similar symptoms as substance addictions (in Griffiths’ model salience, euphoria, tolerance, conflicts, relapse &amp; reinstatement. Questionable presence of withdrawal symptoms).</a:t>
            </a:r>
          </a:p>
          <a:p>
            <a:endParaRPr lang="en-GB" dirty="0"/>
          </a:p>
          <a:p>
            <a:endParaRPr lang="en-GB" dirty="0"/>
          </a:p>
        </p:txBody>
      </p:sp>
    </p:spTree>
    <p:extLst>
      <p:ext uri="{BB962C8B-B14F-4D97-AF65-F5344CB8AC3E}">
        <p14:creationId xmlns:p14="http://schemas.microsoft.com/office/powerpoint/2010/main" val="4001062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Gambling online</a:t>
            </a:r>
          </a:p>
        </p:txBody>
      </p:sp>
      <p:sp>
        <p:nvSpPr>
          <p:cNvPr id="3" name="Zástupný symbol pro obsah 2"/>
          <p:cNvSpPr>
            <a:spLocks noGrp="1"/>
          </p:cNvSpPr>
          <p:nvPr>
            <p:ph idx="1"/>
          </p:nvPr>
        </p:nvSpPr>
        <p:spPr/>
        <p:txBody>
          <a:bodyPr/>
          <a:lstStyle/>
          <a:p>
            <a:r>
              <a:rPr lang="en-GB" dirty="0"/>
              <a:t>casinos (roulette, slot machines)</a:t>
            </a:r>
          </a:p>
          <a:p>
            <a:r>
              <a:rPr lang="en-GB" dirty="0"/>
              <a:t>poker</a:t>
            </a:r>
          </a:p>
          <a:p>
            <a:r>
              <a:rPr lang="en-GB" dirty="0"/>
              <a:t>sport betting</a:t>
            </a:r>
            <a:r>
              <a:rPr lang="cs-CZ" dirty="0"/>
              <a:t> &amp; live </a:t>
            </a:r>
            <a:r>
              <a:rPr lang="en-GB" dirty="0"/>
              <a:t>betting</a:t>
            </a:r>
          </a:p>
          <a:p>
            <a:r>
              <a:rPr lang="en-GB" dirty="0"/>
              <a:t>lotteries, bingo</a:t>
            </a:r>
          </a:p>
          <a:p>
            <a:r>
              <a:rPr lang="en-GB" dirty="0"/>
              <a:t>skilful gaming (mah-jong, chess, knowledge games)</a:t>
            </a:r>
          </a:p>
          <a:p>
            <a:endParaRPr lang="en-GB" dirty="0"/>
          </a:p>
          <a:p>
            <a:r>
              <a:rPr lang="en-GB" dirty="0"/>
              <a:t>Even regular computer games include more and more gambling features</a:t>
            </a:r>
          </a:p>
          <a:p>
            <a:endParaRPr lang="cs-CZ" dirty="0"/>
          </a:p>
          <a:p>
            <a:endParaRPr lang="cs-CZ" dirty="0"/>
          </a:p>
        </p:txBody>
      </p:sp>
    </p:spTree>
    <p:extLst>
      <p:ext uri="{BB962C8B-B14F-4D97-AF65-F5344CB8AC3E}">
        <p14:creationId xmlns:p14="http://schemas.microsoft.com/office/powerpoint/2010/main" val="367608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Gambling</a:t>
            </a:r>
            <a:r>
              <a:rPr lang="cs-CZ" dirty="0"/>
              <a:t> online</a:t>
            </a:r>
          </a:p>
        </p:txBody>
      </p:sp>
      <p:sp>
        <p:nvSpPr>
          <p:cNvPr id="3" name="Zástupný symbol pro obsah 2"/>
          <p:cNvSpPr>
            <a:spLocks noGrp="1"/>
          </p:cNvSpPr>
          <p:nvPr>
            <p:ph idx="1"/>
          </p:nvPr>
        </p:nvSpPr>
        <p:spPr/>
        <p:txBody>
          <a:bodyPr/>
          <a:lstStyle/>
          <a:p>
            <a:r>
              <a:rPr lang="en-GB" dirty="0"/>
              <a:t>Even when legal and thus accessible – increase in prevalence of gambling is rather small in general population</a:t>
            </a:r>
          </a:p>
          <a:p>
            <a:r>
              <a:rPr lang="en-GB" dirty="0"/>
              <a:t>However increase in adolescents who are not allowed to gamble otherwise – online gambling may serve as a gateway for regular gambling or may develop to pathology itself</a:t>
            </a:r>
          </a:p>
          <a:p>
            <a:r>
              <a:rPr lang="en-GB" dirty="0"/>
              <a:t>Attractive for males, younger, with above average income BUT pathological online gamblers have rather below average income</a:t>
            </a:r>
          </a:p>
        </p:txBody>
      </p:sp>
    </p:spTree>
    <p:extLst>
      <p:ext uri="{BB962C8B-B14F-4D97-AF65-F5344CB8AC3E}">
        <p14:creationId xmlns:p14="http://schemas.microsoft.com/office/powerpoint/2010/main" val="34276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Gambling online</a:t>
            </a:r>
          </a:p>
        </p:txBody>
      </p:sp>
      <p:sp>
        <p:nvSpPr>
          <p:cNvPr id="3" name="Zástupný symbol pro obsah 2"/>
          <p:cNvSpPr>
            <a:spLocks noGrp="1"/>
          </p:cNvSpPr>
          <p:nvPr>
            <p:ph idx="1"/>
          </p:nvPr>
        </p:nvSpPr>
        <p:spPr/>
        <p:txBody>
          <a:bodyPr>
            <a:normAutofit/>
          </a:bodyPr>
          <a:lstStyle/>
          <a:p>
            <a:pPr marL="0" indent="0">
              <a:buNone/>
            </a:pPr>
            <a:r>
              <a:rPr lang="en-GB" dirty="0"/>
              <a:t>Pathological offline  and online gambling are not necessarily related</a:t>
            </a:r>
          </a:p>
          <a:p>
            <a:r>
              <a:rPr lang="en-GB" dirty="0"/>
              <a:t>For some</a:t>
            </a:r>
            <a:r>
              <a:rPr lang="cs-CZ" dirty="0"/>
              <a:t> </a:t>
            </a:r>
            <a:r>
              <a:rPr lang="en-GB" dirty="0"/>
              <a:t>online gambling is</a:t>
            </a:r>
            <a:r>
              <a:rPr lang="cs-CZ" dirty="0"/>
              <a:t> </a:t>
            </a:r>
            <a:r>
              <a:rPr lang="en-GB" dirty="0"/>
              <a:t>only a momentary activity when (preferred) offline gambling is not accessible</a:t>
            </a:r>
          </a:p>
          <a:p>
            <a:r>
              <a:rPr lang="en-GB" dirty="0"/>
              <a:t>Both offline and online venues attract different personalities</a:t>
            </a:r>
            <a:endParaRPr lang="cs-CZ" dirty="0"/>
          </a:p>
          <a:p>
            <a:r>
              <a:rPr lang="en-GB" dirty="0"/>
              <a:t>Lower related risks </a:t>
            </a:r>
            <a:r>
              <a:rPr lang="cs-CZ" dirty="0"/>
              <a:t>–</a:t>
            </a:r>
            <a:r>
              <a:rPr lang="en-GB" dirty="0"/>
              <a:t> lower</a:t>
            </a:r>
            <a:r>
              <a:rPr lang="cs-CZ" dirty="0"/>
              <a:t> </a:t>
            </a:r>
            <a:r>
              <a:rPr lang="en-GB" dirty="0"/>
              <a:t>exposure to </a:t>
            </a:r>
            <a:r>
              <a:rPr lang="cs-CZ" dirty="0"/>
              <a:t>substance use</a:t>
            </a:r>
            <a:r>
              <a:rPr lang="en-GB" dirty="0"/>
              <a:t> and criminal environment</a:t>
            </a:r>
          </a:p>
          <a:p>
            <a:endParaRPr lang="cs-CZ" dirty="0"/>
          </a:p>
        </p:txBody>
      </p:sp>
    </p:spTree>
    <p:extLst>
      <p:ext uri="{BB962C8B-B14F-4D97-AF65-F5344CB8AC3E}">
        <p14:creationId xmlns:p14="http://schemas.microsoft.com/office/powerpoint/2010/main" val="3661327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Gambling online</a:t>
            </a:r>
          </a:p>
        </p:txBody>
      </p:sp>
      <p:sp>
        <p:nvSpPr>
          <p:cNvPr id="3" name="Zástupný symbol pro obsah 2"/>
          <p:cNvSpPr>
            <a:spLocks noGrp="1"/>
          </p:cNvSpPr>
          <p:nvPr>
            <p:ph idx="1"/>
          </p:nvPr>
        </p:nvSpPr>
        <p:spPr/>
        <p:txBody>
          <a:bodyPr>
            <a:normAutofit fontScale="92500" lnSpcReduction="10000"/>
          </a:bodyPr>
          <a:lstStyle/>
          <a:p>
            <a:pPr marL="0" indent="0">
              <a:buNone/>
            </a:pPr>
            <a:r>
              <a:rPr lang="en-GB" dirty="0"/>
              <a:t>Online gambling is potentially riskier because</a:t>
            </a:r>
          </a:p>
          <a:p>
            <a:r>
              <a:rPr lang="en-GB" dirty="0"/>
              <a:t>Accessible anytime anywhere</a:t>
            </a:r>
          </a:p>
          <a:p>
            <a:r>
              <a:rPr lang="en-GB" dirty="0"/>
              <a:t>Lower social control when on computer – what one does may not be transparent for long time</a:t>
            </a:r>
            <a:r>
              <a:rPr lang="cs-CZ" dirty="0"/>
              <a:t>. </a:t>
            </a:r>
          </a:p>
          <a:p>
            <a:r>
              <a:rPr lang="cs-CZ" dirty="0"/>
              <a:t>Anonymity on </a:t>
            </a:r>
            <a:r>
              <a:rPr lang="en-GB" dirty="0"/>
              <a:t>the </a:t>
            </a:r>
            <a:r>
              <a:rPr lang="cs-CZ" dirty="0"/>
              <a:t>internet</a:t>
            </a:r>
            <a:endParaRPr lang="en-GB" dirty="0"/>
          </a:p>
          <a:p>
            <a:r>
              <a:rPr lang="en-GB" dirty="0"/>
              <a:t>Significantly lower age of most online gamblers</a:t>
            </a:r>
          </a:p>
          <a:p>
            <a:r>
              <a:rPr lang="en-GB" dirty="0"/>
              <a:t>Online casinos use strategies like </a:t>
            </a:r>
            <a:r>
              <a:rPr lang="en-GB" i="1" dirty="0"/>
              <a:t>training rooms</a:t>
            </a:r>
            <a:r>
              <a:rPr lang="en-GB" dirty="0"/>
              <a:t>, </a:t>
            </a:r>
            <a:r>
              <a:rPr lang="en-GB" i="1" dirty="0"/>
              <a:t>play for free </a:t>
            </a:r>
            <a:r>
              <a:rPr lang="en-GB" dirty="0"/>
              <a:t>etc. – online gambler may be pre-conditioned even before regular gambling starts</a:t>
            </a:r>
            <a:endParaRPr lang="cs-CZ" dirty="0"/>
          </a:p>
          <a:p>
            <a:r>
              <a:rPr lang="en-GB" dirty="0"/>
              <a:t>Electronic money not as real as real money</a:t>
            </a:r>
            <a:endParaRPr lang="cs-CZ" dirty="0"/>
          </a:p>
          <a:p>
            <a:r>
              <a:rPr lang="en-GB" dirty="0"/>
              <a:t>Higher illusion of skills involved</a:t>
            </a:r>
            <a:endParaRPr lang="cs-CZ" dirty="0"/>
          </a:p>
          <a:p>
            <a:endParaRPr lang="en-GB" dirty="0"/>
          </a:p>
        </p:txBody>
      </p:sp>
    </p:spTree>
    <p:extLst>
      <p:ext uri="{BB962C8B-B14F-4D97-AF65-F5344CB8AC3E}">
        <p14:creationId xmlns:p14="http://schemas.microsoft.com/office/powerpoint/2010/main" val="2665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8/82/Las_Vegas_slot_mach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121" y="-1"/>
            <a:ext cx="5063920" cy="35375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4.bp.blogspot.com/-W6g-bk5KjlY/VoyHrnRD2OI/AAAAAAAAAno/vicNes_OjU8/s1600/images.jpeg">
            <a:extLst>
              <a:ext uri="{FF2B5EF4-FFF2-40B4-BE49-F238E27FC236}">
                <a16:creationId xmlns:a16="http://schemas.microsoft.com/office/drawing/2014/main" id="{E55CA4F5-DB14-4135-8F1E-82B2CEC04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04121" cy="4425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hehealthygamer.com/wp-content/uploads/2015/02/onling-gaming-addiction.jpg">
            <a:extLst>
              <a:ext uri="{FF2B5EF4-FFF2-40B4-BE49-F238E27FC236}">
                <a16:creationId xmlns:a16="http://schemas.microsoft.com/office/drawing/2014/main" id="{CB49485B-87CA-489B-9E89-357CDBA62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415" y="0"/>
            <a:ext cx="4171404" cy="32847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dn.psychologytoday.com/sites/default/files/blogs/117498/2014/12/167281-172182.jpg">
            <a:extLst>
              <a:ext uri="{FF2B5EF4-FFF2-40B4-BE49-F238E27FC236}">
                <a16:creationId xmlns:a16="http://schemas.microsoft.com/office/drawing/2014/main" id="{D81B45A8-E1B8-484B-8E7C-28EEF9DD36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8041" y="3204519"/>
            <a:ext cx="3990778" cy="23421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brimg.net/images/compulsive-spending-traps-8-coupon.jpg">
            <a:extLst>
              <a:ext uri="{FF2B5EF4-FFF2-40B4-BE49-F238E27FC236}">
                <a16:creationId xmlns:a16="http://schemas.microsoft.com/office/drawing/2014/main" id="{1094606D-6F04-485B-B097-CAF0FEDBA0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25023"/>
            <a:ext cx="3162870" cy="2432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dn2.blisstree.com/wp-content/uploads/2012/08/original-640x360.jpg">
            <a:extLst>
              <a:ext uri="{FF2B5EF4-FFF2-40B4-BE49-F238E27FC236}">
                <a16:creationId xmlns:a16="http://schemas.microsoft.com/office/drawing/2014/main" id="{8D17A3E9-9095-4FEC-AF94-4016A6E493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871" y="5208113"/>
            <a:ext cx="2933130" cy="16498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ciencenordic.com/sites/default/files/imagecache/620x/shutterstock_134447465_0.jpg">
            <a:extLst>
              <a:ext uri="{FF2B5EF4-FFF2-40B4-BE49-F238E27FC236}">
                <a16:creationId xmlns:a16="http://schemas.microsoft.com/office/drawing/2014/main" id="{C87A3847-55AF-4103-B751-3756AD475D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1842" y="3537502"/>
            <a:ext cx="3754656" cy="33246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userscontent2.emaze.com/images/8040deed-e07d-4655-91ec-8b66142ed464/dff35194-8bd5-4aa7-8f13-fc8def697e0eimage1.jpeg">
            <a:extLst>
              <a:ext uri="{FF2B5EF4-FFF2-40B4-BE49-F238E27FC236}">
                <a16:creationId xmlns:a16="http://schemas.microsoft.com/office/drawing/2014/main" id="{9F713F4B-60B2-460A-9633-E74EDAE21D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6498" y="4739330"/>
            <a:ext cx="3385502" cy="2118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i.giphy.com/3mo3WBFrvVTYk.gif">
            <a:extLst>
              <a:ext uri="{FF2B5EF4-FFF2-40B4-BE49-F238E27FC236}">
                <a16:creationId xmlns:a16="http://schemas.microsoft.com/office/drawing/2014/main" id="{F08A172A-FDF2-4D1D-8770-0091E969973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104121" y="2921215"/>
            <a:ext cx="3057350" cy="22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3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7D76E8-152C-45C3-AE12-9D0E7D2322A9}"/>
              </a:ext>
            </a:extLst>
          </p:cNvPr>
          <p:cNvSpPr>
            <a:spLocks noGrp="1"/>
          </p:cNvSpPr>
          <p:nvPr>
            <p:ph type="title"/>
          </p:nvPr>
        </p:nvSpPr>
        <p:spPr/>
        <p:txBody>
          <a:bodyPr/>
          <a:lstStyle/>
          <a:p>
            <a:r>
              <a:rPr lang="en-GB" dirty="0"/>
              <a:t>Similarities with substance addiction</a:t>
            </a:r>
          </a:p>
        </p:txBody>
      </p:sp>
      <p:sp>
        <p:nvSpPr>
          <p:cNvPr id="3" name="Zástupný symbol pro obsah 2">
            <a:extLst>
              <a:ext uri="{FF2B5EF4-FFF2-40B4-BE49-F238E27FC236}">
                <a16:creationId xmlns:a16="http://schemas.microsoft.com/office/drawing/2014/main" id="{BE996036-0C87-45F1-B552-3009434F2A60}"/>
              </a:ext>
            </a:extLst>
          </p:cNvPr>
          <p:cNvSpPr>
            <a:spLocks noGrp="1"/>
          </p:cNvSpPr>
          <p:nvPr>
            <p:ph idx="1"/>
          </p:nvPr>
        </p:nvSpPr>
        <p:spPr>
          <a:xfrm>
            <a:off x="838200" y="1825625"/>
            <a:ext cx="10515600" cy="4859260"/>
          </a:xfrm>
        </p:spPr>
        <p:txBody>
          <a:bodyPr>
            <a:normAutofit fontScale="92500" lnSpcReduction="20000"/>
          </a:bodyPr>
          <a:lstStyle/>
          <a:p>
            <a:r>
              <a:rPr lang="en-GB" dirty="0"/>
              <a:t>Both have similar course: they start as ego-syntonic and slowly develop into ego-dystonic (love-hate relationship with the subject of addiction). Ego-syntonic = in harmony with ego (its values, goals, needs) ego-syntonic = opposite to one’s needs, values, self. Ego-syntonic nature of these behaviours is the reason</a:t>
            </a:r>
            <a:r>
              <a:rPr lang="cs-CZ" dirty="0"/>
              <a:t> </a:t>
            </a:r>
            <a:r>
              <a:rPr lang="en-GB" dirty="0"/>
              <a:t>why we do not label them as obsessive-compulsive disorders.</a:t>
            </a:r>
          </a:p>
          <a:p>
            <a:r>
              <a:rPr lang="en-GB" dirty="0"/>
              <a:t>High mutual cooccurrence – gamblers often show pathological use of alcohol, nicotine, or even amphetamines. Pathological gamblers have several times higher chance of being diagnosed as addicts to some substance. Cooccurrence of behavioural addiction and substance addiction predicts increased severity of each</a:t>
            </a:r>
          </a:p>
          <a:p>
            <a:r>
              <a:rPr lang="en-GB" dirty="0"/>
              <a:t>Similar personality profiles – males of younger age are more susceptible. Increased impulsivity, sensation-seeking, ADHD and decreased harm avoidance (internet based addictions are exception – harm avoidance is increased). Increased comorbidity with depressive symptoms</a:t>
            </a:r>
          </a:p>
          <a:p>
            <a:endParaRPr lang="en-GB" dirty="0"/>
          </a:p>
          <a:p>
            <a:endParaRPr lang="en-GB" dirty="0"/>
          </a:p>
        </p:txBody>
      </p:sp>
    </p:spTree>
    <p:extLst>
      <p:ext uri="{BB962C8B-B14F-4D97-AF65-F5344CB8AC3E}">
        <p14:creationId xmlns:p14="http://schemas.microsoft.com/office/powerpoint/2010/main" val="400771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9E9561-DF72-498E-B27A-1A764530D935}"/>
              </a:ext>
            </a:extLst>
          </p:cNvPr>
          <p:cNvSpPr>
            <a:spLocks noGrp="1"/>
          </p:cNvSpPr>
          <p:nvPr>
            <p:ph type="title"/>
          </p:nvPr>
        </p:nvSpPr>
        <p:spPr/>
        <p:txBody>
          <a:bodyPr/>
          <a:lstStyle/>
          <a:p>
            <a:r>
              <a:rPr lang="en-GB" dirty="0"/>
              <a:t>Similarities with substance addiction</a:t>
            </a:r>
          </a:p>
        </p:txBody>
      </p:sp>
      <p:sp>
        <p:nvSpPr>
          <p:cNvPr id="3" name="Zástupný symbol pro obsah 2">
            <a:extLst>
              <a:ext uri="{FF2B5EF4-FFF2-40B4-BE49-F238E27FC236}">
                <a16:creationId xmlns:a16="http://schemas.microsoft.com/office/drawing/2014/main" id="{F8BB91C0-DC5F-4A27-BF3B-39096ACA8BE6}"/>
              </a:ext>
            </a:extLst>
          </p:cNvPr>
          <p:cNvSpPr>
            <a:spLocks noGrp="1"/>
          </p:cNvSpPr>
          <p:nvPr>
            <p:ph idx="1"/>
          </p:nvPr>
        </p:nvSpPr>
        <p:spPr/>
        <p:txBody>
          <a:bodyPr>
            <a:normAutofit fontScale="85000" lnSpcReduction="20000"/>
          </a:bodyPr>
          <a:lstStyle/>
          <a:p>
            <a:r>
              <a:rPr lang="en-GB" dirty="0"/>
              <a:t>Similar cognitive deficits  - e.g. cues related to addiction are processed faster. Cue-association found in the same brain areas</a:t>
            </a:r>
          </a:p>
          <a:p>
            <a:r>
              <a:rPr lang="en-GB" dirty="0"/>
              <a:t>Alteration in functioning of mesolimbic dopamine pathways reported – both substance and behavioural addictions are primarily disorder of motivation and learning</a:t>
            </a:r>
          </a:p>
          <a:p>
            <a:r>
              <a:rPr lang="en-GB" dirty="0"/>
              <a:t>Parkinson patients treated by dopamine agonists found (is some cases) to develop behavioural addictions like</a:t>
            </a:r>
          </a:p>
          <a:p>
            <a:r>
              <a:rPr lang="en-GB" dirty="0"/>
              <a:t>Reward deficiency syndrome (gene-based decreased number of dopamine D2 receptors) found also in gamblers</a:t>
            </a:r>
          </a:p>
          <a:p>
            <a:r>
              <a:rPr lang="en-GB" dirty="0"/>
              <a:t>Behavioural component is very strong also in substance addictions</a:t>
            </a:r>
          </a:p>
          <a:p>
            <a:r>
              <a:rPr lang="en-GB" dirty="0"/>
              <a:t>Similar responsiveness to treatment  - in most cases, even substance use treatment targets the behavioural/cognitive/psychological component of addiction. No medication for behavioural addictions yet, but promising results in use of opioid antagonists used for alcohol and opioid addictions.</a:t>
            </a:r>
          </a:p>
        </p:txBody>
      </p:sp>
    </p:spTree>
    <p:extLst>
      <p:ext uri="{BB962C8B-B14F-4D97-AF65-F5344CB8AC3E}">
        <p14:creationId xmlns:p14="http://schemas.microsoft.com/office/powerpoint/2010/main" val="281974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E0E063-B61F-470B-A4B0-1F69959A9214}"/>
              </a:ext>
            </a:extLst>
          </p:cNvPr>
          <p:cNvSpPr>
            <a:spLocks noGrp="1"/>
          </p:cNvSpPr>
          <p:nvPr>
            <p:ph type="title"/>
          </p:nvPr>
        </p:nvSpPr>
        <p:spPr/>
        <p:txBody>
          <a:bodyPr/>
          <a:lstStyle/>
          <a:p>
            <a:r>
              <a:rPr lang="en-GB" dirty="0"/>
              <a:t>But it may just not exist because</a:t>
            </a:r>
          </a:p>
        </p:txBody>
      </p:sp>
      <p:sp>
        <p:nvSpPr>
          <p:cNvPr id="3" name="Zástupný symbol pro obsah 2">
            <a:extLst>
              <a:ext uri="{FF2B5EF4-FFF2-40B4-BE49-F238E27FC236}">
                <a16:creationId xmlns:a16="http://schemas.microsoft.com/office/drawing/2014/main" id="{C92AD103-1A50-46A4-A9B4-EF5126A894B1}"/>
              </a:ext>
            </a:extLst>
          </p:cNvPr>
          <p:cNvSpPr>
            <a:spLocks noGrp="1"/>
          </p:cNvSpPr>
          <p:nvPr>
            <p:ph idx="1"/>
          </p:nvPr>
        </p:nvSpPr>
        <p:spPr/>
        <p:txBody>
          <a:bodyPr>
            <a:normAutofit lnSpcReduction="10000"/>
          </a:bodyPr>
          <a:lstStyle/>
          <a:p>
            <a:r>
              <a:rPr lang="en-GB" dirty="0"/>
              <a:t>We know too little. 1) evidence comes mostly from gambling studies- are there any other behavioural addictions at all? 2) no animal studies 3) only few and short longitudinal studies 4) very limited family and genetic studies</a:t>
            </a:r>
          </a:p>
          <a:p>
            <a:r>
              <a:rPr lang="en-GB" dirty="0"/>
              <a:t>Normativity issue – is behavioural addiction just a new label for bad behaviour? Aren’t we over-pathologizing certain behaviours? Aren’t we spreading  unnecessary panic?</a:t>
            </a:r>
          </a:p>
          <a:p>
            <a:r>
              <a:rPr lang="en-GB" dirty="0"/>
              <a:t>Problems with tolerance and especially withdrawal symptoms – behavioural and substance addiction may be less similar than we think. However, all research in this field was done through optics of substance addictions and thus may be biased from the beginning</a:t>
            </a:r>
          </a:p>
          <a:p>
            <a:endParaRPr lang="en-GB" dirty="0"/>
          </a:p>
        </p:txBody>
      </p:sp>
    </p:spTree>
    <p:extLst>
      <p:ext uri="{BB962C8B-B14F-4D97-AF65-F5344CB8AC3E}">
        <p14:creationId xmlns:p14="http://schemas.microsoft.com/office/powerpoint/2010/main" val="144397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FECCBE-F3A6-487E-ABE1-69F9A63CAC55}"/>
              </a:ext>
            </a:extLst>
          </p:cNvPr>
          <p:cNvSpPr>
            <a:spLocks noGrp="1"/>
          </p:cNvSpPr>
          <p:nvPr>
            <p:ph type="title"/>
          </p:nvPr>
        </p:nvSpPr>
        <p:spPr/>
        <p:txBody>
          <a:bodyPr/>
          <a:lstStyle/>
          <a:p>
            <a:r>
              <a:rPr lang="en-GB" dirty="0"/>
              <a:t>diagnostics</a:t>
            </a:r>
          </a:p>
        </p:txBody>
      </p:sp>
      <p:sp>
        <p:nvSpPr>
          <p:cNvPr id="3" name="Zástupný symbol pro obsah 2">
            <a:extLst>
              <a:ext uri="{FF2B5EF4-FFF2-40B4-BE49-F238E27FC236}">
                <a16:creationId xmlns:a16="http://schemas.microsoft.com/office/drawing/2014/main" id="{42649D43-08A0-497B-AE19-297A52F2BB7C}"/>
              </a:ext>
            </a:extLst>
          </p:cNvPr>
          <p:cNvSpPr>
            <a:spLocks noGrp="1"/>
          </p:cNvSpPr>
          <p:nvPr>
            <p:ph idx="1"/>
          </p:nvPr>
        </p:nvSpPr>
        <p:spPr/>
        <p:txBody>
          <a:bodyPr>
            <a:normAutofit fontScale="92500"/>
          </a:bodyPr>
          <a:lstStyle/>
          <a:p>
            <a:r>
              <a:rPr lang="en-GB" dirty="0"/>
              <a:t>Gambling included in DSM-IV and ICD10 under umbrella of Impulse Control Disorders = disorders characterized by failure in temptation (e.g. kleptomania, pyromania,…). Other potential behavioural addictions could be diagnosed as “impulse control disorder unspecified/other”</a:t>
            </a:r>
          </a:p>
          <a:p>
            <a:r>
              <a:rPr lang="en-GB" dirty="0"/>
              <a:t>DSM-5 (2013) included gambling as addiction. Internet gaming disorder included only as experimental diagnosis</a:t>
            </a:r>
          </a:p>
          <a:p>
            <a:r>
              <a:rPr lang="en-GB" dirty="0"/>
              <a:t>ICD11 (2018) included both gambling and gaming plus “other”</a:t>
            </a:r>
          </a:p>
          <a:p>
            <a:endParaRPr lang="en-GB" dirty="0"/>
          </a:p>
          <a:p>
            <a:r>
              <a:rPr lang="en-GB" dirty="0"/>
              <a:t>Other behavioural addictions rely on survey questionnaires – we do not have sufficient data even for gaming.</a:t>
            </a:r>
          </a:p>
        </p:txBody>
      </p:sp>
    </p:spTree>
    <p:extLst>
      <p:ext uri="{BB962C8B-B14F-4D97-AF65-F5344CB8AC3E}">
        <p14:creationId xmlns:p14="http://schemas.microsoft.com/office/powerpoint/2010/main" val="156077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007613-DF93-4141-9FF4-23A48F3B4EEE}"/>
              </a:ext>
            </a:extLst>
          </p:cNvPr>
          <p:cNvSpPr>
            <a:spLocks noGrp="1"/>
          </p:cNvSpPr>
          <p:nvPr>
            <p:ph type="title"/>
          </p:nvPr>
        </p:nvSpPr>
        <p:spPr/>
        <p:txBody>
          <a:bodyPr/>
          <a:lstStyle/>
          <a:p>
            <a:r>
              <a:rPr lang="en-GB" dirty="0"/>
              <a:t>GAMBLING</a:t>
            </a:r>
          </a:p>
        </p:txBody>
      </p:sp>
      <p:pic>
        <p:nvPicPr>
          <p:cNvPr id="4" name="Picture 4" descr="http://cdn.images.express.co.uk/img/dynamic/1/590x/lotto-logo-611142.jpg">
            <a:extLst>
              <a:ext uri="{FF2B5EF4-FFF2-40B4-BE49-F238E27FC236}">
                <a16:creationId xmlns:a16="http://schemas.microsoft.com/office/drawing/2014/main" id="{4CD7FADF-EEE1-4472-B259-0FAB6DF5E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3928"/>
            <a:ext cx="3867150" cy="2294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8/82/Las_Vegas_slot_machines.jpg">
            <a:extLst>
              <a:ext uri="{FF2B5EF4-FFF2-40B4-BE49-F238E27FC236}">
                <a16:creationId xmlns:a16="http://schemas.microsoft.com/office/drawing/2014/main" id="{A1AA935F-A03E-403E-A01A-2C34D6BCD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1" y="4569064"/>
            <a:ext cx="3276600" cy="2288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gambling-systems.com/roulette-system.jpg">
            <a:extLst>
              <a:ext uri="{FF2B5EF4-FFF2-40B4-BE49-F238E27FC236}">
                <a16:creationId xmlns:a16="http://schemas.microsoft.com/office/drawing/2014/main" id="{4C81C7A2-F175-47BE-9497-1151F3493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1" y="4569255"/>
            <a:ext cx="3438524" cy="2288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opbet.eu/news/wp-content/uploads/2013/09/Sportsbook-101-Parlays-vs.-Teasers.jpg">
            <a:extLst>
              <a:ext uri="{FF2B5EF4-FFF2-40B4-BE49-F238E27FC236}">
                <a16:creationId xmlns:a16="http://schemas.microsoft.com/office/drawing/2014/main" id="{F5B0F8C8-B11F-40BD-9E72-4D13C49D70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6" y="1962150"/>
            <a:ext cx="3904968" cy="26017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goodwp.com/images/201211/goodwp.com_25745.jpg">
            <a:extLst>
              <a:ext uri="{FF2B5EF4-FFF2-40B4-BE49-F238E27FC236}">
                <a16:creationId xmlns:a16="http://schemas.microsoft.com/office/drawing/2014/main" id="{6A550753-ECDD-4F9A-982C-CFFC6913E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150" y="1959027"/>
            <a:ext cx="4171950" cy="260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419749-7FEB-4E2D-B82D-EE3FD156522E}"/>
              </a:ext>
            </a:extLst>
          </p:cNvPr>
          <p:cNvSpPr>
            <a:spLocks noGrp="1"/>
          </p:cNvSpPr>
          <p:nvPr>
            <p:ph type="title"/>
          </p:nvPr>
        </p:nvSpPr>
        <p:spPr/>
        <p:txBody>
          <a:bodyPr/>
          <a:lstStyle/>
          <a:p>
            <a:r>
              <a:rPr lang="en-GB" dirty="0"/>
              <a:t>gambling</a:t>
            </a:r>
          </a:p>
        </p:txBody>
      </p:sp>
      <p:sp>
        <p:nvSpPr>
          <p:cNvPr id="3" name="Zástupný symbol pro obsah 2">
            <a:extLst>
              <a:ext uri="{FF2B5EF4-FFF2-40B4-BE49-F238E27FC236}">
                <a16:creationId xmlns:a16="http://schemas.microsoft.com/office/drawing/2014/main" id="{B8939BC5-84DB-4B20-B8C0-AAE582B66350}"/>
              </a:ext>
            </a:extLst>
          </p:cNvPr>
          <p:cNvSpPr>
            <a:spLocks noGrp="1"/>
          </p:cNvSpPr>
          <p:nvPr>
            <p:ph idx="1"/>
          </p:nvPr>
        </p:nvSpPr>
        <p:spPr/>
        <p:txBody>
          <a:bodyPr>
            <a:normAutofit lnSpcReduction="10000"/>
          </a:bodyPr>
          <a:lstStyle/>
          <a:p>
            <a:r>
              <a:rPr lang="en-GB" dirty="0"/>
              <a:t>Popular entertainment from the beginning of mankind</a:t>
            </a:r>
          </a:p>
          <a:p>
            <a:r>
              <a:rPr lang="en-GB" dirty="0"/>
              <a:t>“a game o chance”</a:t>
            </a:r>
          </a:p>
          <a:p>
            <a:endParaRPr lang="en-GB" dirty="0"/>
          </a:p>
          <a:p>
            <a:r>
              <a:rPr lang="en-GB" dirty="0"/>
              <a:t>Games differ in speed (tempo)</a:t>
            </a:r>
            <a:r>
              <a:rPr lang="cs-CZ" dirty="0"/>
              <a:t>;</a:t>
            </a:r>
            <a:r>
              <a:rPr lang="en-GB" dirty="0"/>
              <a:t> size of bet, prize structure</a:t>
            </a:r>
            <a:r>
              <a:rPr lang="cs-CZ" dirty="0"/>
              <a:t>;</a:t>
            </a:r>
            <a:r>
              <a:rPr lang="en-GB" dirty="0"/>
              <a:t> frequency of win/reward</a:t>
            </a:r>
            <a:r>
              <a:rPr lang="cs-CZ" dirty="0"/>
              <a:t>;</a:t>
            </a:r>
            <a:r>
              <a:rPr lang="en-GB" dirty="0"/>
              <a:t> role of skill</a:t>
            </a:r>
            <a:endParaRPr lang="cs-CZ" dirty="0"/>
          </a:p>
          <a:p>
            <a:endParaRPr lang="cs-CZ" dirty="0"/>
          </a:p>
          <a:p>
            <a:r>
              <a:rPr lang="en-GB" dirty="0"/>
              <a:t>Games of pure chance</a:t>
            </a:r>
            <a:r>
              <a:rPr lang="cs-CZ" dirty="0"/>
              <a:t>: </a:t>
            </a:r>
            <a:r>
              <a:rPr lang="en-GB" dirty="0"/>
              <a:t>lottery, slot-machines</a:t>
            </a:r>
          </a:p>
          <a:p>
            <a:endParaRPr lang="en-GB" dirty="0"/>
          </a:p>
          <a:p>
            <a:r>
              <a:rPr lang="en-GB" dirty="0"/>
              <a:t>Games of skill</a:t>
            </a:r>
            <a:r>
              <a:rPr lang="cs-CZ" dirty="0"/>
              <a:t>: s</a:t>
            </a:r>
            <a:r>
              <a:rPr lang="en-GB" dirty="0"/>
              <a:t>port betting, poker</a:t>
            </a:r>
          </a:p>
          <a:p>
            <a:endParaRPr lang="en-GB" dirty="0"/>
          </a:p>
        </p:txBody>
      </p:sp>
    </p:spTree>
    <p:extLst>
      <p:ext uri="{BB962C8B-B14F-4D97-AF65-F5344CB8AC3E}">
        <p14:creationId xmlns:p14="http://schemas.microsoft.com/office/powerpoint/2010/main" val="147567778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2609</TotalTime>
  <Words>1706</Words>
  <Application>Microsoft Office PowerPoint</Application>
  <PresentationFormat>Širokoúhlá obrazovka</PresentationFormat>
  <Paragraphs>126</Paragraphs>
  <Slides>23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Calibri</vt:lpstr>
      <vt:lpstr>Calibri Light</vt:lpstr>
      <vt:lpstr>Motiv Office</vt:lpstr>
      <vt:lpstr>BEHAVIOURAL ADDICTIONS – INTRO &amp; PATHOLOGICAL GAMBLING</vt:lpstr>
      <vt:lpstr>Behaviours that:</vt:lpstr>
      <vt:lpstr>Prezentace aplikace PowerPoint</vt:lpstr>
      <vt:lpstr>Similarities with substance addiction</vt:lpstr>
      <vt:lpstr>Similarities with substance addiction</vt:lpstr>
      <vt:lpstr>But it may just not exist because</vt:lpstr>
      <vt:lpstr>diagnostics</vt:lpstr>
      <vt:lpstr>GAMBLING</vt:lpstr>
      <vt:lpstr>gambling</vt:lpstr>
      <vt:lpstr>Pathological gambling in ICD 11</vt:lpstr>
      <vt:lpstr>Prezentace aplikace PowerPoint</vt:lpstr>
      <vt:lpstr>pathological gambling prevalence</vt:lpstr>
      <vt:lpstr>Risk factors – social &amp; demographic</vt:lpstr>
      <vt:lpstr>Risk factors – psychological &amp; psychiatric</vt:lpstr>
      <vt:lpstr>Risk factors – irrational cognition</vt:lpstr>
      <vt:lpstr>Negative effects</vt:lpstr>
      <vt:lpstr>Pathway – antisocial impulsivist</vt:lpstr>
      <vt:lpstr>Pathway – emotionally vulnerable</vt:lpstr>
      <vt:lpstr>Pathway – behaviourally conditioned</vt:lpstr>
      <vt:lpstr>Gambling online</vt:lpstr>
      <vt:lpstr>Gambling online</vt:lpstr>
      <vt:lpstr>Gambling online</vt:lpstr>
      <vt:lpstr>Gambling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ADDICTIONS I</dc:title>
  <dc:creator>Lukas</dc:creator>
  <cp:lastModifiedBy>Lukas Blinka</cp:lastModifiedBy>
  <cp:revision>38</cp:revision>
  <cp:lastPrinted>2018-03-09T10:26:10Z</cp:lastPrinted>
  <dcterms:created xsi:type="dcterms:W3CDTF">2018-03-08T12:36:19Z</dcterms:created>
  <dcterms:modified xsi:type="dcterms:W3CDTF">2019-05-09T20:00:54Z</dcterms:modified>
</cp:coreProperties>
</file>