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5"/>
  </p:handoutMasterIdLst>
  <p:sldIdLst>
    <p:sldId id="256" r:id="rId2"/>
    <p:sldId id="276" r:id="rId3"/>
    <p:sldId id="281" r:id="rId4"/>
    <p:sldId id="277" r:id="rId5"/>
    <p:sldId id="278" r:id="rId6"/>
    <p:sldId id="279" r:id="rId7"/>
    <p:sldId id="280" r:id="rId8"/>
    <p:sldId id="257" r:id="rId9"/>
    <p:sldId id="258" r:id="rId10"/>
    <p:sldId id="259" r:id="rId11"/>
    <p:sldId id="260" r:id="rId12"/>
    <p:sldId id="262" r:id="rId13"/>
    <p:sldId id="261" r:id="rId14"/>
    <p:sldId id="264" r:id="rId15"/>
    <p:sldId id="263" r:id="rId16"/>
    <p:sldId id="266" r:id="rId17"/>
    <p:sldId id="267" r:id="rId18"/>
    <p:sldId id="269" r:id="rId19"/>
    <p:sldId id="271" r:id="rId20"/>
    <p:sldId id="272" r:id="rId21"/>
    <p:sldId id="270" r:id="rId22"/>
    <p:sldId id="273" r:id="rId23"/>
    <p:sldId id="274" r:id="rId24"/>
  </p:sldIdLst>
  <p:sldSz cx="9144000" cy="6858000" type="screen4x3"/>
  <p:notesSz cx="6669088" cy="97536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98" y="6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889938" cy="48768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777607" y="0"/>
            <a:ext cx="2889938" cy="487680"/>
          </a:xfrm>
          <a:prstGeom prst="rect">
            <a:avLst/>
          </a:prstGeom>
        </p:spPr>
        <p:txBody>
          <a:bodyPr vert="horz" lIns="91440" tIns="45720" rIns="91440" bIns="45720" rtlCol="0"/>
          <a:lstStyle>
            <a:lvl1pPr algn="r">
              <a:defRPr sz="1200"/>
            </a:lvl1pPr>
          </a:lstStyle>
          <a:p>
            <a:fld id="{8BD2F474-AA3C-4B6B-B9DB-5848418FBFAE}" type="datetimeFigureOut">
              <a:rPr lang="cs-CZ" smtClean="0"/>
              <a:t>07.03.2019</a:t>
            </a:fld>
            <a:endParaRPr lang="cs-CZ"/>
          </a:p>
        </p:txBody>
      </p:sp>
      <p:sp>
        <p:nvSpPr>
          <p:cNvPr id="4" name="Zástupný symbol pro zápatí 3"/>
          <p:cNvSpPr>
            <a:spLocks noGrp="1"/>
          </p:cNvSpPr>
          <p:nvPr>
            <p:ph type="ftr" sz="quarter" idx="2"/>
          </p:nvPr>
        </p:nvSpPr>
        <p:spPr>
          <a:xfrm>
            <a:off x="0" y="9264227"/>
            <a:ext cx="2889938" cy="487680"/>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777607" y="9264227"/>
            <a:ext cx="2889938" cy="487680"/>
          </a:xfrm>
          <a:prstGeom prst="rect">
            <a:avLst/>
          </a:prstGeom>
        </p:spPr>
        <p:txBody>
          <a:bodyPr vert="horz" lIns="91440" tIns="45720" rIns="91440" bIns="45720" rtlCol="0" anchor="b"/>
          <a:lstStyle>
            <a:lvl1pPr algn="r">
              <a:defRPr sz="1200"/>
            </a:lvl1pPr>
          </a:lstStyle>
          <a:p>
            <a:fld id="{17D87B4A-EB45-4145-B014-03FE7679BC32}" type="slidenum">
              <a:rPr lang="cs-CZ" smtClean="0"/>
              <a:t>‹#›</a:t>
            </a:fld>
            <a:endParaRPr lang="cs-CZ"/>
          </a:p>
        </p:txBody>
      </p:sp>
    </p:spTree>
    <p:extLst>
      <p:ext uri="{BB962C8B-B14F-4D97-AF65-F5344CB8AC3E}">
        <p14:creationId xmlns:p14="http://schemas.microsoft.com/office/powerpoint/2010/main" val="409621954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p>
            <a:fld id="{4225B96E-91AB-4485-B93C-CBD3582FBC65}" type="datetimeFigureOut">
              <a:rPr lang="cs-CZ" smtClean="0"/>
              <a:t>07.03.2019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86A280F-EB56-49E3-928F-9222DCBF732C}" type="slidenum">
              <a:rPr lang="cs-CZ" smtClean="0"/>
              <a:t>‹#›</a:t>
            </a:fld>
            <a:endParaRPr lang="cs-CZ"/>
          </a:p>
        </p:txBody>
      </p:sp>
    </p:spTree>
    <p:extLst>
      <p:ext uri="{BB962C8B-B14F-4D97-AF65-F5344CB8AC3E}">
        <p14:creationId xmlns:p14="http://schemas.microsoft.com/office/powerpoint/2010/main" val="4039330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4225B96E-91AB-4485-B93C-CBD3582FBC65}" type="datetimeFigureOut">
              <a:rPr lang="cs-CZ" smtClean="0"/>
              <a:t>07.03.2019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86A280F-EB56-49E3-928F-9222DCBF732C}" type="slidenum">
              <a:rPr lang="cs-CZ" smtClean="0"/>
              <a:t>‹#›</a:t>
            </a:fld>
            <a:endParaRPr lang="cs-CZ"/>
          </a:p>
        </p:txBody>
      </p:sp>
    </p:spTree>
    <p:extLst>
      <p:ext uri="{BB962C8B-B14F-4D97-AF65-F5344CB8AC3E}">
        <p14:creationId xmlns:p14="http://schemas.microsoft.com/office/powerpoint/2010/main" val="3306921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4225B96E-91AB-4485-B93C-CBD3582FBC65}" type="datetimeFigureOut">
              <a:rPr lang="cs-CZ" smtClean="0"/>
              <a:t>07.03.2019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86A280F-EB56-49E3-928F-9222DCBF732C}" type="slidenum">
              <a:rPr lang="cs-CZ" smtClean="0"/>
              <a:t>‹#›</a:t>
            </a:fld>
            <a:endParaRPr lang="cs-CZ"/>
          </a:p>
        </p:txBody>
      </p:sp>
    </p:spTree>
    <p:extLst>
      <p:ext uri="{BB962C8B-B14F-4D97-AF65-F5344CB8AC3E}">
        <p14:creationId xmlns:p14="http://schemas.microsoft.com/office/powerpoint/2010/main" val="2807431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4225B96E-91AB-4485-B93C-CBD3582FBC65}" type="datetimeFigureOut">
              <a:rPr lang="cs-CZ" smtClean="0"/>
              <a:t>07.03.2019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86A280F-EB56-49E3-928F-9222DCBF732C}" type="slidenum">
              <a:rPr lang="cs-CZ" smtClean="0"/>
              <a:t>‹#›</a:t>
            </a:fld>
            <a:endParaRPr lang="cs-CZ"/>
          </a:p>
        </p:txBody>
      </p:sp>
    </p:spTree>
    <p:extLst>
      <p:ext uri="{BB962C8B-B14F-4D97-AF65-F5344CB8AC3E}">
        <p14:creationId xmlns:p14="http://schemas.microsoft.com/office/powerpoint/2010/main" val="920021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4225B96E-91AB-4485-B93C-CBD3582FBC65}" type="datetimeFigureOut">
              <a:rPr lang="cs-CZ" smtClean="0"/>
              <a:t>07.03.2019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86A280F-EB56-49E3-928F-9222DCBF732C}" type="slidenum">
              <a:rPr lang="cs-CZ" smtClean="0"/>
              <a:t>‹#›</a:t>
            </a:fld>
            <a:endParaRPr lang="cs-CZ"/>
          </a:p>
        </p:txBody>
      </p:sp>
    </p:spTree>
    <p:extLst>
      <p:ext uri="{BB962C8B-B14F-4D97-AF65-F5344CB8AC3E}">
        <p14:creationId xmlns:p14="http://schemas.microsoft.com/office/powerpoint/2010/main" val="481558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4225B96E-91AB-4485-B93C-CBD3582FBC65}" type="datetimeFigureOut">
              <a:rPr lang="cs-CZ" smtClean="0"/>
              <a:t>07.03.2019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86A280F-EB56-49E3-928F-9222DCBF732C}" type="slidenum">
              <a:rPr lang="cs-CZ" smtClean="0"/>
              <a:t>‹#›</a:t>
            </a:fld>
            <a:endParaRPr lang="cs-CZ"/>
          </a:p>
        </p:txBody>
      </p:sp>
    </p:spTree>
    <p:extLst>
      <p:ext uri="{BB962C8B-B14F-4D97-AF65-F5344CB8AC3E}">
        <p14:creationId xmlns:p14="http://schemas.microsoft.com/office/powerpoint/2010/main" val="1172488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4225B96E-91AB-4485-B93C-CBD3582FBC65}" type="datetimeFigureOut">
              <a:rPr lang="cs-CZ" smtClean="0"/>
              <a:t>07.03.2019</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C86A280F-EB56-49E3-928F-9222DCBF732C}" type="slidenum">
              <a:rPr lang="cs-CZ" smtClean="0"/>
              <a:t>‹#›</a:t>
            </a:fld>
            <a:endParaRPr lang="cs-CZ"/>
          </a:p>
        </p:txBody>
      </p:sp>
    </p:spTree>
    <p:extLst>
      <p:ext uri="{BB962C8B-B14F-4D97-AF65-F5344CB8AC3E}">
        <p14:creationId xmlns:p14="http://schemas.microsoft.com/office/powerpoint/2010/main" val="855017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4225B96E-91AB-4485-B93C-CBD3582FBC65}" type="datetimeFigureOut">
              <a:rPr lang="cs-CZ" smtClean="0"/>
              <a:t>07.03.2019</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C86A280F-EB56-49E3-928F-9222DCBF732C}" type="slidenum">
              <a:rPr lang="cs-CZ" smtClean="0"/>
              <a:t>‹#›</a:t>
            </a:fld>
            <a:endParaRPr lang="cs-CZ"/>
          </a:p>
        </p:txBody>
      </p:sp>
    </p:spTree>
    <p:extLst>
      <p:ext uri="{BB962C8B-B14F-4D97-AF65-F5344CB8AC3E}">
        <p14:creationId xmlns:p14="http://schemas.microsoft.com/office/powerpoint/2010/main" val="703998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4225B96E-91AB-4485-B93C-CBD3582FBC65}" type="datetimeFigureOut">
              <a:rPr lang="cs-CZ" smtClean="0"/>
              <a:t>07.03.2019</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C86A280F-EB56-49E3-928F-9222DCBF732C}" type="slidenum">
              <a:rPr lang="cs-CZ" smtClean="0"/>
              <a:t>‹#›</a:t>
            </a:fld>
            <a:endParaRPr lang="cs-CZ"/>
          </a:p>
        </p:txBody>
      </p:sp>
    </p:spTree>
    <p:extLst>
      <p:ext uri="{BB962C8B-B14F-4D97-AF65-F5344CB8AC3E}">
        <p14:creationId xmlns:p14="http://schemas.microsoft.com/office/powerpoint/2010/main" val="2614339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4225B96E-91AB-4485-B93C-CBD3582FBC65}" type="datetimeFigureOut">
              <a:rPr lang="cs-CZ" smtClean="0"/>
              <a:t>07.03.2019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86A280F-EB56-49E3-928F-9222DCBF732C}" type="slidenum">
              <a:rPr lang="cs-CZ" smtClean="0"/>
              <a:t>‹#›</a:t>
            </a:fld>
            <a:endParaRPr lang="cs-CZ"/>
          </a:p>
        </p:txBody>
      </p:sp>
    </p:spTree>
    <p:extLst>
      <p:ext uri="{BB962C8B-B14F-4D97-AF65-F5344CB8AC3E}">
        <p14:creationId xmlns:p14="http://schemas.microsoft.com/office/powerpoint/2010/main" val="695505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4225B96E-91AB-4485-B93C-CBD3582FBC65}" type="datetimeFigureOut">
              <a:rPr lang="cs-CZ" smtClean="0"/>
              <a:t>07.03.2019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86A280F-EB56-49E3-928F-9222DCBF732C}" type="slidenum">
              <a:rPr lang="cs-CZ" smtClean="0"/>
              <a:t>‹#›</a:t>
            </a:fld>
            <a:endParaRPr lang="cs-CZ"/>
          </a:p>
        </p:txBody>
      </p:sp>
    </p:spTree>
    <p:extLst>
      <p:ext uri="{BB962C8B-B14F-4D97-AF65-F5344CB8AC3E}">
        <p14:creationId xmlns:p14="http://schemas.microsoft.com/office/powerpoint/2010/main" val="3115618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25B96E-91AB-4485-B93C-CBD3582FBC65}" type="datetimeFigureOut">
              <a:rPr lang="cs-CZ" smtClean="0"/>
              <a:t>07.03.2019</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6A280F-EB56-49E3-928F-9222DCBF732C}" type="slidenum">
              <a:rPr lang="cs-CZ" smtClean="0"/>
              <a:t>‹#›</a:t>
            </a:fld>
            <a:endParaRPr lang="cs-CZ"/>
          </a:p>
        </p:txBody>
      </p:sp>
    </p:spTree>
    <p:extLst>
      <p:ext uri="{BB962C8B-B14F-4D97-AF65-F5344CB8AC3E}">
        <p14:creationId xmlns:p14="http://schemas.microsoft.com/office/powerpoint/2010/main" val="25736293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F9EB9F2-07E2-4D64-BBD8-BB5B217F1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12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ctrTitle"/>
          </p:nvPr>
        </p:nvSpPr>
        <p:spPr>
          <a:xfrm>
            <a:off x="3285441" y="965199"/>
            <a:ext cx="5074558" cy="4927601"/>
          </a:xfrm>
        </p:spPr>
        <p:txBody>
          <a:bodyPr anchor="ctr">
            <a:normAutofit/>
          </a:bodyPr>
          <a:lstStyle/>
          <a:p>
            <a:pPr algn="l"/>
            <a:r>
              <a:rPr lang="cs-CZ" sz="4700">
                <a:solidFill>
                  <a:schemeClr val="tx1">
                    <a:lumMod val="85000"/>
                    <a:lumOff val="15000"/>
                  </a:schemeClr>
                </a:solidFill>
              </a:rPr>
              <a:t>BIO</a:t>
            </a:r>
            <a:r>
              <a:rPr lang="en-GB" sz="4700">
                <a:solidFill>
                  <a:schemeClr val="tx1">
                    <a:lumMod val="85000"/>
                    <a:lumOff val="15000"/>
                  </a:schemeClr>
                </a:solidFill>
              </a:rPr>
              <a:t>LOGICAL BASIS</a:t>
            </a:r>
            <a:r>
              <a:rPr lang="cs-CZ" sz="4700">
                <a:solidFill>
                  <a:schemeClr val="tx1">
                    <a:lumMod val="85000"/>
                    <a:lumOff val="15000"/>
                  </a:schemeClr>
                </a:solidFill>
              </a:rPr>
              <a:t> OF ADDICTIONS</a:t>
            </a:r>
          </a:p>
        </p:txBody>
      </p:sp>
      <p:sp>
        <p:nvSpPr>
          <p:cNvPr id="3" name="Podnadpis 2"/>
          <p:cNvSpPr>
            <a:spLocks noGrp="1"/>
          </p:cNvSpPr>
          <p:nvPr>
            <p:ph type="subTitle" idx="1"/>
          </p:nvPr>
        </p:nvSpPr>
        <p:spPr>
          <a:xfrm>
            <a:off x="767442" y="965198"/>
            <a:ext cx="2030953" cy="4927602"/>
          </a:xfrm>
        </p:spPr>
        <p:txBody>
          <a:bodyPr anchor="ctr">
            <a:normAutofit/>
          </a:bodyPr>
          <a:lstStyle/>
          <a:p>
            <a:pPr algn="r"/>
            <a:r>
              <a:rPr lang="cs-CZ" sz="1700" dirty="0">
                <a:solidFill>
                  <a:schemeClr val="accent1"/>
                </a:solidFill>
              </a:rPr>
              <a:t>PSY292</a:t>
            </a:r>
          </a:p>
          <a:p>
            <a:pPr algn="r"/>
            <a:r>
              <a:rPr lang="cs-CZ" sz="1700" dirty="0">
                <a:solidFill>
                  <a:schemeClr val="accent1"/>
                </a:solidFill>
              </a:rPr>
              <a:t>ADDICTIONS</a:t>
            </a:r>
          </a:p>
        </p:txBody>
      </p:sp>
      <p:cxnSp>
        <p:nvCxnSpPr>
          <p:cNvPr id="10" name="Straight Connector 9">
            <a:extLst>
              <a:ext uri="{FF2B5EF4-FFF2-40B4-BE49-F238E27FC236}">
                <a16:creationId xmlns:a16="http://schemas.microsoft.com/office/drawing/2014/main" id="{F0C57C7C-DFE9-4A1E-B7A9-DF40E63366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41918" y="2057399"/>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55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Intracranial self-stimulation</a:t>
            </a:r>
            <a:endParaRPr lang="cs-CZ" dirty="0"/>
          </a:p>
        </p:txBody>
      </p:sp>
      <p:pic>
        <p:nvPicPr>
          <p:cNvPr id="1026" name="Picture 2" descr="http://www.cerebromente.org.br/n18/history/self-stimul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519981"/>
            <a:ext cx="7478136" cy="4731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3607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descr="(8th Edition) John P.J. Pinel-Biopsychology-Pearson (2010).pdf - Adobe Acrobat Reader DC"/>
          <p:cNvPicPr>
            <a:picLocks noGrp="1" noChangeAspect="1"/>
          </p:cNvPicPr>
          <p:nvPr>
            <p:ph idx="1"/>
          </p:nvPr>
        </p:nvPicPr>
        <p:blipFill rotWithShape="1">
          <a:blip r:embed="rId2">
            <a:extLst>
              <a:ext uri="{28A0092B-C50C-407E-A947-70E740481C1C}">
                <a14:useLocalDpi xmlns:a14="http://schemas.microsoft.com/office/drawing/2010/main" val="0"/>
              </a:ext>
            </a:extLst>
          </a:blip>
          <a:srcRect l="4713" t="23157" r="27778" b="10547"/>
          <a:stretch/>
        </p:blipFill>
        <p:spPr>
          <a:xfrm>
            <a:off x="467544" y="1484784"/>
            <a:ext cx="8208912" cy="4339876"/>
          </a:xfrm>
        </p:spPr>
      </p:pic>
    </p:spTree>
    <p:extLst>
      <p:ext uri="{BB962C8B-B14F-4D97-AF65-F5344CB8AC3E}">
        <p14:creationId xmlns:p14="http://schemas.microsoft.com/office/powerpoint/2010/main" val="3473271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Zástupný symbol pro obsah 5" descr="(8th Edition) John P.J. Pinel-Biopsychology-Pearson (2010).pdf - Adobe Acrobat Reader DC"/>
          <p:cNvPicPr>
            <a:picLocks noGrp="1" noChangeAspect="1"/>
          </p:cNvPicPr>
          <p:nvPr>
            <p:ph idx="1"/>
          </p:nvPr>
        </p:nvPicPr>
        <p:blipFill rotWithShape="1">
          <a:blip r:embed="rId2">
            <a:extLst>
              <a:ext uri="{28A0092B-C50C-407E-A947-70E740481C1C}">
                <a14:useLocalDpi xmlns:a14="http://schemas.microsoft.com/office/drawing/2010/main" val="0"/>
              </a:ext>
            </a:extLst>
          </a:blip>
          <a:srcRect l="5725" t="23157" r="48484" b="8984"/>
          <a:stretch/>
        </p:blipFill>
        <p:spPr>
          <a:xfrm>
            <a:off x="467544" y="188640"/>
            <a:ext cx="8064896" cy="6434130"/>
          </a:xfrm>
        </p:spPr>
      </p:pic>
    </p:spTree>
    <p:extLst>
      <p:ext uri="{BB962C8B-B14F-4D97-AF65-F5344CB8AC3E}">
        <p14:creationId xmlns:p14="http://schemas.microsoft.com/office/powerpoint/2010/main" val="417033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628650" y="963877"/>
            <a:ext cx="2620771" cy="4930246"/>
          </a:xfrm>
        </p:spPr>
        <p:txBody>
          <a:bodyPr>
            <a:normAutofit/>
          </a:bodyPr>
          <a:lstStyle/>
          <a:p>
            <a:pPr algn="r"/>
            <a:r>
              <a:rPr lang="en-GB" sz="3700">
                <a:solidFill>
                  <a:schemeClr val="accent1"/>
                </a:solidFill>
              </a:rPr>
              <a:t>Mesolimbic dopamine pathway</a:t>
            </a:r>
            <a:endParaRPr lang="cs-CZ" sz="3700">
              <a:solidFill>
                <a:schemeClr val="accent1"/>
              </a:solidFill>
            </a:endParaRP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Zástupný symbol pro obsah 2"/>
          <p:cNvSpPr>
            <a:spLocks noGrp="1"/>
          </p:cNvSpPr>
          <p:nvPr>
            <p:ph idx="1"/>
          </p:nvPr>
        </p:nvSpPr>
        <p:spPr>
          <a:xfrm>
            <a:off x="3732023" y="548680"/>
            <a:ext cx="4783327" cy="5688631"/>
          </a:xfrm>
        </p:spPr>
        <p:txBody>
          <a:bodyPr anchor="ctr">
            <a:normAutofit/>
          </a:bodyPr>
          <a:lstStyle/>
          <a:p>
            <a:r>
              <a:rPr lang="en-US" sz="2100" dirty="0"/>
              <a:t>Regulates motivation cognition and behavior and reinforcement learning – e.g. regulates </a:t>
            </a:r>
            <a:r>
              <a:rPr lang="en-US" sz="2100" dirty="0" err="1"/>
              <a:t>behaviours</a:t>
            </a:r>
            <a:r>
              <a:rPr lang="en-US" sz="2100" dirty="0"/>
              <a:t> related to food, drinks, safety, sex</a:t>
            </a:r>
          </a:p>
          <a:p>
            <a:endParaRPr lang="en-US" sz="2100" dirty="0"/>
          </a:p>
          <a:p>
            <a:r>
              <a:rPr lang="en-US" sz="2100" dirty="0"/>
              <a:t>Primary neurotransmitter – dopamine</a:t>
            </a:r>
          </a:p>
          <a:p>
            <a:endParaRPr lang="en-US" sz="2100" dirty="0"/>
          </a:p>
          <a:p>
            <a:r>
              <a:rPr lang="en-US" sz="2100" dirty="0"/>
              <a:t>The mesolimbic pathway connects the </a:t>
            </a:r>
            <a:r>
              <a:rPr lang="en-US" sz="2100" b="1" dirty="0"/>
              <a:t>Ventral </a:t>
            </a:r>
            <a:r>
              <a:rPr lang="en-US" sz="2100" b="1" dirty="0" err="1"/>
              <a:t>Tagmental</a:t>
            </a:r>
            <a:r>
              <a:rPr lang="en-US" sz="2100" b="1" dirty="0"/>
              <a:t> Area </a:t>
            </a:r>
            <a:r>
              <a:rPr lang="en-US" sz="2100" dirty="0"/>
              <a:t>near brainstem to the </a:t>
            </a:r>
            <a:r>
              <a:rPr lang="en-US" sz="2100" b="1" dirty="0"/>
              <a:t>Nucleus </a:t>
            </a:r>
            <a:r>
              <a:rPr lang="en-US" sz="2100" b="1" dirty="0" err="1"/>
              <a:t>Accumbens</a:t>
            </a:r>
            <a:r>
              <a:rPr lang="en-US" sz="2100" dirty="0"/>
              <a:t> and to the </a:t>
            </a:r>
            <a:r>
              <a:rPr lang="en-US" sz="2100" b="1" dirty="0"/>
              <a:t>Prefrontal Cortex. </a:t>
            </a:r>
            <a:r>
              <a:rPr lang="en-US" sz="2100" dirty="0"/>
              <a:t> Important role plays </a:t>
            </a:r>
            <a:r>
              <a:rPr lang="en-US" sz="2100" b="1" dirty="0"/>
              <a:t>amygdala</a:t>
            </a:r>
            <a:r>
              <a:rPr lang="en-US" sz="2100" dirty="0"/>
              <a:t> and </a:t>
            </a:r>
            <a:r>
              <a:rPr lang="en-US" sz="2100" b="1" dirty="0"/>
              <a:t>hippocampus</a:t>
            </a:r>
            <a:endParaRPr lang="cs-CZ" sz="2100" b="1" dirty="0"/>
          </a:p>
          <a:p>
            <a:endParaRPr lang="cs-CZ" sz="2400" dirty="0"/>
          </a:p>
          <a:p>
            <a:endParaRPr lang="cs-CZ" sz="2100" b="1" dirty="0"/>
          </a:p>
        </p:txBody>
      </p:sp>
    </p:spTree>
    <p:extLst>
      <p:ext uri="{BB962C8B-B14F-4D97-AF65-F5344CB8AC3E}">
        <p14:creationId xmlns:p14="http://schemas.microsoft.com/office/powerpoint/2010/main" val="2558324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Mesolimbic pathway and addiction</a:t>
            </a:r>
            <a:endParaRPr lang="cs-CZ" dirty="0"/>
          </a:p>
        </p:txBody>
      </p:sp>
      <p:sp>
        <p:nvSpPr>
          <p:cNvPr id="3" name="Zástupný symbol pro obsah 2"/>
          <p:cNvSpPr>
            <a:spLocks noGrp="1"/>
          </p:cNvSpPr>
          <p:nvPr>
            <p:ph idx="1"/>
          </p:nvPr>
        </p:nvSpPr>
        <p:spPr>
          <a:xfrm>
            <a:off x="457200" y="1600200"/>
            <a:ext cx="8229600" cy="4853136"/>
          </a:xfrm>
        </p:spPr>
        <p:txBody>
          <a:bodyPr>
            <a:normAutofit fontScale="70000" lnSpcReduction="20000"/>
          </a:bodyPr>
          <a:lstStyle/>
          <a:p>
            <a:r>
              <a:rPr lang="en-GB" sz="3400" dirty="0"/>
              <a:t>In animals, drugs self-administered to nucleus </a:t>
            </a:r>
            <a:r>
              <a:rPr lang="en-GB" sz="3400" dirty="0" err="1"/>
              <a:t>accumbens</a:t>
            </a:r>
            <a:r>
              <a:rPr lang="en-GB" sz="3400" dirty="0"/>
              <a:t> had stronger effect and were preferred. It correlated with increase on dopamine release</a:t>
            </a:r>
          </a:p>
          <a:p>
            <a:r>
              <a:rPr lang="en-GB" sz="3400" dirty="0"/>
              <a:t>All drugs affect dopamine functions. Many drugs work as direct dopamine agonists while the rest of drugs have indirect effect</a:t>
            </a:r>
          </a:p>
          <a:p>
            <a:r>
              <a:rPr lang="en-GB" sz="3400" dirty="0"/>
              <a:t>Brain imaging technics showed massive dopamine involvement </a:t>
            </a:r>
            <a:r>
              <a:rPr lang="cs-CZ" sz="3400" dirty="0"/>
              <a:t>in </a:t>
            </a:r>
            <a:r>
              <a:rPr lang="en-GB" sz="3400" dirty="0"/>
              <a:t>nucleus </a:t>
            </a:r>
            <a:r>
              <a:rPr lang="en-GB" sz="3400" dirty="0" err="1"/>
              <a:t>accumbens</a:t>
            </a:r>
            <a:r>
              <a:rPr lang="en-GB" sz="3400" dirty="0"/>
              <a:t>. They also showed decrease of dopamine D2 receptors availability in addicts leading to increasing tolerance</a:t>
            </a:r>
          </a:p>
          <a:p>
            <a:r>
              <a:rPr lang="en-GB" sz="3400" dirty="0"/>
              <a:t>Mesolimbic pathway gradually sticks to the addiction object to which it is hypersensitive while under sensitive to other stimuli – </a:t>
            </a:r>
            <a:r>
              <a:rPr lang="en-GB" sz="3400" i="1" dirty="0"/>
              <a:t>highjacked brain</a:t>
            </a:r>
            <a:endParaRPr lang="cs-CZ" sz="3400" i="1" dirty="0"/>
          </a:p>
          <a:p>
            <a:endParaRPr lang="cs-CZ" i="1" dirty="0"/>
          </a:p>
          <a:p>
            <a:r>
              <a:rPr lang="cs-CZ" sz="2000" dirty="0"/>
              <a:t>https://www.youtube.com/watch?v=NxHNxmJv2bQ</a:t>
            </a:r>
          </a:p>
          <a:p>
            <a:endParaRPr lang="en-GB" i="1" dirty="0"/>
          </a:p>
          <a:p>
            <a:pPr marL="0" indent="0">
              <a:buNone/>
            </a:pPr>
            <a:endParaRPr lang="cs-CZ" dirty="0"/>
          </a:p>
        </p:txBody>
      </p:sp>
    </p:spTree>
    <p:extLst>
      <p:ext uri="{BB962C8B-B14F-4D97-AF65-F5344CB8AC3E}">
        <p14:creationId xmlns:p14="http://schemas.microsoft.com/office/powerpoint/2010/main" val="41700417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drugabuse.gov/sites/default/files/images/colorbox/aslide28.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2558"/>
            <a:ext cx="6840760" cy="6840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1358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323530" y="975645"/>
            <a:ext cx="2727802" cy="4930246"/>
          </a:xfrm>
        </p:spPr>
        <p:txBody>
          <a:bodyPr>
            <a:normAutofit/>
          </a:bodyPr>
          <a:lstStyle/>
          <a:p>
            <a:pPr algn="r"/>
            <a:r>
              <a:rPr lang="en-GB" dirty="0">
                <a:solidFill>
                  <a:schemeClr val="accent1"/>
                </a:solidFill>
              </a:rPr>
              <a:t>Genetics and addiction</a:t>
            </a:r>
            <a:endParaRPr lang="cs-CZ" dirty="0">
              <a:solidFill>
                <a:schemeClr val="accent1"/>
              </a:solidFill>
            </a:endParaRP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Zástupný symbol pro obsah 2"/>
          <p:cNvSpPr>
            <a:spLocks noGrp="1"/>
          </p:cNvSpPr>
          <p:nvPr>
            <p:ph idx="1"/>
          </p:nvPr>
        </p:nvSpPr>
        <p:spPr>
          <a:xfrm>
            <a:off x="3732023" y="963876"/>
            <a:ext cx="5016439" cy="5273435"/>
          </a:xfrm>
        </p:spPr>
        <p:txBody>
          <a:bodyPr anchor="ctr">
            <a:normAutofit/>
          </a:bodyPr>
          <a:lstStyle/>
          <a:p>
            <a:pPr>
              <a:lnSpc>
                <a:spcPct val="90000"/>
              </a:lnSpc>
            </a:pPr>
            <a:r>
              <a:rPr lang="en-GB" sz="1800" dirty="0"/>
              <a:t>Susceptibility model – tries to explain why </a:t>
            </a:r>
            <a:r>
              <a:rPr lang="cs-CZ" sz="1800" dirty="0" err="1"/>
              <a:t>some</a:t>
            </a:r>
            <a:r>
              <a:rPr lang="cs-CZ" sz="1800" dirty="0"/>
              <a:t> </a:t>
            </a:r>
            <a:r>
              <a:rPr lang="en-GB" sz="1800" dirty="0"/>
              <a:t>substance users develop addiction while others do not</a:t>
            </a:r>
          </a:p>
          <a:p>
            <a:pPr>
              <a:lnSpc>
                <a:spcPct val="90000"/>
              </a:lnSpc>
            </a:pPr>
            <a:r>
              <a:rPr lang="en-GB" sz="1800" dirty="0"/>
              <a:t>General heritability about </a:t>
            </a:r>
            <a:r>
              <a:rPr lang="cs-CZ" sz="1800" dirty="0"/>
              <a:t>2</a:t>
            </a:r>
            <a:r>
              <a:rPr lang="en-GB" sz="1800" dirty="0"/>
              <a:t>5</a:t>
            </a:r>
            <a:r>
              <a:rPr lang="cs-CZ" sz="1800" dirty="0"/>
              <a:t>% in </a:t>
            </a:r>
            <a:r>
              <a:rPr lang="en-GB" sz="1800" dirty="0"/>
              <a:t>mild drinking </a:t>
            </a:r>
            <a:r>
              <a:rPr lang="cs-CZ" sz="1800" dirty="0"/>
              <a:t>and 3</a:t>
            </a:r>
            <a:r>
              <a:rPr lang="en-GB" sz="1800" dirty="0"/>
              <a:t>5</a:t>
            </a:r>
            <a:r>
              <a:rPr lang="cs-CZ" sz="1800" dirty="0"/>
              <a:t>% in </a:t>
            </a:r>
            <a:r>
              <a:rPr lang="en-GB" sz="1800" dirty="0"/>
              <a:t>heavy drinking (heritability estimates degree of variation of phenotypic trait in population)</a:t>
            </a:r>
            <a:endParaRPr lang="cs-CZ" sz="1800" dirty="0"/>
          </a:p>
          <a:p>
            <a:pPr>
              <a:lnSpc>
                <a:spcPct val="90000"/>
              </a:lnSpc>
            </a:pPr>
            <a:r>
              <a:rPr lang="en-GB" sz="1800" dirty="0"/>
              <a:t>Twin studies – strong genetic factor especially in males (almost no effect in females) and especially if alcoholism started before age 20 (little effect for later life)</a:t>
            </a:r>
          </a:p>
          <a:p>
            <a:pPr>
              <a:lnSpc>
                <a:spcPct val="90000"/>
              </a:lnSpc>
            </a:pPr>
            <a:r>
              <a:rPr lang="en-GB" sz="1800" dirty="0"/>
              <a:t>In other drugs – the strongest influence of genetic factor in heroin (more than 50%), in other drugs similar to alcoholism (between 25-33%).</a:t>
            </a:r>
          </a:p>
          <a:p>
            <a:pPr>
              <a:lnSpc>
                <a:spcPct val="90000"/>
              </a:lnSpc>
            </a:pPr>
            <a:r>
              <a:rPr lang="en-GB" sz="1800" dirty="0"/>
              <a:t>Huge discrepancy in studies, e.g. women are massively under-researched</a:t>
            </a:r>
          </a:p>
          <a:p>
            <a:pPr>
              <a:lnSpc>
                <a:spcPct val="90000"/>
              </a:lnSpc>
            </a:pPr>
            <a:endParaRPr lang="en-GB" sz="1800" dirty="0"/>
          </a:p>
          <a:p>
            <a:pPr>
              <a:lnSpc>
                <a:spcPct val="90000"/>
              </a:lnSpc>
            </a:pPr>
            <a:endParaRPr lang="cs-CZ" sz="1800" dirty="0"/>
          </a:p>
        </p:txBody>
      </p:sp>
    </p:spTree>
    <p:extLst>
      <p:ext uri="{BB962C8B-B14F-4D97-AF65-F5344CB8AC3E}">
        <p14:creationId xmlns:p14="http://schemas.microsoft.com/office/powerpoint/2010/main" val="26772869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Genetics and addiction</a:t>
            </a:r>
            <a:endParaRPr lang="cs-CZ" dirty="0"/>
          </a:p>
        </p:txBody>
      </p:sp>
      <p:sp>
        <p:nvSpPr>
          <p:cNvPr id="3" name="Zástupný symbol pro obsah 2"/>
          <p:cNvSpPr>
            <a:spLocks noGrp="1"/>
          </p:cNvSpPr>
          <p:nvPr>
            <p:ph idx="1"/>
          </p:nvPr>
        </p:nvSpPr>
        <p:spPr/>
        <p:txBody>
          <a:bodyPr>
            <a:normAutofit fontScale="92500"/>
          </a:bodyPr>
          <a:lstStyle/>
          <a:p>
            <a:r>
              <a:rPr lang="en-GB" dirty="0"/>
              <a:t>Genes and environment determine addiction together</a:t>
            </a:r>
          </a:p>
          <a:p>
            <a:r>
              <a:rPr lang="en-GB" dirty="0"/>
              <a:t>Inherited characteristic is a predisposition/risk factor, not a disease itself – addiction is a complex phenomenon with no single one determining factor</a:t>
            </a:r>
          </a:p>
          <a:p>
            <a:r>
              <a:rPr lang="en-GB" dirty="0"/>
              <a:t>Research on genetics of addiction is not to push people back and feel miserable of unchangeable. It is for better treat</a:t>
            </a:r>
            <a:r>
              <a:rPr lang="cs-CZ" dirty="0" err="1"/>
              <a:t>ment</a:t>
            </a:r>
            <a:r>
              <a:rPr lang="en-GB" dirty="0"/>
              <a:t> and prevention </a:t>
            </a:r>
            <a:endParaRPr lang="cs-CZ" dirty="0"/>
          </a:p>
        </p:txBody>
      </p:sp>
    </p:spTree>
    <p:extLst>
      <p:ext uri="{BB962C8B-B14F-4D97-AF65-F5344CB8AC3E}">
        <p14:creationId xmlns:p14="http://schemas.microsoft.com/office/powerpoint/2010/main" val="41552788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Genetics and addiction</a:t>
            </a:r>
            <a:endParaRPr lang="cs-CZ" dirty="0"/>
          </a:p>
        </p:txBody>
      </p:sp>
      <p:sp>
        <p:nvSpPr>
          <p:cNvPr id="3" name="Zástupný symbol pro obsah 2"/>
          <p:cNvSpPr>
            <a:spLocks noGrp="1"/>
          </p:cNvSpPr>
          <p:nvPr>
            <p:ph idx="1"/>
          </p:nvPr>
        </p:nvSpPr>
        <p:spPr/>
        <p:txBody>
          <a:bodyPr/>
          <a:lstStyle/>
          <a:p>
            <a:r>
              <a:rPr lang="en-GB" dirty="0"/>
              <a:t>Candidate gene studies – they try to find the concrete gene that is associated with the disease</a:t>
            </a:r>
          </a:p>
          <a:p>
            <a:r>
              <a:rPr lang="en-GB" dirty="0"/>
              <a:t>Difficult to find such gene – many possible candidates and often contradicting results</a:t>
            </a:r>
          </a:p>
          <a:p>
            <a:r>
              <a:rPr lang="en-GB" dirty="0"/>
              <a:t>Uncertainty about how much unique impact these genes have</a:t>
            </a:r>
            <a:endParaRPr lang="cs-CZ" dirty="0"/>
          </a:p>
        </p:txBody>
      </p:sp>
    </p:spTree>
    <p:extLst>
      <p:ext uri="{BB962C8B-B14F-4D97-AF65-F5344CB8AC3E}">
        <p14:creationId xmlns:p14="http://schemas.microsoft.com/office/powerpoint/2010/main" val="30483895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628650" y="963877"/>
            <a:ext cx="2620771" cy="4930246"/>
          </a:xfrm>
        </p:spPr>
        <p:txBody>
          <a:bodyPr>
            <a:normAutofit/>
          </a:bodyPr>
          <a:lstStyle/>
          <a:p>
            <a:pPr algn="r"/>
            <a:r>
              <a:rPr lang="en-GB">
                <a:solidFill>
                  <a:schemeClr val="accent1"/>
                </a:solidFill>
              </a:rPr>
              <a:t>Reward-deficiency syndrome</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Zástupný symbol pro obsah 2"/>
          <p:cNvSpPr>
            <a:spLocks noGrp="1"/>
          </p:cNvSpPr>
          <p:nvPr>
            <p:ph idx="1"/>
          </p:nvPr>
        </p:nvSpPr>
        <p:spPr>
          <a:xfrm>
            <a:off x="3732023" y="963877"/>
            <a:ext cx="4783327" cy="4930246"/>
          </a:xfrm>
        </p:spPr>
        <p:txBody>
          <a:bodyPr anchor="ctr">
            <a:normAutofit/>
          </a:bodyPr>
          <a:lstStyle/>
          <a:p>
            <a:r>
              <a:rPr lang="en-GB" sz="2100" dirty="0"/>
              <a:t>Kenneth Blum</a:t>
            </a:r>
          </a:p>
          <a:p>
            <a:r>
              <a:rPr lang="en-GB" sz="2100" dirty="0"/>
              <a:t>People with DRD2-A1 allele gene form (older variant) of D2 dopamine receptors are at higher risk of addictions.</a:t>
            </a:r>
          </a:p>
          <a:p>
            <a:r>
              <a:rPr lang="en-GB" sz="2100" dirty="0"/>
              <a:t>30% of white population – they have up to 40</a:t>
            </a:r>
            <a:r>
              <a:rPr lang="cs-CZ" sz="2100" dirty="0"/>
              <a:t>% </a:t>
            </a:r>
            <a:r>
              <a:rPr lang="en-GB" sz="2100" dirty="0"/>
              <a:t>less </a:t>
            </a:r>
            <a:r>
              <a:rPr lang="en-GB" sz="2100" dirty="0" err="1"/>
              <a:t>dop</a:t>
            </a:r>
            <a:r>
              <a:rPr lang="cs-CZ" sz="2100" dirty="0"/>
              <a:t>a</a:t>
            </a:r>
            <a:r>
              <a:rPr lang="en-GB" sz="2100" dirty="0"/>
              <a:t>mine D2 receptors</a:t>
            </a:r>
          </a:p>
          <a:p>
            <a:r>
              <a:rPr lang="en-GB" sz="2100" dirty="0"/>
              <a:t>Feel less reward from normal activities – </a:t>
            </a:r>
            <a:r>
              <a:rPr lang="en-US" sz="2100" dirty="0"/>
              <a:t>need stronger </a:t>
            </a:r>
            <a:r>
              <a:rPr lang="cs-CZ" sz="2100" dirty="0"/>
              <a:t>impulse</a:t>
            </a:r>
            <a:endParaRPr lang="en-GB" sz="2100" dirty="0"/>
          </a:p>
          <a:p>
            <a:r>
              <a:rPr lang="en-GB" sz="2100" dirty="0"/>
              <a:t>Feel more negative emotions and anxiety – take drugs to relief from negative states of mind</a:t>
            </a:r>
          </a:p>
          <a:p>
            <a:endParaRPr lang="cs-CZ" sz="2100" dirty="0"/>
          </a:p>
        </p:txBody>
      </p:sp>
    </p:spTree>
    <p:extLst>
      <p:ext uri="{BB962C8B-B14F-4D97-AF65-F5344CB8AC3E}">
        <p14:creationId xmlns:p14="http://schemas.microsoft.com/office/powerpoint/2010/main" val="3259921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482600" y="643467"/>
            <a:ext cx="2522980" cy="1597315"/>
          </a:xfrm>
          <a:noFill/>
          <a:ln w="19050">
            <a:solidFill>
              <a:schemeClr val="bg1"/>
            </a:solidFill>
          </a:ln>
        </p:spPr>
        <p:txBody>
          <a:bodyPr wrap="square">
            <a:normAutofit/>
          </a:bodyPr>
          <a:lstStyle/>
          <a:p>
            <a:r>
              <a:rPr lang="en-GB" sz="2400">
                <a:solidFill>
                  <a:schemeClr val="bg1"/>
                </a:solidFill>
              </a:rPr>
              <a:t>Disease model of addiction</a:t>
            </a:r>
            <a:endParaRPr lang="cs-CZ" sz="2400">
              <a:solidFill>
                <a:schemeClr val="bg1"/>
              </a:solidFill>
            </a:endParaRPr>
          </a:p>
        </p:txBody>
      </p:sp>
      <p:sp>
        <p:nvSpPr>
          <p:cNvPr id="3" name="Zástupný symbol pro obsah 2"/>
          <p:cNvSpPr>
            <a:spLocks noGrp="1"/>
          </p:cNvSpPr>
          <p:nvPr>
            <p:ph idx="1"/>
          </p:nvPr>
        </p:nvSpPr>
        <p:spPr>
          <a:xfrm>
            <a:off x="107504" y="2638044"/>
            <a:ext cx="3380676" cy="3415622"/>
          </a:xfrm>
        </p:spPr>
        <p:txBody>
          <a:bodyPr>
            <a:normAutofit lnSpcReduction="10000"/>
          </a:bodyPr>
          <a:lstStyle/>
          <a:p>
            <a:r>
              <a:rPr lang="en-GB" sz="2400" dirty="0">
                <a:solidFill>
                  <a:schemeClr val="bg1"/>
                </a:solidFill>
              </a:rPr>
              <a:t>Created in mid 20</a:t>
            </a:r>
            <a:r>
              <a:rPr lang="en-GB" sz="2400" baseline="30000" dirty="0">
                <a:solidFill>
                  <a:schemeClr val="bg1"/>
                </a:solidFill>
              </a:rPr>
              <a:t>th</a:t>
            </a:r>
            <a:r>
              <a:rPr lang="en-GB" sz="2400" dirty="0">
                <a:solidFill>
                  <a:schemeClr val="bg1"/>
                </a:solidFill>
              </a:rPr>
              <a:t> century by Elvin Morton </a:t>
            </a:r>
            <a:r>
              <a:rPr lang="en-GB" sz="2400" dirty="0" err="1">
                <a:solidFill>
                  <a:schemeClr val="bg1"/>
                </a:solidFill>
              </a:rPr>
              <a:t>Jellinek</a:t>
            </a:r>
            <a:endParaRPr lang="en-GB" sz="2400" dirty="0">
              <a:solidFill>
                <a:schemeClr val="bg1"/>
              </a:solidFill>
            </a:endParaRPr>
          </a:p>
          <a:p>
            <a:r>
              <a:rPr lang="en-GB" sz="2400" dirty="0">
                <a:solidFill>
                  <a:schemeClr val="bg1"/>
                </a:solidFill>
              </a:rPr>
              <a:t>Addiction comes from underlying disease processes</a:t>
            </a:r>
            <a:endParaRPr lang="cs-CZ" sz="2400" dirty="0">
              <a:solidFill>
                <a:schemeClr val="bg1"/>
              </a:solidFill>
            </a:endParaRPr>
          </a:p>
          <a:p>
            <a:r>
              <a:rPr lang="en-GB" sz="2400" dirty="0">
                <a:solidFill>
                  <a:schemeClr val="bg1"/>
                </a:solidFill>
              </a:rPr>
              <a:t>The curve of progression and </a:t>
            </a:r>
            <a:r>
              <a:rPr lang="cs-CZ" sz="2400" dirty="0" err="1">
                <a:solidFill>
                  <a:schemeClr val="bg1"/>
                </a:solidFill>
              </a:rPr>
              <a:t>recovery</a:t>
            </a:r>
            <a:r>
              <a:rPr lang="cs-CZ" sz="2400" dirty="0">
                <a:solidFill>
                  <a:schemeClr val="bg1"/>
                </a:solidFill>
              </a:rPr>
              <a:t> </a:t>
            </a:r>
            <a:endParaRPr lang="en-GB" sz="2400" dirty="0">
              <a:solidFill>
                <a:schemeClr val="bg1"/>
              </a:solidFill>
            </a:endParaRPr>
          </a:p>
          <a:p>
            <a:endParaRPr lang="cs-CZ" sz="1700" dirty="0">
              <a:solidFill>
                <a:schemeClr val="bg1"/>
              </a:solidFill>
            </a:endParaRPr>
          </a:p>
        </p:txBody>
      </p:sp>
      <p:pic>
        <p:nvPicPr>
          <p:cNvPr id="5" name="Obrázek 4">
            <a:extLst>
              <a:ext uri="{FF2B5EF4-FFF2-40B4-BE49-F238E27FC236}">
                <a16:creationId xmlns:a16="http://schemas.microsoft.com/office/drawing/2014/main" id="{DA9617AE-F70E-444E-B0E7-305A1CD09A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88180" y="1196752"/>
            <a:ext cx="5665890" cy="4464496"/>
          </a:xfrm>
          <a:prstGeom prst="rect">
            <a:avLst/>
          </a:prstGeom>
        </p:spPr>
      </p:pic>
    </p:spTree>
    <p:extLst>
      <p:ext uri="{BB962C8B-B14F-4D97-AF65-F5344CB8AC3E}">
        <p14:creationId xmlns:p14="http://schemas.microsoft.com/office/powerpoint/2010/main" val="3762746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en-GB"/>
              <a:t>Reward-deficiency syndrome</a:t>
            </a:r>
            <a:endParaRPr lang="cs-CZ" dirty="0"/>
          </a:p>
        </p:txBody>
      </p:sp>
      <p:pic>
        <p:nvPicPr>
          <p:cNvPr id="3" name="Obrázek 2" descr="The Addictive Brain All Roads Lead to Dopamine.pdf - Adobe Acrobat Reader DC"/>
          <p:cNvPicPr>
            <a:picLocks noChangeAspect="1"/>
          </p:cNvPicPr>
          <p:nvPr/>
        </p:nvPicPr>
        <p:blipFill rotWithShape="1">
          <a:blip r:embed="rId2">
            <a:extLst>
              <a:ext uri="{28A0092B-C50C-407E-A947-70E740481C1C}">
                <a14:useLocalDpi xmlns:a14="http://schemas.microsoft.com/office/drawing/2010/main" val="0"/>
              </a:ext>
            </a:extLst>
          </a:blip>
          <a:srcRect l="8060" t="38841" r="31642" b="21236"/>
          <a:stretch/>
        </p:blipFill>
        <p:spPr>
          <a:xfrm>
            <a:off x="-34098" y="1988840"/>
            <a:ext cx="9178098" cy="3384376"/>
          </a:xfrm>
          <a:prstGeom prst="rect">
            <a:avLst/>
          </a:prstGeom>
        </p:spPr>
      </p:pic>
    </p:spTree>
    <p:extLst>
      <p:ext uri="{BB962C8B-B14F-4D97-AF65-F5344CB8AC3E}">
        <p14:creationId xmlns:p14="http://schemas.microsoft.com/office/powerpoint/2010/main" val="16274052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Evolution and addiction</a:t>
            </a:r>
            <a:endParaRPr lang="cs-CZ" dirty="0"/>
          </a:p>
        </p:txBody>
      </p:sp>
      <p:sp>
        <p:nvSpPr>
          <p:cNvPr id="3" name="Zástupný symbol pro obsah 2"/>
          <p:cNvSpPr>
            <a:spLocks noGrp="1"/>
          </p:cNvSpPr>
          <p:nvPr>
            <p:ph idx="1"/>
          </p:nvPr>
        </p:nvSpPr>
        <p:spPr/>
        <p:txBody>
          <a:bodyPr>
            <a:normAutofit fontScale="77500" lnSpcReduction="20000"/>
          </a:bodyPr>
          <a:lstStyle/>
          <a:p>
            <a:r>
              <a:rPr lang="en-GB" b="1" dirty="0"/>
              <a:t>Mismatch hypothesis</a:t>
            </a:r>
          </a:p>
          <a:p>
            <a:r>
              <a:rPr lang="en-GB" dirty="0"/>
              <a:t>Addiction is a by-product of our brain structure</a:t>
            </a:r>
          </a:p>
          <a:p>
            <a:r>
              <a:rPr lang="en-GB" dirty="0"/>
              <a:t>Reward system has significant evolutionary advantage, however, it brings susceptibility when high-dopamine sources become vastly available</a:t>
            </a:r>
          </a:p>
          <a:p>
            <a:r>
              <a:rPr lang="en-GB" b="1" dirty="0"/>
              <a:t>High-dopamine society </a:t>
            </a:r>
            <a:r>
              <a:rPr lang="en-GB" dirty="0"/>
              <a:t>– humans have much stronger dopamine system than other primates. That probably evolved with increased consumption of meat and fish oil. Higher levels of dopamine in reward system increased our activity, motivation, orientation to goals, intelligence. People with lower dopamine functions (reward deficiency syndrome) have higher chance to misuse high dopamine sources</a:t>
            </a:r>
            <a:endParaRPr lang="cs-CZ" dirty="0"/>
          </a:p>
        </p:txBody>
      </p:sp>
    </p:spTree>
    <p:extLst>
      <p:ext uri="{BB962C8B-B14F-4D97-AF65-F5344CB8AC3E}">
        <p14:creationId xmlns:p14="http://schemas.microsoft.com/office/powerpoint/2010/main" val="8127098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Evolution and addiction</a:t>
            </a:r>
            <a:endParaRPr lang="cs-CZ" dirty="0"/>
          </a:p>
        </p:txBody>
      </p:sp>
      <p:sp>
        <p:nvSpPr>
          <p:cNvPr id="3" name="Zástupný symbol pro obsah 2"/>
          <p:cNvSpPr>
            <a:spLocks noGrp="1"/>
          </p:cNvSpPr>
          <p:nvPr>
            <p:ph idx="1"/>
          </p:nvPr>
        </p:nvSpPr>
        <p:spPr/>
        <p:txBody>
          <a:bodyPr>
            <a:normAutofit lnSpcReduction="10000"/>
          </a:bodyPr>
          <a:lstStyle/>
          <a:p>
            <a:r>
              <a:rPr lang="en-GB" b="1" dirty="0"/>
              <a:t>Mutualism hypothesis </a:t>
            </a:r>
            <a:r>
              <a:rPr lang="en-GB" dirty="0"/>
              <a:t>– plant-herbivore coevolution</a:t>
            </a:r>
          </a:p>
          <a:p>
            <a:r>
              <a:rPr lang="en-GB" dirty="0"/>
              <a:t>Mammals have a long history of drugs-in-plants preference</a:t>
            </a:r>
          </a:p>
          <a:p>
            <a:r>
              <a:rPr lang="en-GB" dirty="0"/>
              <a:t>Humans have preferences to ethanol (fermented in fallen fruits)</a:t>
            </a:r>
          </a:p>
          <a:p>
            <a:r>
              <a:rPr lang="en-GB" dirty="0"/>
              <a:t>Humans have preferences to consume toxins in plants (e.g. nicotine, caffeine) as they were useful against parasites and bacteria</a:t>
            </a:r>
            <a:endParaRPr lang="cs-CZ" dirty="0"/>
          </a:p>
        </p:txBody>
      </p:sp>
    </p:spTree>
    <p:extLst>
      <p:ext uri="{BB962C8B-B14F-4D97-AF65-F5344CB8AC3E}">
        <p14:creationId xmlns:p14="http://schemas.microsoft.com/office/powerpoint/2010/main" val="25963960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Evolution and addiction</a:t>
            </a:r>
            <a:endParaRPr lang="cs-CZ" dirty="0"/>
          </a:p>
        </p:txBody>
      </p:sp>
      <p:sp>
        <p:nvSpPr>
          <p:cNvPr id="3" name="Zástupný symbol pro obsah 2"/>
          <p:cNvSpPr>
            <a:spLocks noGrp="1"/>
          </p:cNvSpPr>
          <p:nvPr>
            <p:ph idx="1"/>
          </p:nvPr>
        </p:nvSpPr>
        <p:spPr>
          <a:xfrm>
            <a:off x="467544" y="1412776"/>
            <a:ext cx="8229600" cy="4824536"/>
          </a:xfrm>
        </p:spPr>
        <p:txBody>
          <a:bodyPr>
            <a:normAutofit fontScale="85000" lnSpcReduction="20000"/>
          </a:bodyPr>
          <a:lstStyle/>
          <a:p>
            <a:r>
              <a:rPr lang="en-GB" b="1" dirty="0"/>
              <a:t>Life-history theory</a:t>
            </a:r>
            <a:r>
              <a:rPr lang="en-GB" dirty="0"/>
              <a:t>  </a:t>
            </a:r>
          </a:p>
          <a:p>
            <a:r>
              <a:rPr lang="en-GB" dirty="0"/>
              <a:t>Clear demographic pattern – males in their teenage and twenties are by far the most susceptible group </a:t>
            </a:r>
          </a:p>
          <a:p>
            <a:r>
              <a:rPr lang="en-GB" dirty="0"/>
              <a:t>The same group is also at risk of risk-taking, violence, sensation-seeking,… - product of sexual selection – young male syndrome</a:t>
            </a:r>
          </a:p>
          <a:p>
            <a:r>
              <a:rPr lang="en-GB" dirty="0"/>
              <a:t>Substance use and abuse is part of general risk-taking behaviours</a:t>
            </a:r>
          </a:p>
          <a:p>
            <a:r>
              <a:rPr lang="en-GB" dirty="0"/>
              <a:t>Both risk taking and addictive behaviours decrease after mid 30s and after the person settles down</a:t>
            </a:r>
          </a:p>
          <a:p>
            <a:r>
              <a:rPr lang="en-GB" dirty="0"/>
              <a:t>Higher risk taking is evolutionary effective in certain scenarios (e.g. during migration). Quantity vs quality investment strategy</a:t>
            </a:r>
          </a:p>
          <a:p>
            <a:endParaRPr lang="en-GB" dirty="0"/>
          </a:p>
          <a:p>
            <a:endParaRPr lang="cs-CZ" dirty="0"/>
          </a:p>
        </p:txBody>
      </p:sp>
    </p:spTree>
    <p:extLst>
      <p:ext uri="{BB962C8B-B14F-4D97-AF65-F5344CB8AC3E}">
        <p14:creationId xmlns:p14="http://schemas.microsoft.com/office/powerpoint/2010/main" val="3222564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02EA176-0AC0-440C-A1A1-97B29FE94C46}"/>
              </a:ext>
            </a:extLst>
          </p:cNvPr>
          <p:cNvSpPr>
            <a:spLocks noGrp="1"/>
          </p:cNvSpPr>
          <p:nvPr>
            <p:ph type="title"/>
          </p:nvPr>
        </p:nvSpPr>
        <p:spPr/>
        <p:txBody>
          <a:bodyPr/>
          <a:lstStyle/>
          <a:p>
            <a:r>
              <a:rPr lang="en-GB" dirty="0"/>
              <a:t>Disease model of addiction</a:t>
            </a:r>
          </a:p>
        </p:txBody>
      </p:sp>
      <p:sp>
        <p:nvSpPr>
          <p:cNvPr id="3" name="Zástupný obsah 2">
            <a:extLst>
              <a:ext uri="{FF2B5EF4-FFF2-40B4-BE49-F238E27FC236}">
                <a16:creationId xmlns:a16="http://schemas.microsoft.com/office/drawing/2014/main" id="{193194F8-F40F-413B-A142-960CCD360A59}"/>
              </a:ext>
            </a:extLst>
          </p:cNvPr>
          <p:cNvSpPr>
            <a:spLocks noGrp="1"/>
          </p:cNvSpPr>
          <p:nvPr>
            <p:ph idx="1"/>
          </p:nvPr>
        </p:nvSpPr>
        <p:spPr/>
        <p:txBody>
          <a:bodyPr>
            <a:normAutofit fontScale="92500" lnSpcReduction="10000"/>
          </a:bodyPr>
          <a:lstStyle/>
          <a:p>
            <a:r>
              <a:rPr lang="en-GB" dirty="0"/>
              <a:t>At first, these processes were not understood. But it was assumed it is </a:t>
            </a:r>
            <a:r>
              <a:rPr lang="cs-CZ" dirty="0"/>
              <a:t>1)</a:t>
            </a:r>
            <a:r>
              <a:rPr lang="en-GB" dirty="0"/>
              <a:t> brain disease and </a:t>
            </a:r>
            <a:r>
              <a:rPr lang="en-US" dirty="0"/>
              <a:t>with</a:t>
            </a:r>
            <a:r>
              <a:rPr lang="cs-CZ" dirty="0"/>
              <a:t> </a:t>
            </a:r>
            <a:r>
              <a:rPr lang="en-GB" dirty="0"/>
              <a:t>2) genetic susceptibility</a:t>
            </a:r>
          </a:p>
          <a:p>
            <a:r>
              <a:rPr lang="en-GB" dirty="0"/>
              <a:t>Addicted person is a victim of this disease - it is not chosen and it is not an act of free will</a:t>
            </a:r>
          </a:p>
          <a:p>
            <a:r>
              <a:rPr lang="en-GB" dirty="0"/>
              <a:t>Loss of control </a:t>
            </a:r>
            <a:r>
              <a:rPr lang="cs-CZ" dirty="0"/>
              <a:t>&amp; </a:t>
            </a:r>
            <a:r>
              <a:rPr lang="en-GB" dirty="0"/>
              <a:t>craving as the common processes in addictions</a:t>
            </a:r>
            <a:endParaRPr lang="cs-CZ" dirty="0"/>
          </a:p>
          <a:p>
            <a:r>
              <a:rPr lang="en-GB" dirty="0"/>
              <a:t>Consumption of the substance causes craving for further dozes (through at first unknown psychological and neurological mechanism)</a:t>
            </a:r>
          </a:p>
          <a:p>
            <a:endParaRPr lang="en-GB" dirty="0"/>
          </a:p>
        </p:txBody>
      </p:sp>
    </p:spTree>
    <p:extLst>
      <p:ext uri="{BB962C8B-B14F-4D97-AF65-F5344CB8AC3E}">
        <p14:creationId xmlns:p14="http://schemas.microsoft.com/office/powerpoint/2010/main" val="2917332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Disease model of addiction</a:t>
            </a:r>
            <a:endParaRPr lang="cs-CZ" dirty="0"/>
          </a:p>
        </p:txBody>
      </p:sp>
      <p:sp>
        <p:nvSpPr>
          <p:cNvPr id="3" name="Zástupný symbol pro obsah 2"/>
          <p:cNvSpPr>
            <a:spLocks noGrp="1"/>
          </p:cNvSpPr>
          <p:nvPr>
            <p:ph idx="1"/>
          </p:nvPr>
        </p:nvSpPr>
        <p:spPr/>
        <p:txBody>
          <a:bodyPr>
            <a:normAutofit fontScale="92500" lnSpcReduction="10000"/>
          </a:bodyPr>
          <a:lstStyle/>
          <a:p>
            <a:r>
              <a:rPr lang="en-GB" dirty="0"/>
              <a:t>Since the person is ill and suffering, he/she should be subject of medical treatment</a:t>
            </a:r>
          </a:p>
          <a:p>
            <a:r>
              <a:rPr lang="cs-CZ" dirty="0"/>
              <a:t>T</a:t>
            </a:r>
            <a:r>
              <a:rPr lang="en-GB" dirty="0" err="1"/>
              <a:t>reatment</a:t>
            </a:r>
            <a:r>
              <a:rPr lang="en-GB" dirty="0"/>
              <a:t> was based on management of medical complications (stomach ulcer, liver disease,…) and raising patient health education – supervision of a physician</a:t>
            </a:r>
          </a:p>
          <a:p>
            <a:r>
              <a:rPr lang="en-GB" dirty="0"/>
              <a:t>Therapy-like approach heavily influenced by 12 step program</a:t>
            </a:r>
            <a:r>
              <a:rPr lang="cs-CZ" dirty="0"/>
              <a:t> and 12-step </a:t>
            </a:r>
            <a:r>
              <a:rPr lang="en-GB" dirty="0"/>
              <a:t>programs take ideological support from scientific approach of disease model</a:t>
            </a:r>
            <a:r>
              <a:rPr lang="cs-CZ" dirty="0"/>
              <a:t> </a:t>
            </a:r>
            <a:endParaRPr lang="en-GB" dirty="0"/>
          </a:p>
          <a:p>
            <a:endParaRPr lang="en-GB" dirty="0"/>
          </a:p>
        </p:txBody>
      </p:sp>
    </p:spTree>
    <p:extLst>
      <p:ext uri="{BB962C8B-B14F-4D97-AF65-F5344CB8AC3E}">
        <p14:creationId xmlns:p14="http://schemas.microsoft.com/office/powerpoint/2010/main" val="3453099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Disease model of addiction</a:t>
            </a:r>
            <a:endParaRPr lang="cs-CZ" dirty="0"/>
          </a:p>
        </p:txBody>
      </p:sp>
      <p:sp>
        <p:nvSpPr>
          <p:cNvPr id="3" name="Zástupný symbol pro obsah 2"/>
          <p:cNvSpPr>
            <a:spLocks noGrp="1"/>
          </p:cNvSpPr>
          <p:nvPr>
            <p:ph idx="1"/>
          </p:nvPr>
        </p:nvSpPr>
        <p:spPr>
          <a:xfrm>
            <a:off x="457200" y="1600200"/>
            <a:ext cx="8229600" cy="4997152"/>
          </a:xfrm>
        </p:spPr>
        <p:txBody>
          <a:bodyPr>
            <a:normAutofit fontScale="85000" lnSpcReduction="10000"/>
          </a:bodyPr>
          <a:lstStyle/>
          <a:p>
            <a:r>
              <a:rPr lang="en-GB" b="1" dirty="0"/>
              <a:t>Addiction as a primary disease</a:t>
            </a:r>
            <a:r>
              <a:rPr lang="en-GB" dirty="0"/>
              <a:t> – addiction is not understood a result of another condition (other psychiatric condition, stress,…) but rather their cause</a:t>
            </a:r>
          </a:p>
          <a:p>
            <a:r>
              <a:rPr lang="en-GB" b="1" dirty="0"/>
              <a:t>Addiction as a progressive disease </a:t>
            </a:r>
            <a:r>
              <a:rPr lang="en-GB" dirty="0"/>
              <a:t>- addiction is understood as a disease that has its course</a:t>
            </a:r>
            <a:r>
              <a:rPr lang="cs-CZ" dirty="0"/>
              <a:t>:</a:t>
            </a:r>
            <a:r>
              <a:rPr lang="en-GB" dirty="0"/>
              <a:t> 1) adaptive stage </a:t>
            </a:r>
            <a:r>
              <a:rPr lang="cs-CZ" dirty="0"/>
              <a:t>- </a:t>
            </a:r>
            <a:r>
              <a:rPr lang="en-GB" dirty="0"/>
              <a:t>increasing tolerance 2) dependent stage </a:t>
            </a:r>
            <a:r>
              <a:rPr lang="cs-CZ" dirty="0"/>
              <a:t>- </a:t>
            </a:r>
            <a:r>
              <a:rPr lang="en-GB" dirty="0"/>
              <a:t>withdrawal and maintenance usage 3) deterioration </a:t>
            </a:r>
            <a:r>
              <a:rPr lang="en-US" dirty="0"/>
              <a:t>stage</a:t>
            </a:r>
            <a:r>
              <a:rPr lang="cs-CZ" dirty="0"/>
              <a:t> - </a:t>
            </a:r>
            <a:r>
              <a:rPr lang="en-GB" dirty="0"/>
              <a:t>resulting into major health and social problems</a:t>
            </a:r>
          </a:p>
          <a:p>
            <a:r>
              <a:rPr lang="en-GB" b="1" dirty="0"/>
              <a:t>Addiction as a chronic disease </a:t>
            </a:r>
            <a:r>
              <a:rPr lang="en-GB" dirty="0"/>
              <a:t>– addiction is understood as a disease that will never disappear and the person will never be fully cured. Thus complete sobriety is the only way</a:t>
            </a:r>
            <a:endParaRPr lang="cs-CZ" dirty="0"/>
          </a:p>
        </p:txBody>
      </p:sp>
    </p:spTree>
    <p:extLst>
      <p:ext uri="{BB962C8B-B14F-4D97-AF65-F5344CB8AC3E}">
        <p14:creationId xmlns:p14="http://schemas.microsoft.com/office/powerpoint/2010/main" val="953343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GB" dirty="0"/>
              <a:t>Disease model of addiction - pros</a:t>
            </a:r>
            <a:endParaRPr lang="cs-CZ" dirty="0"/>
          </a:p>
        </p:txBody>
      </p:sp>
      <p:sp>
        <p:nvSpPr>
          <p:cNvPr id="3" name="Zástupný symbol pro obsah 2"/>
          <p:cNvSpPr>
            <a:spLocks noGrp="1"/>
          </p:cNvSpPr>
          <p:nvPr>
            <p:ph idx="1"/>
          </p:nvPr>
        </p:nvSpPr>
        <p:spPr/>
        <p:txBody>
          <a:bodyPr/>
          <a:lstStyle/>
          <a:p>
            <a:r>
              <a:rPr lang="en-GB" dirty="0"/>
              <a:t>Big leap in knowledge</a:t>
            </a:r>
            <a:r>
              <a:rPr lang="cs-CZ" dirty="0"/>
              <a:t>, </a:t>
            </a:r>
            <a:r>
              <a:rPr lang="en-US" dirty="0"/>
              <a:t>new</a:t>
            </a:r>
            <a:r>
              <a:rPr lang="cs-CZ" dirty="0"/>
              <a:t> </a:t>
            </a:r>
            <a:r>
              <a:rPr lang="en-US" dirty="0"/>
              <a:t>research</a:t>
            </a:r>
          </a:p>
          <a:p>
            <a:r>
              <a:rPr lang="en-GB" dirty="0"/>
              <a:t>Removes stigma from suffering people</a:t>
            </a:r>
          </a:p>
          <a:p>
            <a:r>
              <a:rPr lang="en-GB" dirty="0"/>
              <a:t>The classic disease model is still very simple to be understood by general public</a:t>
            </a:r>
          </a:p>
          <a:p>
            <a:r>
              <a:rPr lang="en-GB" dirty="0"/>
              <a:t>When addiction became a disease (alcoholism as disease was acknowledged by American Medical Association</a:t>
            </a:r>
            <a:r>
              <a:rPr lang="cs-CZ" dirty="0"/>
              <a:t> in 1954)</a:t>
            </a:r>
            <a:r>
              <a:rPr lang="en-GB" dirty="0"/>
              <a:t> the help became more accessible</a:t>
            </a:r>
          </a:p>
          <a:p>
            <a:endParaRPr lang="cs-CZ" dirty="0"/>
          </a:p>
        </p:txBody>
      </p:sp>
    </p:spTree>
    <p:extLst>
      <p:ext uri="{BB962C8B-B14F-4D97-AF65-F5344CB8AC3E}">
        <p14:creationId xmlns:p14="http://schemas.microsoft.com/office/powerpoint/2010/main" val="3936706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Disease model of addiction - cons</a:t>
            </a:r>
            <a:endParaRPr lang="cs-CZ" dirty="0"/>
          </a:p>
        </p:txBody>
      </p:sp>
      <p:sp>
        <p:nvSpPr>
          <p:cNvPr id="3" name="Zástupný symbol pro obsah 2"/>
          <p:cNvSpPr>
            <a:spLocks noGrp="1"/>
          </p:cNvSpPr>
          <p:nvPr>
            <p:ph idx="1"/>
          </p:nvPr>
        </p:nvSpPr>
        <p:spPr/>
        <p:txBody>
          <a:bodyPr>
            <a:normAutofit fontScale="85000" lnSpcReduction="10000"/>
          </a:bodyPr>
          <a:lstStyle/>
          <a:p>
            <a:r>
              <a:rPr lang="en-GB" dirty="0"/>
              <a:t>Despite huge advancement in knowledge, it was only poorly incorporated into this model. E.g. proofed usefulness of light substance taking contradicts chronic disease</a:t>
            </a:r>
            <a:r>
              <a:rPr lang="cs-CZ" dirty="0"/>
              <a:t>; </a:t>
            </a:r>
            <a:r>
              <a:rPr lang="en-GB" dirty="0"/>
              <a:t>natural remission and maturing out contradicts progressive disease</a:t>
            </a:r>
            <a:r>
              <a:rPr lang="cs-CZ" dirty="0"/>
              <a:t>; much</a:t>
            </a:r>
            <a:r>
              <a:rPr lang="en-GB" dirty="0"/>
              <a:t> stronger environmental factors contradict primary disease</a:t>
            </a:r>
            <a:r>
              <a:rPr lang="cs-CZ" dirty="0"/>
              <a:t> </a:t>
            </a:r>
            <a:endParaRPr lang="en-GB" dirty="0"/>
          </a:p>
          <a:p>
            <a:r>
              <a:rPr lang="en-GB" dirty="0"/>
              <a:t>Ignoring context - too little emphasis on psychological and social  factors</a:t>
            </a:r>
          </a:p>
          <a:p>
            <a:r>
              <a:rPr lang="en-GB" dirty="0"/>
              <a:t>The treatment method, although advancement at the beginning, is way behind treatments based on psychological and social models </a:t>
            </a:r>
            <a:endParaRPr lang="cs-CZ" dirty="0"/>
          </a:p>
          <a:p>
            <a:endParaRPr lang="cs-CZ" dirty="0"/>
          </a:p>
        </p:txBody>
      </p:sp>
    </p:spTree>
    <p:extLst>
      <p:ext uri="{BB962C8B-B14F-4D97-AF65-F5344CB8AC3E}">
        <p14:creationId xmlns:p14="http://schemas.microsoft.com/office/powerpoint/2010/main" val="2135622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628650" y="963877"/>
            <a:ext cx="2620771" cy="4930246"/>
          </a:xfrm>
        </p:spPr>
        <p:txBody>
          <a:bodyPr>
            <a:normAutofit/>
          </a:bodyPr>
          <a:lstStyle/>
          <a:p>
            <a:pPr algn="r"/>
            <a:r>
              <a:rPr lang="en-GB" sz="3700">
                <a:solidFill>
                  <a:schemeClr val="accent1"/>
                </a:solidFill>
              </a:rPr>
              <a:t>Physical dependency theory</a:t>
            </a:r>
            <a:endParaRPr lang="cs-CZ" sz="3700">
              <a:solidFill>
                <a:schemeClr val="accent1"/>
              </a:solidFill>
            </a:endParaRP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Zástupný symbol pro obsah 2"/>
          <p:cNvSpPr>
            <a:spLocks noGrp="1"/>
          </p:cNvSpPr>
          <p:nvPr>
            <p:ph idx="1"/>
          </p:nvPr>
        </p:nvSpPr>
        <p:spPr>
          <a:xfrm>
            <a:off x="3732023" y="963877"/>
            <a:ext cx="4783327" cy="4930246"/>
          </a:xfrm>
        </p:spPr>
        <p:txBody>
          <a:bodyPr anchor="ctr">
            <a:normAutofit/>
          </a:bodyPr>
          <a:lstStyle/>
          <a:p>
            <a:pPr>
              <a:lnSpc>
                <a:spcPct val="90000"/>
              </a:lnSpc>
            </a:pPr>
            <a:r>
              <a:rPr lang="en-GB" sz="1900" dirty="0"/>
              <a:t>By suing the substance, the person can gradually develop a physical dependence</a:t>
            </a:r>
          </a:p>
          <a:p>
            <a:pPr>
              <a:lnSpc>
                <a:spcPct val="90000"/>
              </a:lnSpc>
            </a:pPr>
            <a:r>
              <a:rPr lang="en-GB" sz="1900" dirty="0"/>
              <a:t>Physical dependence is a condition in which the person needs the substance otherwise suffers from various withdrawal symptoms</a:t>
            </a:r>
          </a:p>
          <a:p>
            <a:pPr>
              <a:lnSpc>
                <a:spcPct val="90000"/>
              </a:lnSpc>
            </a:pPr>
            <a:r>
              <a:rPr lang="en-GB" sz="1900" dirty="0"/>
              <a:t>This theory assumes that addiction </a:t>
            </a:r>
            <a:r>
              <a:rPr lang="cs-CZ" sz="1900" dirty="0"/>
              <a:t>=</a:t>
            </a:r>
            <a:r>
              <a:rPr lang="en-GB" sz="1900" dirty="0"/>
              <a:t> physical dependence</a:t>
            </a:r>
          </a:p>
          <a:p>
            <a:pPr>
              <a:lnSpc>
                <a:spcPct val="90000"/>
              </a:lnSpc>
            </a:pPr>
            <a:r>
              <a:rPr lang="en-GB" sz="1900" dirty="0"/>
              <a:t>NOT proved – many substances do not create physical dependence nor physical withdrawal symptoms. Many addicts return to addiction after period of treatment in which they were detoxified</a:t>
            </a:r>
          </a:p>
          <a:p>
            <a:pPr>
              <a:lnSpc>
                <a:spcPct val="90000"/>
              </a:lnSpc>
            </a:pPr>
            <a:r>
              <a:rPr lang="en-GB" sz="1900" dirty="0"/>
              <a:t>Avoiding negative effects plays a role, however, more crucial proofed to be the pleasure-seeking</a:t>
            </a:r>
          </a:p>
          <a:p>
            <a:pPr>
              <a:lnSpc>
                <a:spcPct val="90000"/>
              </a:lnSpc>
            </a:pPr>
            <a:endParaRPr lang="cs-CZ" sz="1900" dirty="0"/>
          </a:p>
        </p:txBody>
      </p:sp>
    </p:spTree>
    <p:extLst>
      <p:ext uri="{BB962C8B-B14F-4D97-AF65-F5344CB8AC3E}">
        <p14:creationId xmlns:p14="http://schemas.microsoft.com/office/powerpoint/2010/main" val="1245875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628650" y="963877"/>
            <a:ext cx="2620771" cy="4930246"/>
          </a:xfrm>
        </p:spPr>
        <p:txBody>
          <a:bodyPr>
            <a:normAutofit/>
          </a:bodyPr>
          <a:lstStyle/>
          <a:p>
            <a:pPr algn="r"/>
            <a:r>
              <a:rPr lang="en-GB" sz="3700" dirty="0">
                <a:solidFill>
                  <a:schemeClr val="accent1"/>
                </a:solidFill>
              </a:rPr>
              <a:t>It is about (anticipated) pleasure</a:t>
            </a:r>
            <a:endParaRPr lang="cs-CZ" sz="3700" dirty="0">
              <a:solidFill>
                <a:schemeClr val="accent1"/>
              </a:solidFill>
            </a:endParaRP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Zástupný symbol pro obsah 2"/>
          <p:cNvSpPr>
            <a:spLocks noGrp="1"/>
          </p:cNvSpPr>
          <p:nvPr>
            <p:ph idx="1"/>
          </p:nvPr>
        </p:nvSpPr>
        <p:spPr>
          <a:xfrm>
            <a:off x="3732023" y="963877"/>
            <a:ext cx="4783327" cy="4930246"/>
          </a:xfrm>
        </p:spPr>
        <p:txBody>
          <a:bodyPr anchor="ctr">
            <a:normAutofit/>
          </a:bodyPr>
          <a:lstStyle/>
          <a:p>
            <a:pPr>
              <a:lnSpc>
                <a:spcPct val="90000"/>
              </a:lnSpc>
            </a:pPr>
            <a:r>
              <a:rPr lang="en-GB" sz="1800" b="1" dirty="0"/>
              <a:t>Positive-incentive theory </a:t>
            </a:r>
            <a:r>
              <a:rPr lang="en-GB" sz="1800" dirty="0"/>
              <a:t>- all drugs have pleasurable effects</a:t>
            </a:r>
            <a:r>
              <a:rPr lang="cs-CZ" sz="1800" dirty="0"/>
              <a:t>. D</a:t>
            </a:r>
            <a:r>
              <a:rPr lang="en-US" sz="1800" dirty="0"/>
              <a:t>rug taking is more about getting the positive effects rather than about removing the negative</a:t>
            </a:r>
            <a:r>
              <a:rPr lang="cs-CZ" sz="1800" dirty="0"/>
              <a:t> </a:t>
            </a:r>
            <a:r>
              <a:rPr lang="en-US" sz="1800" dirty="0"/>
              <a:t>effect</a:t>
            </a:r>
          </a:p>
          <a:p>
            <a:pPr>
              <a:lnSpc>
                <a:spcPct val="90000"/>
              </a:lnSpc>
            </a:pPr>
            <a:r>
              <a:rPr lang="en-GB" sz="1800" dirty="0"/>
              <a:t>Positive-incentive value is usually much higher than hedonic value </a:t>
            </a:r>
            <a:r>
              <a:rPr lang="cs-CZ" sz="1800" dirty="0"/>
              <a:t>=</a:t>
            </a:r>
            <a:r>
              <a:rPr lang="en-GB" sz="1800" dirty="0"/>
              <a:t> anticipated pleasure is much higher than actual pleasure</a:t>
            </a:r>
          </a:p>
          <a:p>
            <a:pPr>
              <a:lnSpc>
                <a:spcPct val="90000"/>
              </a:lnSpc>
            </a:pPr>
            <a:r>
              <a:rPr lang="en-GB" sz="1800" b="1" dirty="0"/>
              <a:t>Incentive-sensitization theory </a:t>
            </a:r>
            <a:r>
              <a:rPr lang="en-GB" sz="1800" dirty="0"/>
              <a:t>– </a:t>
            </a:r>
            <a:r>
              <a:rPr lang="en-US" sz="1800" dirty="0"/>
              <a:t>repeated exposure to potentially addictive drugs leads to various changes in brain. The most important is </a:t>
            </a:r>
            <a:r>
              <a:rPr lang="en-GB" sz="1800" b="1" dirty="0"/>
              <a:t>sensitization</a:t>
            </a:r>
            <a:r>
              <a:rPr lang="en-GB" sz="1800" dirty="0"/>
              <a:t> </a:t>
            </a:r>
            <a:r>
              <a:rPr lang="cs-CZ" sz="1800" dirty="0"/>
              <a:t>= </a:t>
            </a:r>
            <a:r>
              <a:rPr lang="en-US" sz="1800" i="1" dirty="0"/>
              <a:t>hypersensitivity to the incentive motivational effects of drugs and drug-associated stimuli </a:t>
            </a:r>
            <a:r>
              <a:rPr lang="en-GB" sz="1800" dirty="0"/>
              <a:t>that creates pathological</a:t>
            </a:r>
            <a:r>
              <a:rPr lang="en-GB" sz="1800" i="1" dirty="0"/>
              <a:t> wanting. </a:t>
            </a:r>
            <a:endParaRPr lang="cs-CZ" sz="1800" i="1" dirty="0"/>
          </a:p>
          <a:p>
            <a:pPr>
              <a:lnSpc>
                <a:spcPct val="90000"/>
              </a:lnSpc>
            </a:pPr>
            <a:r>
              <a:rPr lang="en-GB" sz="1800" dirty="0"/>
              <a:t>Addiction is not about the drug effect, it is about the anticipation of the effect. Addiction is motivation disorder</a:t>
            </a:r>
            <a:endParaRPr lang="cs-CZ" sz="1800" dirty="0"/>
          </a:p>
        </p:txBody>
      </p:sp>
    </p:spTree>
    <p:extLst>
      <p:ext uri="{BB962C8B-B14F-4D97-AF65-F5344CB8AC3E}">
        <p14:creationId xmlns:p14="http://schemas.microsoft.com/office/powerpoint/2010/main" val="4140293483"/>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1027</TotalTime>
  <Words>1316</Words>
  <Application>Microsoft Office PowerPoint</Application>
  <PresentationFormat>Předvádění na obrazovce (4:3)</PresentationFormat>
  <Paragraphs>92</Paragraphs>
  <Slides>23</Slides>
  <Notes>0</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23</vt:i4>
      </vt:variant>
    </vt:vector>
  </HeadingPairs>
  <TitlesOfParts>
    <vt:vector size="26" baseType="lpstr">
      <vt:lpstr>Arial</vt:lpstr>
      <vt:lpstr>Calibri</vt:lpstr>
      <vt:lpstr>Motiv systému Office</vt:lpstr>
      <vt:lpstr>BIOLOGICAL BASIS OF ADDICTIONS</vt:lpstr>
      <vt:lpstr>Disease model of addiction</vt:lpstr>
      <vt:lpstr>Disease model of addiction</vt:lpstr>
      <vt:lpstr>Disease model of addiction</vt:lpstr>
      <vt:lpstr>Disease model of addiction</vt:lpstr>
      <vt:lpstr>Disease model of addiction - pros</vt:lpstr>
      <vt:lpstr>Disease model of addiction - cons</vt:lpstr>
      <vt:lpstr>Physical dependency theory</vt:lpstr>
      <vt:lpstr>It is about (anticipated) pleasure</vt:lpstr>
      <vt:lpstr>Intracranial self-stimulation</vt:lpstr>
      <vt:lpstr>Prezentace aplikace PowerPoint</vt:lpstr>
      <vt:lpstr>Prezentace aplikace PowerPoint</vt:lpstr>
      <vt:lpstr>Mesolimbic dopamine pathway</vt:lpstr>
      <vt:lpstr>Mesolimbic pathway and addiction</vt:lpstr>
      <vt:lpstr>Prezentace aplikace PowerPoint</vt:lpstr>
      <vt:lpstr>Genetics and addiction</vt:lpstr>
      <vt:lpstr>Genetics and addiction</vt:lpstr>
      <vt:lpstr>Genetics and addiction</vt:lpstr>
      <vt:lpstr>Reward-deficiency syndrome</vt:lpstr>
      <vt:lpstr>Reward-deficiency syndrome</vt:lpstr>
      <vt:lpstr>Evolution and addiction</vt:lpstr>
      <vt:lpstr>Evolution and addiction</vt:lpstr>
      <vt:lpstr>Evolution and addiction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BIOLOGICAL BASIS OF ADDICTIONS</dc:title>
  <dc:creator>Lukas</dc:creator>
  <cp:lastModifiedBy>Lukas Blinka</cp:lastModifiedBy>
  <cp:revision>9</cp:revision>
  <cp:lastPrinted>2019-01-14T08:07:20Z</cp:lastPrinted>
  <dcterms:created xsi:type="dcterms:W3CDTF">2019-01-13T17:09:40Z</dcterms:created>
  <dcterms:modified xsi:type="dcterms:W3CDTF">2019-03-07T21:30:41Z</dcterms:modified>
</cp:coreProperties>
</file>