
<file path=[Content_Types].xml><?xml version="1.0" encoding="utf-8"?>
<Types xmlns="http://schemas.openxmlformats.org/package/2006/content-types">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56" r:id="rId2"/>
    <p:sldId id="257" r:id="rId3"/>
    <p:sldId id="261" r:id="rId4"/>
    <p:sldId id="258" r:id="rId5"/>
    <p:sldId id="259" r:id="rId6"/>
    <p:sldId id="265" r:id="rId7"/>
    <p:sldId id="266" r:id="rId8"/>
    <p:sldId id="267" r:id="rId9"/>
    <p:sldId id="260" r:id="rId10"/>
    <p:sldId id="262" r:id="rId11"/>
    <p:sldId id="263" r:id="rId12"/>
    <p:sldId id="264" r:id="rId13"/>
  </p:sldIdLst>
  <p:sldSz cx="9144000" cy="6858000" type="screen4x3"/>
  <p:notesSz cx="6669088" cy="97536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6" d="100"/>
          <a:sy n="86" d="100"/>
        </p:scale>
        <p:origin x="1382"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777607" y="0"/>
            <a:ext cx="2889938" cy="487680"/>
          </a:xfrm>
          <a:prstGeom prst="rect">
            <a:avLst/>
          </a:prstGeom>
        </p:spPr>
        <p:txBody>
          <a:bodyPr vert="horz" lIns="91440" tIns="45720" rIns="91440" bIns="45720" rtlCol="0"/>
          <a:lstStyle>
            <a:lvl1pPr algn="r">
              <a:defRPr sz="1200"/>
            </a:lvl1pPr>
          </a:lstStyle>
          <a:p>
            <a:fld id="{952589A4-6543-43C4-8C7A-F7DE856F82AD}" type="datetimeFigureOut">
              <a:rPr lang="cs-CZ" smtClean="0"/>
              <a:t>20.03.2019</a:t>
            </a:fld>
            <a:endParaRPr lang="cs-CZ"/>
          </a:p>
        </p:txBody>
      </p:sp>
      <p:sp>
        <p:nvSpPr>
          <p:cNvPr id="4" name="Zástupný symbol pro zápatí 3"/>
          <p:cNvSpPr>
            <a:spLocks noGrp="1"/>
          </p:cNvSpPr>
          <p:nvPr>
            <p:ph type="ftr" sz="quarter" idx="2"/>
          </p:nvPr>
        </p:nvSpPr>
        <p:spPr>
          <a:xfrm>
            <a:off x="0" y="9264227"/>
            <a:ext cx="2889938" cy="48768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777607" y="9264227"/>
            <a:ext cx="2889938" cy="487680"/>
          </a:xfrm>
          <a:prstGeom prst="rect">
            <a:avLst/>
          </a:prstGeom>
        </p:spPr>
        <p:txBody>
          <a:bodyPr vert="horz" lIns="91440" tIns="45720" rIns="91440" bIns="45720" rtlCol="0" anchor="b"/>
          <a:lstStyle>
            <a:lvl1pPr algn="r">
              <a:defRPr sz="1200"/>
            </a:lvl1pPr>
          </a:lstStyle>
          <a:p>
            <a:fld id="{BB377C76-625E-468E-923F-5E8D52334771}" type="slidenum">
              <a:rPr lang="cs-CZ" smtClean="0"/>
              <a:t>‹#›</a:t>
            </a:fld>
            <a:endParaRPr lang="cs-CZ"/>
          </a:p>
        </p:txBody>
      </p:sp>
    </p:spTree>
    <p:extLst>
      <p:ext uri="{BB962C8B-B14F-4D97-AF65-F5344CB8AC3E}">
        <p14:creationId xmlns:p14="http://schemas.microsoft.com/office/powerpoint/2010/main" val="400183258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20030B76-3D66-4276-9B49-F54FE688F383}" type="datetimeFigureOut">
              <a:rPr lang="cs-CZ" smtClean="0"/>
              <a:t>20.03.2019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AEF98F4-F76D-49D0-9E12-19CEA3F4BADD}" type="slidenum">
              <a:rPr lang="cs-CZ" smtClean="0"/>
              <a:t>‹#›</a:t>
            </a:fld>
            <a:endParaRPr lang="cs-CZ"/>
          </a:p>
        </p:txBody>
      </p:sp>
    </p:spTree>
    <p:extLst>
      <p:ext uri="{BB962C8B-B14F-4D97-AF65-F5344CB8AC3E}">
        <p14:creationId xmlns:p14="http://schemas.microsoft.com/office/powerpoint/2010/main" val="2576286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0030B76-3D66-4276-9B49-F54FE688F383}" type="datetimeFigureOut">
              <a:rPr lang="cs-CZ" smtClean="0"/>
              <a:t>20.03.2019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AEF98F4-F76D-49D0-9E12-19CEA3F4BADD}" type="slidenum">
              <a:rPr lang="cs-CZ" smtClean="0"/>
              <a:t>‹#›</a:t>
            </a:fld>
            <a:endParaRPr lang="cs-CZ"/>
          </a:p>
        </p:txBody>
      </p:sp>
    </p:spTree>
    <p:extLst>
      <p:ext uri="{BB962C8B-B14F-4D97-AF65-F5344CB8AC3E}">
        <p14:creationId xmlns:p14="http://schemas.microsoft.com/office/powerpoint/2010/main" val="1543183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0030B76-3D66-4276-9B49-F54FE688F383}" type="datetimeFigureOut">
              <a:rPr lang="cs-CZ" smtClean="0"/>
              <a:t>20.03.2019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AEF98F4-F76D-49D0-9E12-19CEA3F4BADD}" type="slidenum">
              <a:rPr lang="cs-CZ" smtClean="0"/>
              <a:t>‹#›</a:t>
            </a:fld>
            <a:endParaRPr lang="cs-CZ"/>
          </a:p>
        </p:txBody>
      </p:sp>
    </p:spTree>
    <p:extLst>
      <p:ext uri="{BB962C8B-B14F-4D97-AF65-F5344CB8AC3E}">
        <p14:creationId xmlns:p14="http://schemas.microsoft.com/office/powerpoint/2010/main" val="772973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0030B76-3D66-4276-9B49-F54FE688F383}" type="datetimeFigureOut">
              <a:rPr lang="cs-CZ" smtClean="0"/>
              <a:t>20.03.2019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AEF98F4-F76D-49D0-9E12-19CEA3F4BADD}" type="slidenum">
              <a:rPr lang="cs-CZ" smtClean="0"/>
              <a:t>‹#›</a:t>
            </a:fld>
            <a:endParaRPr lang="cs-CZ"/>
          </a:p>
        </p:txBody>
      </p:sp>
    </p:spTree>
    <p:extLst>
      <p:ext uri="{BB962C8B-B14F-4D97-AF65-F5344CB8AC3E}">
        <p14:creationId xmlns:p14="http://schemas.microsoft.com/office/powerpoint/2010/main" val="2542296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20030B76-3D66-4276-9B49-F54FE688F383}" type="datetimeFigureOut">
              <a:rPr lang="cs-CZ" smtClean="0"/>
              <a:t>20.03.2019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AEF98F4-F76D-49D0-9E12-19CEA3F4BADD}" type="slidenum">
              <a:rPr lang="cs-CZ" smtClean="0"/>
              <a:t>‹#›</a:t>
            </a:fld>
            <a:endParaRPr lang="cs-CZ"/>
          </a:p>
        </p:txBody>
      </p:sp>
    </p:spTree>
    <p:extLst>
      <p:ext uri="{BB962C8B-B14F-4D97-AF65-F5344CB8AC3E}">
        <p14:creationId xmlns:p14="http://schemas.microsoft.com/office/powerpoint/2010/main" val="420175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20030B76-3D66-4276-9B49-F54FE688F383}" type="datetimeFigureOut">
              <a:rPr lang="cs-CZ" smtClean="0"/>
              <a:t>20.03.2019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AEF98F4-F76D-49D0-9E12-19CEA3F4BADD}" type="slidenum">
              <a:rPr lang="cs-CZ" smtClean="0"/>
              <a:t>‹#›</a:t>
            </a:fld>
            <a:endParaRPr lang="cs-CZ"/>
          </a:p>
        </p:txBody>
      </p:sp>
    </p:spTree>
    <p:extLst>
      <p:ext uri="{BB962C8B-B14F-4D97-AF65-F5344CB8AC3E}">
        <p14:creationId xmlns:p14="http://schemas.microsoft.com/office/powerpoint/2010/main" val="3335150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20030B76-3D66-4276-9B49-F54FE688F383}" type="datetimeFigureOut">
              <a:rPr lang="cs-CZ" smtClean="0"/>
              <a:t>20.03.2019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AEF98F4-F76D-49D0-9E12-19CEA3F4BADD}" type="slidenum">
              <a:rPr lang="cs-CZ" smtClean="0"/>
              <a:t>‹#›</a:t>
            </a:fld>
            <a:endParaRPr lang="cs-CZ"/>
          </a:p>
        </p:txBody>
      </p:sp>
    </p:spTree>
    <p:extLst>
      <p:ext uri="{BB962C8B-B14F-4D97-AF65-F5344CB8AC3E}">
        <p14:creationId xmlns:p14="http://schemas.microsoft.com/office/powerpoint/2010/main" val="2808710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20030B76-3D66-4276-9B49-F54FE688F383}" type="datetimeFigureOut">
              <a:rPr lang="cs-CZ" smtClean="0"/>
              <a:t>20.03.2019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AEF98F4-F76D-49D0-9E12-19CEA3F4BADD}" type="slidenum">
              <a:rPr lang="cs-CZ" smtClean="0"/>
              <a:t>‹#›</a:t>
            </a:fld>
            <a:endParaRPr lang="cs-CZ"/>
          </a:p>
        </p:txBody>
      </p:sp>
    </p:spTree>
    <p:extLst>
      <p:ext uri="{BB962C8B-B14F-4D97-AF65-F5344CB8AC3E}">
        <p14:creationId xmlns:p14="http://schemas.microsoft.com/office/powerpoint/2010/main" val="720605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0030B76-3D66-4276-9B49-F54FE688F383}" type="datetimeFigureOut">
              <a:rPr lang="cs-CZ" smtClean="0"/>
              <a:t>20.03.2019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AEF98F4-F76D-49D0-9E12-19CEA3F4BADD}" type="slidenum">
              <a:rPr lang="cs-CZ" smtClean="0"/>
              <a:t>‹#›</a:t>
            </a:fld>
            <a:endParaRPr lang="cs-CZ"/>
          </a:p>
        </p:txBody>
      </p:sp>
    </p:spTree>
    <p:extLst>
      <p:ext uri="{BB962C8B-B14F-4D97-AF65-F5344CB8AC3E}">
        <p14:creationId xmlns:p14="http://schemas.microsoft.com/office/powerpoint/2010/main" val="2291036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20030B76-3D66-4276-9B49-F54FE688F383}" type="datetimeFigureOut">
              <a:rPr lang="cs-CZ" smtClean="0"/>
              <a:t>20.03.2019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AEF98F4-F76D-49D0-9E12-19CEA3F4BADD}" type="slidenum">
              <a:rPr lang="cs-CZ" smtClean="0"/>
              <a:t>‹#›</a:t>
            </a:fld>
            <a:endParaRPr lang="cs-CZ"/>
          </a:p>
        </p:txBody>
      </p:sp>
    </p:spTree>
    <p:extLst>
      <p:ext uri="{BB962C8B-B14F-4D97-AF65-F5344CB8AC3E}">
        <p14:creationId xmlns:p14="http://schemas.microsoft.com/office/powerpoint/2010/main" val="469775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20030B76-3D66-4276-9B49-F54FE688F383}" type="datetimeFigureOut">
              <a:rPr lang="cs-CZ" smtClean="0"/>
              <a:t>20.03.2019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AEF98F4-F76D-49D0-9E12-19CEA3F4BADD}" type="slidenum">
              <a:rPr lang="cs-CZ" smtClean="0"/>
              <a:t>‹#›</a:t>
            </a:fld>
            <a:endParaRPr lang="cs-CZ"/>
          </a:p>
        </p:txBody>
      </p:sp>
    </p:spTree>
    <p:extLst>
      <p:ext uri="{BB962C8B-B14F-4D97-AF65-F5344CB8AC3E}">
        <p14:creationId xmlns:p14="http://schemas.microsoft.com/office/powerpoint/2010/main" val="4100575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030B76-3D66-4276-9B49-F54FE688F383}" type="datetimeFigureOut">
              <a:rPr lang="cs-CZ" smtClean="0"/>
              <a:t>20.03.2019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EF98F4-F76D-49D0-9E12-19CEA3F4BADD}" type="slidenum">
              <a:rPr lang="cs-CZ" smtClean="0"/>
              <a:t>‹#›</a:t>
            </a:fld>
            <a:endParaRPr lang="cs-CZ"/>
          </a:p>
        </p:txBody>
      </p:sp>
    </p:spTree>
    <p:extLst>
      <p:ext uri="{BB962C8B-B14F-4D97-AF65-F5344CB8AC3E}">
        <p14:creationId xmlns:p14="http://schemas.microsoft.com/office/powerpoint/2010/main" val="22511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9EB9F2-07E2-4D64-BBD8-BB5B217F1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ctrTitle"/>
          </p:nvPr>
        </p:nvSpPr>
        <p:spPr>
          <a:xfrm>
            <a:off x="3285441" y="965199"/>
            <a:ext cx="5074558" cy="4927601"/>
          </a:xfrm>
        </p:spPr>
        <p:txBody>
          <a:bodyPr anchor="ctr">
            <a:normAutofit/>
          </a:bodyPr>
          <a:lstStyle/>
          <a:p>
            <a:pPr algn="l"/>
            <a:r>
              <a:rPr lang="en-GB" sz="4700">
                <a:solidFill>
                  <a:schemeClr val="tx1">
                    <a:lumMod val="85000"/>
                    <a:lumOff val="15000"/>
                  </a:schemeClr>
                </a:solidFill>
              </a:rPr>
              <a:t>ENVIRONMENTAL BASIS OF ADDICTION</a:t>
            </a:r>
            <a:endParaRPr lang="cs-CZ" sz="4700">
              <a:solidFill>
                <a:schemeClr val="tx1">
                  <a:lumMod val="85000"/>
                  <a:lumOff val="15000"/>
                </a:schemeClr>
              </a:solidFill>
            </a:endParaRPr>
          </a:p>
        </p:txBody>
      </p:sp>
      <p:sp>
        <p:nvSpPr>
          <p:cNvPr id="3" name="Podnadpis 2"/>
          <p:cNvSpPr>
            <a:spLocks noGrp="1"/>
          </p:cNvSpPr>
          <p:nvPr>
            <p:ph type="subTitle" idx="1"/>
          </p:nvPr>
        </p:nvSpPr>
        <p:spPr>
          <a:xfrm>
            <a:off x="767442" y="965198"/>
            <a:ext cx="2030953" cy="4927602"/>
          </a:xfrm>
        </p:spPr>
        <p:txBody>
          <a:bodyPr anchor="ctr">
            <a:normAutofit/>
          </a:bodyPr>
          <a:lstStyle/>
          <a:p>
            <a:pPr algn="r"/>
            <a:r>
              <a:rPr lang="cs-CZ" sz="1700" dirty="0">
                <a:solidFill>
                  <a:schemeClr val="accent1"/>
                </a:solidFill>
              </a:rPr>
              <a:t>PSY292</a:t>
            </a:r>
          </a:p>
          <a:p>
            <a:pPr algn="r"/>
            <a:r>
              <a:rPr lang="en-GB" sz="1700" dirty="0">
                <a:solidFill>
                  <a:schemeClr val="accent1"/>
                </a:solidFill>
              </a:rPr>
              <a:t>ADDICTION</a:t>
            </a:r>
            <a:endParaRPr lang="cs-CZ" sz="1700" dirty="0">
              <a:solidFill>
                <a:schemeClr val="accent1"/>
              </a:solidFill>
            </a:endParaRPr>
          </a:p>
        </p:txBody>
      </p:sp>
      <p:cxnSp>
        <p:nvCxnSpPr>
          <p:cNvPr id="10" name="Straight Connector 9">
            <a:extLst>
              <a:ext uri="{FF2B5EF4-FFF2-40B4-BE49-F238E27FC236}">
                <a16:creationId xmlns:a16="http://schemas.microsoft.com/office/drawing/2014/main" id="{F0C57C7C-DFE9-4A1E-B7A9-DF40E63366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918"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14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Social developmental model</a:t>
            </a:r>
            <a:endParaRPr lang="cs-CZ" dirty="0"/>
          </a:p>
        </p:txBody>
      </p:sp>
      <p:sp>
        <p:nvSpPr>
          <p:cNvPr id="3" name="Zástupný symbol pro obsah 2"/>
          <p:cNvSpPr>
            <a:spLocks noGrp="1"/>
          </p:cNvSpPr>
          <p:nvPr>
            <p:ph idx="1"/>
          </p:nvPr>
        </p:nvSpPr>
        <p:spPr>
          <a:xfrm>
            <a:off x="457200" y="1600200"/>
            <a:ext cx="8229600" cy="4853136"/>
          </a:xfrm>
        </p:spPr>
        <p:txBody>
          <a:bodyPr>
            <a:normAutofit fontScale="85000" lnSpcReduction="10000"/>
          </a:bodyPr>
          <a:lstStyle/>
          <a:p>
            <a:r>
              <a:rPr lang="en-GB" dirty="0"/>
              <a:t>Individual risk and protective factors (e.g. cognitive and emotional regulatory abilities) out-weights the social factors </a:t>
            </a:r>
          </a:p>
          <a:p>
            <a:r>
              <a:rPr lang="en-GB" dirty="0"/>
              <a:t>Risk factors out-weights the protective factors</a:t>
            </a:r>
          </a:p>
          <a:p>
            <a:r>
              <a:rPr lang="en-GB" dirty="0"/>
              <a:t>From social factors, peer influence brings the biggest risks, especially in early initiation. The biggest protective factor comes from combination of well/functioning family and good individual predisposition</a:t>
            </a:r>
            <a:endParaRPr lang="cs-CZ" dirty="0"/>
          </a:p>
          <a:p>
            <a:r>
              <a:rPr lang="en-GB" dirty="0"/>
              <a:t>Family and community are relatively more important in childhood and early adolescence</a:t>
            </a:r>
            <a:r>
              <a:rPr lang="cs-CZ" dirty="0"/>
              <a:t>; </a:t>
            </a:r>
            <a:r>
              <a:rPr lang="en-GB" dirty="0"/>
              <a:t>school and peers are relatively more important in mid- and late adolescence</a:t>
            </a:r>
          </a:p>
          <a:p>
            <a:endParaRPr lang="cs-CZ" dirty="0"/>
          </a:p>
        </p:txBody>
      </p:sp>
    </p:spTree>
    <p:extLst>
      <p:ext uri="{BB962C8B-B14F-4D97-AF65-F5344CB8AC3E}">
        <p14:creationId xmlns:p14="http://schemas.microsoft.com/office/powerpoint/2010/main" val="1066528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Iceland knows how to stop teen substance abuse but the rest of the world isn’t listening | Mosaic - Mozilla Firefox"/>
          <p:cNvPicPr>
            <a:picLocks noChangeAspect="1"/>
          </p:cNvPicPr>
          <p:nvPr/>
        </p:nvPicPr>
        <p:blipFill rotWithShape="1">
          <a:blip r:embed="rId2">
            <a:extLst>
              <a:ext uri="{28A0092B-C50C-407E-A947-70E740481C1C}">
                <a14:useLocalDpi xmlns:a14="http://schemas.microsoft.com/office/drawing/2010/main" val="0"/>
              </a:ext>
            </a:extLst>
          </a:blip>
          <a:srcRect l="23636" t="13553" r="25606" b="23403"/>
          <a:stretch/>
        </p:blipFill>
        <p:spPr>
          <a:xfrm>
            <a:off x="1691680" y="2625190"/>
            <a:ext cx="4998526" cy="3342331"/>
          </a:xfrm>
          <a:prstGeom prst="rect">
            <a:avLst/>
          </a:prstGeom>
        </p:spPr>
      </p:pic>
      <p:pic>
        <p:nvPicPr>
          <p:cNvPr id="3" name="Obrázek 2" descr="Iceland knows how to stop teen substance abuse but the rest of the world isn’t listening | Mosaic - Mozilla Firefox"/>
          <p:cNvPicPr>
            <a:picLocks noChangeAspect="1"/>
          </p:cNvPicPr>
          <p:nvPr/>
        </p:nvPicPr>
        <p:blipFill rotWithShape="1">
          <a:blip r:embed="rId3">
            <a:extLst>
              <a:ext uri="{28A0092B-C50C-407E-A947-70E740481C1C}">
                <a14:useLocalDpi xmlns:a14="http://schemas.microsoft.com/office/drawing/2010/main" val="0"/>
              </a:ext>
            </a:extLst>
          </a:blip>
          <a:srcRect l="13333" t="21624" r="10303" b="4075"/>
          <a:stretch/>
        </p:blipFill>
        <p:spPr>
          <a:xfrm>
            <a:off x="1691680" y="0"/>
            <a:ext cx="5005485" cy="2621921"/>
          </a:xfrm>
          <a:prstGeom prst="rect">
            <a:avLst/>
          </a:prstGeom>
        </p:spPr>
      </p:pic>
      <p:sp>
        <p:nvSpPr>
          <p:cNvPr id="4" name="Obdélník 3"/>
          <p:cNvSpPr/>
          <p:nvPr/>
        </p:nvSpPr>
        <p:spPr>
          <a:xfrm>
            <a:off x="-54120" y="6211669"/>
            <a:ext cx="9198120" cy="369332"/>
          </a:xfrm>
          <a:prstGeom prst="rect">
            <a:avLst/>
          </a:prstGeom>
        </p:spPr>
        <p:txBody>
          <a:bodyPr wrap="square">
            <a:spAutoFit/>
          </a:bodyPr>
          <a:lstStyle/>
          <a:p>
            <a:r>
              <a:rPr lang="cs-CZ" dirty="0"/>
              <a:t>https://mosaicscience.com/story/iceland-prevent-teen-substance-abuse</a:t>
            </a:r>
          </a:p>
        </p:txBody>
      </p:sp>
    </p:spTree>
    <p:extLst>
      <p:ext uri="{BB962C8B-B14F-4D97-AF65-F5344CB8AC3E}">
        <p14:creationId xmlns:p14="http://schemas.microsoft.com/office/powerpoint/2010/main" val="842749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dn.psychologytoday.com/sites/default/files/styles/image-article_inline_full/public/field_blog_entry_teaser_image/Rat-Park-cover_0.png?itok=CwZtW7t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73046"/>
            <a:ext cx="7560840" cy="5194380"/>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755576" y="5758439"/>
            <a:ext cx="7848872" cy="923330"/>
          </a:xfrm>
          <a:prstGeom prst="rect">
            <a:avLst/>
          </a:prstGeom>
        </p:spPr>
        <p:txBody>
          <a:bodyPr wrap="square">
            <a:spAutoFit/>
          </a:bodyPr>
          <a:lstStyle/>
          <a:p>
            <a:r>
              <a:rPr lang="cs-CZ" dirty="0"/>
              <a:t>https://www.youtube.com/watch?v=ao8L-0nSYzg</a:t>
            </a:r>
          </a:p>
          <a:p>
            <a:r>
              <a:rPr lang="cs-CZ" dirty="0"/>
              <a:t>https://www.psychologytoday.com/us/blog/all-about-addiction/201508/addiction-connection-and-the-rat-park-study</a:t>
            </a:r>
          </a:p>
        </p:txBody>
      </p:sp>
    </p:spTree>
    <p:extLst>
      <p:ext uri="{BB962C8B-B14F-4D97-AF65-F5344CB8AC3E}">
        <p14:creationId xmlns:p14="http://schemas.microsoft.com/office/powerpoint/2010/main" val="1862965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en-GB"/>
              <a:t>Addiction as rational choice</a:t>
            </a:r>
            <a:endParaRPr lang="cs-CZ" dirty="0"/>
          </a:p>
        </p:txBody>
      </p:sp>
      <p:sp>
        <p:nvSpPr>
          <p:cNvPr id="3" name="Zástupný symbol pro obsah 2"/>
          <p:cNvSpPr>
            <a:spLocks noGrp="1"/>
          </p:cNvSpPr>
          <p:nvPr>
            <p:ph idx="1"/>
          </p:nvPr>
        </p:nvSpPr>
        <p:spPr>
          <a:xfrm>
            <a:off x="457200" y="1600200"/>
            <a:ext cx="8229600" cy="5069160"/>
          </a:xfrm>
        </p:spPr>
        <p:txBody>
          <a:bodyPr>
            <a:normAutofit fontScale="77500" lnSpcReduction="20000"/>
          </a:bodyPr>
          <a:lstStyle/>
          <a:p>
            <a:r>
              <a:rPr lang="en-GB" dirty="0"/>
              <a:t>Taken</a:t>
            </a:r>
            <a:r>
              <a:rPr lang="cs-CZ" dirty="0"/>
              <a:t> </a:t>
            </a:r>
            <a:r>
              <a:rPr lang="en-GB" dirty="0"/>
              <a:t>from economic theory</a:t>
            </a:r>
            <a:r>
              <a:rPr lang="cs-CZ" dirty="0"/>
              <a:t> </a:t>
            </a:r>
            <a:r>
              <a:rPr lang="en-GB" dirty="0"/>
              <a:t>– addictive</a:t>
            </a:r>
            <a:r>
              <a:rPr lang="cs-CZ" dirty="0"/>
              <a:t> </a:t>
            </a:r>
            <a:r>
              <a:rPr lang="en-GB" dirty="0"/>
              <a:t>behaviour</a:t>
            </a:r>
            <a:r>
              <a:rPr lang="cs-CZ" dirty="0"/>
              <a:t>s</a:t>
            </a:r>
            <a:r>
              <a:rPr lang="en-GB" dirty="0"/>
              <a:t> </a:t>
            </a:r>
            <a:r>
              <a:rPr lang="cs-CZ" dirty="0"/>
              <a:t>are</a:t>
            </a:r>
            <a:r>
              <a:rPr lang="en-GB" dirty="0"/>
              <a:t> consumer behaviour</a:t>
            </a:r>
            <a:endParaRPr lang="cs-CZ" dirty="0"/>
          </a:p>
          <a:p>
            <a:r>
              <a:rPr lang="en-GB" dirty="0"/>
              <a:t>We do things because they bring some benefits. We know about the negatives, but benefits out-weight them</a:t>
            </a:r>
          </a:p>
          <a:p>
            <a:r>
              <a:rPr lang="en-GB" dirty="0"/>
              <a:t>Cost-benefit analysis</a:t>
            </a:r>
          </a:p>
          <a:p>
            <a:r>
              <a:rPr lang="en-GB" dirty="0"/>
              <a:t>Weighting benefits (pleasure) and costs (e.g. money, legal consequences, health consequences). In stressful times, benefits of drugs are getting higher. Why are some substances much more often used</a:t>
            </a:r>
            <a:r>
              <a:rPr lang="cs-CZ" dirty="0"/>
              <a:t>?</a:t>
            </a:r>
            <a:r>
              <a:rPr lang="en-GB" dirty="0"/>
              <a:t> – their</a:t>
            </a:r>
            <a:r>
              <a:rPr lang="cs-CZ" dirty="0"/>
              <a:t> </a:t>
            </a:r>
            <a:r>
              <a:rPr lang="en-GB" dirty="0"/>
              <a:t>costs are not that high (it is legal, health effects only slowly accumulates over time,…).</a:t>
            </a:r>
          </a:p>
          <a:p>
            <a:r>
              <a:rPr lang="en-GB" dirty="0"/>
              <a:t>Assumptions are rather vague. Detailed analysis (e.g. using mathematic formulas) usually wrong. E.g. theory predicts older people to be more involved in addictions, but it is the opposite</a:t>
            </a:r>
          </a:p>
        </p:txBody>
      </p:sp>
    </p:spTree>
    <p:extLst>
      <p:ext uri="{BB962C8B-B14F-4D97-AF65-F5344CB8AC3E}">
        <p14:creationId xmlns:p14="http://schemas.microsoft.com/office/powerpoint/2010/main" val="2538770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i="1" dirty="0"/>
              <a:t>Why do we engage in addictive behaviours</a:t>
            </a:r>
            <a:r>
              <a:rPr lang="cs-CZ" i="1" dirty="0"/>
              <a:t>?</a:t>
            </a:r>
            <a:endParaRPr lang="en-GB" i="1" dirty="0"/>
          </a:p>
        </p:txBody>
      </p:sp>
      <p:sp>
        <p:nvSpPr>
          <p:cNvPr id="3" name="Zástupný symbol pro obsah 2"/>
          <p:cNvSpPr>
            <a:spLocks noGrp="1"/>
          </p:cNvSpPr>
          <p:nvPr>
            <p:ph idx="1"/>
          </p:nvPr>
        </p:nvSpPr>
        <p:spPr/>
        <p:txBody>
          <a:bodyPr>
            <a:normAutofit fontScale="77500" lnSpcReduction="20000"/>
          </a:bodyPr>
          <a:lstStyle/>
          <a:p>
            <a:r>
              <a:rPr lang="en-GB" dirty="0"/>
              <a:t>Improve social interaction</a:t>
            </a:r>
          </a:p>
          <a:p>
            <a:r>
              <a:rPr lang="en-GB" dirty="0"/>
              <a:t>Improved physical &amp; sexual appearance</a:t>
            </a:r>
          </a:p>
          <a:p>
            <a:r>
              <a:rPr lang="en-GB" dirty="0"/>
              <a:t>Improved cognitive performance</a:t>
            </a:r>
          </a:p>
          <a:p>
            <a:r>
              <a:rPr lang="en-GB" dirty="0"/>
              <a:t>Improved sexual performance</a:t>
            </a:r>
          </a:p>
          <a:p>
            <a:r>
              <a:rPr lang="en-GB" dirty="0"/>
              <a:t>Improved self-esteem and feelings of self-worth</a:t>
            </a:r>
          </a:p>
          <a:p>
            <a:r>
              <a:rPr lang="en-GB" dirty="0"/>
              <a:t>Coping with stress</a:t>
            </a:r>
          </a:p>
          <a:p>
            <a:r>
              <a:rPr lang="en-GB" dirty="0"/>
              <a:t>Pleasure-seeking</a:t>
            </a:r>
            <a:endParaRPr lang="cs-CZ" dirty="0"/>
          </a:p>
          <a:p>
            <a:r>
              <a:rPr lang="en-GB" dirty="0"/>
              <a:t>Sensation </a:t>
            </a:r>
            <a:r>
              <a:rPr lang="cs-CZ" dirty="0"/>
              <a:t>&amp; </a:t>
            </a:r>
            <a:r>
              <a:rPr lang="en-GB" dirty="0"/>
              <a:t>novelty seeking</a:t>
            </a:r>
          </a:p>
          <a:p>
            <a:r>
              <a:rPr lang="en-GB" dirty="0"/>
              <a:t>Overcoming boredom</a:t>
            </a:r>
          </a:p>
          <a:p>
            <a:r>
              <a:rPr lang="en-GB" dirty="0"/>
              <a:t>Reduce psychiatric symptoms</a:t>
            </a:r>
          </a:p>
          <a:p>
            <a:r>
              <a:rPr lang="en-GB" dirty="0"/>
              <a:t>And others…</a:t>
            </a:r>
          </a:p>
          <a:p>
            <a:endParaRPr lang="cs-CZ" dirty="0"/>
          </a:p>
          <a:p>
            <a:endParaRPr lang="cs-CZ" dirty="0"/>
          </a:p>
        </p:txBody>
      </p:sp>
    </p:spTree>
    <p:extLst>
      <p:ext uri="{BB962C8B-B14F-4D97-AF65-F5344CB8AC3E}">
        <p14:creationId xmlns:p14="http://schemas.microsoft.com/office/powerpoint/2010/main" val="1691977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en-GB" i="1" dirty="0"/>
            </a:br>
            <a:r>
              <a:rPr lang="en-GB" i="1" dirty="0"/>
              <a:t>I prefer my life of a drinker</a:t>
            </a:r>
            <a:br>
              <a:rPr lang="en-GB" i="1" dirty="0"/>
            </a:br>
            <a:endParaRPr lang="cs-CZ" dirty="0"/>
          </a:p>
        </p:txBody>
      </p:sp>
      <p:sp>
        <p:nvSpPr>
          <p:cNvPr id="3" name="Zástupný symbol pro obsah 2"/>
          <p:cNvSpPr>
            <a:spLocks noGrp="1"/>
          </p:cNvSpPr>
          <p:nvPr>
            <p:ph idx="1"/>
          </p:nvPr>
        </p:nvSpPr>
        <p:spPr/>
        <p:txBody>
          <a:bodyPr>
            <a:normAutofit fontScale="92500" lnSpcReduction="10000"/>
          </a:bodyPr>
          <a:lstStyle/>
          <a:p>
            <a:r>
              <a:rPr lang="en-GB" dirty="0"/>
              <a:t>To outsiders, it may seem out-of-control, but the person prefers the life that way. Person is happier with the drug </a:t>
            </a:r>
            <a:r>
              <a:rPr lang="en-GB" dirty="0" err="1"/>
              <a:t>tha</a:t>
            </a:r>
            <a:r>
              <a:rPr lang="cs-CZ" dirty="0"/>
              <a:t>n</a:t>
            </a:r>
            <a:r>
              <a:rPr lang="en-GB" dirty="0"/>
              <a:t> he/she would be without it.</a:t>
            </a:r>
          </a:p>
          <a:p>
            <a:r>
              <a:rPr lang="en-GB" dirty="0"/>
              <a:t>We imagine alternative life for the addict but the addict imagines different alternative for him/herself </a:t>
            </a:r>
          </a:p>
          <a:p>
            <a:r>
              <a:rPr lang="en-GB" dirty="0"/>
              <a:t>Language and discourse used by addicts serves some function (addiction vocabulary used for psychologist, family members, but totally different language among other addicts)</a:t>
            </a:r>
          </a:p>
          <a:p>
            <a:endParaRPr lang="cs-CZ" dirty="0"/>
          </a:p>
        </p:txBody>
      </p:sp>
    </p:spTree>
    <p:extLst>
      <p:ext uri="{BB962C8B-B14F-4D97-AF65-F5344CB8AC3E}">
        <p14:creationId xmlns:p14="http://schemas.microsoft.com/office/powerpoint/2010/main" val="1725213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normAutofit fontScale="90000"/>
          </a:bodyPr>
          <a:lstStyle/>
          <a:p>
            <a:r>
              <a:rPr lang="en-GB"/>
              <a:t>Diffusion and epidemic model of addiction</a:t>
            </a:r>
            <a:endParaRPr lang="cs-CZ" dirty="0"/>
          </a:p>
        </p:txBody>
      </p:sp>
      <p:sp>
        <p:nvSpPr>
          <p:cNvPr id="3" name="Zástupný symbol pro obsah 2"/>
          <p:cNvSpPr>
            <a:spLocks noGrp="1"/>
          </p:cNvSpPr>
          <p:nvPr>
            <p:ph idx="1"/>
          </p:nvPr>
        </p:nvSpPr>
        <p:spPr>
          <a:xfrm>
            <a:off x="457200" y="1600200"/>
            <a:ext cx="8229600" cy="4525963"/>
          </a:xfrm>
        </p:spPr>
        <p:txBody>
          <a:bodyPr>
            <a:normAutofit fontScale="92500" lnSpcReduction="20000"/>
          </a:bodyPr>
          <a:lstStyle/>
          <a:p>
            <a:r>
              <a:rPr lang="en-GB"/>
              <a:t>Diffusion follows rules of imitation – inferiors imitate the superiors (trickle-down effect). E.g. lower class adopts behaviour of higher class</a:t>
            </a:r>
            <a:r>
              <a:rPr lang="cs-CZ"/>
              <a:t>;</a:t>
            </a:r>
            <a:r>
              <a:rPr lang="en-GB"/>
              <a:t> role-models show trends</a:t>
            </a:r>
          </a:p>
          <a:p>
            <a:r>
              <a:rPr lang="en-GB"/>
              <a:t>Epidemic follows rules of other (natural) epidemics. Spread of addiction through social proximity  - via families, neighbourhoods, friendships, schools, workplaces, prisons</a:t>
            </a:r>
          </a:p>
          <a:p>
            <a:r>
              <a:rPr lang="en-GB"/>
              <a:t>Urban hierarchy – usually goes from large cities to smaller towns and to countryside via the most frequent used means of transportation</a:t>
            </a:r>
            <a:endParaRPr lang="cs-CZ" dirty="0"/>
          </a:p>
        </p:txBody>
      </p:sp>
    </p:spTree>
    <p:extLst>
      <p:ext uri="{BB962C8B-B14F-4D97-AF65-F5344CB8AC3E}">
        <p14:creationId xmlns:p14="http://schemas.microsoft.com/office/powerpoint/2010/main" val="1824273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FC1924-9F9C-4563-A636-16E09CCF5A33}"/>
              </a:ext>
            </a:extLst>
          </p:cNvPr>
          <p:cNvSpPr>
            <a:spLocks noGrp="1"/>
          </p:cNvSpPr>
          <p:nvPr>
            <p:ph type="title"/>
          </p:nvPr>
        </p:nvSpPr>
        <p:spPr>
          <a:xfrm>
            <a:off x="457200" y="274638"/>
            <a:ext cx="8229600" cy="1143000"/>
          </a:xfrm>
        </p:spPr>
        <p:txBody>
          <a:bodyPr/>
          <a:lstStyle/>
          <a:p>
            <a:r>
              <a:rPr lang="en-GB"/>
              <a:t>Societal risk factors</a:t>
            </a:r>
            <a:endParaRPr lang="en-GB" dirty="0"/>
          </a:p>
        </p:txBody>
      </p:sp>
      <p:sp>
        <p:nvSpPr>
          <p:cNvPr id="3" name="Zástupný obsah 2">
            <a:extLst>
              <a:ext uri="{FF2B5EF4-FFF2-40B4-BE49-F238E27FC236}">
                <a16:creationId xmlns:a16="http://schemas.microsoft.com/office/drawing/2014/main" id="{70AFBC38-0157-4B42-A0A5-89E2E351F200}"/>
              </a:ext>
            </a:extLst>
          </p:cNvPr>
          <p:cNvSpPr>
            <a:spLocks noGrp="1"/>
          </p:cNvSpPr>
          <p:nvPr>
            <p:ph idx="1"/>
          </p:nvPr>
        </p:nvSpPr>
        <p:spPr>
          <a:xfrm>
            <a:off x="457200" y="1600200"/>
            <a:ext cx="8229600" cy="4983162"/>
          </a:xfrm>
        </p:spPr>
        <p:txBody>
          <a:bodyPr>
            <a:normAutofit fontScale="77500" lnSpcReduction="20000"/>
          </a:bodyPr>
          <a:lstStyle/>
          <a:p>
            <a:r>
              <a:rPr lang="en-US" dirty="0"/>
              <a:t>Families – genetics, parental neglect &amp; abuse, impaired attachment styles, modelling behaviors, parental approval</a:t>
            </a:r>
          </a:p>
          <a:p>
            <a:r>
              <a:rPr lang="en-US" dirty="0"/>
              <a:t>Intimate relationships paradox </a:t>
            </a:r>
            <a:r>
              <a:rPr lang="cs-CZ" dirty="0"/>
              <a:t>- </a:t>
            </a:r>
            <a:r>
              <a:rPr lang="en-US" dirty="0"/>
              <a:t>addictive behaviors often appear in both but being in a relationship is one of the main protective factors</a:t>
            </a:r>
          </a:p>
          <a:p>
            <a:r>
              <a:rPr lang="en-US" dirty="0"/>
              <a:t>Gender – addiction associated with a traditional gender role in men but also with non-traditional gender roles in women.</a:t>
            </a:r>
          </a:p>
          <a:p>
            <a:r>
              <a:rPr lang="en-US" dirty="0"/>
              <a:t>Environmental factors stronger in women while genetic factor stronger in men. Women have much lower chance of becoming addicted, their addiction tends to develop later  but has faster progression and is </a:t>
            </a:r>
            <a:r>
              <a:rPr lang="en-GB" dirty="0"/>
              <a:t>more</a:t>
            </a:r>
            <a:r>
              <a:rPr lang="en-US" dirty="0"/>
              <a:t> frequently associated with affective dysregulation</a:t>
            </a:r>
          </a:p>
          <a:p>
            <a:r>
              <a:rPr lang="en-US" dirty="0"/>
              <a:t>Being a parent is a protective factor in women but not in men</a:t>
            </a:r>
          </a:p>
        </p:txBody>
      </p:sp>
    </p:spTree>
    <p:extLst>
      <p:ext uri="{BB962C8B-B14F-4D97-AF65-F5344CB8AC3E}">
        <p14:creationId xmlns:p14="http://schemas.microsoft.com/office/powerpoint/2010/main" val="1720946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A9D615-9352-4080-BD84-351AB75CCAF3}"/>
              </a:ext>
            </a:extLst>
          </p:cNvPr>
          <p:cNvSpPr>
            <a:spLocks noGrp="1"/>
          </p:cNvSpPr>
          <p:nvPr>
            <p:ph type="title"/>
          </p:nvPr>
        </p:nvSpPr>
        <p:spPr/>
        <p:txBody>
          <a:bodyPr/>
          <a:lstStyle/>
          <a:p>
            <a:r>
              <a:rPr lang="en-GB" dirty="0"/>
              <a:t>Societal risk factors</a:t>
            </a:r>
          </a:p>
        </p:txBody>
      </p:sp>
      <p:sp>
        <p:nvSpPr>
          <p:cNvPr id="3" name="Zástupný obsah 2">
            <a:extLst>
              <a:ext uri="{FF2B5EF4-FFF2-40B4-BE49-F238E27FC236}">
                <a16:creationId xmlns:a16="http://schemas.microsoft.com/office/drawing/2014/main" id="{18126BCF-97A2-40F3-AD27-663148E5F2AA}"/>
              </a:ext>
            </a:extLst>
          </p:cNvPr>
          <p:cNvSpPr>
            <a:spLocks noGrp="1"/>
          </p:cNvSpPr>
          <p:nvPr>
            <p:ph idx="1"/>
          </p:nvPr>
        </p:nvSpPr>
        <p:spPr>
          <a:xfrm>
            <a:off x="457200" y="1600200"/>
            <a:ext cx="8229600" cy="4983162"/>
          </a:xfrm>
        </p:spPr>
        <p:txBody>
          <a:bodyPr>
            <a:normAutofit fontScale="77500" lnSpcReduction="20000"/>
          </a:bodyPr>
          <a:lstStyle/>
          <a:p>
            <a:r>
              <a:rPr lang="en-GB" dirty="0"/>
              <a:t>Peer influence is very powerful, especially in adolescence but also later in life</a:t>
            </a:r>
          </a:p>
          <a:p>
            <a:r>
              <a:rPr lang="en-GB" dirty="0"/>
              <a:t>In adolescent the reason is to gain better position within group hierarchy, to socialize, to be more confident in establishing romantic relationships, to decrease anxiety in general</a:t>
            </a:r>
          </a:p>
          <a:p>
            <a:r>
              <a:rPr lang="en-GB" dirty="0"/>
              <a:t>In later life stages the peer influence is more associated with mere availability of the substance and attitudes (norms)</a:t>
            </a:r>
          </a:p>
          <a:p>
            <a:r>
              <a:rPr lang="en-GB" dirty="0"/>
              <a:t>Normative substance use – each group has some unwritten rules what is considered as normal. Addicted people often think that the norm is higher that it actually is  - e.g. that others drink as much as themselves</a:t>
            </a:r>
            <a:endParaRPr lang="cs-CZ" dirty="0"/>
          </a:p>
          <a:p>
            <a:r>
              <a:rPr lang="en-US" dirty="0"/>
              <a:t>Normative feedback (peer </a:t>
            </a:r>
            <a:r>
              <a:rPr lang="en-US" dirty="0" err="1"/>
              <a:t>disapproaval</a:t>
            </a:r>
            <a:r>
              <a:rPr lang="en-US" dirty="0"/>
              <a:t>) can be used for prevention and interventions</a:t>
            </a:r>
          </a:p>
        </p:txBody>
      </p:sp>
    </p:spTree>
    <p:extLst>
      <p:ext uri="{BB962C8B-B14F-4D97-AF65-F5344CB8AC3E}">
        <p14:creationId xmlns:p14="http://schemas.microsoft.com/office/powerpoint/2010/main" val="1732413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A3F64B-5150-46C2-95AE-7AEC86622203}"/>
              </a:ext>
            </a:extLst>
          </p:cNvPr>
          <p:cNvSpPr>
            <a:spLocks noGrp="1"/>
          </p:cNvSpPr>
          <p:nvPr>
            <p:ph type="title"/>
          </p:nvPr>
        </p:nvSpPr>
        <p:spPr/>
        <p:txBody>
          <a:bodyPr/>
          <a:lstStyle/>
          <a:p>
            <a:r>
              <a:rPr lang="en-GB" dirty="0"/>
              <a:t>Societal risk factors</a:t>
            </a:r>
          </a:p>
        </p:txBody>
      </p:sp>
      <p:sp>
        <p:nvSpPr>
          <p:cNvPr id="3" name="Zástupný obsah 2">
            <a:extLst>
              <a:ext uri="{FF2B5EF4-FFF2-40B4-BE49-F238E27FC236}">
                <a16:creationId xmlns:a16="http://schemas.microsoft.com/office/drawing/2014/main" id="{3E3D5631-F101-4CC5-BD64-0D9A7E69098C}"/>
              </a:ext>
            </a:extLst>
          </p:cNvPr>
          <p:cNvSpPr>
            <a:spLocks noGrp="1"/>
          </p:cNvSpPr>
          <p:nvPr>
            <p:ph idx="1"/>
          </p:nvPr>
        </p:nvSpPr>
        <p:spPr>
          <a:xfrm>
            <a:off x="457200" y="1600200"/>
            <a:ext cx="8229600" cy="4853136"/>
          </a:xfrm>
        </p:spPr>
        <p:txBody>
          <a:bodyPr>
            <a:normAutofit fontScale="70000" lnSpcReduction="20000"/>
          </a:bodyPr>
          <a:lstStyle/>
          <a:p>
            <a:r>
              <a:rPr lang="en-GB" dirty="0"/>
              <a:t>Ethnicity – addictions and addictive behaviours are much more common in ethic minorities</a:t>
            </a:r>
          </a:p>
          <a:p>
            <a:r>
              <a:rPr lang="en-GB" dirty="0"/>
              <a:t>Reasons: cultural background, genetic susceptibility, more frequent poverty, discrimination and stress</a:t>
            </a:r>
          </a:p>
          <a:p>
            <a:r>
              <a:rPr lang="en-GB" dirty="0"/>
              <a:t>Critical sociology – addictive behaviours are more frequently and more severely sanctioned when it is in minorities, youngsters, poor, lower socio-economical status – those that have less power within the society</a:t>
            </a:r>
            <a:endParaRPr lang="cs-CZ" dirty="0"/>
          </a:p>
          <a:p>
            <a:r>
              <a:rPr lang="en-US" dirty="0"/>
              <a:t>The major society (that in charge) has power to label what is legal and what is illicit, what should be punished, what should be treated and even what </a:t>
            </a:r>
            <a:r>
              <a:rPr lang="en-GB" dirty="0"/>
              <a:t>research to support</a:t>
            </a:r>
            <a:endParaRPr lang="cs-CZ" dirty="0"/>
          </a:p>
          <a:p>
            <a:r>
              <a:rPr lang="en-GB" dirty="0"/>
              <a:t>Availability of the drug is necessary condition for addiction however many negative effects come only because the drug is not available. Difficult question – should be substances that are now considered as illicit available (under certain conditions)?</a:t>
            </a:r>
          </a:p>
        </p:txBody>
      </p:sp>
    </p:spTree>
    <p:extLst>
      <p:ext uri="{BB962C8B-B14F-4D97-AF65-F5344CB8AC3E}">
        <p14:creationId xmlns:p14="http://schemas.microsoft.com/office/powerpoint/2010/main" val="1479826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Social developmental model</a:t>
            </a:r>
            <a:endParaRPr lang="cs-CZ" dirty="0"/>
          </a:p>
        </p:txBody>
      </p:sp>
      <p:sp>
        <p:nvSpPr>
          <p:cNvPr id="3" name="Zástupný symbol pro obsah 2"/>
          <p:cNvSpPr>
            <a:spLocks noGrp="1"/>
          </p:cNvSpPr>
          <p:nvPr>
            <p:ph idx="1"/>
          </p:nvPr>
        </p:nvSpPr>
        <p:spPr>
          <a:xfrm>
            <a:off x="457200" y="1600200"/>
            <a:ext cx="8229600" cy="4925144"/>
          </a:xfrm>
        </p:spPr>
        <p:txBody>
          <a:bodyPr>
            <a:normAutofit fontScale="70000" lnSpcReduction="20000"/>
          </a:bodyPr>
          <a:lstStyle/>
          <a:p>
            <a:r>
              <a:rPr lang="en-US" dirty="0"/>
              <a:t>Originated in criminology</a:t>
            </a:r>
          </a:p>
          <a:p>
            <a:r>
              <a:rPr lang="en-US" dirty="0"/>
              <a:t>Explains the origins and development of delinquent behavior during childhood and adolescence </a:t>
            </a:r>
          </a:p>
          <a:p>
            <a:r>
              <a:rPr lang="en-US" dirty="0"/>
              <a:t>children adopt the beliefs and behavioral patterns within 4 social units - </a:t>
            </a:r>
            <a:r>
              <a:rPr lang="en-US" b="1" dirty="0"/>
              <a:t>family</a:t>
            </a:r>
            <a:r>
              <a:rPr lang="en-US" dirty="0"/>
              <a:t>, </a:t>
            </a:r>
            <a:r>
              <a:rPr lang="en-US" b="1" dirty="0"/>
              <a:t>community</a:t>
            </a:r>
            <a:r>
              <a:rPr lang="en-US" dirty="0"/>
              <a:t> (neighborhood), </a:t>
            </a:r>
            <a:r>
              <a:rPr lang="en-US" b="1" dirty="0"/>
              <a:t>school</a:t>
            </a:r>
            <a:r>
              <a:rPr lang="en-US" dirty="0"/>
              <a:t>, </a:t>
            </a:r>
            <a:r>
              <a:rPr lang="en-US" b="1" dirty="0"/>
              <a:t>peer groups</a:t>
            </a:r>
            <a:r>
              <a:rPr lang="en-US" dirty="0"/>
              <a:t>. If the social unit has prosocial attitudes, then the child adopts a prosocial orientation; if the social unit is antisocial, then the child often manifests problem behavior </a:t>
            </a:r>
          </a:p>
          <a:p>
            <a:r>
              <a:rPr lang="en-US" dirty="0"/>
              <a:t>Positive socialization is achieved when youths have the opportunity within each unit to be involved in conforming activities, when they develop skills necessary to be successfully involved, and when those with whom they interact consistently reward desired behaviors.</a:t>
            </a:r>
          </a:p>
          <a:p>
            <a:r>
              <a:rPr lang="en-US" dirty="0"/>
              <a:t>These conditions should increase attachment to others, commitment to conforming behavior, and belief in the conventional order. These social bonds to conventional society prevent delinquent behavior.</a:t>
            </a:r>
            <a:endParaRPr lang="cs-CZ" dirty="0"/>
          </a:p>
          <a:p>
            <a:endParaRPr lang="cs-CZ" dirty="0"/>
          </a:p>
        </p:txBody>
      </p:sp>
    </p:spTree>
    <p:extLst>
      <p:ext uri="{BB962C8B-B14F-4D97-AF65-F5344CB8AC3E}">
        <p14:creationId xmlns:p14="http://schemas.microsoft.com/office/powerpoint/2010/main" val="1933034495"/>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2236</TotalTime>
  <Words>992</Words>
  <Application>Microsoft Office PowerPoint</Application>
  <PresentationFormat>Předvádění na obrazovce (4:3)</PresentationFormat>
  <Paragraphs>61</Paragraphs>
  <Slides>12</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12</vt:i4>
      </vt:variant>
    </vt:vector>
  </HeadingPairs>
  <TitlesOfParts>
    <vt:vector size="15" baseType="lpstr">
      <vt:lpstr>Arial</vt:lpstr>
      <vt:lpstr>Calibri</vt:lpstr>
      <vt:lpstr>Motiv systému Office</vt:lpstr>
      <vt:lpstr>ENVIRONMENTAL BASIS OF ADDICTION</vt:lpstr>
      <vt:lpstr>Addiction as rational choice</vt:lpstr>
      <vt:lpstr>Why do we engage in addictive behaviours?</vt:lpstr>
      <vt:lpstr> I prefer my life of a drinker </vt:lpstr>
      <vt:lpstr>Diffusion and epidemic model of addiction</vt:lpstr>
      <vt:lpstr>Societal risk factors</vt:lpstr>
      <vt:lpstr>Societal risk factors</vt:lpstr>
      <vt:lpstr>Societal risk factors</vt:lpstr>
      <vt:lpstr>Social developmental model</vt:lpstr>
      <vt:lpstr>Social developmental model</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Luke</dc:creator>
  <cp:lastModifiedBy>Lukas Blinka</cp:lastModifiedBy>
  <cp:revision>32</cp:revision>
  <cp:lastPrinted>2019-01-21T08:54:06Z</cp:lastPrinted>
  <dcterms:created xsi:type="dcterms:W3CDTF">2018-02-05T19:11:26Z</dcterms:created>
  <dcterms:modified xsi:type="dcterms:W3CDTF">2019-03-20T14:39:39Z</dcterms:modified>
</cp:coreProperties>
</file>