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62" r:id="rId4"/>
    <p:sldId id="263" r:id="rId5"/>
    <p:sldId id="264" r:id="rId6"/>
    <p:sldId id="265" r:id="rId7"/>
    <p:sldId id="266" r:id="rId8"/>
    <p:sldId id="257" r:id="rId9"/>
    <p:sldId id="260" r:id="rId10"/>
    <p:sldId id="261" r:id="rId11"/>
  </p:sldIdLst>
  <p:sldSz cx="9144000" cy="6858000" type="screen4x3"/>
  <p:notesSz cx="6669088" cy="97536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40F3-3F5D-4A51-8D5A-90D70C60D8C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36BC-87C2-4214-B765-192BE6344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59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2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66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1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8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8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2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9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216B-4F0B-45DD-A042-C1400D4D9B8C}" type="datetimeFigureOut">
              <a:rPr lang="cs-CZ" smtClean="0"/>
              <a:t>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3C2D-D29C-431E-B32A-C588ADC369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4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4700">
                <a:solidFill>
                  <a:schemeClr val="tx1">
                    <a:lumMod val="85000"/>
                    <a:lumOff val="15000"/>
                  </a:schemeClr>
                </a:solidFill>
              </a:rPr>
              <a:t>COURSE INTRODUCTION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42" y="965198"/>
            <a:ext cx="2030953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1700" dirty="0" smtClean="0">
                <a:solidFill>
                  <a:schemeClr val="accent1"/>
                </a:solidFill>
              </a:rPr>
              <a:t>PSY292</a:t>
            </a:r>
          </a:p>
          <a:p>
            <a:pPr algn="r"/>
            <a:r>
              <a:rPr lang="cs-CZ" sz="1700" dirty="0" smtClean="0">
                <a:solidFill>
                  <a:schemeClr val="accent1"/>
                </a:solidFill>
              </a:rPr>
              <a:t>ADDICTION</a:t>
            </a:r>
            <a:endParaRPr lang="cs-CZ" sz="1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chmcnamara.files.wordpress.com/2014/09/trainspotting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4506328" cy="64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lurppy.files.wordpress.com/2012/04/1ashame_poster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9" y="260646"/>
            <a:ext cx="4491771" cy="64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0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xcessive internet use in European adolescents What determines differences in severit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4529" r="26363" b="2295"/>
          <a:stretch/>
        </p:blipFill>
        <p:spPr>
          <a:xfrm>
            <a:off x="6152766" y="157099"/>
            <a:ext cx="2991234" cy="2407805"/>
          </a:xfrm>
          <a:prstGeom prst="rect">
            <a:avLst/>
          </a:prstGeom>
        </p:spPr>
      </p:pic>
      <p:pic>
        <p:nvPicPr>
          <p:cNvPr id="4" name="Obrázek 3" descr="Dysfunctional impulsivity in online gaming addiction and engagement | Blinka | Cyberpsychology: Journal of Psychosocial Research on Cyberspac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t="21997" r="21364"/>
          <a:stretch/>
        </p:blipFill>
        <p:spPr>
          <a:xfrm>
            <a:off x="6070915" y="3817320"/>
            <a:ext cx="3073085" cy="2183904"/>
          </a:xfrm>
          <a:prstGeom prst="rect">
            <a:avLst/>
          </a:prstGeom>
        </p:spPr>
      </p:pic>
      <p:pic>
        <p:nvPicPr>
          <p:cNvPr id="5" name="Obrázek 4" descr="ckx1981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1152" r="28485"/>
          <a:stretch/>
        </p:blipFill>
        <p:spPr>
          <a:xfrm>
            <a:off x="3230492" y="3817320"/>
            <a:ext cx="2899860" cy="2183904"/>
          </a:xfrm>
          <a:prstGeom prst="rect">
            <a:avLst/>
          </a:prstGeom>
        </p:spPr>
      </p:pic>
      <p:pic>
        <p:nvPicPr>
          <p:cNvPr id="6" name="Obrázek 5" descr="Excessive Internet use for Sexual Purposes Among Members of Sexaholics Anonymous and Sex Addicts Anonymous - 10720162.2018.1431166 - Mozilla Firefox">
            <a:extLst>
              <a:ext uri="{FF2B5EF4-FFF2-40B4-BE49-F238E27FC236}">
                <a16:creationId xmlns:a16="http://schemas.microsoft.com/office/drawing/2014/main" id="{484613A6-E56A-4DB0-9EE7-6E4C812A00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24811" r="33523" b="23313"/>
          <a:stretch/>
        </p:blipFill>
        <p:spPr>
          <a:xfrm>
            <a:off x="2975873" y="10211"/>
            <a:ext cx="3211539" cy="2708920"/>
          </a:xfrm>
          <a:prstGeom prst="rect">
            <a:avLst/>
          </a:prstGeom>
        </p:spPr>
      </p:pic>
      <p:pic>
        <p:nvPicPr>
          <p:cNvPr id="7" name="Obrázek 6" descr="Gaming under the influence: An exploratory study | Request PDF - Mozilla Firefox">
            <a:extLst>
              <a:ext uri="{FF2B5EF4-FFF2-40B4-BE49-F238E27FC236}">
                <a16:creationId xmlns:a16="http://schemas.microsoft.com/office/drawing/2014/main" id="{B748FF82-ABE9-4604-BE50-DFC23E2563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31187" r="28954" b="18062"/>
          <a:stretch/>
        </p:blipFill>
        <p:spPr>
          <a:xfrm>
            <a:off x="0" y="3789040"/>
            <a:ext cx="3275856" cy="2183904"/>
          </a:xfrm>
          <a:prstGeom prst="rect">
            <a:avLst/>
          </a:prstGeom>
        </p:spPr>
      </p:pic>
      <p:pic>
        <p:nvPicPr>
          <p:cNvPr id="8" name="Obrázek 7" descr="Sexting as a predictor of sexual behavior in a sample of Czech adolescents - 17405629.2017.1295842 - Mozilla Firefox">
            <a:extLst>
              <a:ext uri="{FF2B5EF4-FFF2-40B4-BE49-F238E27FC236}">
                <a16:creationId xmlns:a16="http://schemas.microsoft.com/office/drawing/2014/main" id="{3A774C6E-E6F3-4F9C-BEF5-171E31029F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t="26063" r="35841" b="23313"/>
          <a:stretch/>
        </p:blipFill>
        <p:spPr>
          <a:xfrm>
            <a:off x="-13524" y="-28280"/>
            <a:ext cx="2880266" cy="27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MODELS OF ADDICTION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Historical development of substance use</a:t>
            </a:r>
            <a:endParaRPr lang="cs-CZ" dirty="0"/>
          </a:p>
          <a:p>
            <a:pPr lvl="0"/>
            <a:r>
              <a:rPr lang="en-GB" dirty="0"/>
              <a:t>Historical understanding of substance use – e.g. Addiction as a moral failure</a:t>
            </a:r>
            <a:endParaRPr lang="cs-CZ" dirty="0"/>
          </a:p>
          <a:p>
            <a:pPr lvl="0"/>
            <a:r>
              <a:rPr lang="en-GB" dirty="0"/>
              <a:t>Current understanding of addictions – addiction as a brain disease, genetic susceptibility to addiction</a:t>
            </a:r>
            <a:endParaRPr lang="cs-CZ" dirty="0"/>
          </a:p>
          <a:p>
            <a:pPr lvl="0"/>
            <a:r>
              <a:rPr lang="en-GB" dirty="0"/>
              <a:t>Psychological models of addiction – e.g. addiction as a learned and imitated behaviour</a:t>
            </a:r>
            <a:r>
              <a:rPr lang="cs-CZ" dirty="0"/>
              <a:t> (</a:t>
            </a:r>
            <a:r>
              <a:rPr lang="en-GB" dirty="0"/>
              <a:t>behaviourism</a:t>
            </a:r>
            <a:r>
              <a:rPr lang="cs-CZ" dirty="0"/>
              <a:t>);</a:t>
            </a:r>
            <a:r>
              <a:rPr lang="en-GB" dirty="0"/>
              <a:t> substance use as mood regulation (psychodynamics)</a:t>
            </a:r>
          </a:p>
          <a:p>
            <a:pPr lvl="0"/>
            <a:r>
              <a:rPr lang="en-GB" dirty="0"/>
              <a:t>Environmental factors of addictions  - role of family, role of peer groups, adolescence as the problematic 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71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ADDICTION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  <a:p>
            <a:r>
              <a:rPr lang="en-GB" dirty="0"/>
              <a:t>Diagnostics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International </a:t>
            </a:r>
            <a:r>
              <a:rPr lang="en-GB" dirty="0"/>
              <a:t>Classification of Diseases 11</a:t>
            </a:r>
            <a:r>
              <a:rPr lang="en-GB" baseline="30000" dirty="0"/>
              <a:t>th</a:t>
            </a:r>
            <a:r>
              <a:rPr lang="en-GB" dirty="0"/>
              <a:t> revision (World Health Organisation)</a:t>
            </a:r>
          </a:p>
          <a:p>
            <a:pPr marL="0" indent="0">
              <a:buNone/>
            </a:pPr>
            <a:r>
              <a:rPr lang="en-GB" dirty="0"/>
              <a:t>Diagnostic and Statistical Manual of Mental Disorders 5</a:t>
            </a:r>
            <a:r>
              <a:rPr lang="en-GB" baseline="30000" dirty="0"/>
              <a:t>th</a:t>
            </a:r>
            <a:r>
              <a:rPr lang="en-GB" dirty="0"/>
              <a:t> revision (American Psychiatric Association)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7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SUBSTANCE 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Chemical properties, ways of administrations, effects, risks factors </a:t>
            </a:r>
            <a:r>
              <a:rPr lang="cs-CZ" dirty="0"/>
              <a:t>&amp;</a:t>
            </a:r>
            <a:r>
              <a:rPr lang="en-GB" dirty="0"/>
              <a:t> comorbidities, prevalence, specificities</a:t>
            </a:r>
          </a:p>
          <a:p>
            <a:endParaRPr lang="en-GB" dirty="0"/>
          </a:p>
          <a:p>
            <a:r>
              <a:rPr lang="en-GB" dirty="0"/>
              <a:t>Legal drugs</a:t>
            </a:r>
            <a:r>
              <a:rPr lang="cs-CZ" dirty="0"/>
              <a:t>: </a:t>
            </a:r>
            <a:r>
              <a:rPr lang="en-GB" dirty="0"/>
              <a:t>Alcohol, tobacco, caffeine, prescription drugs</a:t>
            </a:r>
          </a:p>
          <a:p>
            <a:r>
              <a:rPr lang="en-GB" dirty="0"/>
              <a:t>Illicit drugs</a:t>
            </a:r>
            <a:r>
              <a:rPr lang="cs-CZ" dirty="0"/>
              <a:t>: </a:t>
            </a:r>
            <a:r>
              <a:rPr lang="en-GB" dirty="0"/>
              <a:t>Cannabis, amphetamines (speed, </a:t>
            </a:r>
            <a:r>
              <a:rPr lang="en-GB" dirty="0" err="1"/>
              <a:t>pervitin</a:t>
            </a:r>
            <a:r>
              <a:rPr lang="en-GB" dirty="0"/>
              <a:t>, ecstasy), cocaine, heroin </a:t>
            </a:r>
            <a:r>
              <a:rPr lang="cs-CZ" dirty="0"/>
              <a:t>&amp; </a:t>
            </a:r>
            <a:r>
              <a:rPr lang="en-GB" dirty="0"/>
              <a:t>opiates, new psychoactive substances (synthetic opioids), hallucinogens (LSD, ketamine)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0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BEHAVIORAL ADDICTIONS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Can one be addicted to behaviour</a:t>
            </a:r>
            <a:r>
              <a:rPr lang="cs-CZ" dirty="0"/>
              <a:t>? </a:t>
            </a:r>
            <a:r>
              <a:rPr lang="en-GB" dirty="0"/>
              <a:t>Is it the same addiction as to substances</a:t>
            </a:r>
            <a:r>
              <a:rPr lang="cs-CZ" dirty="0"/>
              <a:t>?</a:t>
            </a:r>
            <a:r>
              <a:rPr lang="en-GB" dirty="0"/>
              <a:t> Controversies and current state of knowledge</a:t>
            </a:r>
            <a:endParaRPr lang="cs-CZ" dirty="0"/>
          </a:p>
          <a:p>
            <a:r>
              <a:rPr lang="en-GB" dirty="0"/>
              <a:t>Gambling</a:t>
            </a:r>
          </a:p>
          <a:p>
            <a:r>
              <a:rPr lang="en-GB" dirty="0"/>
              <a:t>Internet gaming disorder and other excessive online behaviours</a:t>
            </a:r>
          </a:p>
          <a:p>
            <a:r>
              <a:rPr lang="en-GB" dirty="0"/>
              <a:t>Sex and porn addiction</a:t>
            </a:r>
          </a:p>
          <a:p>
            <a:r>
              <a:rPr lang="en-GB" dirty="0"/>
              <a:t>Eating disorders as behavioural addictions</a:t>
            </a:r>
          </a:p>
          <a:p>
            <a:r>
              <a:rPr lang="en-GB" dirty="0"/>
              <a:t>Excessive excessing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65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 – WHAT TO DO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Prevention</a:t>
            </a:r>
            <a:endParaRPr lang="cs-CZ" dirty="0"/>
          </a:p>
          <a:p>
            <a:r>
              <a:rPr lang="en-GB" dirty="0"/>
              <a:t>Counselling and therapy (12 step program, KBT therapy, motivation enhancement approach, psychodynamic psychotherapy)</a:t>
            </a:r>
          </a:p>
          <a:p>
            <a:r>
              <a:rPr lang="en-GB" dirty="0"/>
              <a:t>Stages of change</a:t>
            </a:r>
          </a:p>
          <a:p>
            <a:r>
              <a:rPr lang="en-GB" dirty="0"/>
              <a:t>Harm reduction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67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8178"/>
            <a:ext cx="8229600" cy="1143000"/>
          </a:xfrm>
        </p:spPr>
        <p:txBody>
          <a:bodyPr/>
          <a:lstStyle/>
          <a:p>
            <a:r>
              <a:rPr lang="cs-CZ" dirty="0"/>
              <a:t>TIMETABLE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21672"/>
              </p:ext>
            </p:extLst>
          </p:nvPr>
        </p:nvGraphicFramePr>
        <p:xfrm>
          <a:off x="971600" y="1412776"/>
          <a:ext cx="7560840" cy="5112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1.3.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understanding of substance use and addiction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8.3.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Biological basis of addiction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Psychological basis of addiction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basis of addiction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29.3.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Summarizing definition of addiction. Diagnostics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drugs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alcohol, tobacco, caffeine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12.4.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Illicit drugs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opioids, cannabinoids, stimulants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Behavioural addictions I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Gambling,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 and 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porn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Behavioural addictions II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media, eating disorders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Prevention, therapy, harm reduction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779">
                <a:tc gridSpan="2"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4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Final essay</a:t>
            </a:r>
          </a:p>
          <a:p>
            <a:pPr marL="0" indent="0">
              <a:buNone/>
            </a:pPr>
            <a:r>
              <a:rPr lang="en-GB" dirty="0"/>
              <a:t>Work in a group of 2-4 people</a:t>
            </a:r>
          </a:p>
          <a:p>
            <a:pPr marL="0" indent="0">
              <a:buNone/>
            </a:pPr>
            <a:r>
              <a:rPr lang="en-GB" dirty="0"/>
              <a:t>Choose one of the following films</a:t>
            </a:r>
          </a:p>
          <a:p>
            <a:pPr marL="0" indent="0">
              <a:buNone/>
            </a:pPr>
            <a:r>
              <a:rPr lang="en-GB" dirty="0"/>
              <a:t>Discuss the film in the group</a:t>
            </a:r>
          </a:p>
          <a:p>
            <a:pPr marL="0" indent="0">
              <a:buNone/>
            </a:pPr>
            <a:r>
              <a:rPr lang="en-GB" dirty="0"/>
              <a:t>Write an essay about that film in which you use knowledge from this course (there will be one essay per group)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Essay can be creative but it must be critical and evidence based</a:t>
            </a:r>
          </a:p>
          <a:p>
            <a:pPr marL="0" indent="0">
              <a:buNone/>
            </a:pPr>
            <a:r>
              <a:rPr lang="en-GB" dirty="0"/>
              <a:t>Evaluation will be based on</a:t>
            </a:r>
            <a:r>
              <a:rPr lang="cs-CZ" dirty="0"/>
              <a:t>:</a:t>
            </a:r>
            <a:r>
              <a:rPr lang="en-GB" dirty="0"/>
              <a:t> depth of understanding of addiction (usage of theories etc. you learn in the course)</a:t>
            </a:r>
            <a:r>
              <a:rPr lang="cs-CZ" dirty="0"/>
              <a:t>;</a:t>
            </a:r>
            <a:r>
              <a:rPr lang="en-GB" dirty="0"/>
              <a:t> support of your claims by evidence from the film</a:t>
            </a:r>
            <a:r>
              <a:rPr lang="cs-CZ" dirty="0"/>
              <a:t>;</a:t>
            </a:r>
            <a:r>
              <a:rPr lang="en-GB" dirty="0"/>
              <a:t> critical thinking</a:t>
            </a:r>
            <a:r>
              <a:rPr lang="cs-CZ" dirty="0"/>
              <a:t>;</a:t>
            </a:r>
            <a:r>
              <a:rPr lang="en-GB" dirty="0"/>
              <a:t> use of further sources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664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435</Words>
  <Application>Microsoft Office PowerPoint</Application>
  <PresentationFormat>Předvádění na obrazovce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COURSE INTRODUCTION</vt:lpstr>
      <vt:lpstr>Prezentace aplikace PowerPoint</vt:lpstr>
      <vt:lpstr>MODELS OF ADDICTION</vt:lpstr>
      <vt:lpstr>WHAT IS ADDICTION</vt:lpstr>
      <vt:lpstr>SUBSTANCE USE</vt:lpstr>
      <vt:lpstr>BEHAVIORAL ADDICTIONS</vt:lpstr>
      <vt:lpstr>ADDICTION – WHAT TO DO?</vt:lpstr>
      <vt:lpstr>TIMETABLE</vt:lpstr>
      <vt:lpstr>EVALUATION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Lukas</dc:creator>
  <cp:lastModifiedBy>Blinka</cp:lastModifiedBy>
  <cp:revision>8</cp:revision>
  <dcterms:created xsi:type="dcterms:W3CDTF">2019-01-09T18:56:56Z</dcterms:created>
  <dcterms:modified xsi:type="dcterms:W3CDTF">2019-03-02T09:26:01Z</dcterms:modified>
</cp:coreProperties>
</file>