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handoutMasterIdLst>
    <p:handoutMasterId r:id="rId25"/>
  </p:handoutMasterIdLst>
  <p:sldIdLst>
    <p:sldId id="256" r:id="rId2"/>
    <p:sldId id="257" r:id="rId3"/>
    <p:sldId id="276" r:id="rId4"/>
    <p:sldId id="258" r:id="rId5"/>
    <p:sldId id="277" r:id="rId6"/>
    <p:sldId id="279" r:id="rId7"/>
    <p:sldId id="278" r:id="rId8"/>
    <p:sldId id="262" r:id="rId9"/>
    <p:sldId id="264" r:id="rId10"/>
    <p:sldId id="266" r:id="rId11"/>
    <p:sldId id="281" r:id="rId12"/>
    <p:sldId id="267" r:id="rId13"/>
    <p:sldId id="263" r:id="rId14"/>
    <p:sldId id="282" r:id="rId15"/>
    <p:sldId id="265" r:id="rId16"/>
    <p:sldId id="283" r:id="rId17"/>
    <p:sldId id="268" r:id="rId18"/>
    <p:sldId id="269" r:id="rId19"/>
    <p:sldId id="270" r:id="rId20"/>
    <p:sldId id="271" r:id="rId21"/>
    <p:sldId id="273" r:id="rId22"/>
    <p:sldId id="274" r:id="rId23"/>
    <p:sldId id="272" r:id="rId24"/>
  </p:sldIdLst>
  <p:sldSz cx="9144000" cy="6858000" type="screen4x3"/>
  <p:notesSz cx="6669088" cy="9753600"/>
  <p:defaultText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510" autoAdjust="0"/>
    <p:restoredTop sz="94660"/>
  </p:normalViewPr>
  <p:slideViewPr>
    <p:cSldViewPr>
      <p:cViewPr varScale="1">
        <p:scale>
          <a:sx n="81" d="100"/>
          <a:sy n="81" d="100"/>
        </p:scale>
        <p:origin x="749" y="62"/>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2.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889938" cy="487680"/>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sz="quarter" idx="1"/>
          </p:nvPr>
        </p:nvSpPr>
        <p:spPr>
          <a:xfrm>
            <a:off x="3777607" y="0"/>
            <a:ext cx="2889938" cy="487680"/>
          </a:xfrm>
          <a:prstGeom prst="rect">
            <a:avLst/>
          </a:prstGeom>
        </p:spPr>
        <p:txBody>
          <a:bodyPr vert="horz" lIns="91440" tIns="45720" rIns="91440" bIns="45720" rtlCol="0"/>
          <a:lstStyle>
            <a:lvl1pPr algn="r">
              <a:defRPr sz="1200"/>
            </a:lvl1pPr>
          </a:lstStyle>
          <a:p>
            <a:fld id="{D37FC86E-1CE8-4D96-AC55-AD73F3FFD529}" type="datetimeFigureOut">
              <a:rPr lang="cs-CZ" smtClean="0"/>
              <a:t>20.03.2019</a:t>
            </a:fld>
            <a:endParaRPr lang="cs-CZ"/>
          </a:p>
        </p:txBody>
      </p:sp>
      <p:sp>
        <p:nvSpPr>
          <p:cNvPr id="4" name="Zástupný symbol pro zápatí 3"/>
          <p:cNvSpPr>
            <a:spLocks noGrp="1"/>
          </p:cNvSpPr>
          <p:nvPr>
            <p:ph type="ftr" sz="quarter" idx="2"/>
          </p:nvPr>
        </p:nvSpPr>
        <p:spPr>
          <a:xfrm>
            <a:off x="0" y="9264227"/>
            <a:ext cx="2889938" cy="487680"/>
          </a:xfrm>
          <a:prstGeom prst="rect">
            <a:avLst/>
          </a:prstGeom>
        </p:spPr>
        <p:txBody>
          <a:bodyPr vert="horz" lIns="91440" tIns="45720" rIns="91440" bIns="45720" rtlCol="0" anchor="b"/>
          <a:lstStyle>
            <a:lvl1pPr algn="l">
              <a:defRPr sz="1200"/>
            </a:lvl1pPr>
          </a:lstStyle>
          <a:p>
            <a:endParaRPr lang="cs-CZ"/>
          </a:p>
        </p:txBody>
      </p:sp>
      <p:sp>
        <p:nvSpPr>
          <p:cNvPr id="5" name="Zástupný symbol pro číslo snímku 4"/>
          <p:cNvSpPr>
            <a:spLocks noGrp="1"/>
          </p:cNvSpPr>
          <p:nvPr>
            <p:ph type="sldNum" sz="quarter" idx="3"/>
          </p:nvPr>
        </p:nvSpPr>
        <p:spPr>
          <a:xfrm>
            <a:off x="3777607" y="9264227"/>
            <a:ext cx="2889938" cy="487680"/>
          </a:xfrm>
          <a:prstGeom prst="rect">
            <a:avLst/>
          </a:prstGeom>
        </p:spPr>
        <p:txBody>
          <a:bodyPr vert="horz" lIns="91440" tIns="45720" rIns="91440" bIns="45720" rtlCol="0" anchor="b"/>
          <a:lstStyle>
            <a:lvl1pPr algn="r">
              <a:defRPr sz="1200"/>
            </a:lvl1pPr>
          </a:lstStyle>
          <a:p>
            <a:fld id="{66B2E635-054A-4DFE-B33B-0FFA8B626709}" type="slidenum">
              <a:rPr lang="cs-CZ" smtClean="0"/>
              <a:t>‹#›</a:t>
            </a:fld>
            <a:endParaRPr lang="cs-CZ"/>
          </a:p>
        </p:txBody>
      </p:sp>
    </p:spTree>
    <p:extLst>
      <p:ext uri="{BB962C8B-B14F-4D97-AF65-F5344CB8AC3E}">
        <p14:creationId xmlns:p14="http://schemas.microsoft.com/office/powerpoint/2010/main" val="3577185439"/>
      </p:ext>
    </p:extLst>
  </p:cSld>
  <p:clrMap bg1="lt1" tx1="dk1" bg2="lt2" tx2="dk2" accent1="accent1" accent2="accent2" accent3="accent3" accent4="accent4" accent5="accent5" accent6="accent6" hlink="hlink" folHlink="folHlink"/>
</p:handout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Nadpis 1"/>
          <p:cNvSpPr>
            <a:spLocks noGrp="1"/>
          </p:cNvSpPr>
          <p:nvPr>
            <p:ph type="ctrTitle"/>
          </p:nvPr>
        </p:nvSpPr>
        <p:spPr>
          <a:xfrm>
            <a:off x="685800" y="2130425"/>
            <a:ext cx="7772400" cy="1470025"/>
          </a:xfrm>
        </p:spPr>
        <p:txBody>
          <a:bodyPr/>
          <a:lstStyle/>
          <a:p>
            <a:r>
              <a:rPr lang="cs-CZ"/>
              <a:t>Kliknutím lze upravit styl.</a:t>
            </a:r>
          </a:p>
        </p:txBody>
      </p:sp>
      <p:sp>
        <p:nvSpPr>
          <p:cNvPr id="3" name="Podnadpis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cs-CZ"/>
              <a:t>Kliknutím lze upravit styl předlohy.</a:t>
            </a:r>
          </a:p>
        </p:txBody>
      </p:sp>
      <p:sp>
        <p:nvSpPr>
          <p:cNvPr id="4" name="Zástupný symbol pro datum 3"/>
          <p:cNvSpPr>
            <a:spLocks noGrp="1"/>
          </p:cNvSpPr>
          <p:nvPr>
            <p:ph type="dt" sz="half" idx="10"/>
          </p:nvPr>
        </p:nvSpPr>
        <p:spPr/>
        <p:txBody>
          <a:bodyPr/>
          <a:lstStyle/>
          <a:p>
            <a:fld id="{DE5B2936-F880-4BE8-8507-328D5366443B}"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354476613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svislý text 2"/>
          <p:cNvSpPr>
            <a:spLocks noGrp="1"/>
          </p:cNvSpPr>
          <p:nvPr>
            <p:ph type="body" orient="vert" idx="1"/>
          </p:nvPr>
        </p:nvSpPr>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E5B2936-F880-4BE8-8507-328D5366443B}"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1651449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Svislý nadpis 1"/>
          <p:cNvSpPr>
            <a:spLocks noGrp="1"/>
          </p:cNvSpPr>
          <p:nvPr>
            <p:ph type="title" orient="vert"/>
          </p:nvPr>
        </p:nvSpPr>
        <p:spPr>
          <a:xfrm>
            <a:off x="6629400" y="274638"/>
            <a:ext cx="2057400" cy="5851525"/>
          </a:xfrm>
        </p:spPr>
        <p:txBody>
          <a:bodyPr vert="eaVert"/>
          <a:lstStyle/>
          <a:p>
            <a:r>
              <a:rPr lang="cs-CZ"/>
              <a:t>Kliknutím lze upravit styl.</a:t>
            </a:r>
          </a:p>
        </p:txBody>
      </p:sp>
      <p:sp>
        <p:nvSpPr>
          <p:cNvPr id="3" name="Zástupný symbol pro svislý text 2"/>
          <p:cNvSpPr>
            <a:spLocks noGrp="1"/>
          </p:cNvSpPr>
          <p:nvPr>
            <p:ph type="body" orient="vert" idx="1"/>
          </p:nvPr>
        </p:nvSpPr>
        <p:spPr>
          <a:xfrm>
            <a:off x="457200" y="274638"/>
            <a:ext cx="6019800" cy="5851525"/>
          </a:xfrm>
        </p:spPr>
        <p:txBody>
          <a:bodyPr vert="eaVert"/>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E5B2936-F880-4BE8-8507-328D5366443B}"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14070312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Nadpis a obsah">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idx="1"/>
          </p:nvPr>
        </p:nvSpPr>
        <p:spPr/>
        <p:txBody>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10"/>
          </p:nvPr>
        </p:nvSpPr>
        <p:spPr/>
        <p:txBody>
          <a:bodyPr/>
          <a:lstStyle/>
          <a:p>
            <a:fld id="{DE5B2936-F880-4BE8-8507-328D5366443B}"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37665725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Nadpis 1"/>
          <p:cNvSpPr>
            <a:spLocks noGrp="1"/>
          </p:cNvSpPr>
          <p:nvPr>
            <p:ph type="title"/>
          </p:nvPr>
        </p:nvSpPr>
        <p:spPr>
          <a:xfrm>
            <a:off x="722313" y="4406900"/>
            <a:ext cx="7772400" cy="1362075"/>
          </a:xfrm>
        </p:spPr>
        <p:txBody>
          <a:bodyPr anchor="t"/>
          <a:lstStyle>
            <a:lvl1pPr algn="l">
              <a:defRPr sz="4000" b="1" cap="all"/>
            </a:lvl1pPr>
          </a:lstStyle>
          <a:p>
            <a:r>
              <a:rPr lang="cs-CZ"/>
              <a:t>Kliknutím lze upravit styl.</a:t>
            </a:r>
          </a:p>
        </p:txBody>
      </p:sp>
      <p:sp>
        <p:nvSpPr>
          <p:cNvPr id="3" name="Zástupný symbol pro text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cs-CZ"/>
              <a:t>Kliknutím lze upravit styly předlohy textu.</a:t>
            </a:r>
          </a:p>
        </p:txBody>
      </p:sp>
      <p:sp>
        <p:nvSpPr>
          <p:cNvPr id="4" name="Zástupný symbol pro datum 3"/>
          <p:cNvSpPr>
            <a:spLocks noGrp="1"/>
          </p:cNvSpPr>
          <p:nvPr>
            <p:ph type="dt" sz="half" idx="10"/>
          </p:nvPr>
        </p:nvSpPr>
        <p:spPr/>
        <p:txBody>
          <a:bodyPr/>
          <a:lstStyle/>
          <a:p>
            <a:fld id="{DE5B2936-F880-4BE8-8507-328D5366443B}" type="datetimeFigureOut">
              <a:rPr lang="cs-CZ" smtClean="0"/>
              <a:t>20.03.2019</a:t>
            </a:fld>
            <a:endParaRPr lang="cs-CZ"/>
          </a:p>
        </p:txBody>
      </p:sp>
      <p:sp>
        <p:nvSpPr>
          <p:cNvPr id="5" name="Zástupný symbol pro zápatí 4"/>
          <p:cNvSpPr>
            <a:spLocks noGrp="1"/>
          </p:cNvSpPr>
          <p:nvPr>
            <p:ph type="ftr" sz="quarter" idx="11"/>
          </p:nvPr>
        </p:nvSpPr>
        <p:spPr/>
        <p:txBody>
          <a:bodyPr/>
          <a:lstStyle/>
          <a:p>
            <a:endParaRPr lang="cs-CZ"/>
          </a:p>
        </p:txBody>
      </p:sp>
      <p:sp>
        <p:nvSpPr>
          <p:cNvPr id="6" name="Zástupný symbol pro číslo snímku 5"/>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46030475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obsah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obsah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datum 4"/>
          <p:cNvSpPr>
            <a:spLocks noGrp="1"/>
          </p:cNvSpPr>
          <p:nvPr>
            <p:ph type="dt" sz="half" idx="10"/>
          </p:nvPr>
        </p:nvSpPr>
        <p:spPr/>
        <p:txBody>
          <a:bodyPr/>
          <a:lstStyle/>
          <a:p>
            <a:fld id="{DE5B2936-F880-4BE8-8507-328D5366443B}" type="datetimeFigureOut">
              <a:rPr lang="cs-CZ" smtClean="0"/>
              <a:t>20.03.2019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17867618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lvl1pPr>
              <a:defRPr/>
            </a:lvl1pPr>
          </a:lstStyle>
          <a:p>
            <a:r>
              <a:rPr lang="cs-CZ"/>
              <a:t>Kliknutím lze upravit styl.</a:t>
            </a:r>
          </a:p>
        </p:txBody>
      </p:sp>
      <p:sp>
        <p:nvSpPr>
          <p:cNvPr id="3" name="Zástupný symbol pro text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4" name="Zástupný symbol pro obsah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5" name="Zástupný symbol pro text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Kliknutím lze upravit styly předlohy textu.</a:t>
            </a:r>
          </a:p>
        </p:txBody>
      </p:sp>
      <p:sp>
        <p:nvSpPr>
          <p:cNvPr id="6" name="Zástupný symbol pro obsah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7" name="Zástupný symbol pro datum 6"/>
          <p:cNvSpPr>
            <a:spLocks noGrp="1"/>
          </p:cNvSpPr>
          <p:nvPr>
            <p:ph type="dt" sz="half" idx="10"/>
          </p:nvPr>
        </p:nvSpPr>
        <p:spPr/>
        <p:txBody>
          <a:bodyPr/>
          <a:lstStyle/>
          <a:p>
            <a:fld id="{DE5B2936-F880-4BE8-8507-328D5366443B}" type="datetimeFigureOut">
              <a:rPr lang="cs-CZ" smtClean="0"/>
              <a:t>20.03.2019</a:t>
            </a:fld>
            <a:endParaRPr lang="cs-CZ"/>
          </a:p>
        </p:txBody>
      </p:sp>
      <p:sp>
        <p:nvSpPr>
          <p:cNvPr id="8" name="Zástupný symbol pro zápatí 7"/>
          <p:cNvSpPr>
            <a:spLocks noGrp="1"/>
          </p:cNvSpPr>
          <p:nvPr>
            <p:ph type="ftr" sz="quarter" idx="11"/>
          </p:nvPr>
        </p:nvSpPr>
        <p:spPr/>
        <p:txBody>
          <a:bodyPr/>
          <a:lstStyle/>
          <a:p>
            <a:endParaRPr lang="cs-CZ"/>
          </a:p>
        </p:txBody>
      </p:sp>
      <p:sp>
        <p:nvSpPr>
          <p:cNvPr id="9" name="Zástupný symbol pro číslo snímku 8"/>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1941569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Pouze nadpis">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r>
              <a:rPr lang="cs-CZ"/>
              <a:t>Kliknutím lze upravit styl.</a:t>
            </a:r>
          </a:p>
        </p:txBody>
      </p:sp>
      <p:sp>
        <p:nvSpPr>
          <p:cNvPr id="3" name="Zástupný symbol pro datum 2"/>
          <p:cNvSpPr>
            <a:spLocks noGrp="1"/>
          </p:cNvSpPr>
          <p:nvPr>
            <p:ph type="dt" sz="half" idx="10"/>
          </p:nvPr>
        </p:nvSpPr>
        <p:spPr/>
        <p:txBody>
          <a:bodyPr/>
          <a:lstStyle/>
          <a:p>
            <a:fld id="{DE5B2936-F880-4BE8-8507-328D5366443B}" type="datetimeFigureOut">
              <a:rPr lang="cs-CZ" smtClean="0"/>
              <a:t>20.03.2019</a:t>
            </a:fld>
            <a:endParaRPr lang="cs-CZ"/>
          </a:p>
        </p:txBody>
      </p:sp>
      <p:sp>
        <p:nvSpPr>
          <p:cNvPr id="4" name="Zástupný symbol pro zápatí 3"/>
          <p:cNvSpPr>
            <a:spLocks noGrp="1"/>
          </p:cNvSpPr>
          <p:nvPr>
            <p:ph type="ftr" sz="quarter" idx="11"/>
          </p:nvPr>
        </p:nvSpPr>
        <p:spPr/>
        <p:txBody>
          <a:bodyPr/>
          <a:lstStyle/>
          <a:p>
            <a:endParaRPr lang="cs-CZ"/>
          </a:p>
        </p:txBody>
      </p:sp>
      <p:sp>
        <p:nvSpPr>
          <p:cNvPr id="5" name="Zástupný symbol pro číslo snímku 4"/>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1775168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Zástupný symbol pro datum 1"/>
          <p:cNvSpPr>
            <a:spLocks noGrp="1"/>
          </p:cNvSpPr>
          <p:nvPr>
            <p:ph type="dt" sz="half" idx="10"/>
          </p:nvPr>
        </p:nvSpPr>
        <p:spPr/>
        <p:txBody>
          <a:bodyPr/>
          <a:lstStyle/>
          <a:p>
            <a:fld id="{DE5B2936-F880-4BE8-8507-328D5366443B}" type="datetimeFigureOut">
              <a:rPr lang="cs-CZ" smtClean="0"/>
              <a:t>20.03.2019</a:t>
            </a:fld>
            <a:endParaRPr lang="cs-CZ"/>
          </a:p>
        </p:txBody>
      </p:sp>
      <p:sp>
        <p:nvSpPr>
          <p:cNvPr id="3" name="Zástupný symbol pro zápatí 2"/>
          <p:cNvSpPr>
            <a:spLocks noGrp="1"/>
          </p:cNvSpPr>
          <p:nvPr>
            <p:ph type="ftr" sz="quarter" idx="11"/>
          </p:nvPr>
        </p:nvSpPr>
        <p:spPr/>
        <p:txBody>
          <a:bodyPr/>
          <a:lstStyle/>
          <a:p>
            <a:endParaRPr lang="cs-CZ"/>
          </a:p>
        </p:txBody>
      </p:sp>
      <p:sp>
        <p:nvSpPr>
          <p:cNvPr id="4" name="Zástupný symbol pro číslo snímku 3"/>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369810639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457200" y="273050"/>
            <a:ext cx="3008313" cy="1162050"/>
          </a:xfrm>
        </p:spPr>
        <p:txBody>
          <a:bodyPr anchor="b"/>
          <a:lstStyle>
            <a:lvl1pPr algn="l">
              <a:defRPr sz="2000" b="1"/>
            </a:lvl1pPr>
          </a:lstStyle>
          <a:p>
            <a:r>
              <a:rPr lang="cs-CZ"/>
              <a:t>Kliknutím lze upravit styl.</a:t>
            </a:r>
          </a:p>
        </p:txBody>
      </p:sp>
      <p:sp>
        <p:nvSpPr>
          <p:cNvPr id="3" name="Zástupný symbol pro obsah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text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E5B2936-F880-4BE8-8507-328D5366443B}" type="datetimeFigureOut">
              <a:rPr lang="cs-CZ" smtClean="0"/>
              <a:t>20.03.2019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06764257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Nadpis 1"/>
          <p:cNvSpPr>
            <a:spLocks noGrp="1"/>
          </p:cNvSpPr>
          <p:nvPr>
            <p:ph type="title"/>
          </p:nvPr>
        </p:nvSpPr>
        <p:spPr>
          <a:xfrm>
            <a:off x="1792288" y="4800600"/>
            <a:ext cx="5486400" cy="566738"/>
          </a:xfrm>
        </p:spPr>
        <p:txBody>
          <a:bodyPr anchor="b"/>
          <a:lstStyle>
            <a:lvl1pPr algn="l">
              <a:defRPr sz="2000" b="1"/>
            </a:lvl1pPr>
          </a:lstStyle>
          <a:p>
            <a:r>
              <a:rPr lang="cs-CZ"/>
              <a:t>Kliknutím lze upravit styl.</a:t>
            </a:r>
          </a:p>
        </p:txBody>
      </p:sp>
      <p:sp>
        <p:nvSpPr>
          <p:cNvPr id="3" name="Zástupný symbol pro obrázek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cs-CZ"/>
          </a:p>
        </p:txBody>
      </p:sp>
      <p:sp>
        <p:nvSpPr>
          <p:cNvPr id="4" name="Zástupný symbol pro text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cs-CZ"/>
              <a:t>Kliknutím lze upravit styly předlohy textu.</a:t>
            </a:r>
          </a:p>
        </p:txBody>
      </p:sp>
      <p:sp>
        <p:nvSpPr>
          <p:cNvPr id="5" name="Zástupný symbol pro datum 4"/>
          <p:cNvSpPr>
            <a:spLocks noGrp="1"/>
          </p:cNvSpPr>
          <p:nvPr>
            <p:ph type="dt" sz="half" idx="10"/>
          </p:nvPr>
        </p:nvSpPr>
        <p:spPr/>
        <p:txBody>
          <a:bodyPr/>
          <a:lstStyle/>
          <a:p>
            <a:fld id="{DE5B2936-F880-4BE8-8507-328D5366443B}" type="datetimeFigureOut">
              <a:rPr lang="cs-CZ" smtClean="0"/>
              <a:t>20.03.2019</a:t>
            </a:fld>
            <a:endParaRPr lang="cs-CZ"/>
          </a:p>
        </p:txBody>
      </p:sp>
      <p:sp>
        <p:nvSpPr>
          <p:cNvPr id="6" name="Zástupný symbol pro zápatí 5"/>
          <p:cNvSpPr>
            <a:spLocks noGrp="1"/>
          </p:cNvSpPr>
          <p:nvPr>
            <p:ph type="ftr" sz="quarter" idx="11"/>
          </p:nvPr>
        </p:nvSpPr>
        <p:spPr/>
        <p:txBody>
          <a:bodyPr/>
          <a:lstStyle/>
          <a:p>
            <a:endParaRPr lang="cs-CZ"/>
          </a:p>
        </p:txBody>
      </p:sp>
      <p:sp>
        <p:nvSpPr>
          <p:cNvPr id="7" name="Zástupný symbol pro číslo snímku 6"/>
          <p:cNvSpPr>
            <a:spLocks noGrp="1"/>
          </p:cNvSpPr>
          <p:nvPr>
            <p:ph type="sldNum" sz="quarter" idx="12"/>
          </p:nvPr>
        </p:nvSpPr>
        <p:spPr/>
        <p:txBody>
          <a:bodyPr/>
          <a:lstStyle/>
          <a:p>
            <a:fld id="{7B8098F2-A694-4436-8D55-DFF28010D4D3}" type="slidenum">
              <a:rPr lang="cs-CZ" smtClean="0"/>
              <a:t>‹#›</a:t>
            </a:fld>
            <a:endParaRPr lang="cs-CZ"/>
          </a:p>
        </p:txBody>
      </p:sp>
    </p:spTree>
    <p:extLst>
      <p:ext uri="{BB962C8B-B14F-4D97-AF65-F5344CB8AC3E}">
        <p14:creationId xmlns:p14="http://schemas.microsoft.com/office/powerpoint/2010/main" val="22842840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nadpis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cs-CZ"/>
              <a:t>Kliknutím lze upravit styl.</a:t>
            </a:r>
          </a:p>
        </p:txBody>
      </p:sp>
      <p:sp>
        <p:nvSpPr>
          <p:cNvPr id="3" name="Zástupný symbol pro text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cs-CZ"/>
              <a:t>Kliknutím lze upravit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4" name="Zástupný symbol pro datum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E5B2936-F880-4BE8-8507-328D5366443B}" type="datetimeFigureOut">
              <a:rPr lang="cs-CZ" smtClean="0"/>
              <a:t>20.03.2019</a:t>
            </a:fld>
            <a:endParaRPr lang="cs-CZ"/>
          </a:p>
        </p:txBody>
      </p:sp>
      <p:sp>
        <p:nvSpPr>
          <p:cNvPr id="5" name="Zástupný symbol pro zápatí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Zástupný symbol pro číslo snímku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B8098F2-A694-4436-8D55-DFF28010D4D3}" type="slidenum">
              <a:rPr lang="cs-CZ" smtClean="0"/>
              <a:t>‹#›</a:t>
            </a:fld>
            <a:endParaRPr lang="cs-CZ"/>
          </a:p>
        </p:txBody>
      </p:sp>
    </p:spTree>
    <p:extLst>
      <p:ext uri="{BB962C8B-B14F-4D97-AF65-F5344CB8AC3E}">
        <p14:creationId xmlns:p14="http://schemas.microsoft.com/office/powerpoint/2010/main" val="241156793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cs-CZ"/>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 Id="rId5" Type="http://schemas.openxmlformats.org/officeDocument/2006/relationships/image" Target="../media/image10.png"/><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7" Type="http://schemas.openxmlformats.org/officeDocument/2006/relationships/image" Target="../media/image17.jpeg"/><Relationship Id="rId2" Type="http://schemas.openxmlformats.org/officeDocument/2006/relationships/image" Target="../media/image12.jpeg"/><Relationship Id="rId1" Type="http://schemas.openxmlformats.org/officeDocument/2006/relationships/slideLayout" Target="../slideLayouts/slideLayout7.xml"/><Relationship Id="rId6" Type="http://schemas.openxmlformats.org/officeDocument/2006/relationships/image" Target="../media/image16.jpeg"/><Relationship Id="rId5" Type="http://schemas.openxmlformats.org/officeDocument/2006/relationships/image" Target="../media/image15.jpeg"/><Relationship Id="rId4" Type="http://schemas.openxmlformats.org/officeDocument/2006/relationships/image" Target="../media/image14.jpeg"/></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g"/><Relationship Id="rId1" Type="http://schemas.openxmlformats.org/officeDocument/2006/relationships/slideLayout" Target="../slideLayouts/slideLayout7.xml"/><Relationship Id="rId6" Type="http://schemas.openxmlformats.org/officeDocument/2006/relationships/hyperlink" Target="https://www.youtube.com/watch?v=EJT0NMYHeGw" TargetMode="External"/><Relationship Id="rId5" Type="http://schemas.openxmlformats.org/officeDocument/2006/relationships/image" Target="../media/image21.jpg"/><Relationship Id="rId4" Type="http://schemas.openxmlformats.org/officeDocument/2006/relationships/image" Target="../media/image20.jpg"/></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3.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hyperlink" Target="https://www.youtube.com/watch?v=OrNBEhzjg8I" TargetMode="Externa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s://www.youtube.com/watch?v=I_ctJqjlrHA" TargetMode="External"/><Relationship Id="rId2" Type="http://schemas.openxmlformats.org/officeDocument/2006/relationships/image" Target="../media/image4.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F9EB9F2-07E2-4D64-BBD8-BB5B217F12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ltGray">
          <a:xfrm>
            <a:off x="241173" y="320040"/>
            <a:ext cx="8661654" cy="6217920"/>
          </a:xfrm>
          <a:prstGeom prst="rect">
            <a:avLst/>
          </a:prstGeom>
          <a:solidFill>
            <a:schemeClr val="tx1">
              <a:alpha val="12000"/>
            </a:schemeClr>
          </a:solidFill>
          <a:ln w="127000" cap="sq" cmpd="thinThick">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Nadpis 1"/>
          <p:cNvSpPr>
            <a:spLocks noGrp="1"/>
          </p:cNvSpPr>
          <p:nvPr>
            <p:ph type="ctrTitle"/>
          </p:nvPr>
        </p:nvSpPr>
        <p:spPr>
          <a:xfrm>
            <a:off x="3285441" y="965199"/>
            <a:ext cx="5074558" cy="4927601"/>
          </a:xfrm>
        </p:spPr>
        <p:txBody>
          <a:bodyPr anchor="ctr">
            <a:normAutofit/>
          </a:bodyPr>
          <a:lstStyle/>
          <a:p>
            <a:pPr algn="l"/>
            <a:r>
              <a:rPr lang="cs-CZ" sz="4700">
                <a:solidFill>
                  <a:schemeClr val="tx1">
                    <a:lumMod val="85000"/>
                    <a:lumOff val="15000"/>
                  </a:schemeClr>
                </a:solidFill>
              </a:rPr>
              <a:t>PSYCHOLOGICAL </a:t>
            </a:r>
            <a:r>
              <a:rPr lang="en-GB" sz="4700">
                <a:solidFill>
                  <a:schemeClr val="tx1">
                    <a:lumMod val="85000"/>
                    <a:lumOff val="15000"/>
                  </a:schemeClr>
                </a:solidFill>
              </a:rPr>
              <a:t>BASIS OF ADDICTION</a:t>
            </a:r>
            <a:endParaRPr lang="cs-CZ" sz="4700">
              <a:solidFill>
                <a:schemeClr val="tx1">
                  <a:lumMod val="85000"/>
                  <a:lumOff val="15000"/>
                </a:schemeClr>
              </a:solidFill>
            </a:endParaRPr>
          </a:p>
        </p:txBody>
      </p:sp>
      <p:sp>
        <p:nvSpPr>
          <p:cNvPr id="3" name="Podnadpis 2"/>
          <p:cNvSpPr>
            <a:spLocks noGrp="1"/>
          </p:cNvSpPr>
          <p:nvPr>
            <p:ph type="subTitle" idx="1"/>
          </p:nvPr>
        </p:nvSpPr>
        <p:spPr>
          <a:xfrm>
            <a:off x="767442" y="965198"/>
            <a:ext cx="2030953" cy="4927602"/>
          </a:xfrm>
        </p:spPr>
        <p:txBody>
          <a:bodyPr anchor="ctr">
            <a:normAutofit/>
          </a:bodyPr>
          <a:lstStyle/>
          <a:p>
            <a:pPr algn="r"/>
            <a:r>
              <a:rPr lang="cs-CZ" sz="1700">
                <a:solidFill>
                  <a:schemeClr val="accent1"/>
                </a:solidFill>
              </a:rPr>
              <a:t>ADDICTION</a:t>
            </a:r>
          </a:p>
        </p:txBody>
      </p:sp>
      <p:cxnSp>
        <p:nvCxnSpPr>
          <p:cNvPr id="10" name="Straight Connector 9">
            <a:extLst>
              <a:ext uri="{FF2B5EF4-FFF2-40B4-BE49-F238E27FC236}">
                <a16:creationId xmlns:a16="http://schemas.microsoft.com/office/drawing/2014/main" id="{F0C57C7C-DFE9-4A1E-B7A9-DF40E63366BB}"/>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041918" y="2057399"/>
            <a:ext cx="0" cy="2743200"/>
          </a:xfrm>
          <a:prstGeom prst="line">
            <a:avLst/>
          </a:prstGeom>
          <a:ln w="19050">
            <a:solidFill>
              <a:schemeClr val="tx1">
                <a:lumMod val="85000"/>
                <a:lumOff val="15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1835383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fontScale="92500" lnSpcReduction="10000"/>
          </a:bodyPr>
          <a:lstStyle/>
          <a:p>
            <a:r>
              <a:rPr lang="en-GB" dirty="0"/>
              <a:t>Drugs and certain behaviours are powerfully rewarding themselves, but addiction arises through experience and repetition</a:t>
            </a:r>
          </a:p>
          <a:p>
            <a:r>
              <a:rPr lang="en-GB" dirty="0"/>
              <a:t>Involved processes are automated and are not reflective</a:t>
            </a:r>
          </a:p>
          <a:p>
            <a:r>
              <a:rPr lang="en-GB" dirty="0"/>
              <a:t>Pre-conscious cue processing - addiction related cues are mentally prioritized without knowing</a:t>
            </a:r>
            <a:endParaRPr lang="cs-CZ" dirty="0"/>
          </a:p>
          <a:p>
            <a:r>
              <a:rPr lang="en-GB" dirty="0"/>
              <a:t>Frequently</a:t>
            </a:r>
            <a:r>
              <a:rPr lang="cs-CZ" dirty="0"/>
              <a:t> </a:t>
            </a:r>
            <a:r>
              <a:rPr lang="en-US" dirty="0"/>
              <a:t>conflict</a:t>
            </a:r>
            <a:r>
              <a:rPr lang="cs-CZ" dirty="0"/>
              <a:t> </a:t>
            </a:r>
            <a:r>
              <a:rPr lang="en-GB" dirty="0"/>
              <a:t>between not conscious/learned motivation and conscious attitude</a:t>
            </a:r>
          </a:p>
          <a:p>
            <a:r>
              <a:rPr lang="en-GB" dirty="0"/>
              <a:t>Various people </a:t>
            </a:r>
            <a:r>
              <a:rPr lang="cs-CZ" dirty="0"/>
              <a:t>vary in </a:t>
            </a:r>
            <a:r>
              <a:rPr lang="en-US" dirty="0"/>
              <a:t>their proneness </a:t>
            </a:r>
            <a:r>
              <a:rPr lang="en-GB" dirty="0"/>
              <a:t>to reward</a:t>
            </a:r>
            <a:r>
              <a:rPr lang="cs-CZ" dirty="0"/>
              <a:t> and </a:t>
            </a:r>
            <a:r>
              <a:rPr lang="en-GB" dirty="0"/>
              <a:t>punishment</a:t>
            </a:r>
            <a:r>
              <a:rPr lang="cs-CZ" dirty="0"/>
              <a:t> (</a:t>
            </a:r>
            <a:r>
              <a:rPr lang="en-US" dirty="0"/>
              <a:t>e.g. Cloninger‘s typology of alcoholism</a:t>
            </a:r>
            <a:r>
              <a:rPr lang="cs-CZ" dirty="0"/>
              <a:t>)</a:t>
            </a:r>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425535159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E52ACC18-9572-40DF-A6B8-83A5C19A9423}"/>
              </a:ext>
            </a:extLst>
          </p:cNvPr>
          <p:cNvPicPr>
            <a:picLocks noChangeAspect="1"/>
          </p:cNvPicPr>
          <p:nvPr/>
        </p:nvPicPr>
        <p:blipFill rotWithShape="1">
          <a:blip r:embed="rId2">
            <a:extLst>
              <a:ext uri="{28A0092B-C50C-407E-A947-70E740481C1C}">
                <a14:useLocalDpi xmlns:a14="http://schemas.microsoft.com/office/drawing/2010/main" val="0"/>
              </a:ext>
            </a:extLst>
          </a:blip>
          <a:srcRect l="4326" t="20601" r="7476" b="3800"/>
          <a:stretch/>
        </p:blipFill>
        <p:spPr>
          <a:xfrm>
            <a:off x="147508" y="476672"/>
            <a:ext cx="8848983" cy="5688632"/>
          </a:xfrm>
          <a:prstGeom prst="rect">
            <a:avLst/>
          </a:prstGeom>
        </p:spPr>
      </p:pic>
    </p:spTree>
    <p:extLst>
      <p:ext uri="{BB962C8B-B14F-4D97-AF65-F5344CB8AC3E}">
        <p14:creationId xmlns:p14="http://schemas.microsoft.com/office/powerpoint/2010/main" val="32705700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a:bodyPr>
          <a:lstStyle/>
          <a:p>
            <a:endParaRPr lang="en-US" dirty="0"/>
          </a:p>
          <a:p>
            <a:endParaRPr lang="cs-CZ" dirty="0"/>
          </a:p>
          <a:p>
            <a:endParaRPr lang="en-US" dirty="0"/>
          </a:p>
          <a:p>
            <a:endParaRPr lang="cs-CZ" dirty="0"/>
          </a:p>
        </p:txBody>
      </p:sp>
      <p:pic>
        <p:nvPicPr>
          <p:cNvPr id="4100" name="Picture 4" descr="https://upload.wikimedia.org/wikipedia/commons/a/af/Visual_Probe_Task_on_a_PDA.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29760" y="1412776"/>
            <a:ext cx="6365808" cy="4774357"/>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235191" y="690061"/>
            <a:ext cx="2673617" cy="523220"/>
          </a:xfrm>
          <a:prstGeom prst="rect">
            <a:avLst/>
          </a:prstGeom>
        </p:spPr>
        <p:txBody>
          <a:bodyPr wrap="none">
            <a:spAutoFit/>
          </a:bodyPr>
          <a:lstStyle/>
          <a:p>
            <a:r>
              <a:rPr lang="en-GB" sz="2800" dirty="0"/>
              <a:t>Visual probe task</a:t>
            </a:r>
          </a:p>
        </p:txBody>
      </p:sp>
    </p:spTree>
    <p:extLst>
      <p:ext uri="{BB962C8B-B14F-4D97-AF65-F5344CB8AC3E}">
        <p14:creationId xmlns:p14="http://schemas.microsoft.com/office/powerpoint/2010/main" val="418810794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https://cmkt-image-prd.global.ssl.fastly.net/0.1.0/ps/875789/580/580/m1/fpnw/wm0/1506.m00.i121.n010.s.c12.vector-anti-drug-poster-.jpg?1451579606&amp;s=c4cfa838c4fc4671dd4793784d7abaca"/>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91448" y="2125762"/>
            <a:ext cx="2932212" cy="2932212"/>
          </a:xfrm>
          <a:prstGeom prst="rect">
            <a:avLst/>
          </a:prstGeom>
          <a:noFill/>
          <a:extLst>
            <a:ext uri="{909E8E84-426E-40DD-AFC4-6F175D3DCCD1}">
              <a14:hiddenFill xmlns:a14="http://schemas.microsoft.com/office/drawing/2010/main">
                <a:solidFill>
                  <a:srgbClr val="FFFFFF"/>
                </a:solidFill>
              </a14:hiddenFill>
            </a:ext>
          </a:extLst>
        </p:spPr>
      </p:pic>
      <p:pic>
        <p:nvPicPr>
          <p:cNvPr id="3076" name="Picture 4" descr="https://img00.deviantart.net/3370/i/2015/118/4/7/anti_drug_poster_by_subliminaldestiny-d3ralg1.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94" y="0"/>
            <a:ext cx="3120342" cy="5057974"/>
          </a:xfrm>
          <a:prstGeom prst="rect">
            <a:avLst/>
          </a:prstGeom>
          <a:noFill/>
          <a:extLst>
            <a:ext uri="{909E8E84-426E-40DD-AFC4-6F175D3DCCD1}">
              <a14:hiddenFill xmlns:a14="http://schemas.microsoft.com/office/drawing/2010/main">
                <a:solidFill>
                  <a:srgbClr val="FFFFFF"/>
                </a:solidFill>
              </a14:hiddenFill>
            </a:ext>
          </a:extLst>
        </p:spPr>
      </p:pic>
      <p:pic>
        <p:nvPicPr>
          <p:cNvPr id="3078" name="Picture 6" descr="https://i3.cpcache.com/product/625599723/no_smoking_wall_art.jpg?height=350&amp;width=350&amp;qv=90&amp;AttributeValue=Poster&amp;Size=16x16"/>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51663" y="0"/>
            <a:ext cx="3092337" cy="3092337"/>
          </a:xfrm>
          <a:prstGeom prst="rect">
            <a:avLst/>
          </a:prstGeom>
          <a:noFill/>
          <a:extLst>
            <a:ext uri="{909E8E84-426E-40DD-AFC4-6F175D3DCCD1}">
              <a14:hiddenFill xmlns:a14="http://schemas.microsoft.com/office/drawing/2010/main">
                <a:solidFill>
                  <a:srgbClr val="FFFFFF"/>
                </a:solidFill>
              </a14:hiddenFill>
            </a:ext>
          </a:extLst>
        </p:spPr>
      </p:pic>
      <p:pic>
        <p:nvPicPr>
          <p:cNvPr id="3" name="Obrázek 2">
            <a:extLst>
              <a:ext uri="{FF2B5EF4-FFF2-40B4-BE49-F238E27FC236}">
                <a16:creationId xmlns:a16="http://schemas.microsoft.com/office/drawing/2014/main" id="{82DF1040-AE12-4224-8905-89BE78369FAC}"/>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6007636" y="3765664"/>
            <a:ext cx="3092381" cy="3048134"/>
          </a:xfrm>
          <a:prstGeom prst="rect">
            <a:avLst/>
          </a:prstGeom>
        </p:spPr>
      </p:pic>
    </p:spTree>
    <p:extLst>
      <p:ext uri="{BB962C8B-B14F-4D97-AF65-F5344CB8AC3E}">
        <p14:creationId xmlns:p14="http://schemas.microsoft.com/office/powerpoint/2010/main" val="356798980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235CE36E-01C4-4EE9-9406-89D8AACDD536}"/>
              </a:ext>
            </a:extLst>
          </p:cNvPr>
          <p:cNvSpPr>
            <a:spLocks noGrp="1"/>
          </p:cNvSpPr>
          <p:nvPr>
            <p:ph type="title"/>
          </p:nvPr>
        </p:nvSpPr>
        <p:spPr>
          <a:xfrm>
            <a:off x="720075" y="978102"/>
            <a:ext cx="7941325" cy="1062644"/>
          </a:xfrm>
        </p:spPr>
        <p:txBody>
          <a:bodyPr anchor="b">
            <a:normAutofit/>
          </a:bodyPr>
          <a:lstStyle/>
          <a:p>
            <a:pPr algn="l">
              <a:lnSpc>
                <a:spcPct val="90000"/>
              </a:lnSpc>
            </a:pPr>
            <a:r>
              <a:rPr lang="cs-CZ" sz="3400"/>
              <a:t>ADDICTION AS LEARNED BEHAVIOUR</a:t>
            </a:r>
            <a:br>
              <a:rPr lang="cs-CZ" sz="3400"/>
            </a:br>
            <a:r>
              <a:rPr lang="en-GB" sz="3400"/>
              <a:t>Social learning theory</a:t>
            </a:r>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8B8E6747-157F-4A01-8DB1-955275D58C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3642253"/>
            <a:ext cx="3982352" cy="3215748"/>
          </a:xfrm>
          <a:prstGeom prst="rect">
            <a:avLst/>
          </a:prstGeom>
        </p:spPr>
      </p:pic>
      <p:sp>
        <p:nvSpPr>
          <p:cNvPr id="3" name="Zástupný obsah 2">
            <a:extLst>
              <a:ext uri="{FF2B5EF4-FFF2-40B4-BE49-F238E27FC236}">
                <a16:creationId xmlns:a16="http://schemas.microsoft.com/office/drawing/2014/main" id="{ACB2A036-A0AA-4214-BE06-AE4413774D01}"/>
              </a:ext>
            </a:extLst>
          </p:cNvPr>
          <p:cNvSpPr>
            <a:spLocks noGrp="1"/>
          </p:cNvSpPr>
          <p:nvPr>
            <p:ph idx="1"/>
          </p:nvPr>
        </p:nvSpPr>
        <p:spPr>
          <a:xfrm>
            <a:off x="4283968" y="2664149"/>
            <a:ext cx="4711627" cy="3215749"/>
          </a:xfrm>
        </p:spPr>
        <p:txBody>
          <a:bodyPr>
            <a:normAutofit/>
          </a:bodyPr>
          <a:lstStyle/>
          <a:p>
            <a:r>
              <a:rPr lang="en-GB" sz="2100" dirty="0"/>
              <a:t>Albert Bandura</a:t>
            </a:r>
            <a:endParaRPr lang="cs-CZ" sz="2100" dirty="0"/>
          </a:p>
          <a:p>
            <a:r>
              <a:rPr lang="en-GB" sz="2100" dirty="0"/>
              <a:t>Learning in social environment through observing and listening to others </a:t>
            </a:r>
          </a:p>
          <a:p>
            <a:r>
              <a:rPr lang="en-GB" sz="2100" dirty="0"/>
              <a:t>Addiction is learned through imitation of and identification with role-models</a:t>
            </a:r>
          </a:p>
          <a:p>
            <a:r>
              <a:rPr lang="en-GB" sz="2100" dirty="0"/>
              <a:t>Social identity – whom I follow, what is the group I belong to</a:t>
            </a:r>
            <a:r>
              <a:rPr lang="cs-CZ" sz="2100" dirty="0"/>
              <a:t>, </a:t>
            </a:r>
            <a:r>
              <a:rPr lang="en-GB" sz="2100" dirty="0"/>
              <a:t>what is the group I would like </a:t>
            </a:r>
            <a:r>
              <a:rPr lang="cs-CZ" sz="2100" dirty="0"/>
              <a:t>to </a:t>
            </a:r>
            <a:r>
              <a:rPr lang="en-US" sz="2100" dirty="0"/>
              <a:t>be part of</a:t>
            </a:r>
          </a:p>
          <a:p>
            <a:endParaRPr lang="en-GB" sz="2100" dirty="0"/>
          </a:p>
          <a:p>
            <a:endParaRPr lang="en-GB" sz="2100" dirty="0"/>
          </a:p>
        </p:txBody>
      </p:sp>
    </p:spTree>
    <p:extLst>
      <p:ext uri="{BB962C8B-B14F-4D97-AF65-F5344CB8AC3E}">
        <p14:creationId xmlns:p14="http://schemas.microsoft.com/office/powerpoint/2010/main" val="160418642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6146" name="Picture 2" descr="https://s-media-cache-ak0.pinimg.com/236x/bc/09/6c/bc096c2ff992c35abca200057211aea8.jpg"/>
          <p:cNvPicPr>
            <a:picLocks noChangeAspect="1" noChangeArrowheads="1"/>
          </p:cNvPicPr>
          <p:nvPr/>
        </p:nvPicPr>
        <p:blipFill rotWithShape="1">
          <a:blip r:embed="rId2">
            <a:extLst>
              <a:ext uri="{28A0092B-C50C-407E-A947-70E740481C1C}">
                <a14:useLocalDpi xmlns:a14="http://schemas.microsoft.com/office/drawing/2010/main" val="0"/>
              </a:ext>
            </a:extLst>
          </a:blip>
          <a:srcRect r="-3" b="9078"/>
          <a:stretch/>
        </p:blipFill>
        <p:spPr bwMode="auto">
          <a:xfrm>
            <a:off x="6149974" y="0"/>
            <a:ext cx="3002259" cy="3388883"/>
          </a:xfrm>
          <a:prstGeom prst="rect">
            <a:avLst/>
          </a:prstGeom>
          <a:noFill/>
          <a:extLst>
            <a:ext uri="{909E8E84-426E-40DD-AFC4-6F175D3DCCD1}">
              <a14:hiddenFill xmlns:a14="http://schemas.microsoft.com/office/drawing/2010/main">
                <a:solidFill>
                  <a:srgbClr val="FFFFFF"/>
                </a:solidFill>
              </a14:hiddenFill>
            </a:ext>
          </a:extLst>
        </p:spPr>
      </p:pic>
      <p:pic>
        <p:nvPicPr>
          <p:cNvPr id="6148" name="Picture 4" descr="https://s-media-cache-ak0.pinimg.com/564x/e1/1b/23/e11b23d0bf5d281827f4b912cdebd247.jpg"/>
          <p:cNvPicPr>
            <a:picLocks noChangeAspect="1" noChangeArrowheads="1"/>
          </p:cNvPicPr>
          <p:nvPr/>
        </p:nvPicPr>
        <p:blipFill rotWithShape="1">
          <a:blip r:embed="rId3">
            <a:extLst>
              <a:ext uri="{28A0092B-C50C-407E-A947-70E740481C1C}">
                <a14:useLocalDpi xmlns:a14="http://schemas.microsoft.com/office/drawing/2010/main" val="0"/>
              </a:ext>
            </a:extLst>
          </a:blip>
          <a:srcRect r="32819" b="1"/>
          <a:stretch/>
        </p:blipFill>
        <p:spPr bwMode="auto">
          <a:xfrm>
            <a:off x="3062604" y="3465765"/>
            <a:ext cx="3010535" cy="3383270"/>
          </a:xfrm>
          <a:prstGeom prst="rect">
            <a:avLst/>
          </a:prstGeom>
          <a:noFill/>
          <a:extLst>
            <a:ext uri="{909E8E84-426E-40DD-AFC4-6F175D3DCCD1}">
              <a14:hiddenFill xmlns:a14="http://schemas.microsoft.com/office/drawing/2010/main">
                <a:solidFill>
                  <a:srgbClr val="FFFFFF"/>
                </a:solidFill>
              </a14:hiddenFill>
            </a:ext>
          </a:extLst>
        </p:spPr>
      </p:pic>
      <p:pic>
        <p:nvPicPr>
          <p:cNvPr id="6160" name="Picture 16" descr="https://www.mydiscountcigarette.net/gallery/original/11514/Demi-Moore-smoke.jpg?1272975824"/>
          <p:cNvPicPr>
            <a:picLocks noChangeAspect="1" noChangeArrowheads="1"/>
          </p:cNvPicPr>
          <p:nvPr/>
        </p:nvPicPr>
        <p:blipFill rotWithShape="1">
          <a:blip r:embed="rId4">
            <a:extLst>
              <a:ext uri="{28A0092B-C50C-407E-A947-70E740481C1C}">
                <a14:useLocalDpi xmlns:a14="http://schemas.microsoft.com/office/drawing/2010/main" val="0"/>
              </a:ext>
            </a:extLst>
          </a:blip>
          <a:srcRect r="1" b="10976"/>
          <a:stretch/>
        </p:blipFill>
        <p:spPr bwMode="auto">
          <a:xfrm>
            <a:off x="9" y="15799"/>
            <a:ext cx="3002279" cy="3383270"/>
          </a:xfrm>
          <a:prstGeom prst="rect">
            <a:avLst/>
          </a:prstGeom>
          <a:noFill/>
          <a:extLst>
            <a:ext uri="{909E8E84-426E-40DD-AFC4-6F175D3DCCD1}">
              <a14:hiddenFill xmlns:a14="http://schemas.microsoft.com/office/drawing/2010/main">
                <a:solidFill>
                  <a:srgbClr val="FFFFFF"/>
                </a:solidFill>
              </a14:hiddenFill>
            </a:ext>
          </a:extLst>
        </p:spPr>
      </p:pic>
      <p:pic>
        <p:nvPicPr>
          <p:cNvPr id="6164" name="Picture 20" descr="https://s-media-cache-ak0.pinimg.com/736x/12/60/f6/1260f6a6d45acc3a09298177258c6cdb.jpg"/>
          <p:cNvPicPr>
            <a:picLocks noChangeAspect="1" noChangeArrowheads="1"/>
          </p:cNvPicPr>
          <p:nvPr/>
        </p:nvPicPr>
        <p:blipFill rotWithShape="1">
          <a:blip r:embed="rId5">
            <a:extLst>
              <a:ext uri="{28A0092B-C50C-407E-A947-70E740481C1C}">
                <a14:useLocalDpi xmlns:a14="http://schemas.microsoft.com/office/drawing/2010/main" val="0"/>
              </a:ext>
            </a:extLst>
          </a:blip>
          <a:srcRect t="9133" r="2" b="2"/>
          <a:stretch/>
        </p:blipFill>
        <p:spPr bwMode="auto">
          <a:xfrm>
            <a:off x="20" y="3469102"/>
            <a:ext cx="3002259" cy="3388893"/>
          </a:xfrm>
          <a:prstGeom prst="rect">
            <a:avLst/>
          </a:prstGeom>
          <a:noFill/>
          <a:extLst>
            <a:ext uri="{909E8E84-426E-40DD-AFC4-6F175D3DCCD1}">
              <a14:hiddenFill xmlns:a14="http://schemas.microsoft.com/office/drawing/2010/main">
                <a:solidFill>
                  <a:srgbClr val="FFFFFF"/>
                </a:solidFill>
              </a14:hiddenFill>
            </a:ext>
          </a:extLst>
        </p:spPr>
      </p:pic>
      <p:pic>
        <p:nvPicPr>
          <p:cNvPr id="6150" name="Picture 6" descr="https://s-media-cache-ak0.pinimg.com/originals/bc/e7/e8/bce7e8d541d2cbef059f1cfba38d3e54.jpg"/>
          <p:cNvPicPr>
            <a:picLocks noChangeAspect="1" noChangeArrowheads="1"/>
          </p:cNvPicPr>
          <p:nvPr/>
        </p:nvPicPr>
        <p:blipFill rotWithShape="1">
          <a:blip r:embed="rId6">
            <a:extLst>
              <a:ext uri="{28A0092B-C50C-407E-A947-70E740481C1C}">
                <a14:useLocalDpi xmlns:a14="http://schemas.microsoft.com/office/drawing/2010/main" val="0"/>
              </a:ext>
            </a:extLst>
          </a:blip>
          <a:srcRect t="7783" r="2" b="17485"/>
          <a:stretch/>
        </p:blipFill>
        <p:spPr bwMode="auto">
          <a:xfrm>
            <a:off x="3062604" y="15789"/>
            <a:ext cx="3010535" cy="3383280"/>
          </a:xfrm>
          <a:prstGeom prst="rect">
            <a:avLst/>
          </a:prstGeom>
          <a:noFill/>
          <a:extLst>
            <a:ext uri="{909E8E84-426E-40DD-AFC4-6F175D3DCCD1}">
              <a14:hiddenFill xmlns:a14="http://schemas.microsoft.com/office/drawing/2010/main">
                <a:solidFill>
                  <a:srgbClr val="FFFFFF"/>
                </a:solidFill>
              </a14:hiddenFill>
            </a:ext>
          </a:extLst>
        </p:spPr>
      </p:pic>
      <p:pic>
        <p:nvPicPr>
          <p:cNvPr id="6162" name="Picture 18" descr="https://s-media-cache-ak0.pinimg.com/564x/1f/a2/89/1fa2899aacb2bb8f5f9afb268b7565ad.jpg"/>
          <p:cNvPicPr>
            <a:picLocks noChangeAspect="1" noChangeArrowheads="1"/>
          </p:cNvPicPr>
          <p:nvPr/>
        </p:nvPicPr>
        <p:blipFill rotWithShape="1">
          <a:blip r:embed="rId7" cstate="print">
            <a:extLst>
              <a:ext uri="{28A0092B-C50C-407E-A947-70E740481C1C}">
                <a14:useLocalDpi xmlns:a14="http://schemas.microsoft.com/office/drawing/2010/main" val="0"/>
              </a:ext>
            </a:extLst>
          </a:blip>
          <a:srcRect r="2" b="10866"/>
          <a:stretch/>
        </p:blipFill>
        <p:spPr bwMode="auto">
          <a:xfrm>
            <a:off x="6149974" y="3469102"/>
            <a:ext cx="2994026" cy="3388893"/>
          </a:xfrm>
          <a:prstGeom prst="rect">
            <a:avLst/>
          </a:prstGeom>
          <a:noFill/>
          <a:extLst>
            <a:ext uri="{909E8E84-426E-40DD-AFC4-6F175D3DCCD1}">
              <a14:hiddenFill xmlns:a14="http://schemas.microsoft.com/office/drawing/2010/main">
                <a:solidFill>
                  <a:srgbClr val="FFFFFF"/>
                </a:solidFill>
              </a14:hiddenFill>
            </a:ext>
          </a:extLst>
        </p:spPr>
      </p:pic>
      <p:sp>
        <p:nvSpPr>
          <p:cNvPr id="2" name="AutoShape 8" descr="data:image/jpeg;base64,/9j/4AAQSkZJRgABAQAAAQABAAD/2wCEAAkGBxIQEhUQEhIVFRUXFRcXGBUVFRUVFRcWFRUXGBYWFhUYHSggGBolGxUVITEhJSkrLi4uFx8zODMtNygtLisBCgoKDg0OGhAQGi0fHyUtLS0tLS0tLS0tLS0tLS0tLS0tLS0tLS0tLS0tLS0tLS0tLS0rLS0tLS0tLS0tLS0tK//AABEIAPEA0QMBIgACEQEDEQH/xAAcAAAABwEBAAAAAAAAAAAAAAAAAQIDBAUGBwj/xABBEAABAwEFBQYEBAUDAgcAAAABAAIRAwQSITFBBQZRYXETIjKBkbFCocHwB3LR4RQzUmKCI5LxosIVNDVDU3O0/8QAGAEAAwEBAAAAAAAAAAAAAAAAAAEDAgT/xAAlEQEBAAICAwACAQUBAAAAAAAAAQIRAyESMUEiUQQjMmFxgRP/2gAMAwEAAhEDEQA/AOW3UoBLDUoNQCQEsNSg1KDUAi6lAJYalBqQIupQCXCUGpkTCF1OXULqDN3UoNU6w7KrV/5VJ7+YHd/3ZK6pbk2qMaYnQF7B8p68ErlIUjL3UcLS19y7Y0AikTho5p9iqi27MrUP51KpT5vaQPJ2R9Ubg0gQhdTpahdTBm6mLQcgp7aJOOnHRQLecygmdtHiKbbmnK+aQwYjqhoL0FJJQKCACCCCACCCCACCCCA0galAJQCUAkBBqUGpbQlAIBAalXUqEYCASAlNajAU2yUAQSRJ+EDMyDj059M0rZJ2NbM2azl7g0eegAkAkk5ASrzYmwWVD2tYjs25saZvnQXtBqYR2OyuBiJgHKAMce87UjGJyU7tYa1o1lc2fNfi2PF+1w/bAaLlIBrRgIGXAAaJuhb3z3TJnEk4DqT9FnLdaLgvT/y79pVbU2s4wGngB56/fFQ3latqR1HZ9vrDN7Ty/bMq9s1uB7lVgunAiJaRzacwuQWfbb6OIdEa6mfeVNZvrXMNAafzCT+ypjnr2zcNtbvN+HFOsDXsBa12ZoExTP8A9ZPgPI4dFzK2WJ9F7qVVjqb25tcII/bnkV0ndje/vAG6CdMbp/Ra/bmxLNtWjJaO0A7j8nMP9JIxunh5rp4+SZTpDPjuLgoJulukz5qptzCRC0e2dnvs1SpQeCHNcRBzj4TIzkQZCze0AqpqC05pFMYjqnKwxRZFoQZiEcJRCIhBkIIFAIIEECggAggggNZCUAjASwEgJoRgJQCWAgEAJV1LhKDUtg9YrJfMnIeisu2azBscC85nkOASrNYjdE4AacSqy1WV1R2cNiQ1ucaEk4NHDMlcWedzy18dOGHjN1Y1dqU4uy5zjgGtGM9SQB5lPWQVMrhGPz6hR93tkgPvQMNTiAepjHyWpaBos9RbGbUp2K6qTgQMMNARr8ypQ3OaACMx9/otDZqZVixmScsa8ZGEt26znTpJHygKrtG79amXFsHDTXUrqbqc5qutdjLcRks3pqYyub7JtBs7warnX58IwA1u9Ml1fc/b7XvBGAd3SJwvAT+/qshtXZTKpnwunxDPzVn+HuyqlK+2pjD5aZxjHUowyvluJ8mMk01O/m5zbYP4in3azWRlN8NxaDzBwmMieS4LvJQFOo+mBF0kHrmfIEwOQC9TUTg0zouN/jZu4+m421v8p1xrhdHdfeIHeGJku1wzxyB79uCuMPZJhNVDjPNSXDVR3haBZbM+qYIT9M5JNVkdEN2dIxRtQISmpsEFBG5EgAggggNkAlgIwEtrUgSAlgIwEsNSBMKTYWS8evomg1Tdm0+9PCJ6HD3hZy9U8fbQViG0tPPXDLmqekLxlxzMwPn1JVla3yA3WJPBrdT1KqqTTN52A0HADLzjE/sFw2/HZF3Z3AC60co6q2stJVljpBjZPXpIkp9u0KmBpUC8f1OcGA/lBxPyR3VZ0v7NTU1rFmqW9LaJDbRQq05+IAPb6grQWHatKuJpuDh8/Rb1pne0ktCFwHBOkhRqtvpU/HUa38zgEaOK3aGzyO8OvkpWy7ZdukcRIRN3lsZN3t6c9cPVM1aQp1LzCLj8WkGROoB+anlPHuC3ymmmZtcQ0gjxAYxpJP0UzbFlZbbLWoubIfTcIOIvRLSOhgrA7Y2c68XiobhPgAwDo48f3zWu3PeQwNM5ZHTy0XRx8l8vGuTPCa28wW2zOpPNN8Xm4EiCCeI9D6KG4LXfiPsgWXaFem2ILr4AiQH94TGuKybgulKEhGcRCMBBCqIUtgRPGKUwJpydmn5okb80GpkJGjQQNNwAlBqMBKAWSABLARAJwBAONszi2+BImDESDzGYHPJW9h2cQWNbJqGb7YgNAiBOv7Kssk3hE5zhnhw9Fu9gXWMdaXjExJmSTxxzJJUuTem8J2g2mwik2HkS4484/wC0R8uay9e0ipUAYQ4ExhkGgy7HVxgYrQ2hr7RVfUMEwAGuxYC4w0EatAxI1gqVtLZGFKoYvtAFRwF2+Mw6BgDOBXH/AKd0w/HdLbZpaMJ4rNbx7edQdcY17nAEkMGMDUuIgD1W3sQkQnrXsplSJHmtYzsWub7N25XtLHObRfDLt7vdqJImC1zGnCDMH1Wl3dglrwy6TgYEBWw3eu91robmQIA841Up1IU2xznqVTOTe50WO9d3a2e0XJnRc925VszHS4SSYmo5wbOV0QCXO5NBW4s9aWjqFVbybvstEm54iDIMOECAGujujEmBqZzWZq+xdzpT7u7couF2myiWxMMwcQMD3KjQXeUq8q0aTabntF2ndLrjcA1zcbzG/CYmRkq6ybn032dtmcy7cJe10m/fMd4PHhgADDgr61bNuWZ7C4uIpnvHMwNUZ4zXXcZn+fbO2ztnPbUDzdLQab2EhtRhAIIgxjqOK3m61K6Bx59FhNwKFd1O6MaIOTxLZ1ucPLBdL2fDIEYnQaCcTyS4se/JPkvXi4P+MTZ2pV/KyDxIptkciJHqFhKlOdF1D8aqdP8AjWguh/YsJMGDi8CfKPRZHYtjgVKjy0gU3FvfAa5wBgXsxjou6Ry7ZcIFSrU8PJeBE5jnqoyW3RpGqZpbUVUYpTVpOTtHqZomo6maDE2PoQglwgg27aEsNQASmhZZABLa1ABONCAcsre82MyQPVbK3i72dNogNxjm0YexKyFmm82M7wjTUQuhWmyioW1W4gj9QcfNc/8AI3cdRbi1KhbKY0PjV7njpcEj5B3qrHa1Ikk/Cxt3IeJxEY55A+qqHUKgdfpiXMqF13+oGZA5wSrwjtGGD4tCSCMJlzfLyXPj6dm9xWbPqQruhVwWes3FW9CpglLqtTWu06JVTtB8OjQZlWYqYKs2jsllocBU7zJBLDN0kZEwRPQyFul1tKoVKdwEOJw+eisbPUD2+/VUFq3ZY9twPIDajHsAJaGlhkDu5jkryxWcsBvEEkyYEDoEQstVJpMhRdt1LtJ8Z3HepaY+amXoVTtO+5puQY7xB1a0gu9MEZXWLNxm9m7FX7BjaTPFAwGn6LT7OYSySe8RPnBu4cFmbPR7pqMF4wDB0J48QMT6K3da22OzGtWfjBeScSbrTAjXDFLiyqPJHH/xiAfbGV2yb9K7jxouLZb/AGuvAj91g6NlNR7WNaC57g0Yakx8luLKyttU1KlIUqBpXbnjJl2YEucRgxvEBaLZm7rWUzWqU2/xTZeS3HvCZDeo910Xlx/t32zxcOWV38UO8e5lGhYnOptc6qxt8vLzBa1zRUFwmDN6cMe6udwu72uj/F2UmmCbzQWiMbzsAIPWFxzeKwdha69CCAyq4AERhOHlwT4rbO1eXXlqKau3FAJ21tgpACuh9RKuaFIIVs0qimn9KhGjQWWm8DUsBABLaEJjDUtoQaE9Qb3h1HugLSvsw2cUnuPfcA8DKG4keeBWo2VWNNl1wlpuua6ZHeGXQ4+cKZv7sc1KdGvSAN1oa8DA3YkEaYS7DmqyxMiiKczDSCNBqJ4j9VzZ/v6rgtNnuaKsf1CRw+/0VFv5Xq3X/wAO+5hDwAL0EYkHQ805QtBbDhi5uhyI0n2nmm7bWbWAqsGDhBBzAyIPMH2UfPU0tN72a3cql9GmXeINAd+ZuB9p81eMasnse1XKhZoQXdLsD5/RaelWlKrY1H2ztJ9nZfZSdUPAEADmf2WTftq2VTIy4NwA9FuHQcCFWV937xv0i5h5ZHySrt/i8vFh/fP+qCy7w2imQS15IznEaZxmtru7vAy1C6AWvaO80g4cIJ/5VZZd3qn/ALlQxwAA9VfWKzMotDWj71Tw23/N5eDPH8Pf79JT5KqLTtmlRqPYcSGXMJJBdi4YciNFb1Koa0udkBP6BYTaVjFV/aU2y69L3ziT/bGixy5a/wBuDGb9tluU2q6m57sL0EAjIdMwIUzezd02vs/9UCmLzX0y0lrmvEHvAd0xlOsahFuneY0NIIVhZtuU6lY0LpuklgefC57ZvtjhgROpBVf49nhHPzYZXK6cA3i2I/Zla4y0NqYXg+m8twBgXhh3vPitvuFb6tajNW8age5riRBwOHyhNfiLuI6kWVqEmmJbAH8tkXm3nEQGB18knAXipG5dkdQpMLiD2gkXfCbrQLw5ERHIDircknv6P49u7Pi5s+0KdhaXVyG0mVQHEgwGvdLDA5lvzT9u2Fsva7bzKrHOkkVKT2uc0kycOE6FZffyo91gtLnQ5hbRu8Q/tQHCOQgrjrXljrzSWuHxNJa71GKpw5amhz8X5e3Q9+vwyr2YCtQIrtm6WtBFXGYIZ8WRyXO6tJzCWua5rhm1wLXDqDiFoLHv1tCncBtBqBhlrawFQTEZnE+qh7zbeqW+t29RrWkMDA1uQAkkzqS4k+gVbdpYyxna2aXRSa2acoBDE9lQgl3UEtt6b4BLaETQnAEJDAS2hE0JxoQF9Ztq1XMbTNR/dMXZkOmPGNfCPRXdmtDSy7MkAkuIxLuA5BZGy1bpnlB58Oh0U87VNJwZ2Zc12DYMPE9ZBxK5OXeN26OP8onWggSQTeggNDczpEGdOCasFnNIODsBN6Pf1UuzbaoMwLKrnkYAva0cMXKDbracyGtzIaDOWRc7Vc9Vipshi3UmEYdm9p82l2PPu/NXlVzqBgyWaHhyKk7O2cK1qp1YiKFUHk5wptafK870VlXs4IuuHI9dVWY9bOZfEex2prwCDKs7PaGrL2rYz2EvouLTw0PUJ/ZrqrsH4HkEvSk19a8VAQkCnJwUex0TEkyp9Ihan+WLf0wW+W0qlR/8O0Q1tUsgfGQxpvO5d84f2nirTd9vZMk4kmORMYwNVX7ZszqtqexgJIIcGj+otgn2Wh2bs57XAPBEN04nPJct8rltS2SaSn7TLKZaGw85OnwjiOJxVdsWDaqFMYBl6oeAaGlonq54UrallBc8NyEDz1+ZSNgUm2elWqmXOqPDAJkuDBkOAvOPoryWSbEs8Lr6sd9rM210RZi6LzwXAZmkD3mnk4gCf0URtNpe1sRAjl5JdkY4zVqDvPxgGQIwDQdQAiswBJfPhBjn9wqeVvtnDCYzpndv2A1rJXo3g2WPg6AtlwB9FwqZEr0BtOsaVKo92IuvcdPhJgrz+Mh0CtxJ8t2JKKIJRVkohVc07RGCaq5p6jkn8Sx9lwgjQWW3QWhONCS0JxqaJTQnAEloTgQBgK62XTp14a8m82CP8fiHHAYjPCVThO0XFpDgcQcOPX74rGeEymmscrK0j9kseb0TOoPsR1UbaFlsln7xe68BkWucfIHPJQKW0XNeH6yLw0Ma9VZbT2RQr1G16bg8PaC8TdexwnPHhHouXPi8Zt0Y8m+j25NofaH1q7RdpUmtpgHEuc4ySTxAAJ/MOC1Fts2Idx9x+3sUe7dgbTs7mNEXiSZzMtAE+gU2g2/Tu6jLqMv08104Yf09Jees9qanR0KkssDSMlINMHFPUSo6jptRjZoEBIbTcYY2LxOeYaNXEch6khWLjgnbNTjvan5DQfX/AIWsePdTyz8YKyWKnSBDG4nFzji5x4uOvsE/Tpi8DCNN2h91jncGuPoCunUk05t21nbMy9eJ1JPqSVFrU5cGtwE6e5UzZ4lvkgWYwM/vFcuePTvwz0dqOhojiYUKg2QeeHpgn6xvENbll5cExanim36c0pO9nLqMb+JlvNGyuYDjVIp+Rlzj/tbHmuQOWx/EXbQtFZtFnhpTePGo4AH0AjqSseVXCJZkBG5GAg5UYQauafo5Jmrmn6WS1fSWPsuUEEay26I0JxqQ1ONC0gWE4AtXuvue20U216z3Na7wtZEkAxJccpg4ALS0917EzBtEv5ve53ymEaDmICWAulW/dOxOhwa6nGbWOgHrMx5JNHdmxtBcKV6P6nOIPz+iNBhdmbIrWkkU2ggZucQ1o6njyElX9m3Rc1wv1m8xTvTGveMey1tlp0qQuhgY0Yi4I+STSN688DDIeeZRoHtnAAEAQJwHARgltbdceBR0BBI5D2/ZPPErRIVoEOjR3eHX4h9fNIaIS7YJZI8TO8Omo9J9EKIv5cJXPnh+XTq48949lWdt48hnz4BTU1RZdEJyVXHHURzy3Rpu0MvMc3i1w9QUuUQMrTDN7Md3fJOVTAw11USOzLm8HEehUlzwBK5b+ndjPpJeGBZTei21uxqvo031CwQOzY58OdgHODQcBifJWe0y5xgT5Kfsy2/wrLocG43qjyJkxkOPBE7uizy16edXTJBzBxnxTrI4pJXpl9nse0mX61kpVW49+owB2GoeMR5LEbx/hJRrXn7Oqljs+wqkmmeTKmbehnyV9fpL/wBZeq44EH5J+12SpRqOpVWOZUYYcxwhzTwP65FMPSb+INXNSKWSj1M1IpDBbqGPstBBBZ226M1O02E91oJJyA1KbC6HujsRtOiarx/qPwx+FhAho5nM+XBakQaLZ9O5TZTHwsY3/aAFNosSaLPF1A+afZk3mAtkivBc4DOE/WphrY1JAQDO8Dxk+uXyhFVN6oG8MUj2YtAEO+8kKVOA0efmhWbLg3iZPQfYToGMoIRIFT/H2P7p9RHH/UHQhSggGLsOnlihYbMabS2Z7xj8s90eidqNlLBSsOX4NBBESgDSXPSXVNAjYxAQm2Km6S5sk555nVI/8KZo53SQfopLZumM0mzF2N4TzMD2Rccb7gmeU9U2zZtIESCcRrHssI+y9vWffN2ixzp4XQ6P0HOV0RoxB4Fcr2xanPebNTOAcb5GrpxHQTHUlT5JIphbVxX3jDiKNKmXAYMpNwaOdQjM8lptg1HnCq4AnGGYDDSc81ltmWMWdgujvOwnVX+yqBBDif3SxyoshG9G6dk2uyagFO0NaAK7AL4jIOHxs5HKcIXBd6t3LRs6r2NoZEyWPbjTqN4sdrzBxHzXqJlK7DgBniIAjiZzUTeXYFG32apZqoBDgbpjFj4MPadCCqWFjnp5CqZqTSyTNoaQ4tOYJB6gx9E/SySp4eykEEayo6LTMGeBBXZLD3qQjr5EAhcj2ZQ7SrTYcnOAPScV2DZohjQNBA5jgqRzVKonM9D805TEgchHpgk3fQhO0mx0J/daFG7Ak8Aotkxc5ydt77rDzSLGA1knmSgE5uceHd+p9wlTARNbDQDmcT1OKKogI9Uw5pUxkqO6neup9gSBwBAhCEEjAGUh+JRjUfeKUAgCYyEZKNIqHA9EA010NnHjhiUiz2jtJgERxz9E/TGAQc0YlaZNeHHzXNNk2aCXRJJnzJXR7UYY48GuPo0n6LI7E2NUeAX9wQMMzH6qPLLbIrx3UqXRpX34ZaLS2Gx3Yc7CMh9T+iVs+wtpiGNA5nNWDaIzdj1/Rbxx0zlls0JdkMOJ+ieuwMUsOCpd7tqfw9jtNo/+OjUIgwb10hsf5ELbDyZtG721S74e0fHS+Y+SVTUZ4Umnkp1bD2UjQQWVHbNzNk9p/r8CWjyiT84XRaTIhUu7lj7GgxmEgSY/qOJ+ZV0x0hWcyZ9ffilMGPr9+6ZpOxbzkfJPMGJ5DP76ICBtapLms8ynD3rrOJx6DE/p5qur1L9RztJj0VhY24uP+I9z9PmgH3YklMRJUisCBATVNkIAOKDBdGaUAk1mSQdB7oKnpQCJuKUstAggkkoAnPAxJhRbRVvENHhgmeJ0Umo0HAqI6kGvDeJ+wmR+gYaJR1HYKBsis+pT7R+bnOIHBskNb6BTqnhTl3BZq6Ipi8HNd8QIHQiIUEvqUzBaRkBAkGBoclOoslzRpn+ik2hhcxw0EEHmMUqIYsr3u5cypTngcyiYZZ7oU6QzvJwUASc/Rc+/HXaPZbPbQ+KvVaP8Kffd8w31XTKbQuB/j5tLtLdToDKjRk8n1nXj/wBLafqs2tYTdcnqZqTTyUapmpNLJZqmHspGggsqPUezqUAtT7DBTtnh2OoQrtxlWcxdZ0Bp/uHzwTtauGte/l9P3UW1PmmOTh7hM2t0tDOLpPQFBU3YWwLxExkOL3HAK3szYETPE8Scz6qLZ6OAPDLz16qQ7uhBHnuTJKZdVTlN2EoM6Eiu6Gk8AjBlItIlpHJIFWcQ0A5pyUyxyXKNAspoOS5UYlMH5k+X6KNb2y7yEdQlsfBBRW04goIVnYGtDYjWEuqcEZRVNEA/QgNlO7RqhtM8xHrgmrMwKq21azUcGt8LTJ5nTyCKcSbDaJyKsW072IPULO7PaQSfvFXtB+qUp2Jbe6MV5R3v2p/F2y02nSpVcW/kb3Kf/Q1q7z+JG8Bsdgqva6HvHY0+N+oCC4flbed5Lzi8QICzlfivFOrUGpmpFLJR6makUckqWPstBBBZUeqKJulTHmQFHHeF4efVKaSrOYK7JpuHn6YqNSxcCdB74qWX5KOxl1xH3BxHugX0l1XkCBrrwSy8EQDko96Qic2RIzQQEKQmKLp8k+UAThwR35B5JJMJA4oI9T09EtNUj8/dOlBgo9XNPpise9HKfv0QCWlB4kidEmQYI0cP39086EGW4IPAwnRNsqkYBUdotL7W80aRim3CpU4/2hGy0m2rahe406fhAkkfFOQHJMvZgCfuFYWaytpgwMsBxTbaN9rjwx9PsoohmxtVqMGpiy0YxTe3NpMstCpaH+Gkx1Q87gwaOZdA80p0dca/GjbXbWttkae5Z297nWqAF0/lbdHmVzqonrXan1qj61Qy+o4veeLnGT7piop73XXJrHSDUzT9E4KPVzT9FaqOPs8giQWW3qqxZO8lIZmggqoCq6dfoUw/x+iCCC+ANU6zJBBBEs8bvyt9ypIQQQDbkDkggmQ2fVPuQQSBKj2n4vyfVGggzNDwDqFIqIIINGtX8t/5T7KDuh/5cfmd7hBBL6FzVySbN4H/AJSggtMw5ZPAOiyP4v8A/pdfrR//AE0kEFn43Pbz2kvRIKUdd9IdTNPUUSC258fZ1BBBZUf/2Q=="/>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
        <p:nvSpPr>
          <p:cNvPr id="3" name="AutoShape 10" descr="data:image/jpeg;base64,/9j/4AAQSkZJRgABAQAAAQABAAD/2wCEAAkGBxIQEhUQEhIVFRUXFRcXGBUVFRUVFRcWFRUXGBYWFhUYHSggGBolGxUVITEhJSkrLi4uFx8zODMtNygtLisBCgoKDg0OGhAQGi0fHyUtLS0tLS0tLS0tLS0tLS0tLS0tLS0tLS0tLS0tLS0tLS0tLS0rLS0tLS0tLS0tLS0tK//AABEIAPEA0QMBIgACEQEDEQH/xAAcAAAABwEBAAAAAAAAAAAAAAAAAQIDBAUGBwj/xABBEAABAwEFBQYEBAUDAgcAAAABAAIRAwQSITFBBQZRYXETIjKBkbFCocHwB3LR4RQzUmKCI5LxosIVNDVDU3O0/8QAGAEAAwEBAAAAAAAAAAAAAAAAAAEDAgT/xAAlEQEBAAICAwACAQUBAAAAAAAAAQIRAyESMUEiUQQjMmFxgRP/2gAMAwEAAhEDEQA/AOW3UoBLDUoNQCQEsNSg1KDUAi6lAJYalBqQIupQCXCUGpkTCF1OXULqDN3UoNU6w7KrV/5VJ7+YHd/3ZK6pbk2qMaYnQF7B8p68ErlIUjL3UcLS19y7Y0AikTho5p9iqi27MrUP51KpT5vaQPJ2R9Ubg0gQhdTpahdTBm6mLQcgp7aJOOnHRQLecygmdtHiKbbmnK+aQwYjqhoL0FJJQKCACCCCACCCCACCCCA0galAJQCUAkBBqUGpbQlAIBAalXUqEYCASAlNajAU2yUAQSRJ+EDMyDj059M0rZJ2NbM2azl7g0eegAkAkk5ASrzYmwWVD2tYjs25saZvnQXtBqYR2OyuBiJgHKAMce87UjGJyU7tYa1o1lc2fNfi2PF+1w/bAaLlIBrRgIGXAAaJuhb3z3TJnEk4DqT9FnLdaLgvT/y79pVbU2s4wGngB56/fFQ3latqR1HZ9vrDN7Ty/bMq9s1uB7lVgunAiJaRzacwuQWfbb6OIdEa6mfeVNZvrXMNAafzCT+ypjnr2zcNtbvN+HFOsDXsBa12ZoExTP8A9ZPgPI4dFzK2WJ9F7qVVjqb25tcII/bnkV0ndje/vAG6CdMbp/Ra/bmxLNtWjJaO0A7j8nMP9JIxunh5rp4+SZTpDPjuLgoJulukz5qptzCRC0e2dnvs1SpQeCHNcRBzj4TIzkQZCze0AqpqC05pFMYjqnKwxRZFoQZiEcJRCIhBkIIFAIIEECggAggggNZCUAjASwEgJoRgJQCWAgEAJV1LhKDUtg9YrJfMnIeisu2azBscC85nkOASrNYjdE4AacSqy1WV1R2cNiQ1ucaEk4NHDMlcWedzy18dOGHjN1Y1dqU4uy5zjgGtGM9SQB5lPWQVMrhGPz6hR93tkgPvQMNTiAepjHyWpaBos9RbGbUp2K6qTgQMMNARr8ypQ3OaACMx9/otDZqZVixmScsa8ZGEt26znTpJHygKrtG79amXFsHDTXUrqbqc5qutdjLcRks3pqYyub7JtBs7warnX58IwA1u9Ml1fc/b7XvBGAd3SJwvAT+/qshtXZTKpnwunxDPzVn+HuyqlK+2pjD5aZxjHUowyvluJ8mMk01O/m5zbYP4in3azWRlN8NxaDzBwmMieS4LvJQFOo+mBF0kHrmfIEwOQC9TUTg0zouN/jZu4+m421v8p1xrhdHdfeIHeGJku1wzxyB79uCuMPZJhNVDjPNSXDVR3haBZbM+qYIT9M5JNVkdEN2dIxRtQISmpsEFBG5EgAggggNkAlgIwEtrUgSAlgIwEsNSBMKTYWS8evomg1Tdm0+9PCJ6HD3hZy9U8fbQViG0tPPXDLmqekLxlxzMwPn1JVla3yA3WJPBrdT1KqqTTN52A0HADLzjE/sFw2/HZF3Z3AC60co6q2stJVljpBjZPXpIkp9u0KmBpUC8f1OcGA/lBxPyR3VZ0v7NTU1rFmqW9LaJDbRQq05+IAPb6grQWHatKuJpuDh8/Rb1pne0ktCFwHBOkhRqtvpU/HUa38zgEaOK3aGzyO8OvkpWy7ZdukcRIRN3lsZN3t6c9cPVM1aQp1LzCLj8WkGROoB+anlPHuC3ymmmZtcQ0gjxAYxpJP0UzbFlZbbLWoubIfTcIOIvRLSOhgrA7Y2c68XiobhPgAwDo48f3zWu3PeQwNM5ZHTy0XRx8l8vGuTPCa28wW2zOpPNN8Xm4EiCCeI9D6KG4LXfiPsgWXaFem2ILr4AiQH94TGuKybgulKEhGcRCMBBCqIUtgRPGKUwJpydmn5okb80GpkJGjQQNNwAlBqMBKAWSABLARAJwBAONszi2+BImDESDzGYHPJW9h2cQWNbJqGb7YgNAiBOv7Kssk3hE5zhnhw9Fu9gXWMdaXjExJmSTxxzJJUuTem8J2g2mwik2HkS4484/wC0R8uay9e0ipUAYQ4ExhkGgy7HVxgYrQ2hr7RVfUMEwAGuxYC4w0EatAxI1gqVtLZGFKoYvtAFRwF2+Mw6BgDOBXH/AKd0w/HdLbZpaMJ4rNbx7edQdcY17nAEkMGMDUuIgD1W3sQkQnrXsplSJHmtYzsWub7N25XtLHObRfDLt7vdqJImC1zGnCDMH1Wl3dglrwy6TgYEBWw3eu91robmQIA841Up1IU2xznqVTOTe50WO9d3a2e0XJnRc925VszHS4SSYmo5wbOV0QCXO5NBW4s9aWjqFVbybvstEm54iDIMOECAGujujEmBqZzWZq+xdzpT7u7couF2myiWxMMwcQMD3KjQXeUq8q0aTabntF2ndLrjcA1zcbzG/CYmRkq6ybn032dtmcy7cJe10m/fMd4PHhgADDgr61bNuWZ7C4uIpnvHMwNUZ4zXXcZn+fbO2ztnPbUDzdLQab2EhtRhAIIgxjqOK3m61K6Bx59FhNwKFd1O6MaIOTxLZ1ucPLBdL2fDIEYnQaCcTyS4se/JPkvXi4P+MTZ2pV/KyDxIptkciJHqFhKlOdF1D8aqdP8AjWguh/YsJMGDi8CfKPRZHYtjgVKjy0gU3FvfAa5wBgXsxjou6Ry7ZcIFSrU8PJeBE5jnqoyW3RpGqZpbUVUYpTVpOTtHqZomo6maDE2PoQglwgg27aEsNQASmhZZABLa1ABONCAcsre82MyQPVbK3i72dNogNxjm0YexKyFmm82M7wjTUQuhWmyioW1W4gj9QcfNc/8AI3cdRbi1KhbKY0PjV7njpcEj5B3qrHa1Ikk/Cxt3IeJxEY55A+qqHUKgdfpiXMqF13+oGZA5wSrwjtGGD4tCSCMJlzfLyXPj6dm9xWbPqQruhVwWes3FW9CpglLqtTWu06JVTtB8OjQZlWYqYKs2jsllocBU7zJBLDN0kZEwRPQyFul1tKoVKdwEOJw+eisbPUD2+/VUFq3ZY9twPIDajHsAJaGlhkDu5jkryxWcsBvEEkyYEDoEQstVJpMhRdt1LtJ8Z3HepaY+amXoVTtO+5puQY7xB1a0gu9MEZXWLNxm9m7FX7BjaTPFAwGn6LT7OYSySe8RPnBu4cFmbPR7pqMF4wDB0J48QMT6K3da22OzGtWfjBeScSbrTAjXDFLiyqPJHH/xiAfbGV2yb9K7jxouLZb/AGuvAj91g6NlNR7WNaC57g0Yakx8luLKyttU1KlIUqBpXbnjJl2YEucRgxvEBaLZm7rWUzWqU2/xTZeS3HvCZDeo910Xlx/t32zxcOWV38UO8e5lGhYnOptc6qxt8vLzBa1zRUFwmDN6cMe6udwu72uj/F2UmmCbzQWiMbzsAIPWFxzeKwdha69CCAyq4AERhOHlwT4rbO1eXXlqKau3FAJ21tgpACuh9RKuaFIIVs0qimn9KhGjQWWm8DUsBABLaEJjDUtoQaE9Qb3h1HugLSvsw2cUnuPfcA8DKG4keeBWo2VWNNl1wlpuua6ZHeGXQ4+cKZv7sc1KdGvSAN1oa8DA3YkEaYS7DmqyxMiiKczDSCNBqJ4j9VzZ/v6rgtNnuaKsf1CRw+/0VFv5Xq3X/wAO+5hDwAL0EYkHQ805QtBbDhi5uhyI0n2nmm7bWbWAqsGDhBBzAyIPMH2UfPU0tN72a3cql9GmXeINAd+ZuB9p81eMasnse1XKhZoQXdLsD5/RaelWlKrY1H2ztJ9nZfZSdUPAEADmf2WTftq2VTIy4NwA9FuHQcCFWV937xv0i5h5ZHySrt/i8vFh/fP+qCy7w2imQS15IznEaZxmtru7vAy1C6AWvaO80g4cIJ/5VZZd3qn/ALlQxwAA9VfWKzMotDWj71Tw23/N5eDPH8Pf79JT5KqLTtmlRqPYcSGXMJJBdi4YciNFb1Koa0udkBP6BYTaVjFV/aU2y69L3ziT/bGixy5a/wBuDGb9tluU2q6m57sL0EAjIdMwIUzezd02vs/9UCmLzX0y0lrmvEHvAd0xlOsahFuneY0NIIVhZtuU6lY0LpuklgefC57ZvtjhgROpBVf49nhHPzYZXK6cA3i2I/Zla4y0NqYXg+m8twBgXhh3vPitvuFb6tajNW8age5riRBwOHyhNfiLuI6kWVqEmmJbAH8tkXm3nEQGB18knAXipG5dkdQpMLiD2gkXfCbrQLw5ERHIDircknv6P49u7Pi5s+0KdhaXVyG0mVQHEgwGvdLDA5lvzT9u2Fsva7bzKrHOkkVKT2uc0kycOE6FZffyo91gtLnQ5hbRu8Q/tQHCOQgrjrXljrzSWuHxNJa71GKpw5amhz8X5e3Q9+vwyr2YCtQIrtm6WtBFXGYIZ8WRyXO6tJzCWua5rhm1wLXDqDiFoLHv1tCncBtBqBhlrawFQTEZnE+qh7zbeqW+t29RrWkMDA1uQAkkzqS4k+gVbdpYyxna2aXRSa2acoBDE9lQgl3UEtt6b4BLaETQnAEJDAS2hE0JxoQF9Ztq1XMbTNR/dMXZkOmPGNfCPRXdmtDSy7MkAkuIxLuA5BZGy1bpnlB58Oh0U87VNJwZ2Zc12DYMPE9ZBxK5OXeN26OP8onWggSQTeggNDczpEGdOCasFnNIODsBN6Pf1UuzbaoMwLKrnkYAva0cMXKDbracyGtzIaDOWRc7Vc9Vipshi3UmEYdm9p82l2PPu/NXlVzqBgyWaHhyKk7O2cK1qp1YiKFUHk5wptafK870VlXs4IuuHI9dVWY9bOZfEex2prwCDKs7PaGrL2rYz2EvouLTw0PUJ/ZrqrsH4HkEvSk19a8VAQkCnJwUex0TEkyp9Ihan+WLf0wW+W0qlR/8O0Q1tUsgfGQxpvO5d84f2nirTd9vZMk4kmORMYwNVX7ZszqtqexgJIIcGj+otgn2Wh2bs57XAPBEN04nPJct8rltS2SaSn7TLKZaGw85OnwjiOJxVdsWDaqFMYBl6oeAaGlonq54UrallBc8NyEDz1+ZSNgUm2elWqmXOqPDAJkuDBkOAvOPoryWSbEs8Lr6sd9rM210RZi6LzwXAZmkD3mnk4gCf0URtNpe1sRAjl5JdkY4zVqDvPxgGQIwDQdQAiswBJfPhBjn9wqeVvtnDCYzpndv2A1rJXo3g2WPg6AtlwB9FwqZEr0BtOsaVKo92IuvcdPhJgrz+Mh0CtxJ8t2JKKIJRVkohVc07RGCaq5p6jkn8Sx9lwgjQWW3QWhONCS0JxqaJTQnAEloTgQBgK62XTp14a8m82CP8fiHHAYjPCVThO0XFpDgcQcOPX74rGeEymmscrK0j9kseb0TOoPsR1UbaFlsln7xe68BkWucfIHPJQKW0XNeH6yLw0Ma9VZbT2RQr1G16bg8PaC8TdexwnPHhHouXPi8Zt0Y8m+j25NofaH1q7RdpUmtpgHEuc4ySTxAAJ/MOC1Fts2Idx9x+3sUe7dgbTs7mNEXiSZzMtAE+gU2g2/Tu6jLqMv08104Yf09Jees9qanR0KkssDSMlINMHFPUSo6jptRjZoEBIbTcYY2LxOeYaNXEch6khWLjgnbNTjvan5DQfX/AIWsePdTyz8YKyWKnSBDG4nFzji5x4uOvsE/Tpi8DCNN2h91jncGuPoCunUk05t21nbMy9eJ1JPqSVFrU5cGtwE6e5UzZ4lvkgWYwM/vFcuePTvwz0dqOhojiYUKg2QeeHpgn6xvENbll5cExanim36c0pO9nLqMb+JlvNGyuYDjVIp+Rlzj/tbHmuQOWx/EXbQtFZtFnhpTePGo4AH0AjqSseVXCJZkBG5GAg5UYQauafo5Jmrmn6WS1fSWPsuUEEay26I0JxqQ1ONC0gWE4AtXuvue20U216z3Na7wtZEkAxJccpg4ALS0917EzBtEv5ve53ymEaDmICWAulW/dOxOhwa6nGbWOgHrMx5JNHdmxtBcKV6P6nOIPz+iNBhdmbIrWkkU2ggZucQ1o6njyElX9m3Rc1wv1m8xTvTGveMey1tlp0qQuhgY0Yi4I+STSN688DDIeeZRoHtnAAEAQJwHARgltbdceBR0BBI5D2/ZPPErRIVoEOjR3eHX4h9fNIaIS7YJZI8TO8Omo9J9EKIv5cJXPnh+XTq48949lWdt48hnz4BTU1RZdEJyVXHHURzy3Rpu0MvMc3i1w9QUuUQMrTDN7Md3fJOVTAw11USOzLm8HEehUlzwBK5b+ndjPpJeGBZTei21uxqvo031CwQOzY58OdgHODQcBifJWe0y5xgT5Kfsy2/wrLocG43qjyJkxkOPBE7uizy16edXTJBzBxnxTrI4pJXpl9nse0mX61kpVW49+owB2GoeMR5LEbx/hJRrXn7Oqljs+wqkmmeTKmbehnyV9fpL/wBZeq44EH5J+12SpRqOpVWOZUYYcxwhzTwP65FMPSb+INXNSKWSj1M1IpDBbqGPstBBBZ226M1O02E91oJJyA1KbC6HujsRtOiarx/qPwx+FhAho5nM+XBakQaLZ9O5TZTHwsY3/aAFNosSaLPF1A+afZk3mAtkivBc4DOE/WphrY1JAQDO8Dxk+uXyhFVN6oG8MUj2YtAEO+8kKVOA0efmhWbLg3iZPQfYToGMoIRIFT/H2P7p9RHH/UHQhSggGLsOnlihYbMabS2Z7xj8s90eidqNlLBSsOX4NBBESgDSXPSXVNAjYxAQm2Km6S5sk555nVI/8KZo53SQfopLZumM0mzF2N4TzMD2Rccb7gmeU9U2zZtIESCcRrHssI+y9vWffN2ixzp4XQ6P0HOV0RoxB4Fcr2xanPebNTOAcb5GrpxHQTHUlT5JIphbVxX3jDiKNKmXAYMpNwaOdQjM8lptg1HnCq4AnGGYDDSc81ltmWMWdgujvOwnVX+yqBBDif3SxyoshG9G6dk2uyagFO0NaAK7AL4jIOHxs5HKcIXBd6t3LRs6r2NoZEyWPbjTqN4sdrzBxHzXqJlK7DgBniIAjiZzUTeXYFG32apZqoBDgbpjFj4MPadCCqWFjnp5CqZqTSyTNoaQ4tOYJB6gx9E/SySp4eykEEayo6LTMGeBBXZLD3qQjr5EAhcj2ZQ7SrTYcnOAPScV2DZohjQNBA5jgqRzVKonM9D805TEgchHpgk3fQhO0mx0J/daFG7Ak8Aotkxc5ydt77rDzSLGA1knmSgE5uceHd+p9wlTARNbDQDmcT1OKKogI9Uw5pUxkqO6neup9gSBwBAhCEEjAGUh+JRjUfeKUAgCYyEZKNIqHA9EA010NnHjhiUiz2jtJgERxz9E/TGAQc0YlaZNeHHzXNNk2aCXRJJnzJXR7UYY48GuPo0n6LI7E2NUeAX9wQMMzH6qPLLbIrx3UqXRpX34ZaLS2Gx3Yc7CMh9T+iVs+wtpiGNA5nNWDaIzdj1/Rbxx0zlls0JdkMOJ+ieuwMUsOCpd7tqfw9jtNo/+OjUIgwb10hsf5ELbDyZtG721S74e0fHS+Y+SVTUZ4Umnkp1bD2UjQQWVHbNzNk9p/r8CWjyiT84XRaTIhUu7lj7GgxmEgSY/qOJ+ZV0x0hWcyZ9ffilMGPr9+6ZpOxbzkfJPMGJ5DP76ICBtapLms8ynD3rrOJx6DE/p5qur1L9RztJj0VhY24uP+I9z9PmgH3YklMRJUisCBATVNkIAOKDBdGaUAk1mSQdB7oKnpQCJuKUstAggkkoAnPAxJhRbRVvENHhgmeJ0Umo0HAqI6kGvDeJ+wmR+gYaJR1HYKBsis+pT7R+bnOIHBskNb6BTqnhTl3BZq6Ipi8HNd8QIHQiIUEvqUzBaRkBAkGBoclOoslzRpn+ik2hhcxw0EEHmMUqIYsr3u5cypTngcyiYZZ7oU6QzvJwUASc/Rc+/HXaPZbPbQ+KvVaP8Kffd8w31XTKbQuB/j5tLtLdToDKjRk8n1nXj/wBLafqs2tYTdcnqZqTTyUapmpNLJZqmHspGggsqPUezqUAtT7DBTtnh2OoQrtxlWcxdZ0Bp/uHzwTtauGte/l9P3UW1PmmOTh7hM2t0tDOLpPQFBU3YWwLxExkOL3HAK3szYETPE8Scz6qLZ6OAPDLz16qQ7uhBHnuTJKZdVTlN2EoM6Eiu6Gk8AjBlItIlpHJIFWcQ0A5pyUyxyXKNAspoOS5UYlMH5k+X6KNb2y7yEdQlsfBBRW04goIVnYGtDYjWEuqcEZRVNEA/QgNlO7RqhtM8xHrgmrMwKq21azUcGt8LTJ5nTyCKcSbDaJyKsW072IPULO7PaQSfvFXtB+qUp2Jbe6MV5R3v2p/F2y02nSpVcW/kb3Kf/Q1q7z+JG8Bsdgqva6HvHY0+N+oCC4flbed5Lzi8QICzlfivFOrUGpmpFLJR6makUckqWPstBBBZUeqKJulTHmQFHHeF4efVKaSrOYK7JpuHn6YqNSxcCdB74qWX5KOxl1xH3BxHugX0l1XkCBrrwSy8EQDko96Qic2RIzQQEKQmKLp8k+UAThwR35B5JJMJA4oI9T09EtNUj8/dOlBgo9XNPpise9HKfv0QCWlB4kidEmQYI0cP39086EGW4IPAwnRNsqkYBUdotL7W80aRim3CpU4/2hGy0m2rahe406fhAkkfFOQHJMvZgCfuFYWaytpgwMsBxTbaN9rjwx9PsoohmxtVqMGpiy0YxTe3NpMstCpaH+Gkx1Q87gwaOZdA80p0dca/GjbXbWttkae5Z297nWqAF0/lbdHmVzqonrXan1qj61Qy+o4veeLnGT7piop73XXJrHSDUzT9E4KPVzT9FaqOPs8giQWW3qqxZO8lIZmggqoCq6dfoUw/x+iCCC+ANU6zJBBBEs8bvyt9ypIQQQDbkDkggmQ2fVPuQQSBKj2n4vyfVGggzNDwDqFIqIIINGtX8t/5T7KDuh/5cfmd7hBBL6FzVySbN4H/AJSggtMw5ZPAOiyP4v8A/pdfrR//AE0kEFn43Pbz2kvRIKUdd9IdTNPUUSC258fZ1BBBZUf/2Q=="/>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cs-CZ"/>
          </a:p>
        </p:txBody>
      </p:sp>
    </p:spTree>
    <p:extLst>
      <p:ext uri="{BB962C8B-B14F-4D97-AF65-F5344CB8AC3E}">
        <p14:creationId xmlns:p14="http://schemas.microsoft.com/office/powerpoint/2010/main" val="32937232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3" name="Obrázek 2">
            <a:extLst>
              <a:ext uri="{FF2B5EF4-FFF2-40B4-BE49-F238E27FC236}">
                <a16:creationId xmlns:a16="http://schemas.microsoft.com/office/drawing/2014/main" id="{F93636DB-37D3-4FD8-9B78-0F5A2D0FCBA1}"/>
              </a:ext>
            </a:extLst>
          </p:cNvPr>
          <p:cNvPicPr>
            <a:picLocks noChangeAspect="1"/>
          </p:cNvPicPr>
          <p:nvPr/>
        </p:nvPicPr>
        <p:blipFill rotWithShape="1">
          <a:blip r:embed="rId2">
            <a:extLst>
              <a:ext uri="{28A0092B-C50C-407E-A947-70E740481C1C}">
                <a14:useLocalDpi xmlns:a14="http://schemas.microsoft.com/office/drawing/2010/main" val="0"/>
              </a:ext>
            </a:extLst>
          </a:blip>
          <a:srcRect l="1564" r="11215" b="1"/>
          <a:stretch/>
        </p:blipFill>
        <p:spPr>
          <a:xfrm>
            <a:off x="241300" y="321732"/>
            <a:ext cx="4297551" cy="3067161"/>
          </a:xfrm>
          <a:prstGeom prst="rect">
            <a:avLst/>
          </a:prstGeom>
        </p:spPr>
      </p:pic>
      <p:pic>
        <p:nvPicPr>
          <p:cNvPr id="7" name="Obrázek 6">
            <a:extLst>
              <a:ext uri="{FF2B5EF4-FFF2-40B4-BE49-F238E27FC236}">
                <a16:creationId xmlns:a16="http://schemas.microsoft.com/office/drawing/2014/main" id="{C9369EBD-39CB-4018-B0E0-4C12291481BD}"/>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l="5163" r="-4" b="-4"/>
          <a:stretch/>
        </p:blipFill>
        <p:spPr>
          <a:xfrm>
            <a:off x="241301" y="3469102"/>
            <a:ext cx="2117914" cy="3069719"/>
          </a:xfrm>
          <a:prstGeom prst="rect">
            <a:avLst/>
          </a:prstGeom>
        </p:spPr>
      </p:pic>
      <p:pic>
        <p:nvPicPr>
          <p:cNvPr id="9" name="Obrázek 8">
            <a:extLst>
              <a:ext uri="{FF2B5EF4-FFF2-40B4-BE49-F238E27FC236}">
                <a16:creationId xmlns:a16="http://schemas.microsoft.com/office/drawing/2014/main" id="{AF21F3D3-0EBD-4237-ABCC-11A7657F3D65}"/>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3562" r="1819" b="1"/>
          <a:stretch/>
        </p:blipFill>
        <p:spPr>
          <a:xfrm>
            <a:off x="2420937" y="3459480"/>
            <a:ext cx="2117915" cy="3076783"/>
          </a:xfrm>
          <a:prstGeom prst="rect">
            <a:avLst/>
          </a:prstGeom>
        </p:spPr>
      </p:pic>
      <p:pic>
        <p:nvPicPr>
          <p:cNvPr id="5" name="Obrázek 4">
            <a:extLst>
              <a:ext uri="{FF2B5EF4-FFF2-40B4-BE49-F238E27FC236}">
                <a16:creationId xmlns:a16="http://schemas.microsoft.com/office/drawing/2014/main" id="{4F610712-76C9-4F2B-AC09-FB4BA6A1E14E}"/>
              </a:ext>
            </a:extLst>
          </p:cNvPr>
          <p:cNvPicPr>
            <a:picLocks noChangeAspect="1"/>
          </p:cNvPicPr>
          <p:nvPr/>
        </p:nvPicPr>
        <p:blipFill rotWithShape="1">
          <a:blip r:embed="rId5">
            <a:extLst>
              <a:ext uri="{28A0092B-C50C-407E-A947-70E740481C1C}">
                <a14:useLocalDpi xmlns:a14="http://schemas.microsoft.com/office/drawing/2010/main" val="0"/>
              </a:ext>
            </a:extLst>
          </a:blip>
          <a:srcRect r="7696" b="-2"/>
          <a:stretch/>
        </p:blipFill>
        <p:spPr>
          <a:xfrm>
            <a:off x="4600576" y="0"/>
            <a:ext cx="4302123" cy="6214533"/>
          </a:xfrm>
          <a:prstGeom prst="rect">
            <a:avLst/>
          </a:prstGeom>
        </p:spPr>
      </p:pic>
      <p:sp>
        <p:nvSpPr>
          <p:cNvPr id="10" name="Obdélník 9">
            <a:extLst>
              <a:ext uri="{FF2B5EF4-FFF2-40B4-BE49-F238E27FC236}">
                <a16:creationId xmlns:a16="http://schemas.microsoft.com/office/drawing/2014/main" id="{C9A9B743-4E49-4A4D-BFCE-F55FF671D175}"/>
              </a:ext>
            </a:extLst>
          </p:cNvPr>
          <p:cNvSpPr/>
          <p:nvPr/>
        </p:nvSpPr>
        <p:spPr>
          <a:xfrm>
            <a:off x="4538851" y="6211669"/>
            <a:ext cx="4572000" cy="338554"/>
          </a:xfrm>
          <a:prstGeom prst="rect">
            <a:avLst/>
          </a:prstGeom>
        </p:spPr>
        <p:txBody>
          <a:bodyPr>
            <a:spAutoFit/>
          </a:bodyPr>
          <a:lstStyle/>
          <a:p>
            <a:r>
              <a:rPr lang="cs-CZ" sz="1600" u="sng" dirty="0">
                <a:hlinkClick r:id="rId6"/>
              </a:rPr>
              <a:t>https://www.youtube.com/watch?v=EJT0NMYHeGw</a:t>
            </a:r>
            <a:endParaRPr lang="cs-CZ" sz="1600" dirty="0"/>
          </a:p>
        </p:txBody>
      </p:sp>
    </p:spTree>
    <p:extLst>
      <p:ext uri="{BB962C8B-B14F-4D97-AF65-F5344CB8AC3E}">
        <p14:creationId xmlns:p14="http://schemas.microsoft.com/office/powerpoint/2010/main" val="300913119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0075" y="978102"/>
            <a:ext cx="7941325" cy="1062644"/>
          </a:xfrm>
        </p:spPr>
        <p:txBody>
          <a:bodyPr anchor="b">
            <a:normAutofit/>
          </a:bodyPr>
          <a:lstStyle/>
          <a:p>
            <a:pPr algn="l"/>
            <a:r>
              <a:rPr lang="en-GB" dirty="0"/>
              <a:t>SELF-EFFICACY</a:t>
            </a:r>
            <a:endParaRPr lang="cs-CZ"/>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3567FE6C-C66D-4E1F-96DD-13A6CE27FBA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4509126"/>
            <a:ext cx="3519778" cy="2346518"/>
          </a:xfrm>
          <a:prstGeom prst="rect">
            <a:avLst/>
          </a:prstGeom>
        </p:spPr>
      </p:pic>
      <p:sp>
        <p:nvSpPr>
          <p:cNvPr id="3" name="Zástupný symbol pro obsah 2"/>
          <p:cNvSpPr>
            <a:spLocks noGrp="1"/>
          </p:cNvSpPr>
          <p:nvPr>
            <p:ph idx="1"/>
          </p:nvPr>
        </p:nvSpPr>
        <p:spPr>
          <a:xfrm>
            <a:off x="3716515" y="2682432"/>
            <a:ext cx="5031949" cy="3986919"/>
          </a:xfrm>
        </p:spPr>
        <p:txBody>
          <a:bodyPr>
            <a:normAutofit fontScale="92500" lnSpcReduction="10000"/>
          </a:bodyPr>
          <a:lstStyle/>
          <a:p>
            <a:pPr>
              <a:lnSpc>
                <a:spcPct val="90000"/>
              </a:lnSpc>
            </a:pPr>
            <a:r>
              <a:rPr lang="en-GB" sz="1900" dirty="0"/>
              <a:t>Albert Bandura</a:t>
            </a:r>
          </a:p>
          <a:p>
            <a:pPr>
              <a:lnSpc>
                <a:spcPct val="90000"/>
              </a:lnSpc>
            </a:pPr>
            <a:r>
              <a:rPr lang="en-GB" sz="1900" dirty="0"/>
              <a:t>Individual believe in own ability to perform certain behaviour</a:t>
            </a:r>
          </a:p>
          <a:p>
            <a:pPr>
              <a:lnSpc>
                <a:spcPct val="90000"/>
              </a:lnSpc>
            </a:pPr>
            <a:r>
              <a:rPr lang="en-GB" sz="1900" dirty="0"/>
              <a:t>High self-efficacy – set higher goals, invest more effort and energy. More resistant to stress and negative experience and able to try various coping strategies.</a:t>
            </a:r>
          </a:p>
          <a:p>
            <a:pPr>
              <a:lnSpc>
                <a:spcPct val="90000"/>
              </a:lnSpc>
            </a:pPr>
            <a:r>
              <a:rPr lang="en-GB" sz="1900" dirty="0"/>
              <a:t>Low-self efficacy – lower effort, cease treatment more quickly. Lower stress resistance, often use substances as the first coping strategy</a:t>
            </a:r>
            <a:endParaRPr lang="cs-CZ" sz="1900" dirty="0"/>
          </a:p>
          <a:p>
            <a:pPr>
              <a:lnSpc>
                <a:spcPct val="90000"/>
              </a:lnSpc>
            </a:pPr>
            <a:r>
              <a:rPr lang="en-GB" sz="1900" dirty="0"/>
              <a:t>Learned hopelessness </a:t>
            </a:r>
            <a:r>
              <a:rPr lang="cs-CZ" sz="1900" dirty="0"/>
              <a:t>– </a:t>
            </a:r>
            <a:r>
              <a:rPr lang="en-GB" sz="1900" dirty="0"/>
              <a:t>opposite to self-efficacy. When the person repeatedly experience aversive stimuli. Sometimes a product of repeated abuse, trauma. Can lead to enduring </a:t>
            </a:r>
            <a:r>
              <a:rPr lang="cs-CZ" sz="1900" dirty="0"/>
              <a:t>negative </a:t>
            </a:r>
            <a:r>
              <a:rPr lang="en-GB" sz="1900" dirty="0"/>
              <a:t>mood states, addictive behaviours, cycles</a:t>
            </a:r>
            <a:r>
              <a:rPr lang="cs-CZ" sz="1900" dirty="0"/>
              <a:t> </a:t>
            </a:r>
            <a:r>
              <a:rPr lang="en-GB" sz="1900" dirty="0"/>
              <a:t>of poverty</a:t>
            </a:r>
          </a:p>
          <a:p>
            <a:pPr>
              <a:lnSpc>
                <a:spcPct val="90000"/>
              </a:lnSpc>
            </a:pPr>
            <a:endParaRPr lang="cs-CZ" sz="1900" dirty="0"/>
          </a:p>
        </p:txBody>
      </p:sp>
    </p:spTree>
    <p:extLst>
      <p:ext uri="{BB962C8B-B14F-4D97-AF65-F5344CB8AC3E}">
        <p14:creationId xmlns:p14="http://schemas.microsoft.com/office/powerpoint/2010/main" val="103047779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0075" y="978102"/>
            <a:ext cx="7941325" cy="1062644"/>
          </a:xfrm>
        </p:spPr>
        <p:txBody>
          <a:bodyPr anchor="b">
            <a:normAutofit/>
          </a:bodyPr>
          <a:lstStyle/>
          <a:p>
            <a:pPr algn="l">
              <a:lnSpc>
                <a:spcPct val="90000"/>
              </a:lnSpc>
            </a:pPr>
            <a:r>
              <a:rPr lang="cs-CZ" sz="3400" dirty="0"/>
              <a:t>SELF-MEDIACATION MODEL OF ADDICTION</a:t>
            </a:r>
            <a:br>
              <a:rPr lang="en-GB" sz="3400" dirty="0"/>
            </a:br>
            <a:endParaRPr lang="cs-CZ" sz="3400" dirty="0"/>
          </a:p>
        </p:txBody>
      </p:sp>
      <p:cxnSp>
        <p:nvCxnSpPr>
          <p:cNvPr id="10" name="Straight Connector 9">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5" name="Obrázek 4">
            <a:extLst>
              <a:ext uri="{FF2B5EF4-FFF2-40B4-BE49-F238E27FC236}">
                <a16:creationId xmlns:a16="http://schemas.microsoft.com/office/drawing/2014/main" id="{A3C0BBC5-4A10-47E8-B759-BEA3E233828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294" y="4592963"/>
            <a:ext cx="3638184" cy="2267459"/>
          </a:xfrm>
          <a:prstGeom prst="rect">
            <a:avLst/>
          </a:prstGeom>
        </p:spPr>
      </p:pic>
      <p:sp>
        <p:nvSpPr>
          <p:cNvPr id="3" name="Zástupný symbol pro obsah 2"/>
          <p:cNvSpPr>
            <a:spLocks noGrp="1"/>
          </p:cNvSpPr>
          <p:nvPr>
            <p:ph idx="1"/>
          </p:nvPr>
        </p:nvSpPr>
        <p:spPr>
          <a:xfrm>
            <a:off x="3716515" y="2682433"/>
            <a:ext cx="5319981" cy="3215749"/>
          </a:xfrm>
        </p:spPr>
        <p:txBody>
          <a:bodyPr>
            <a:normAutofit/>
          </a:bodyPr>
          <a:lstStyle/>
          <a:p>
            <a:pPr>
              <a:lnSpc>
                <a:spcPct val="90000"/>
              </a:lnSpc>
            </a:pPr>
            <a:r>
              <a:rPr lang="en-GB" sz="1800" dirty="0"/>
              <a:t>Taking drugs or involvement in problematic behaviour is a coping strategy with negative and unpleasant mood states and/or negative life experiences </a:t>
            </a:r>
          </a:p>
          <a:p>
            <a:pPr>
              <a:lnSpc>
                <a:spcPct val="90000"/>
              </a:lnSpc>
            </a:pPr>
            <a:r>
              <a:rPr lang="en-GB" sz="1800" dirty="0"/>
              <a:t>People with some mood disorder or problematic affect regulation are more prone to develop addiction </a:t>
            </a:r>
            <a:r>
              <a:rPr lang="cs-CZ" sz="1800" dirty="0"/>
              <a:t> - </a:t>
            </a:r>
            <a:r>
              <a:rPr lang="en-GB" sz="1800" dirty="0"/>
              <a:t>e.g. higher depressiveness, higher anxiety, personality disorders like antisocial or borderline</a:t>
            </a:r>
          </a:p>
          <a:p>
            <a:pPr>
              <a:lnSpc>
                <a:spcPct val="90000"/>
              </a:lnSpc>
            </a:pPr>
            <a:r>
              <a:rPr lang="en-GB" sz="1800" dirty="0"/>
              <a:t>People with experience of child abuse, trauma or childhood neglect are much more prone to develop addiction</a:t>
            </a:r>
          </a:p>
          <a:p>
            <a:pPr>
              <a:lnSpc>
                <a:spcPct val="90000"/>
              </a:lnSpc>
            </a:pPr>
            <a:endParaRPr lang="cs-CZ" sz="1800" dirty="0"/>
          </a:p>
        </p:txBody>
      </p:sp>
    </p:spTree>
    <p:extLst>
      <p:ext uri="{BB962C8B-B14F-4D97-AF65-F5344CB8AC3E}">
        <p14:creationId xmlns:p14="http://schemas.microsoft.com/office/powerpoint/2010/main" val="7528293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496944" cy="6120680"/>
          </a:xfrm>
        </p:spPr>
        <p:txBody>
          <a:bodyPr>
            <a:normAutofit/>
          </a:bodyPr>
          <a:lstStyle/>
          <a:p>
            <a:r>
              <a:rPr lang="en-GB" dirty="0"/>
              <a:t>Psychodynamic psychology – emphasizes feelings and emotions as forces that shape our behaviour, focus on early child experience</a:t>
            </a:r>
          </a:p>
          <a:p>
            <a:r>
              <a:rPr lang="en-GB" dirty="0"/>
              <a:t>S. Freud – psychoanalysis - use of drugs with oral administration (alcohol, tobacco,…) are a form of regression to the first year of life (oral stage – when pleasure is experienced through mouth). Oral stage is about gaining trust in others – addicts usually have underdeveloped trust and show unhealthy relationship profiles</a:t>
            </a:r>
            <a:r>
              <a:rPr lang="cs-CZ" dirty="0"/>
              <a:t>:</a:t>
            </a:r>
            <a:r>
              <a:rPr lang="en-GB" dirty="0"/>
              <a:t> avoidance </a:t>
            </a:r>
            <a:r>
              <a:rPr lang="cs-CZ" dirty="0"/>
              <a:t>and/</a:t>
            </a:r>
            <a:r>
              <a:rPr lang="en-GB" dirty="0"/>
              <a:t>or overdependency.</a:t>
            </a:r>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2717951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720075" y="978102"/>
            <a:ext cx="7941325" cy="1062644"/>
          </a:xfrm>
        </p:spPr>
        <p:txBody>
          <a:bodyPr anchor="b">
            <a:normAutofit/>
          </a:bodyPr>
          <a:lstStyle/>
          <a:p>
            <a:pPr algn="l">
              <a:lnSpc>
                <a:spcPct val="90000"/>
              </a:lnSpc>
            </a:pPr>
            <a:r>
              <a:rPr lang="cs-CZ" sz="3400" dirty="0"/>
              <a:t>ADDICTION AS LEARNED BEHAVIOUR</a:t>
            </a:r>
            <a:br>
              <a:rPr lang="cs-CZ" sz="3400" dirty="0"/>
            </a:br>
            <a:r>
              <a:rPr lang="en-GB" sz="3400" dirty="0"/>
              <a:t>Classical conditioning</a:t>
            </a:r>
            <a:endParaRPr lang="cs-CZ" sz="3400" dirty="0"/>
          </a:p>
        </p:txBody>
      </p:sp>
      <p:cxnSp>
        <p:nvCxnSpPr>
          <p:cNvPr id="1028" name="Straight Connector 191">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1026" name="Picture 2" descr="data:image/png;base64,iVBORw0KGgoAAAANSUhEUgAAASUAAACsCAMAAAAKcUrhAAABrVBMVEX/////8ZcAAADPz8///wDa2tre3t6QkJB1dXX/9JnMzMz/+Jv/9pr/+Zy2t7x5c1DSxnbWuSmYmaD/AADx8fF5d27Hx8f4+PiUlJTy5Iq7u7tpaWn//6ClpaW1tbWurq7o6OiDg4NsZkB7e3uRkZGenp59dkqDfE7d0YOIiIhtbW1gYGCTi1fv4o7BtnKlnGJJSUlPAADhAAA/AAA4AACgllRIAAA+Pj63rGRWVlZnYT20qmrEuGzQ0ABYUzTu7gC1tQDAwADvAAASEhIqKBmIf0exoaHY2AAgICDRsgDEpwAwAACmpgC5NDSOjgBiXkVzcwB8fIthYW///azi4gA0N0N7bW1zcy1ZPDzAwMpxcVSkpLBmZlaWjU///N9PTxMAAC9IGBgODi0hITlkUFB3d2ZFRRczLxaYmAAKDRdDPyhSTz0gHxdcXCtZWWGGhpNGQk7LAAC7kpK9sX+jUlKqe3syRiWqAAAPDyJibD+1r5i6pDvCqS6imnvT0MWIAADBZGm6TExvAADBKChqdUm6e3shAABFGxt1dTMwMAAjJjViR0cyFhCpnnGMiHcK0grrAAAXfElEQVR4nO2d+X/aVtaHJREWIYkwmCAQmwBLSGCBlzi2gZDFpnWaNk7SZGayeLpk2qZ2Uzfd28x0Zjqd5e37zvzN771ikYTulQQ2iPbj80PiBezj55577rlX0vcQQujc3EwgQsS5uVloMSkleb89sNiCUsqqfntgsQWlFAn77YHFzil5sXNKXsxCiecXJWkuLKXkKkVRdV+dMWxhKYnU6j6V9dUZwxaWErDVRaTEp3fqko+uQFt8SlvU1r7fmWDhKQWhT7uUv8vKwlPSjaJ88mNgvwhKq1TeL0f6Nkap5p8nFjNTSu5Ty/55opupXqJ2QcG0u7sQhaWJkkhRKR890c1EaatvvrozNBMlivJ/D7Xw+7giRe2DGA/66c3iUwqoYVVVS6J/vhC/AEoLYeeUvNgvl1JFmIMfA5sbJfHk6eNIjIiGS2os6fpqD5T++fvTORSoHBycRImYWgq7VhpzopSs9TIcR/aOtjNMJt6rBVxe705JvHz5NJ6HdjZJ4NCHrU6G0TovKqLzq+dC6VErw5AkyZU5FvxHM+Rm1rl4daeUvL3hhtrBEj1S96ScA//RLJfpnTi9fC6UEpscTUKTGbJvbKYrOr3Dw4y7vZae2qFsh4Ne0EqTHTjEKTsO4zYPSiXgE8tanCJpuuv0Fi8zbu2P0zpU11iSAeNGt+P0yKGMwx52DpRONnM0LTcAqUZjRImkOzGH97hT4m+vvTelQ58pOTZTVhiSXdFG/pBcT8S+Y/aUYpvlboNlCzLDNhXa5FXXIcQ9zLj3pqVU6RyVFe7tk02GkUmz4Q9EZ05JlHNKq90l334S58xDR9Kaw2GWB0qltX9N5VBsO9euNmXmD/cyzChP6rmyk8C9Z+aU6mSuzHDaCvdFg6tmRi4BXtyHFey7PFBS1zbEaRxqcVw5x8Xb3H81pswYYwYwYQ/7Zk0ptJnrUdUMSN4Z0hTgXJcGWaGDXVc8UboyTfWdj5Pd3U24mmg02zJiqcsB/zoRzF8xW0qBHbJ5j0rd19cSM6U9mMw7mR3M+zxQKly5UpjcodhBrrVMBT/To5odxRKtlWEyJ+Ml5LtmSilQ36TZ9rdUtqonJEY2lrhWjmWVNqdgJp0HSvzGleKkDsUOOiBl/0xdWumzGeUlWlkBDjU1bhO58s6QUuzpJgm8YNsNsu8MbaQBbm+lqoHCgNtE76G8nAn8a9JF7slBh4Ux3Yyzg+GqDoeN1vaaKyRYXbgWapM5K0p8otXh+j6wo+XfoMSUNa1ahh+gi0svlH5/m3pC8ITHP0BUwfJvdchc5bJlTSmvgE8zqJV3NpTEiDx0yWTaiuHUCsidjO4pcgPlofZOrt64dvXFp8VIxcPFg0D2UOPoMX9AlTv6EtfiaAa6x6KiexaUQjsv9A2A3SmD0qjA5GQR8SNcKYmR2rULwO7ez1dKgz8hhPtTog8PWRbhUNWo34yigDlG/EVnT6lEUZTNI/jrTeUSszIqwzOo1deNUqh2//kF3b6rCdJgkvDodZzfoagjDuEQiB/Tx6NEHn9i/3VnTglCopq26QbImJwyFQXMIcIDF0pqRb3fh3ThwT1VTcOfoPJEBFl+bUGH4vZQok0ZwBRLAJjtR5w9JegTVbaPnTlXkqyJGGr/5EyJL1VKvQGlC3dKBVAR1ImQRERRBVSIwgybeVtpJkYrtp3K2VPa151iEE6ZjikabWNs2U37cZozJbGk3ns+pPTgZBnAEQQAikBNuaROSbHHknmvy1VNL+DK4zF59pTywKc9m0swV5riqmseWtZegTtTCtUqietDShfKOpssIYWQlIg6OrZJ1ihyaU02vYDWxivwGWTvVeooYx85MPNHH+Zky9Cy24/Gf4bLjEtnEzdGlN7UJ0iJF9NEHvXH8BQlI9KkqXyj2a7lG7ajphlQSr7IISAZlGhGbli9Zm2LL44S2LTzsJJMnbw+onRNpxQVQCQFkTu71GEOBWlEiSW7mtXj8XV3FvVS1gaJpkdpgGWUbnwsa7Gd8cUXRylChPIEXPifPBhRuqAfxSZV8E0RfRSOmm9wxullLUs3utpYrI2vu7Og9Gh7LFQYJa4fn9I0k2m2mqSNItcay5c4ShVClAhIJXbVoPTvwbfCfBL9+IqqIYMbDBvLaSutNqLitKbKmexQdsxhxGXaH5zckxlYejfKqJ0LzJdjZwMOlNI6pUdG9r7wXOx/SxKT6LfxrfFggsHNrmTIdnnFvnOBA2s9lZ8JJbE7GB2a4eJyKfWP9ZddjtY+KrdROxd9XA+t1QCOUo0AIOCME980KF2DW0FRJdLJEOawMdUbpkqaZRmO0+Jg+WAbR3KcRsQRNOvZwIx2u8dxBhipHNaLhPBy6eVehiM1heRQ49bHZL1WgM9LRElf78V+vXTtxvU7d+78T0UkeB4gzOMuZKZaGgfwsKTWaMrdbrUNI0gBDmFGDSRw85xzpxT84YcpQD55KsuPSzEx+dpbS+s//sRpLbCZAkuyguFEW48tcZTSIogk8A8Run7h2vW7e+/+/PCzh9/uSyL8Jk/gDy+T4ccr1e7e7pHcVuiMst374BPqkyPqEzDh0JTouOmwwo2S2L4F7NVUt6IJf33r5c2llxvfablD9Z4Ch7J9ZFtPBsYq5o0KjlJKABETADuSyvN3nj38bHV1a38/EvXmTra33elsb/YOIuFYECZPlmO15idVGpMEtg1MLpS+f+M3ut169YM3VwxL/m1paWn9L/9X1XLx4yC8dgFHKBffa6Ax0dqxMV9wlPgKkQ8SO/A+wo9397d2IvkJxk8MRANBcfhZcJPRE2d7D7F7gcbF68MXO1L64dWt3wzt1vaEN+9+ufTyyt5PcSantfScmu/oztC0rCGdAvWBcQ0aW3uD9F0iUhJ8SO20j6nV+jsEViujhw2E93Db60Tpe4MRtFeBSdwKra8XW0pG2TwY/qqdwZBhfAJ2afRuLKVAnoi43/7kyZKDYpPGOURrrpREafkNMyWQnQ7zE9zlEb25LhKxhGlGBA8xiXISSkQWVzpObsUOboHzTCmfTquX/vvn/wzsz5IaTiynvWeB0PrS52NfKmESwESUkrhLeFPYzqkpSYFAIFUoFqVEQpISUr5YSIGvTHAF7Mv1VEqtWH76gf3UaWJKxBnNN2ihnnN0u1ISi4FoNBowG/x8ginHB/hwYEsyX5GIbeNzkmdKZ2ku0Z1xoySkoggLSJOMJF9ZDgctSWTHyScfKBG2Dd5klKQAilI0OtkNDEIlbYm+UM9xzs2f0pOOU3S7UEpWigG0pSdxX01JkvXHRzIOTvlAiTh2GjYXSoWClA5L6TRI2iPLS2nwlXzY+5xLplN1wfpgsugYTD5Qim07ZCYXSrwk5YWUboJQKBQEQf9MKErSJFOuEJYCY8VNxAES7QMl4qnDsLnmJUIMpgCfYh5asVgAHwspYxPkzcRwWB2rHYKb+ETgC6U84nqmd0pnYemg/Y+t4zOTL5SIY/wyNx9KgbB9M5EsY0PcH0oBfHTPhxIhIvbHCWwl5w8lIutzLCEthB87fygVscPmIyXxcMEoxbBHA35SWrRYimFXOR8pBfB1nD+UEshrmj5TwjvlE6VLOHf8pORQfftD6QBbMPlI6fGC1Ut8z+96CWXyglFy2DP5RymJLwT8ofQIv5Hzj1IAf6rrD6U8/lTXP0qpDktjjPGFUjiD84clfaMU245j7enoVXOkVMH70xmqY80/L8Xw5n6fwAws5OCQOHzNL1bnZJ52TsmLnVPyYueUvNiiUvJbe9FqkBIfxVyi9M2C9YjfLhgWTeqU+k/9nBvOAos64yrTqwbNwhaU0nn29mLnlLzYOSUvdk7Ji51T8mKLSilU2cnOUU3UxRaUUoiidii/hesNG6cU3d0/wzuYJ7YhpfR+gBCpxZBAJ+yUQAW8CJSgFSn77UaCOEdnDBujVNnfWRBKRYpCJIPLU0tnnsqslAJUsL4glEISoqFG8vJlX7o1WCnt1ojFiKUk/G/X1pwltLHhS6VgoaQCt3Z87a4zpLRDFeE6N/5t/vJUcoenNjMlntqq1/ep1VNIMJ/WTJUAMFtvLfHy2m/n7hMxRqkWqUX2qbqPbSxGeSkpqcv20QKU/veMfhMfSMHUwntqEmurKlfHZ9wkD+yiLRlN8bpD7i912aHwG2unFK4fulSRtzu9p7Ga3JOfhkW3l9soCfkxShun9CuY7W1vy7XYU7l3MTv+w8fNbR/3x7OJpYSc4Vg2t9KmGZZhM4ejp6sx5rpDSW5cdvkRLr/gkGRoOleOM8AhWpFLjpzcKC2vnUEpwNc7utgC1+pL/NAMKdsl6szmrjF4qsU3dKzpd1FlqoMHnDmt67Q4uFGqrG14FDXAW/I4078bRxtpjZLcNlYmGporpWn0YUcWKPeVFkzCazTXc5C9dKMkTad8bLZkC/ikMTRJx01qcLmeU9Z0j6VTCOoHeiCkYTBZZNm5A/w73CiFNq6cti/ZlqxxzH8ONNos8w+i3alXnRdK06ZvkWpqHPm4bJX1JNkOPjhdT+E2ph+zvtUzCtVVcn/4NMM2zTcxMxihYd3cz5fem5YSf5xrUrKWEw8YRjbfBocWGtbNAyVKnM6dvhU7uXaDrrY5ocGZhg6qRO3h55w7pd9OSymi5apapqu8HdY40/NVLElrD3HvcaX08O71uyfhkODS5gVrYFk7IjlWYRoKJ4+ejaPbUEG3hV0Y3Cml125P5VHoMKd0OYZUmKZJBR2kKJZkuwci5k3OlNQTqHj44LgelobCP55q55E9iWsfU/UVEDs0bdGKZ2DuxK4r7pTCa9MlzPtkg/o4C6XgABZDUV/TFfVJTC8bR0pJ9dO7fcmsTyPpwuCILjhBI+VQ9pDrhXdT93U1IVMaoI84sOQ1cmW0Vx4o5adafFM7jdxRngo+0zOkIcsO6kqGZFY0GiHITDhTEsKl+9f60mvXT/KREkwjRYLw3G02kD0kWVqjPjnsK1Oxxg3xbJclOaXNomSioXno0zTFaUXs6TYouBvU0WZfVIg2tOIV8GEOFAZIEXRHSrVS5eJIhrWUF5JEmiikvO4zoaC+3jEKlNoDLT2T7vGRXK7KCk0r6HYInvo0TZa++cRBR1fSZzNDQX2TxHBmT241W1CHFdV4wIFSKF05uTOkdONeMazLskUIjNwh2iWLmWKpCjYFsHriesjf74HS5SvUBLsCsVRWxpXyzFUu7JGiwBoToVvtTKkUOTFUIWtw0EWVqPCEa+tyUUXJUlpk/kFwD3YJSKUg9x0K8dnzq88vVVLpmof9XPDSYcYu28e2jdKbAYlcd8guNUw4UhJrtYShMHrnPvxaHWpoq84nMnyEaqGUdM37AeNjdIi7Uird01178am0PKxRRJxboR2qiXKIKxtfNFTQUV2tkJQGiScZThiavld13eRiEEy5lOMSrJ96op6A4VomFXSjZROD2j+5UBIj9we54GktXxhIA4sYjS8BOmR3hzT31LCo69u3TkhKESIkEPB3JgxN32t6IIppsMQFHS8B6wL2VcTjXRkZ6RQbR+yfnCnlK+pw8b16T4osi+BrEo9ZfHn9rLptHzbL5tuUMxES/0hKFQgCZp8nRixdeDwAWOKd07fuFOIhONrcPc50hkJyiJYozpRqaqQ6dOt3lWKBBx6nCnD9RVj/RL+NUNRfMbaVrFm83i7xj6RUgyL+cGQemZSP7+rfgsqjzpR2MDOOMTllEbBH6Pw7UxLDJWPxvXovL+mn4FkoZokynRJCN8SiqN8y47NJ/CMp1fszC9SFJuXjGzDLAkfSYsix+oZjt4J4FNbkFKjhzC+w6/w7UwpGzIvvB7W+X2BNQU+5InAIpSRqdGkiubYl1pjxdRcTSyArwYEJDXsgXHv96oMPAWExBL4uONcpeaqBel7YUNSnta4l1GjNlncdKSUjddPi+/ye/gYoj96X07VZ9iMF+RSssazFZYvH9Pi6i6RUgvrGcEMSgvrQN+58uP/+s2fvU/v62hcl8M3x+lZGCtgPKdGc0h3TQefk8UUcQ2mwJ+HTpsX3df0EXUiBSEqh9yziJvop7wElNtce70swLvGPpKSv9wUQOk+uvvnOuz/3RX0rnk/j1fHmDDQLyl69hwXNsnG5agt/2+4JQykLIwYu/GZBfX3QQK7UdeSRZlOiYhlm0MOCZshGqz1OkY1bl3EkJZCV1CSY6qDS+Pbh1j61W0dc0MSbaJWBZLl49bFCg0ISdm4stzOIXinj+RJLaSiob1p8X+jfqkGXMfNUsDwrTLN05+JFPVGynFItNxCatWOpEl17Z6E6tBoUU1DqLDDx3R4Jo/0Cy2Q2n6qf//WIAxuURmtFYZAPN4+HuBMlGEuPjEYfF+7wfUqSyOOe8alnjNYnjNarhT//ssqyzXiz1dSQDo1130VTkoKwXJr+9oWafv2NpjmyI5dCr60v/aXJsazcYXDS7OMN0jCUaiAl6WkxaBLUfwATU7IEKOFmHMEf690FYCvr7YNE6KubS2txltNkJYd7IJ21NCXE7OPqROpU91gmyvFMJr4tV1JE4K2lpbVmTmtWqysNEiepz21aOsdgKFUIvqRTGgjqX7h29cb1G+8UeSIpgq8X8ItvpaeQmfhmWQ1Chf/1242csgIcitM4DQjLtQIMpZREiJOzMVvsJBGLBVKf/31p/cevNaZHlZvtZpkq4xTsOdkcuhhK4SSYb8uDxff1N3/37bvPHj58n8qG+n9K2uGwOZnXHRL+8XLp5dpPdKZFVYFDXWoFp6RNHxuYsAqxk3MZt+Dfbt5cWnp55Tsl19kRU50cy3J0Yw9VcUJjZFOM4yqBKNxsA98S1+989OzhKlh8qa2817wp/B069M0/f9JymxEinGFYhiPbu8jqDqam49Fx4+zuihfWl9a/+XGvqeW0FtzP9jV0aa7ZRToFL4obJzsYSkkVHgTW9MV3H9hWpSh6dugrMGTfrH3dpnNxXbu/q9Nh6TJqaw5dZXrDcZsZJf7l0ntft7VcTpFVfSIMZaIZBavFaHRHwtXeWbjDzAu8GAwGRXEih4LrNz/+rpHJcZ2+wj8RG2jocjihEw/63qe1wM2XyTS8WUkaJouTwQ4Xr6LpruABtv1g8RWncei1pbeISrUnZ0cTuz6kgXFnLpSWhDHJckdlX2+UiB0iNKWg/mtL66LVIdFFBH0OlJIvbYr6KQd1WK+UghViyovMYNjGz59OnEXQ50CJeO0tkZBqlm43WUfdam+KZ9PfTvnVl/DU13IX3rHzsM1HWUgQ8lnzrXhJ2TnEZ68sVApmK6aBS207JoE5UUqnw5a+pXh12HlRSlei5itJdSd35qVSFUrVJMuuoeu3on4gnTYfjzmrss+HEl8ppqxHdsW4UyaYPSUhX7Ie1TlK/M+HUiGQLo21dHNsiTJ7SmqwYu2c4BhM86GUDBfVgPU0wykzzUE9T0hLQtpSxDlJ/M8pLwmVdMkaSzy6X+m8KBGqqlrvAwhs4oNpTpRKAVt3QIcWUnOglBJsPziC1/X1Tin5xfb2F9OWcstF+9Vt/OI7B0qianuUgsdL/Hum9D1sj3br1hcTtyLsG+Lw8BG2nc08ZhziIEHFLnMeKQVHzQhvvTqrmflrU0Hn2+Y2e29MGU7j9iujFHhl7dh468/CWTw7+6vqzpCqF9uv/mQw+tOr7e8Lq2eACd8MwSdKp8lLUkpKhE/U0tASieV0EXMh/oyc8onSB9Ovcbw0ENiL9ptaDWQIz0AI5dJpTnRnYXhZdldKAQHZi/AMnL+4YFrxDv1ZXCkV0a0IC6euBxxk/v2hFMV3HnGjlMR0bJyk/SfaHJY4fyjhCwE3SoG6VEwhZEBTxeX6KZc5h6FjfaHk0J/FhVKqEBXyUjgtSenlMLRl+GE4nRdS4VNSisU5BmO5D0avmiMllcQ5xLkp6kcLUh52Ioa9GgW9aWMRfJ6XisJppWtSrYtYc7+2OwML4/0pD5d0h9qb55Oh4MBCYnKypwdPaQuqC7dgdk7Ji51T8mLnlH6Bdk7Ji51T8mIhQhgt9+eGsZDw/9rks3fafQ3PAAAAAElFTkSuQmCC">
            <a:extLst>
              <a:ext uri="{FF2B5EF4-FFF2-40B4-BE49-F238E27FC236}">
                <a16:creationId xmlns:a16="http://schemas.microsoft.com/office/drawing/2014/main" id="{9A150CA6-DEAE-4658-AE6A-6FFFC65E145B}"/>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509128"/>
            <a:ext cx="4049455" cy="2377154"/>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symbol pro obsah 2"/>
          <p:cNvSpPr>
            <a:spLocks noGrp="1"/>
          </p:cNvSpPr>
          <p:nvPr>
            <p:ph idx="1"/>
          </p:nvPr>
        </p:nvSpPr>
        <p:spPr>
          <a:xfrm>
            <a:off x="3716515" y="2682433"/>
            <a:ext cx="5247973" cy="3215749"/>
          </a:xfrm>
        </p:spPr>
        <p:txBody>
          <a:bodyPr>
            <a:normAutofit/>
          </a:bodyPr>
          <a:lstStyle/>
          <a:p>
            <a:r>
              <a:rPr lang="cs-CZ" sz="2100" dirty="0"/>
              <a:t>I. Pavlov &amp; J.B. Watson</a:t>
            </a:r>
          </a:p>
          <a:p>
            <a:r>
              <a:rPr lang="en-GB" sz="2100" dirty="0"/>
              <a:t>Learning is a result of pairing of </a:t>
            </a:r>
            <a:r>
              <a:rPr lang="cs-CZ" sz="2100" dirty="0"/>
              <a:t>a </a:t>
            </a:r>
            <a:r>
              <a:rPr lang="en-GB" sz="2100" dirty="0"/>
              <a:t>unconditioned stimulus with a neutral</a:t>
            </a:r>
            <a:r>
              <a:rPr lang="cs-CZ" sz="2100" dirty="0"/>
              <a:t> </a:t>
            </a:r>
            <a:r>
              <a:rPr lang="en-GB" sz="2100" dirty="0"/>
              <a:t>stimulus. After repetition of such paring, original reaction to unconditioned stimulus becomes conditioned</a:t>
            </a:r>
            <a:r>
              <a:rPr lang="cs-CZ" sz="2100" dirty="0"/>
              <a:t> to </a:t>
            </a:r>
            <a:r>
              <a:rPr lang="en-GB" sz="2100" dirty="0"/>
              <a:t>the originally neutral</a:t>
            </a:r>
            <a:r>
              <a:rPr lang="cs-CZ" sz="2100" dirty="0"/>
              <a:t> stimulus</a:t>
            </a:r>
            <a:r>
              <a:rPr lang="en-GB" sz="2100" dirty="0"/>
              <a:t>.</a:t>
            </a:r>
          </a:p>
        </p:txBody>
      </p:sp>
    </p:spTree>
    <p:extLst>
      <p:ext uri="{BB962C8B-B14F-4D97-AF65-F5344CB8AC3E}">
        <p14:creationId xmlns:p14="http://schemas.microsoft.com/office/powerpoint/2010/main" val="360263765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fontScale="92500" lnSpcReduction="20000"/>
          </a:bodyPr>
          <a:lstStyle/>
          <a:p>
            <a:r>
              <a:rPr lang="en-GB" dirty="0"/>
              <a:t>M. Klein – object relation theory</a:t>
            </a:r>
          </a:p>
          <a:p>
            <a:r>
              <a:rPr lang="en-GB" dirty="0"/>
              <a:t>Birth and first months are extremely stressful for the child. Chaos, anger, fear are the dominant emotions – they must be cultivated in contact with parenting figure. Parenting figure is internalised as a mental object – parent (mother) within </a:t>
            </a:r>
          </a:p>
          <a:p>
            <a:r>
              <a:rPr lang="en-GB" dirty="0"/>
              <a:t>Relationship with this internalized object affects social relationships throughout our lives - what develops in early childhood stays for lifetime</a:t>
            </a:r>
          </a:p>
          <a:p>
            <a:r>
              <a:rPr lang="en-GB" dirty="0"/>
              <a:t>Good object relation </a:t>
            </a:r>
            <a:r>
              <a:rPr lang="cs-CZ" dirty="0"/>
              <a:t>=</a:t>
            </a:r>
            <a:r>
              <a:rPr lang="en-GB" dirty="0"/>
              <a:t> good affect regulation (positive mood, ability to cope with unpleasant, more resilient), poor object relation </a:t>
            </a:r>
            <a:r>
              <a:rPr lang="cs-CZ" dirty="0"/>
              <a:t>=</a:t>
            </a:r>
            <a:r>
              <a:rPr lang="en-GB" dirty="0"/>
              <a:t> poor affect regulation. </a:t>
            </a:r>
          </a:p>
          <a:p>
            <a:endParaRPr lang="en-GB" dirty="0"/>
          </a:p>
          <a:p>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60543391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3240360"/>
          </a:xfrm>
        </p:spPr>
        <p:txBody>
          <a:bodyPr>
            <a:normAutofit fontScale="70000" lnSpcReduction="20000"/>
          </a:bodyPr>
          <a:lstStyle/>
          <a:p>
            <a:r>
              <a:rPr lang="en-GB" dirty="0"/>
              <a:t>H. Harlow, J. Bowlby, M. Ainsworth – attachment theory</a:t>
            </a:r>
          </a:p>
          <a:p>
            <a:r>
              <a:rPr lang="cs-CZ" u="sng" dirty="0">
                <a:hlinkClick r:id="rId2"/>
              </a:rPr>
              <a:t>https://www.youtube.com/watch?v=OrNBEhzjg8I</a:t>
            </a:r>
            <a:endParaRPr lang="cs-CZ" dirty="0"/>
          </a:p>
          <a:p>
            <a:endParaRPr lang="en-GB" dirty="0"/>
          </a:p>
          <a:p>
            <a:r>
              <a:rPr lang="en-GB" dirty="0"/>
              <a:t>Children internalize cognitive and affective representation of self and others based on their early attachment experiences. </a:t>
            </a:r>
          </a:p>
          <a:p>
            <a:r>
              <a:rPr lang="en-GB" dirty="0"/>
              <a:t>Attachment to the parenting figure (significant other) is created especially in the first 6 months.</a:t>
            </a:r>
          </a:p>
          <a:p>
            <a:r>
              <a:rPr lang="en-GB" dirty="0"/>
              <a:t>Attachment attitudes are persistent and lead our relationship to others and our affective regulation during our lives </a:t>
            </a:r>
          </a:p>
          <a:p>
            <a:endParaRPr lang="en-GB" dirty="0"/>
          </a:p>
          <a:p>
            <a:endParaRPr lang="en-GB" dirty="0"/>
          </a:p>
          <a:p>
            <a:endParaRPr lang="en-US" dirty="0"/>
          </a:p>
          <a:p>
            <a:endParaRPr lang="cs-CZ" dirty="0"/>
          </a:p>
          <a:p>
            <a:endParaRPr lang="en-US" dirty="0"/>
          </a:p>
          <a:p>
            <a:endParaRPr lang="cs-CZ" dirty="0"/>
          </a:p>
        </p:txBody>
      </p:sp>
      <p:pic>
        <p:nvPicPr>
          <p:cNvPr id="4" name="Picture 2" descr="https://latherapyspot.files.wordpress.com/2011/12/picture-5.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68279" y="3700089"/>
            <a:ext cx="7272808" cy="309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567258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a:bodyPr>
          <a:lstStyle/>
          <a:p>
            <a:r>
              <a:rPr lang="en-GB" dirty="0"/>
              <a:t>Insecure attachment is strongly related to lifetime depressiveness and affective disorders, low self-esteem, lower social support. It creates fertile ground for substance use and other behavioural addictions</a:t>
            </a:r>
          </a:p>
          <a:p>
            <a:r>
              <a:rPr lang="en-GB" dirty="0"/>
              <a:t>Self-medication model does not explain all cases of addiction – many addicts d</a:t>
            </a:r>
            <a:r>
              <a:rPr lang="cs-CZ" dirty="0"/>
              <a:t>o</a:t>
            </a:r>
            <a:r>
              <a:rPr lang="en-GB" dirty="0"/>
              <a:t> not have affective difficulties, insecure attachment, child trauma or neglect. </a:t>
            </a:r>
          </a:p>
          <a:p>
            <a:endParaRPr lang="en-GB" dirty="0"/>
          </a:p>
          <a:p>
            <a:endParaRPr lang="en-GB" dirty="0"/>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167515891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p:cNvSpPr>
            <a:spLocks noGrp="1"/>
          </p:cNvSpPr>
          <p:nvPr>
            <p:ph type="title"/>
          </p:nvPr>
        </p:nvSpPr>
        <p:spPr>
          <a:xfrm>
            <a:off x="3724072" y="629268"/>
            <a:ext cx="4939868" cy="1286160"/>
          </a:xfrm>
        </p:spPr>
        <p:txBody>
          <a:bodyPr anchor="b">
            <a:normAutofit/>
          </a:bodyPr>
          <a:lstStyle/>
          <a:p>
            <a:pPr>
              <a:lnSpc>
                <a:spcPct val="90000"/>
              </a:lnSpc>
            </a:pPr>
            <a:r>
              <a:rPr lang="en-GB" sz="3700"/>
              <a:t>DEVELOPMENTAL MODEL OF ADDICTION</a:t>
            </a:r>
            <a:endParaRPr lang="cs-CZ" sz="3700"/>
          </a:p>
        </p:txBody>
      </p:sp>
      <p:pic>
        <p:nvPicPr>
          <p:cNvPr id="5" name="Obrázek 4">
            <a:extLst>
              <a:ext uri="{FF2B5EF4-FFF2-40B4-BE49-F238E27FC236}">
                <a16:creationId xmlns:a16="http://schemas.microsoft.com/office/drawing/2014/main" id="{EE36578C-96C4-4A91-891A-F347D17D99E2}"/>
              </a:ext>
            </a:extLst>
          </p:cNvPr>
          <p:cNvPicPr>
            <a:picLocks noChangeAspect="1"/>
          </p:cNvPicPr>
          <p:nvPr/>
        </p:nvPicPr>
        <p:blipFill rotWithShape="1">
          <a:blip r:embed="rId2">
            <a:extLst>
              <a:ext uri="{28A0092B-C50C-407E-A947-70E740481C1C}">
                <a14:useLocalDpi xmlns:a14="http://schemas.microsoft.com/office/drawing/2010/main" val="0"/>
              </a:ext>
            </a:extLst>
          </a:blip>
          <a:srcRect l="50427" r="20677"/>
          <a:stretch/>
        </p:blipFill>
        <p:spPr>
          <a:xfrm>
            <a:off x="20" y="10"/>
            <a:ext cx="3476673" cy="6857990"/>
          </a:xfrm>
          <a:prstGeom prst="rect">
            <a:avLst/>
          </a:prstGeom>
          <a:effectLst/>
        </p:spPr>
      </p:pic>
      <p:cxnSp>
        <p:nvCxnSpPr>
          <p:cNvPr id="10" name="Straight Connector 9">
            <a:extLst>
              <a:ext uri="{FF2B5EF4-FFF2-40B4-BE49-F238E27FC236}">
                <a16:creationId xmlns:a16="http://schemas.microsoft.com/office/drawing/2014/main" id="{A7F400EE-A8A5-48AF-B4D6-291B52C6F0B0}"/>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3810700" y="2115117"/>
            <a:ext cx="4732020" cy="0"/>
          </a:xfrm>
          <a:prstGeom prst="line">
            <a:avLst/>
          </a:prstGeom>
          <a:ln w="19050">
            <a:solidFill>
              <a:srgbClr val="EE7AD1"/>
            </a:solidFill>
          </a:ln>
        </p:spPr>
        <p:style>
          <a:lnRef idx="1">
            <a:schemeClr val="accent1"/>
          </a:lnRef>
          <a:fillRef idx="0">
            <a:schemeClr val="accent1"/>
          </a:fillRef>
          <a:effectRef idx="0">
            <a:schemeClr val="accent1"/>
          </a:effectRef>
          <a:fontRef idx="minor">
            <a:schemeClr val="tx1"/>
          </a:fontRef>
        </p:style>
      </p:cxnSp>
      <p:sp>
        <p:nvSpPr>
          <p:cNvPr id="3" name="Zástupný symbol pro obsah 2"/>
          <p:cNvSpPr>
            <a:spLocks noGrp="1"/>
          </p:cNvSpPr>
          <p:nvPr>
            <p:ph idx="1"/>
          </p:nvPr>
        </p:nvSpPr>
        <p:spPr>
          <a:xfrm>
            <a:off x="3724073" y="2438400"/>
            <a:ext cx="4939867" cy="3785419"/>
          </a:xfrm>
        </p:spPr>
        <p:txBody>
          <a:bodyPr>
            <a:normAutofit/>
          </a:bodyPr>
          <a:lstStyle/>
          <a:p>
            <a:pPr>
              <a:lnSpc>
                <a:spcPct val="90000"/>
              </a:lnSpc>
            </a:pPr>
            <a:r>
              <a:rPr lang="en-GB" sz="1400"/>
              <a:t>Two main risk periods – early childhood (attachment) and adolescence</a:t>
            </a:r>
          </a:p>
          <a:p>
            <a:pPr>
              <a:lnSpc>
                <a:spcPct val="90000"/>
              </a:lnSpc>
            </a:pPr>
            <a:r>
              <a:rPr lang="en-GB" sz="1400"/>
              <a:t>E. Erikson – psychosocial stages of development – adolescence is about identity crisis, time of storm and stress, and increasing power of peer groups. Substance use may develop as a mean to gain status in peer groups, it may become part of personal and social </a:t>
            </a:r>
            <a:r>
              <a:rPr lang="en-GB" sz="1400" b="1"/>
              <a:t>identity</a:t>
            </a:r>
          </a:p>
          <a:p>
            <a:pPr>
              <a:lnSpc>
                <a:spcPct val="90000"/>
              </a:lnSpc>
            </a:pPr>
            <a:r>
              <a:rPr lang="en-GB" sz="1400"/>
              <a:t>Addiction may be understood as an </a:t>
            </a:r>
            <a:r>
              <a:rPr lang="en-GB" sz="1400" b="1"/>
              <a:t>externalized pathological behaviour</a:t>
            </a:r>
            <a:r>
              <a:rPr lang="en-GB" sz="1400"/>
              <a:t>. Externalized behaviour includes conduct problems (verbal and physical aggression, lying, risk taking, vandalism), ADHD, various addictions</a:t>
            </a:r>
            <a:endParaRPr lang="cs-CZ" sz="1400"/>
          </a:p>
          <a:p>
            <a:pPr>
              <a:lnSpc>
                <a:spcPct val="90000"/>
              </a:lnSpc>
            </a:pPr>
            <a:r>
              <a:rPr lang="en-GB" sz="1400"/>
              <a:t>Any externalized behaviour may be replaced by another externalized behaviour</a:t>
            </a:r>
            <a:endParaRPr lang="cs-CZ" sz="1400"/>
          </a:p>
          <a:p>
            <a:pPr>
              <a:lnSpc>
                <a:spcPct val="90000"/>
              </a:lnSpc>
            </a:pPr>
            <a:r>
              <a:rPr lang="en-GB" sz="1400"/>
              <a:t>Externalized behaviour may occur in childhood as a reflection of internalized disorders (anxiety, trauma,</a:t>
            </a:r>
            <a:r>
              <a:rPr lang="cs-CZ" sz="1400"/>
              <a:t> </a:t>
            </a:r>
            <a:r>
              <a:rPr lang="en-GB" sz="1400"/>
              <a:t>neglecting parental approach)</a:t>
            </a:r>
            <a:endParaRPr lang="cs-CZ" sz="1400"/>
          </a:p>
          <a:p>
            <a:pPr>
              <a:lnSpc>
                <a:spcPct val="90000"/>
              </a:lnSpc>
            </a:pPr>
            <a:endParaRPr lang="cs-CZ" sz="1400"/>
          </a:p>
        </p:txBody>
      </p:sp>
    </p:spTree>
    <p:extLst>
      <p:ext uri="{BB962C8B-B14F-4D97-AF65-F5344CB8AC3E}">
        <p14:creationId xmlns:p14="http://schemas.microsoft.com/office/powerpoint/2010/main" val="312440061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884722B-EE8E-4EBF-A778-6B0A17D0300C}"/>
              </a:ext>
            </a:extLst>
          </p:cNvPr>
          <p:cNvSpPr>
            <a:spLocks noGrp="1"/>
          </p:cNvSpPr>
          <p:nvPr>
            <p:ph type="title"/>
          </p:nvPr>
        </p:nvSpPr>
        <p:spPr/>
        <p:txBody>
          <a:bodyPr>
            <a:normAutofit fontScale="90000"/>
          </a:bodyPr>
          <a:lstStyle/>
          <a:p>
            <a:r>
              <a:rPr lang="en-US" dirty="0"/>
              <a:t>Addiction and classical conditioning</a:t>
            </a:r>
          </a:p>
        </p:txBody>
      </p:sp>
      <p:sp>
        <p:nvSpPr>
          <p:cNvPr id="3" name="Zástupný obsah 2">
            <a:extLst>
              <a:ext uri="{FF2B5EF4-FFF2-40B4-BE49-F238E27FC236}">
                <a16:creationId xmlns:a16="http://schemas.microsoft.com/office/drawing/2014/main" id="{CB8DB6A9-6978-438C-A02A-2DC301700528}"/>
              </a:ext>
            </a:extLst>
          </p:cNvPr>
          <p:cNvSpPr>
            <a:spLocks noGrp="1"/>
          </p:cNvSpPr>
          <p:nvPr>
            <p:ph idx="1"/>
          </p:nvPr>
        </p:nvSpPr>
        <p:spPr>
          <a:xfrm>
            <a:off x="457200" y="1600200"/>
            <a:ext cx="8229600" cy="4983162"/>
          </a:xfrm>
        </p:spPr>
        <p:txBody>
          <a:bodyPr>
            <a:normAutofit fontScale="85000" lnSpcReduction="20000"/>
          </a:bodyPr>
          <a:lstStyle/>
          <a:p>
            <a:r>
              <a:rPr lang="cs-CZ" dirty="0"/>
              <a:t>D</a:t>
            </a:r>
            <a:r>
              <a:rPr lang="en-GB" dirty="0"/>
              <a:t>rug effects are strongly influenced by the context in which the drug is administered. </a:t>
            </a:r>
            <a:r>
              <a:rPr lang="cs-CZ" dirty="0" err="1"/>
              <a:t>The</a:t>
            </a:r>
            <a:r>
              <a:rPr lang="cs-CZ" dirty="0"/>
              <a:t> c</a:t>
            </a:r>
            <a:r>
              <a:rPr lang="en-GB" dirty="0" err="1"/>
              <a:t>ontext</a:t>
            </a:r>
            <a:r>
              <a:rPr lang="en-GB" dirty="0"/>
              <a:t> usually refers to the physical environment in which the drug is given. </a:t>
            </a:r>
            <a:endParaRPr lang="cs-CZ" dirty="0"/>
          </a:p>
          <a:p>
            <a:r>
              <a:rPr lang="cs-CZ" dirty="0"/>
              <a:t>D</a:t>
            </a:r>
            <a:r>
              <a:rPr lang="en-GB" dirty="0"/>
              <a:t>rug effect is paired with environmental stimuli – </a:t>
            </a:r>
            <a:r>
              <a:rPr lang="en-GB" b="1" dirty="0"/>
              <a:t>cues</a:t>
            </a:r>
            <a:r>
              <a:rPr lang="en-GB" dirty="0"/>
              <a:t> and they may trigger </a:t>
            </a:r>
            <a:r>
              <a:rPr lang="en-GB" b="1" dirty="0"/>
              <a:t>craving</a:t>
            </a:r>
            <a:r>
              <a:rPr lang="en-GB" dirty="0"/>
              <a:t> – overwhelming desire for the substance/behaviour</a:t>
            </a:r>
            <a:endParaRPr lang="cs-CZ" dirty="0"/>
          </a:p>
          <a:p>
            <a:r>
              <a:rPr lang="en-GB" dirty="0"/>
              <a:t>Classical conditioning is behind key factors of addiction – craving, withdrawal</a:t>
            </a:r>
            <a:r>
              <a:rPr lang="cs-CZ" dirty="0"/>
              <a:t> </a:t>
            </a:r>
            <a:r>
              <a:rPr lang="en-US" dirty="0"/>
              <a:t>symptoms</a:t>
            </a:r>
            <a:r>
              <a:rPr lang="en-GB" dirty="0"/>
              <a:t>, relapse</a:t>
            </a:r>
          </a:p>
          <a:p>
            <a:r>
              <a:rPr lang="en-US" b="1" dirty="0"/>
              <a:t>Conditioned drug </a:t>
            </a:r>
            <a:r>
              <a:rPr lang="cs-CZ" b="1" dirty="0"/>
              <a:t>tolerance</a:t>
            </a:r>
            <a:r>
              <a:rPr lang="cs-CZ" dirty="0"/>
              <a:t>: t</a:t>
            </a:r>
            <a:r>
              <a:rPr lang="en-US" dirty="0" err="1"/>
              <a:t>olerance</a:t>
            </a:r>
            <a:r>
              <a:rPr lang="en-GB" dirty="0"/>
              <a:t> and sensitization to the behavioural effects of drugs are expressed in the environment in which the drug is chronically administered but not in an environment not previously associated with the drug</a:t>
            </a:r>
            <a:r>
              <a:rPr lang="cs-CZ" dirty="0"/>
              <a:t>.</a:t>
            </a:r>
          </a:p>
        </p:txBody>
      </p:sp>
    </p:spTree>
    <p:extLst>
      <p:ext uri="{BB962C8B-B14F-4D97-AF65-F5344CB8AC3E}">
        <p14:creationId xmlns:p14="http://schemas.microsoft.com/office/powerpoint/2010/main" val="35188060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5904656"/>
          </a:xfrm>
        </p:spPr>
        <p:txBody>
          <a:bodyPr>
            <a:normAutofit fontScale="92500" lnSpcReduction="20000"/>
          </a:bodyPr>
          <a:lstStyle/>
          <a:p>
            <a:r>
              <a:rPr lang="en-GB" b="1" dirty="0"/>
              <a:t>Cue reactivity </a:t>
            </a:r>
            <a:r>
              <a:rPr lang="en-GB" dirty="0"/>
              <a:t>– learned response that involves psychological and physiological reactions to drug related cues</a:t>
            </a:r>
            <a:endParaRPr lang="cs-CZ" dirty="0"/>
          </a:p>
          <a:p>
            <a:r>
              <a:rPr lang="en-GB" dirty="0"/>
              <a:t>Cues are the most important factors of relapse</a:t>
            </a:r>
            <a:endParaRPr lang="cs-CZ" dirty="0"/>
          </a:p>
          <a:p>
            <a:r>
              <a:rPr lang="en-US" dirty="0"/>
              <a:t>Withdrawal model</a:t>
            </a:r>
            <a:r>
              <a:rPr lang="cs-CZ" dirty="0"/>
              <a:t> – </a:t>
            </a:r>
            <a:r>
              <a:rPr lang="en-US" dirty="0"/>
              <a:t>cue reactivity should resemble withdrawal-like states</a:t>
            </a:r>
            <a:r>
              <a:rPr lang="cs-CZ" dirty="0"/>
              <a:t> (</a:t>
            </a:r>
            <a:r>
              <a:rPr lang="en-GB" dirty="0"/>
              <a:t>i.e. should produce opposite to the drug effect)</a:t>
            </a:r>
          </a:p>
          <a:p>
            <a:r>
              <a:rPr lang="en-GB" dirty="0"/>
              <a:t>Incentive model –</a:t>
            </a:r>
            <a:r>
              <a:rPr lang="cs-CZ" dirty="0"/>
              <a:t> </a:t>
            </a:r>
            <a:r>
              <a:rPr lang="en-GB" dirty="0"/>
              <a:t>cue reactivity </a:t>
            </a:r>
            <a:r>
              <a:rPr lang="en-US" dirty="0"/>
              <a:t>should be similar to positive motivational state (i.e. should produce somewhat similar to the drug effect)</a:t>
            </a:r>
          </a:p>
          <a:p>
            <a:r>
              <a:rPr lang="cs-CZ" dirty="0"/>
              <a:t>W</a:t>
            </a:r>
            <a:r>
              <a:rPr lang="en-US" dirty="0"/>
              <a:t>e usually see mix of these two reactions, however, in alcohol/cocaine/tobacco/behavioral addictions incentive reaction is stronger while in heroin withdrawal reaction is stronger</a:t>
            </a:r>
            <a:endParaRPr lang="cs-CZ" dirty="0"/>
          </a:p>
          <a:p>
            <a:endParaRPr lang="cs-CZ" dirty="0"/>
          </a:p>
          <a:p>
            <a:endParaRPr lang="en-US" dirty="0"/>
          </a:p>
          <a:p>
            <a:endParaRPr lang="cs-CZ" dirty="0"/>
          </a:p>
        </p:txBody>
      </p:sp>
    </p:spTree>
    <p:extLst>
      <p:ext uri="{BB962C8B-B14F-4D97-AF65-F5344CB8AC3E}">
        <p14:creationId xmlns:p14="http://schemas.microsoft.com/office/powerpoint/2010/main" val="175391048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obsah 2">
            <a:extLst>
              <a:ext uri="{FF2B5EF4-FFF2-40B4-BE49-F238E27FC236}">
                <a16:creationId xmlns:a16="http://schemas.microsoft.com/office/drawing/2014/main" id="{6927F7C9-8D73-4B54-A146-C4B47BE69157}"/>
              </a:ext>
            </a:extLst>
          </p:cNvPr>
          <p:cNvSpPr>
            <a:spLocks noGrp="1"/>
          </p:cNvSpPr>
          <p:nvPr>
            <p:ph idx="1"/>
          </p:nvPr>
        </p:nvSpPr>
        <p:spPr/>
        <p:txBody>
          <a:bodyPr/>
          <a:lstStyle/>
          <a:p>
            <a:r>
              <a:rPr lang="en-GB" dirty="0"/>
              <a:t>Prevention and treatment should focus on blockade of cues</a:t>
            </a:r>
            <a:r>
              <a:rPr lang="cs-CZ" dirty="0"/>
              <a:t> (</a:t>
            </a:r>
            <a:r>
              <a:rPr lang="en-GB" dirty="0"/>
              <a:t>e.g. via cue exposure</a:t>
            </a:r>
            <a:r>
              <a:rPr lang="cs-CZ" dirty="0"/>
              <a:t>) </a:t>
            </a:r>
            <a:r>
              <a:rPr lang="en-GB" dirty="0"/>
              <a:t>– associations then become gradually weaker and weaker</a:t>
            </a:r>
            <a:r>
              <a:rPr lang="cs-CZ" dirty="0"/>
              <a:t> – </a:t>
            </a:r>
            <a:r>
              <a:rPr lang="en-GB" dirty="0"/>
              <a:t>it is a long process with uncertain results. It takes</a:t>
            </a:r>
            <a:r>
              <a:rPr lang="cs-CZ" dirty="0"/>
              <a:t> long </a:t>
            </a:r>
            <a:r>
              <a:rPr lang="en-GB" dirty="0"/>
              <a:t>time to build the cues and even longer to destroy them</a:t>
            </a:r>
          </a:p>
          <a:p>
            <a:endParaRPr lang="en-GB" dirty="0"/>
          </a:p>
        </p:txBody>
      </p:sp>
    </p:spTree>
    <p:extLst>
      <p:ext uri="{BB962C8B-B14F-4D97-AF65-F5344CB8AC3E}">
        <p14:creationId xmlns:p14="http://schemas.microsoft.com/office/powerpoint/2010/main" val="34499468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Nadpis 1">
            <a:extLst>
              <a:ext uri="{FF2B5EF4-FFF2-40B4-BE49-F238E27FC236}">
                <a16:creationId xmlns:a16="http://schemas.microsoft.com/office/drawing/2014/main" id="{91211B74-88AE-4176-80D5-8CD425F92A1C}"/>
              </a:ext>
            </a:extLst>
          </p:cNvPr>
          <p:cNvSpPr>
            <a:spLocks noGrp="1"/>
          </p:cNvSpPr>
          <p:nvPr>
            <p:ph type="title"/>
          </p:nvPr>
        </p:nvSpPr>
        <p:spPr>
          <a:xfrm>
            <a:off x="720075" y="978102"/>
            <a:ext cx="7941325" cy="1062644"/>
          </a:xfrm>
        </p:spPr>
        <p:txBody>
          <a:bodyPr anchor="b">
            <a:normAutofit/>
          </a:bodyPr>
          <a:lstStyle/>
          <a:p>
            <a:pPr algn="l">
              <a:lnSpc>
                <a:spcPct val="90000"/>
              </a:lnSpc>
            </a:pPr>
            <a:r>
              <a:rPr lang="cs-CZ" sz="3400"/>
              <a:t>ADDICTION AS LEARNED BEHAVIOUR</a:t>
            </a:r>
            <a:br>
              <a:rPr lang="cs-CZ" sz="3400"/>
            </a:br>
            <a:r>
              <a:rPr lang="en-GB" sz="3400"/>
              <a:t>Classical conditioning</a:t>
            </a:r>
          </a:p>
        </p:txBody>
      </p:sp>
      <p:cxnSp>
        <p:nvCxnSpPr>
          <p:cNvPr id="9" name="Straight Connector 8">
            <a:extLst>
              <a:ext uri="{FF2B5EF4-FFF2-40B4-BE49-F238E27FC236}">
                <a16:creationId xmlns:a16="http://schemas.microsoft.com/office/drawing/2014/main" id="{39B7FDC9-F0CE-43A7-9F2A-83DD09DC345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85718" y="2265037"/>
            <a:ext cx="7593759" cy="0"/>
          </a:xfrm>
          <a:prstGeom prst="line">
            <a:avLst/>
          </a:prstGeom>
          <a:ln w="15875">
            <a:solidFill>
              <a:schemeClr val="tx1">
                <a:lumMod val="65000"/>
                <a:lumOff val="35000"/>
              </a:schemeClr>
            </a:solidFill>
          </a:ln>
        </p:spPr>
        <p:style>
          <a:lnRef idx="1">
            <a:schemeClr val="accent1"/>
          </a:lnRef>
          <a:fillRef idx="0">
            <a:schemeClr val="accent1"/>
          </a:fillRef>
          <a:effectRef idx="0">
            <a:schemeClr val="accent1"/>
          </a:effectRef>
          <a:fontRef idx="minor">
            <a:schemeClr val="tx1"/>
          </a:fontRef>
        </p:style>
      </p:cxnSp>
      <p:pic>
        <p:nvPicPr>
          <p:cNvPr id="4" name="Picture 2" descr="http://blog.questia.com/wp-content/uploads/2015/03/Instrumental-conditioning.png">
            <a:extLst>
              <a:ext uri="{FF2B5EF4-FFF2-40B4-BE49-F238E27FC236}">
                <a16:creationId xmlns:a16="http://schemas.microsoft.com/office/drawing/2014/main" id="{8D2C8270-DE01-437E-892F-B65091DA2FE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61" y="4550504"/>
            <a:ext cx="4176464" cy="2307496"/>
          </a:xfrm>
          <a:prstGeom prst="rect">
            <a:avLst/>
          </a:prstGeom>
          <a:noFill/>
          <a:extLst>
            <a:ext uri="{909E8E84-426E-40DD-AFC4-6F175D3DCCD1}">
              <a14:hiddenFill xmlns:a14="http://schemas.microsoft.com/office/drawing/2010/main">
                <a:solidFill>
                  <a:srgbClr val="FFFFFF"/>
                </a:solidFill>
              </a14:hiddenFill>
            </a:ext>
          </a:extLst>
        </p:spPr>
      </p:pic>
      <p:sp>
        <p:nvSpPr>
          <p:cNvPr id="3" name="Zástupný obsah 2">
            <a:extLst>
              <a:ext uri="{FF2B5EF4-FFF2-40B4-BE49-F238E27FC236}">
                <a16:creationId xmlns:a16="http://schemas.microsoft.com/office/drawing/2014/main" id="{0CD61B84-AB58-4519-A0E0-34942D3425B7}"/>
              </a:ext>
            </a:extLst>
          </p:cNvPr>
          <p:cNvSpPr>
            <a:spLocks noGrp="1"/>
          </p:cNvSpPr>
          <p:nvPr>
            <p:ph idx="1"/>
          </p:nvPr>
        </p:nvSpPr>
        <p:spPr>
          <a:xfrm>
            <a:off x="3716515" y="2682433"/>
            <a:ext cx="5319981" cy="3215749"/>
          </a:xfrm>
        </p:spPr>
        <p:txBody>
          <a:bodyPr>
            <a:normAutofit/>
          </a:bodyPr>
          <a:lstStyle/>
          <a:p>
            <a:r>
              <a:rPr lang="en-GB" sz="2400" dirty="0"/>
              <a:t>B.F. Skinner</a:t>
            </a:r>
            <a:endParaRPr lang="cs-CZ" sz="2400" dirty="0"/>
          </a:p>
          <a:p>
            <a:r>
              <a:rPr lang="en-GB" sz="2400" dirty="0"/>
              <a:t>Experience of reinforce or punishment increases or decreases likelihood of certain behaviour</a:t>
            </a:r>
            <a:endParaRPr lang="cs-CZ" sz="2400" dirty="0"/>
          </a:p>
          <a:p>
            <a:endParaRPr lang="en-GB" sz="2100" dirty="0"/>
          </a:p>
          <a:p>
            <a:endParaRPr lang="en-GB" sz="2100" dirty="0"/>
          </a:p>
        </p:txBody>
      </p:sp>
    </p:spTree>
    <p:extLst>
      <p:ext uri="{BB962C8B-B14F-4D97-AF65-F5344CB8AC3E}">
        <p14:creationId xmlns:p14="http://schemas.microsoft.com/office/powerpoint/2010/main" val="33378079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10" descr="https://wikispaces.psu.edu/download/attachments/40050309/Operant+Conditioning.png?version=2&amp;modificationDate=1275023794000">
            <a:extLst>
              <a:ext uri="{FF2B5EF4-FFF2-40B4-BE49-F238E27FC236}">
                <a16:creationId xmlns:a16="http://schemas.microsoft.com/office/drawing/2014/main" id="{FF529FC6-525E-4948-82AC-044EA932B2EA}"/>
              </a:ext>
            </a:extLst>
          </p:cNvPr>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295636" y="785382"/>
            <a:ext cx="6552728" cy="528723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3861997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s://www.simplypsychology.org/skinner%20box.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58352" y="1628800"/>
            <a:ext cx="7060024" cy="4074022"/>
          </a:xfrm>
          <a:prstGeom prst="rect">
            <a:avLst/>
          </a:prstGeom>
          <a:noFill/>
          <a:extLst>
            <a:ext uri="{909E8E84-426E-40DD-AFC4-6F175D3DCCD1}">
              <a14:hiddenFill xmlns:a14="http://schemas.microsoft.com/office/drawing/2010/main">
                <a:solidFill>
                  <a:srgbClr val="FFFFFF"/>
                </a:solidFill>
              </a14:hiddenFill>
            </a:ext>
          </a:extLst>
        </p:spPr>
      </p:pic>
      <p:sp>
        <p:nvSpPr>
          <p:cNvPr id="2" name="Obdélník 1"/>
          <p:cNvSpPr/>
          <p:nvPr/>
        </p:nvSpPr>
        <p:spPr>
          <a:xfrm>
            <a:off x="323528" y="5949280"/>
            <a:ext cx="5184576" cy="369332"/>
          </a:xfrm>
          <a:prstGeom prst="rect">
            <a:avLst/>
          </a:prstGeom>
        </p:spPr>
        <p:txBody>
          <a:bodyPr wrap="square">
            <a:spAutoFit/>
          </a:bodyPr>
          <a:lstStyle/>
          <a:p>
            <a:r>
              <a:rPr lang="cs-CZ" u="sng" dirty="0">
                <a:hlinkClick r:id="rId3"/>
              </a:rPr>
              <a:t>https://www.youtube.com/watch?v=I_ctJqjlrHA</a:t>
            </a:r>
            <a:endParaRPr lang="cs-CZ" dirty="0"/>
          </a:p>
        </p:txBody>
      </p:sp>
    </p:spTree>
    <p:extLst>
      <p:ext uri="{BB962C8B-B14F-4D97-AF65-F5344CB8AC3E}">
        <p14:creationId xmlns:p14="http://schemas.microsoft.com/office/powerpoint/2010/main" val="238231609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395536" y="620688"/>
            <a:ext cx="8229600" cy="6120680"/>
          </a:xfrm>
        </p:spPr>
        <p:txBody>
          <a:bodyPr>
            <a:normAutofit fontScale="92500" lnSpcReduction="10000"/>
          </a:bodyPr>
          <a:lstStyle/>
          <a:p>
            <a:r>
              <a:rPr lang="cs-CZ" b="1" dirty="0"/>
              <a:t>Positive </a:t>
            </a:r>
            <a:r>
              <a:rPr lang="en-GB" b="1" dirty="0"/>
              <a:t>reinforcement</a:t>
            </a:r>
            <a:r>
              <a:rPr lang="cs-CZ" dirty="0"/>
              <a:t>: d</a:t>
            </a:r>
            <a:r>
              <a:rPr lang="en-GB" dirty="0"/>
              <a:t>rugs and certain behaviours (sex, gambling) are strongly pleasurable and serve as positive reinforcer</a:t>
            </a:r>
          </a:p>
          <a:p>
            <a:r>
              <a:rPr lang="cs-CZ" b="1" dirty="0"/>
              <a:t>Negative </a:t>
            </a:r>
            <a:r>
              <a:rPr lang="en-GB" b="1" dirty="0"/>
              <a:t>reinforcement</a:t>
            </a:r>
            <a:r>
              <a:rPr lang="cs-CZ" dirty="0"/>
              <a:t>: </a:t>
            </a:r>
            <a:r>
              <a:rPr lang="en-GB" dirty="0"/>
              <a:t>decreased</a:t>
            </a:r>
            <a:r>
              <a:rPr lang="cs-CZ" dirty="0"/>
              <a:t> </a:t>
            </a:r>
            <a:r>
              <a:rPr lang="en-GB" dirty="0"/>
              <a:t>level of drug in body unbalances physiological system -  withdrawal symptoms </a:t>
            </a:r>
            <a:endParaRPr lang="cs-CZ" dirty="0"/>
          </a:p>
          <a:p>
            <a:r>
              <a:rPr lang="en-GB" b="1" dirty="0"/>
              <a:t>Occasional reinforcement </a:t>
            </a:r>
            <a:r>
              <a:rPr lang="en-GB" dirty="0"/>
              <a:t>– somewhat randomized reward produces much stronger reinforcement - activity to get the reward increases</a:t>
            </a:r>
            <a:r>
              <a:rPr lang="cs-CZ" dirty="0"/>
              <a:t> and </a:t>
            </a:r>
            <a:r>
              <a:rPr lang="en-GB" dirty="0"/>
              <a:t>is</a:t>
            </a:r>
            <a:r>
              <a:rPr lang="cs-CZ" dirty="0"/>
              <a:t> more </a:t>
            </a:r>
            <a:r>
              <a:rPr lang="en-GB" dirty="0"/>
              <a:t>resilient</a:t>
            </a:r>
            <a:r>
              <a:rPr lang="cs-CZ" dirty="0"/>
              <a:t> to </a:t>
            </a:r>
            <a:r>
              <a:rPr lang="en-GB" dirty="0"/>
              <a:t>change. </a:t>
            </a:r>
            <a:r>
              <a:rPr lang="en-GB" b="1" dirty="0"/>
              <a:t>Secondary reinforcement </a:t>
            </a:r>
            <a:r>
              <a:rPr lang="en-GB" dirty="0"/>
              <a:t>– cues learned via classical conditioning may be experienced as reinforcers themselves</a:t>
            </a:r>
          </a:p>
          <a:p>
            <a:endParaRPr lang="en-US" dirty="0"/>
          </a:p>
          <a:p>
            <a:endParaRPr lang="cs-CZ" dirty="0"/>
          </a:p>
          <a:p>
            <a:endParaRPr lang="en-US" dirty="0"/>
          </a:p>
          <a:p>
            <a:endParaRPr lang="cs-CZ" dirty="0"/>
          </a:p>
        </p:txBody>
      </p:sp>
    </p:spTree>
    <p:extLst>
      <p:ext uri="{BB962C8B-B14F-4D97-AF65-F5344CB8AC3E}">
        <p14:creationId xmlns:p14="http://schemas.microsoft.com/office/powerpoint/2010/main" val="738907863"/>
      </p:ext>
    </p:extLst>
  </p:cSld>
  <p:clrMapOvr>
    <a:masterClrMapping/>
  </p:clrMapOvr>
</p:sld>
</file>

<file path=ppt/theme/theme1.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Motiv systému Office">
  <a:themeElements>
    <a:clrScheme name="Kancelář">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Kancelář">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ancelář">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900</TotalTime>
  <Words>1192</Words>
  <Application>Microsoft Office PowerPoint</Application>
  <PresentationFormat>Předvádění na obrazovce (4:3)</PresentationFormat>
  <Paragraphs>86</Paragraphs>
  <Slides>23</Slides>
  <Notes>0</Notes>
  <HiddenSlides>0</HiddenSlides>
  <MMClips>0</MMClips>
  <ScaleCrop>false</ScaleCrop>
  <HeadingPairs>
    <vt:vector size="6" baseType="variant">
      <vt:variant>
        <vt:lpstr>Použitá písma</vt:lpstr>
      </vt:variant>
      <vt:variant>
        <vt:i4>2</vt:i4>
      </vt:variant>
      <vt:variant>
        <vt:lpstr>Motiv</vt:lpstr>
      </vt:variant>
      <vt:variant>
        <vt:i4>1</vt:i4>
      </vt:variant>
      <vt:variant>
        <vt:lpstr>Nadpisy snímků</vt:lpstr>
      </vt:variant>
      <vt:variant>
        <vt:i4>23</vt:i4>
      </vt:variant>
    </vt:vector>
  </HeadingPairs>
  <TitlesOfParts>
    <vt:vector size="26" baseType="lpstr">
      <vt:lpstr>Arial</vt:lpstr>
      <vt:lpstr>Calibri</vt:lpstr>
      <vt:lpstr>Motiv systému Office</vt:lpstr>
      <vt:lpstr>PSYCHOLOGICAL BASIS OF ADDICTION</vt:lpstr>
      <vt:lpstr>ADDICTION AS LEARNED BEHAVIOUR Classical conditioning</vt:lpstr>
      <vt:lpstr>Addiction and classical conditioning</vt:lpstr>
      <vt:lpstr>Prezentace aplikace PowerPoint</vt:lpstr>
      <vt:lpstr>Prezentace aplikace PowerPoint</vt:lpstr>
      <vt:lpstr>ADDICTION AS LEARNED BEHAVIOUR Classical conditioning</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ADDICTION AS LEARNED BEHAVIOUR Social learning theory</vt:lpstr>
      <vt:lpstr>Prezentace aplikace PowerPoint</vt:lpstr>
      <vt:lpstr>Prezentace aplikace PowerPoint</vt:lpstr>
      <vt:lpstr>SELF-EFFICACY</vt:lpstr>
      <vt:lpstr>SELF-MEDIACATION MODEL OF ADDICTION </vt:lpstr>
      <vt:lpstr>Prezentace aplikace PowerPoint</vt:lpstr>
      <vt:lpstr>Prezentace aplikace PowerPoint</vt:lpstr>
      <vt:lpstr>Prezentace aplikace PowerPoint</vt:lpstr>
      <vt:lpstr>Prezentace aplikace PowerPoint</vt:lpstr>
      <vt:lpstr>DEVELOPMENTAL MODEL OF ADDICTION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PSYCHOLOGICAL BASIS OF ADDICTION</dc:title>
  <dc:creator>Lukas</dc:creator>
  <cp:lastModifiedBy>Lukas Blinka</cp:lastModifiedBy>
  <cp:revision>7</cp:revision>
  <cp:lastPrinted>2019-01-17T08:06:48Z</cp:lastPrinted>
  <dcterms:created xsi:type="dcterms:W3CDTF">2019-01-16T18:53:49Z</dcterms:created>
  <dcterms:modified xsi:type="dcterms:W3CDTF">2019-03-20T11:31:50Z</dcterms:modified>
</cp:coreProperties>
</file>