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274" r:id="rId2"/>
    <p:sldId id="276" r:id="rId3"/>
    <p:sldId id="301" r:id="rId4"/>
    <p:sldId id="303" r:id="rId5"/>
    <p:sldId id="257" r:id="rId6"/>
    <p:sldId id="258" r:id="rId7"/>
    <p:sldId id="259" r:id="rId8"/>
    <p:sldId id="260" r:id="rId9"/>
    <p:sldId id="261" r:id="rId10"/>
    <p:sldId id="262" r:id="rId11"/>
    <p:sldId id="263" r:id="rId12"/>
    <p:sldId id="264" r:id="rId13"/>
    <p:sldId id="265" r:id="rId14"/>
    <p:sldId id="277" r:id="rId15"/>
    <p:sldId id="278" r:id="rId16"/>
    <p:sldId id="279" r:id="rId17"/>
    <p:sldId id="280" r:id="rId18"/>
    <p:sldId id="281" r:id="rId19"/>
    <p:sldId id="282" r:id="rId20"/>
    <p:sldId id="295" r:id="rId21"/>
    <p:sldId id="284" r:id="rId22"/>
    <p:sldId id="283" r:id="rId23"/>
    <p:sldId id="285" r:id="rId24"/>
    <p:sldId id="286" r:id="rId25"/>
    <p:sldId id="287" r:id="rId26"/>
    <p:sldId id="288" r:id="rId27"/>
    <p:sldId id="289" r:id="rId28"/>
    <p:sldId id="290" r:id="rId29"/>
    <p:sldId id="291" r:id="rId30"/>
    <p:sldId id="292" r:id="rId31"/>
    <p:sldId id="299" r:id="rId32"/>
    <p:sldId id="298" r:id="rId33"/>
    <p:sldId id="293" r:id="rId34"/>
    <p:sldId id="296" r:id="rId35"/>
    <p:sldId id="294" r:id="rId36"/>
    <p:sldId id="266" r:id="rId37"/>
    <p:sldId id="268" r:id="rId38"/>
    <p:sldId id="269" r:id="rId39"/>
    <p:sldId id="297" r:id="rId40"/>
    <p:sldId id="270" r:id="rId41"/>
    <p:sldId id="271" r:id="rId42"/>
  </p:sldIdLst>
  <p:sldSz cx="9144000" cy="6858000" type="screen4x3"/>
  <p:notesSz cx="6669088" cy="97536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26EE2FFC-A451-4234-A198-7930415B25B0}" type="datetimeFigureOut">
              <a:rPr lang="cs-CZ" smtClean="0"/>
              <a:t>09.05.2019</a:t>
            </a:fld>
            <a:endParaRPr lang="cs-CZ"/>
          </a:p>
        </p:txBody>
      </p:sp>
      <p:sp>
        <p:nvSpPr>
          <p:cNvPr id="4" name="Zástupný symbol pro zápatí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2A428575-AA84-414C-8055-31CC881D9B83}" type="slidenum">
              <a:rPr lang="cs-CZ" smtClean="0"/>
              <a:t>‹#›</a:t>
            </a:fld>
            <a:endParaRPr lang="cs-CZ"/>
          </a:p>
        </p:txBody>
      </p:sp>
    </p:spTree>
    <p:extLst>
      <p:ext uri="{BB962C8B-B14F-4D97-AF65-F5344CB8AC3E}">
        <p14:creationId xmlns:p14="http://schemas.microsoft.com/office/powerpoint/2010/main" val="4477828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1543E466-EE3D-4F67-B883-439BDBB3E71C}" type="datetimeFigureOut">
              <a:rPr lang="cs-CZ" smtClean="0"/>
              <a:t>09.05.2019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390270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543E466-EE3D-4F67-B883-439BDBB3E71C}" type="datetimeFigureOut">
              <a:rPr lang="cs-CZ" smtClean="0"/>
              <a:t>09.05.2019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3885042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543E466-EE3D-4F67-B883-439BDBB3E71C}" type="datetimeFigureOut">
              <a:rPr lang="cs-CZ" smtClean="0"/>
              <a:t>09.05.2019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314219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543E466-EE3D-4F67-B883-439BDBB3E71C}" type="datetimeFigureOut">
              <a:rPr lang="cs-CZ" smtClean="0"/>
              <a:t>09.05.2019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159399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1543E466-EE3D-4F67-B883-439BDBB3E71C}" type="datetimeFigureOut">
              <a:rPr lang="cs-CZ" smtClean="0"/>
              <a:t>09.05.2019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143650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543E466-EE3D-4F67-B883-439BDBB3E71C}" type="datetimeFigureOut">
              <a:rPr lang="cs-CZ" smtClean="0"/>
              <a:t>09.05.2019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347579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543E466-EE3D-4F67-B883-439BDBB3E71C}" type="datetimeFigureOut">
              <a:rPr lang="cs-CZ" smtClean="0"/>
              <a:t>09.05.2019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191662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1543E466-EE3D-4F67-B883-439BDBB3E71C}" type="datetimeFigureOut">
              <a:rPr lang="cs-CZ" smtClean="0"/>
              <a:t>09.05.2019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190529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43E466-EE3D-4F67-B883-439BDBB3E71C}" type="datetimeFigureOut">
              <a:rPr lang="cs-CZ" smtClean="0"/>
              <a:t>09.05.2019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54684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543E466-EE3D-4F67-B883-439BDBB3E71C}" type="datetimeFigureOut">
              <a:rPr lang="cs-CZ" smtClean="0"/>
              <a:t>09.05.2019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106815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543E466-EE3D-4F67-B883-439BDBB3E71C}" type="datetimeFigureOut">
              <a:rPr lang="cs-CZ" smtClean="0"/>
              <a:t>09.05.2019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366926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3E466-EE3D-4F67-B883-439BDBB3E71C}" type="datetimeFigureOut">
              <a:rPr lang="cs-CZ" smtClean="0"/>
              <a:t>09.05.2019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2C848-2A6E-4B05-A40A-229898B550A1}" type="slidenum">
              <a:rPr lang="cs-CZ" smtClean="0"/>
              <a:t>‹#›</a:t>
            </a:fld>
            <a:endParaRPr lang="cs-CZ"/>
          </a:p>
        </p:txBody>
      </p:sp>
    </p:spTree>
    <p:extLst>
      <p:ext uri="{BB962C8B-B14F-4D97-AF65-F5344CB8AC3E}">
        <p14:creationId xmlns:p14="http://schemas.microsoft.com/office/powerpoint/2010/main" val="2250815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3D672A-5809-4DF2-93B7-387AF131415D}"/>
              </a:ext>
            </a:extLst>
          </p:cNvPr>
          <p:cNvSpPr>
            <a:spLocks noGrp="1"/>
          </p:cNvSpPr>
          <p:nvPr>
            <p:ph type="title"/>
          </p:nvPr>
        </p:nvSpPr>
        <p:spPr/>
        <p:txBody>
          <a:bodyPr/>
          <a:lstStyle/>
          <a:p>
            <a:r>
              <a:rPr lang="en-GB" dirty="0"/>
              <a:t>Further sources</a:t>
            </a:r>
          </a:p>
        </p:txBody>
      </p:sp>
      <p:sp>
        <p:nvSpPr>
          <p:cNvPr id="3" name="Zástupný obsah 2">
            <a:extLst>
              <a:ext uri="{FF2B5EF4-FFF2-40B4-BE49-F238E27FC236}">
                <a16:creationId xmlns:a16="http://schemas.microsoft.com/office/drawing/2014/main" id="{915EF300-DA08-48DC-B8BE-E0C5A53AD4F5}"/>
              </a:ext>
            </a:extLst>
          </p:cNvPr>
          <p:cNvSpPr>
            <a:spLocks noGrp="1"/>
          </p:cNvSpPr>
          <p:nvPr>
            <p:ph idx="1"/>
          </p:nvPr>
        </p:nvSpPr>
        <p:spPr>
          <a:xfrm>
            <a:off x="457200" y="1417638"/>
            <a:ext cx="8435279" cy="5069160"/>
          </a:xfrm>
        </p:spPr>
        <p:txBody>
          <a:bodyPr>
            <a:normAutofit/>
          </a:bodyPr>
          <a:lstStyle/>
          <a:p>
            <a:pPr marL="0" indent="0">
              <a:buNone/>
            </a:pPr>
            <a:r>
              <a:rPr lang="en-GB" sz="2400" b="1" dirty="0"/>
              <a:t>The European school survey project on alcohol and other drugs </a:t>
            </a:r>
            <a:endParaRPr lang="cs-CZ" sz="2400" b="1" dirty="0"/>
          </a:p>
          <a:p>
            <a:pPr marL="0" indent="0">
              <a:buNone/>
            </a:pPr>
            <a:r>
              <a:rPr lang="en-GB" sz="2400" dirty="0"/>
              <a:t>http://www.espad.org</a:t>
            </a:r>
            <a:endParaRPr lang="cs-CZ" sz="2400" b="1" dirty="0"/>
          </a:p>
          <a:p>
            <a:pPr marL="0" indent="0">
              <a:buNone/>
            </a:pPr>
            <a:r>
              <a:rPr lang="en-GB" sz="2400" dirty="0"/>
              <a:t>http://www.espad.org/sites/espad.org/files/TD0116475ENN.pdf</a:t>
            </a:r>
            <a:endParaRPr lang="cs-CZ" sz="2400" dirty="0"/>
          </a:p>
          <a:p>
            <a:pPr marL="0" indent="0">
              <a:buNone/>
            </a:pPr>
            <a:endParaRPr lang="cs-CZ" sz="2400" dirty="0"/>
          </a:p>
          <a:p>
            <a:pPr marL="0" indent="0">
              <a:buNone/>
            </a:pPr>
            <a:r>
              <a:rPr lang="en-GB" sz="2400" b="1" dirty="0"/>
              <a:t>National institute on drug abuse</a:t>
            </a:r>
            <a:endParaRPr lang="cs-CZ" sz="2400" b="1" dirty="0"/>
          </a:p>
          <a:p>
            <a:pPr marL="0" indent="0">
              <a:buNone/>
            </a:pPr>
            <a:r>
              <a:rPr lang="en-GB" sz="2400" dirty="0"/>
              <a:t>https://www.drugabuse.gov</a:t>
            </a:r>
            <a:endParaRPr lang="cs-CZ" sz="2400" b="1" dirty="0"/>
          </a:p>
          <a:p>
            <a:pPr marL="0" indent="0">
              <a:buNone/>
            </a:pPr>
            <a:r>
              <a:rPr lang="en-GB" sz="2400" dirty="0"/>
              <a:t>https://www.drugabuse.gov/drugs-abuse/commonly-abused-drugs-charts</a:t>
            </a:r>
            <a:endParaRPr lang="cs-CZ" sz="2400" dirty="0"/>
          </a:p>
          <a:p>
            <a:pPr marL="0" indent="0">
              <a:buNone/>
            </a:pPr>
            <a:endParaRPr lang="cs-CZ" sz="2400" b="1" dirty="0"/>
          </a:p>
          <a:p>
            <a:pPr marL="0" indent="0">
              <a:buNone/>
            </a:pPr>
            <a:r>
              <a:rPr lang="en-GB" sz="2400" b="1" dirty="0" err="1"/>
              <a:t>Erowid</a:t>
            </a:r>
            <a:r>
              <a:rPr lang="en-GB" sz="2400" dirty="0"/>
              <a:t> </a:t>
            </a:r>
            <a:endParaRPr lang="cs-CZ" sz="2400" dirty="0"/>
          </a:p>
          <a:p>
            <a:pPr marL="0" indent="0">
              <a:buNone/>
            </a:pPr>
            <a:r>
              <a:rPr lang="en-GB" sz="2400" dirty="0"/>
              <a:t>erowid.org</a:t>
            </a:r>
          </a:p>
          <a:p>
            <a:endParaRPr lang="en-GB" dirty="0"/>
          </a:p>
        </p:txBody>
      </p:sp>
    </p:spTree>
    <p:extLst>
      <p:ext uri="{BB962C8B-B14F-4D97-AF65-F5344CB8AC3E}">
        <p14:creationId xmlns:p14="http://schemas.microsoft.com/office/powerpoint/2010/main" val="403116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addiction</a:t>
            </a:r>
            <a:endParaRPr lang="cs-CZ" dirty="0"/>
          </a:p>
        </p:txBody>
      </p:sp>
      <p:sp>
        <p:nvSpPr>
          <p:cNvPr id="3" name="Zástupný symbol pro obsah 2"/>
          <p:cNvSpPr>
            <a:spLocks noGrp="1"/>
          </p:cNvSpPr>
          <p:nvPr>
            <p:ph idx="1"/>
          </p:nvPr>
        </p:nvSpPr>
        <p:spPr>
          <a:xfrm>
            <a:off x="395536" y="1268760"/>
            <a:ext cx="8229600" cy="5257800"/>
          </a:xfrm>
        </p:spPr>
        <p:txBody>
          <a:bodyPr>
            <a:noAutofit/>
          </a:bodyPr>
          <a:lstStyle/>
          <a:p>
            <a:r>
              <a:rPr lang="en-GB" sz="2300" dirty="0"/>
              <a:t>Some experts reject addiction </a:t>
            </a:r>
            <a:r>
              <a:rPr lang="cs-CZ" sz="2300" dirty="0"/>
              <a:t>to </a:t>
            </a:r>
            <a:r>
              <a:rPr lang="en-GB" sz="2300" dirty="0"/>
              <a:t>caffeine as substance addiction</a:t>
            </a:r>
          </a:p>
          <a:p>
            <a:pPr lvl="0"/>
            <a:r>
              <a:rPr lang="en-GB" sz="2300" dirty="0"/>
              <a:t>Overdose produces restlessness, dizziness, nausea, headache, tense muscles, sleep disturbances, and irregular heartbeats, extreme overdose may include also anxiety attack, including delirium</a:t>
            </a:r>
            <a:endParaRPr lang="cs-CZ" sz="2300" dirty="0"/>
          </a:p>
          <a:p>
            <a:r>
              <a:rPr lang="en-US" sz="2300" dirty="0"/>
              <a:t>Regular people develop emotional and mental dependency to their ‘everyday cup’, heavy user may develop withdrawal symptoms like headaches, lethargy, nervousness, inability to focus</a:t>
            </a:r>
          </a:p>
          <a:p>
            <a:r>
              <a:rPr lang="cs-CZ" sz="2300" dirty="0"/>
              <a:t>No </a:t>
            </a:r>
            <a:r>
              <a:rPr lang="en-GB" sz="2300" dirty="0"/>
              <a:t>cross-sensitization with other substances </a:t>
            </a:r>
            <a:r>
              <a:rPr lang="cs-CZ" sz="2300" dirty="0"/>
              <a:t>and </a:t>
            </a:r>
            <a:r>
              <a:rPr lang="en-GB" sz="2300" dirty="0"/>
              <a:t>no comorbidity with other substances except nicotine. Concerns in case of use with alcohol – it may mask awareness of alcohol  intoxication</a:t>
            </a:r>
            <a:r>
              <a:rPr lang="cs-CZ" sz="2300" dirty="0"/>
              <a:t>.</a:t>
            </a:r>
            <a:r>
              <a:rPr lang="en-GB" sz="2300" dirty="0"/>
              <a:t> </a:t>
            </a:r>
            <a:endParaRPr lang="cs-CZ" sz="2300" dirty="0"/>
          </a:p>
          <a:p>
            <a:r>
              <a:rPr lang="en-GB" sz="2300" dirty="0"/>
              <a:t>Overdose reported in few countries  - energy drinks and children</a:t>
            </a:r>
          </a:p>
        </p:txBody>
      </p:sp>
    </p:spTree>
    <p:extLst>
      <p:ext uri="{BB962C8B-B14F-4D97-AF65-F5344CB8AC3E}">
        <p14:creationId xmlns:p14="http://schemas.microsoft.com/office/powerpoint/2010/main" val="65058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emerging problem in youth?</a:t>
            </a:r>
            <a:endParaRPr lang="cs-CZ" dirty="0"/>
          </a:p>
        </p:txBody>
      </p:sp>
      <p:sp>
        <p:nvSpPr>
          <p:cNvPr id="3" name="Zástupný symbol pro obsah 2"/>
          <p:cNvSpPr>
            <a:spLocks noGrp="1"/>
          </p:cNvSpPr>
          <p:nvPr>
            <p:ph idx="1"/>
          </p:nvPr>
        </p:nvSpPr>
        <p:spPr>
          <a:xfrm>
            <a:off x="457200" y="1600200"/>
            <a:ext cx="8229600" cy="5069160"/>
          </a:xfrm>
        </p:spPr>
        <p:txBody>
          <a:bodyPr>
            <a:normAutofit fontScale="70000" lnSpcReduction="20000"/>
          </a:bodyPr>
          <a:lstStyle/>
          <a:p>
            <a:r>
              <a:rPr lang="en-GB" dirty="0"/>
              <a:t>Steep increase of caffeine drinks consumption in current adolescents – majority of them on daily basis (coke, ice tea, energy drinks)</a:t>
            </a:r>
          </a:p>
          <a:p>
            <a:r>
              <a:rPr lang="en-GB" dirty="0"/>
              <a:t>Soft drinks include high amount of sugar – their consumption reinforce poor dietary habits and contribute to obesity</a:t>
            </a:r>
          </a:p>
          <a:p>
            <a:r>
              <a:rPr lang="en-GB" dirty="0"/>
              <a:t>High caffeine consumption may prime brain reward circuits to other drugs e.g. nicotine</a:t>
            </a:r>
          </a:p>
          <a:p>
            <a:r>
              <a:rPr lang="en-GB" dirty="0"/>
              <a:t>Children learn to use caffeine drinks to improve moods and thus may be more likely to repeat such coping with other substances</a:t>
            </a:r>
          </a:p>
          <a:p>
            <a:r>
              <a:rPr lang="en-GB" dirty="0"/>
              <a:t>Caffeine often combined with alcohol makes binge drinking worse</a:t>
            </a:r>
          </a:p>
          <a:p>
            <a:r>
              <a:rPr lang="en-GB" dirty="0"/>
              <a:t>Energy drinks are calibrated to healthy adult – adolescents’ physiology has bigger problems with metabolising it – more problems with anxiety, hyperactivity, insomnia that strongly impact developmental processes (e.g. learning, school results)</a:t>
            </a:r>
          </a:p>
          <a:p>
            <a:r>
              <a:rPr lang="en-GB" dirty="0"/>
              <a:t>Energy drinks are preferred by children with hyperactivity and various externalising behaviours – and caffeine has the worst impact on them</a:t>
            </a:r>
          </a:p>
          <a:p>
            <a:endParaRPr lang="en-GB" dirty="0"/>
          </a:p>
          <a:p>
            <a:endParaRPr lang="en-GB" dirty="0"/>
          </a:p>
        </p:txBody>
      </p:sp>
    </p:spTree>
    <p:extLst>
      <p:ext uri="{BB962C8B-B14F-4D97-AF65-F5344CB8AC3E}">
        <p14:creationId xmlns:p14="http://schemas.microsoft.com/office/powerpoint/2010/main" val="394749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Do sleeping habits mediate the association between time spent on digital devices and school problems in adolescence.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8333" t="23685" r="27273" b="3139"/>
          <a:stretch/>
        </p:blipFill>
        <p:spPr>
          <a:xfrm>
            <a:off x="611559" y="836712"/>
            <a:ext cx="8121669" cy="4968552"/>
          </a:xfrm>
          <a:prstGeom prst="rect">
            <a:avLst/>
          </a:prstGeom>
        </p:spPr>
      </p:pic>
    </p:spTree>
    <p:extLst>
      <p:ext uri="{BB962C8B-B14F-4D97-AF65-F5344CB8AC3E}">
        <p14:creationId xmlns:p14="http://schemas.microsoft.com/office/powerpoint/2010/main" val="379595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1" descr="Husarova_tree_v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6632"/>
            <a:ext cx="9143999" cy="5544616"/>
          </a:xfrm>
          <a:prstGeom prst="rect">
            <a:avLst/>
          </a:prstGeom>
          <a:noFill/>
          <a:ln>
            <a:noFill/>
          </a:ln>
        </p:spPr>
      </p:pic>
      <p:sp>
        <p:nvSpPr>
          <p:cNvPr id="5" name="Obdélník 4"/>
          <p:cNvSpPr/>
          <p:nvPr/>
        </p:nvSpPr>
        <p:spPr>
          <a:xfrm>
            <a:off x="14566" y="5949280"/>
            <a:ext cx="9129433" cy="1200329"/>
          </a:xfrm>
          <a:prstGeom prst="rect">
            <a:avLst/>
          </a:prstGeom>
        </p:spPr>
        <p:txBody>
          <a:bodyPr wrap="square">
            <a:spAutoFit/>
          </a:bodyPr>
          <a:lstStyle/>
          <a:p>
            <a:r>
              <a:rPr lang="en-US" dirty="0"/>
              <a:t>The association of time spent with a computer with school difficulties mediated by </a:t>
            </a:r>
            <a:r>
              <a:rPr lang="en-GB" dirty="0"/>
              <a:t>caffeine-rich</a:t>
            </a:r>
            <a:r>
              <a:rPr lang="cs-CZ" dirty="0"/>
              <a:t> </a:t>
            </a:r>
            <a:r>
              <a:rPr lang="en-GB" dirty="0"/>
              <a:t>drinks</a:t>
            </a:r>
            <a:r>
              <a:rPr lang="cs-CZ" dirty="0"/>
              <a:t> </a:t>
            </a:r>
            <a:r>
              <a:rPr lang="en-GB" dirty="0"/>
              <a:t>consumption</a:t>
            </a:r>
            <a:r>
              <a:rPr lang="en-US" dirty="0"/>
              <a:t> and sleeping quality: a structural equation model. Goodness of Fit: Chi2=56.28; </a:t>
            </a:r>
            <a:r>
              <a:rPr lang="en-US" dirty="0" err="1"/>
              <a:t>df</a:t>
            </a:r>
            <a:r>
              <a:rPr lang="en-US" dirty="0"/>
              <a:t>=30; Chi2/</a:t>
            </a:r>
            <a:r>
              <a:rPr lang="en-US" dirty="0" err="1"/>
              <a:t>df</a:t>
            </a:r>
            <a:r>
              <a:rPr lang="en-US" dirty="0"/>
              <a:t>=1.87; p=0.0025, RMSEA=0.011</a:t>
            </a:r>
            <a:endParaRPr lang="cs-CZ" dirty="0"/>
          </a:p>
          <a:p>
            <a:endParaRPr lang="cs-CZ" dirty="0"/>
          </a:p>
        </p:txBody>
      </p:sp>
    </p:spTree>
    <p:extLst>
      <p:ext uri="{BB962C8B-B14F-4D97-AF65-F5344CB8AC3E}">
        <p14:creationId xmlns:p14="http://schemas.microsoft.com/office/powerpoint/2010/main" val="4149265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165BF-3FED-47EF-973B-546856C6CBB6}"/>
              </a:ext>
            </a:extLst>
          </p:cNvPr>
          <p:cNvSpPr>
            <a:spLocks noGrp="1"/>
          </p:cNvSpPr>
          <p:nvPr>
            <p:ph type="title"/>
          </p:nvPr>
        </p:nvSpPr>
        <p:spPr/>
        <p:txBody>
          <a:bodyPr/>
          <a:lstStyle/>
          <a:p>
            <a:r>
              <a:rPr lang="en-GB" dirty="0"/>
              <a:t>TOBACCO</a:t>
            </a:r>
          </a:p>
        </p:txBody>
      </p:sp>
      <p:pic>
        <p:nvPicPr>
          <p:cNvPr id="5" name="Picture 2" descr="http://www.iinterativa.com.br/wp-content/uploads/2014/01/malrboro.jpg">
            <a:extLst>
              <a:ext uri="{FF2B5EF4-FFF2-40B4-BE49-F238E27FC236}">
                <a16:creationId xmlns:a16="http://schemas.microsoft.com/office/drawing/2014/main" id="{A35BEE07-ADA5-4C21-BAC7-EFE8CFEF0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9" y="2438728"/>
            <a:ext cx="4265498" cy="3199124"/>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A80820ED-2EF2-42F0-B7E1-07DCAA01F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8502" y="2438728"/>
            <a:ext cx="4265498" cy="3199124"/>
          </a:xfrm>
          <a:prstGeom prst="rect">
            <a:avLst/>
          </a:prstGeom>
        </p:spPr>
      </p:pic>
    </p:spTree>
    <p:extLst>
      <p:ext uri="{BB962C8B-B14F-4D97-AF65-F5344CB8AC3E}">
        <p14:creationId xmlns:p14="http://schemas.microsoft.com/office/powerpoint/2010/main" val="3614603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NICOTINE</a:t>
            </a:r>
            <a:endParaRPr lang="cs-CZ" dirty="0"/>
          </a:p>
        </p:txBody>
      </p:sp>
      <p:sp>
        <p:nvSpPr>
          <p:cNvPr id="3" name="Zástupný symbol pro obsah 2"/>
          <p:cNvSpPr>
            <a:spLocks noGrp="1"/>
          </p:cNvSpPr>
          <p:nvPr>
            <p:ph idx="1"/>
          </p:nvPr>
        </p:nvSpPr>
        <p:spPr>
          <a:xfrm>
            <a:off x="457200" y="1700808"/>
            <a:ext cx="8229600" cy="4882554"/>
          </a:xfrm>
        </p:spPr>
        <p:txBody>
          <a:bodyPr>
            <a:normAutofit fontScale="77500" lnSpcReduction="20000"/>
          </a:bodyPr>
          <a:lstStyle/>
          <a:p>
            <a:r>
              <a:rPr lang="en-GB" dirty="0"/>
              <a:t>Alkaloid and the main psychoactive component of tobacco</a:t>
            </a:r>
          </a:p>
          <a:p>
            <a:r>
              <a:rPr lang="en-GB" dirty="0"/>
              <a:t>Stimulant – agonist of nicotinic acetylcholine receptors. Acetylcholine plays a role in various parts of brain - connected to </a:t>
            </a:r>
            <a:r>
              <a:rPr lang="en-US" dirty="0"/>
              <a:t>arousal, attention, memory and motivation. Nicotine increases amount of adrenaline (increases blood pressure, breathing, and heart rate), dopamine (pleasure and motivation), glutamate, and noradrenaline and decreases GABA (inhibitor neurotransmitter) – “nicotine volumes up the system”</a:t>
            </a:r>
            <a:endParaRPr lang="cs-CZ" dirty="0"/>
          </a:p>
          <a:p>
            <a:r>
              <a:rPr lang="en-US" dirty="0"/>
              <a:t>https://www.youtube.com/watch?v=yd46Hs7pTow</a:t>
            </a:r>
          </a:p>
          <a:p>
            <a:r>
              <a:rPr lang="en-GB" dirty="0"/>
              <a:t>About 4000 various chemicals are released when tobacco</a:t>
            </a:r>
            <a:r>
              <a:rPr lang="cs-CZ" dirty="0"/>
              <a:t> </a:t>
            </a:r>
            <a:r>
              <a:rPr lang="en-GB" dirty="0"/>
              <a:t>is burned</a:t>
            </a:r>
          </a:p>
          <a:p>
            <a:r>
              <a:rPr lang="en-GB" dirty="0"/>
              <a:t>Effects are heavily influenced by the user – personal context</a:t>
            </a:r>
            <a:r>
              <a:rPr lang="cs-CZ" dirty="0"/>
              <a:t>, </a:t>
            </a:r>
            <a:r>
              <a:rPr lang="en-GB" dirty="0"/>
              <a:t>although it is more a stimulant than a sedative</a:t>
            </a:r>
          </a:p>
          <a:p>
            <a:endParaRPr lang="en-GB" dirty="0"/>
          </a:p>
          <a:p>
            <a:endParaRPr lang="cs-CZ" dirty="0"/>
          </a:p>
        </p:txBody>
      </p:sp>
    </p:spTree>
    <p:extLst>
      <p:ext uri="{BB962C8B-B14F-4D97-AF65-F5344CB8AC3E}">
        <p14:creationId xmlns:p14="http://schemas.microsoft.com/office/powerpoint/2010/main" val="156980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dosage</a:t>
            </a:r>
            <a:endParaRPr lang="cs-CZ" dirty="0"/>
          </a:p>
        </p:txBody>
      </p:sp>
      <p:sp>
        <p:nvSpPr>
          <p:cNvPr id="3" name="Zástupný symbol pro obsah 2"/>
          <p:cNvSpPr>
            <a:spLocks noGrp="1"/>
          </p:cNvSpPr>
          <p:nvPr>
            <p:ph idx="1"/>
          </p:nvPr>
        </p:nvSpPr>
        <p:spPr>
          <a:xfrm>
            <a:off x="827584" y="1628800"/>
            <a:ext cx="7776864" cy="4954562"/>
          </a:xfrm>
        </p:spPr>
        <p:txBody>
          <a:bodyPr>
            <a:normAutofit fontScale="62500" lnSpcReduction="20000"/>
          </a:bodyPr>
          <a:lstStyle/>
          <a:p>
            <a:r>
              <a:rPr lang="en-GB" dirty="0"/>
              <a:t>Inhaled  - effect starts in </a:t>
            </a:r>
            <a:r>
              <a:rPr lang="cs-CZ" dirty="0"/>
              <a:t>10</a:t>
            </a:r>
            <a:r>
              <a:rPr lang="en-GB" dirty="0"/>
              <a:t>-</a:t>
            </a:r>
            <a:r>
              <a:rPr lang="cs-CZ" dirty="0"/>
              <a:t>20</a:t>
            </a:r>
            <a:r>
              <a:rPr lang="en-GB" dirty="0"/>
              <a:t> sec and lasts about 10-30 minutes</a:t>
            </a:r>
          </a:p>
          <a:p>
            <a:r>
              <a:rPr lang="en-GB" dirty="0"/>
              <a:t>Oral – effect starts in 2-5 min and lasts 1-2 hours</a:t>
            </a:r>
          </a:p>
          <a:p>
            <a:r>
              <a:rPr lang="en-GB" dirty="0"/>
              <a:t>Depending on type of tobacco and way of smoking, between 1 to 3 mg of nicotine one gets from single cigarette. Nicotine gum usually has 2 to 4 mg. Nicotine patch usually has 7, 14, 21 mg (but released during 24 hours).</a:t>
            </a:r>
          </a:p>
          <a:p>
            <a:r>
              <a:rPr lang="en-GB" dirty="0"/>
              <a:t>LD50 for mice about 3mg. Unclear for humans – reports from 60mg (unlikely) to 500mg. Resistance to nicotine is massively influenced by tolerance</a:t>
            </a:r>
          </a:p>
          <a:p>
            <a:r>
              <a:rPr lang="en-GB" dirty="0"/>
              <a:t>Overdose can happen in unexperienced smokers (e.g. in waterpipes) and via skin exposure in agriculture use (tobacco is used as insecticide). Media panic about drinking nicotine liquid used in e-cigarettes</a:t>
            </a:r>
          </a:p>
          <a:p>
            <a:r>
              <a:rPr lang="en-US" dirty="0"/>
              <a:t>Deaths have been caused by ingesting water that had cigarettes steeped in it or drinking insecticide brew. </a:t>
            </a:r>
            <a:r>
              <a:rPr lang="en-GB" dirty="0"/>
              <a:t>Death is often prevented because high nicotine intake causes vomiting. </a:t>
            </a:r>
          </a:p>
          <a:p>
            <a:endParaRPr lang="cs-CZ" dirty="0"/>
          </a:p>
        </p:txBody>
      </p:sp>
    </p:spTree>
    <p:extLst>
      <p:ext uri="{BB962C8B-B14F-4D97-AF65-F5344CB8AC3E}">
        <p14:creationId xmlns:p14="http://schemas.microsoft.com/office/powerpoint/2010/main" val="3807528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db/d5/e3/dbd5e3d5f35cbe4676d5105414ced013--sherlock-quotes-sher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00213"/>
            <a:ext cx="3571875"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g00.deviantart.net/7245/i/2017/006/a/1/bbc_sherlock__three_patch_problem_by_rhymelawliet-daui27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142432" y="2413521"/>
            <a:ext cx="3571875" cy="214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139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effects</a:t>
            </a:r>
            <a:endParaRPr lang="cs-CZ" dirty="0"/>
          </a:p>
        </p:txBody>
      </p:sp>
      <p:sp>
        <p:nvSpPr>
          <p:cNvPr id="3" name="Zástupný symbol pro obsah 2"/>
          <p:cNvSpPr>
            <a:spLocks noGrp="1"/>
          </p:cNvSpPr>
          <p:nvPr>
            <p:ph idx="1"/>
          </p:nvPr>
        </p:nvSpPr>
        <p:spPr/>
        <p:txBody>
          <a:bodyPr>
            <a:normAutofit fontScale="92500" lnSpcReduction="20000"/>
          </a:bodyPr>
          <a:lstStyle/>
          <a:p>
            <a:r>
              <a:rPr lang="en-GB" dirty="0"/>
              <a:t>Because it volumes-up several neurotransmitters, effects can be paradoxical</a:t>
            </a:r>
          </a:p>
          <a:p>
            <a:r>
              <a:rPr lang="en-GB" dirty="0"/>
              <a:t>It can acts as both stimulant and relaxant  - it increases heart rate and blood pressure but also reduces anxiety and relaxes muscles</a:t>
            </a:r>
            <a:r>
              <a:rPr lang="cs-CZ" dirty="0"/>
              <a:t> (</a:t>
            </a:r>
            <a:r>
              <a:rPr lang="en-GB" dirty="0"/>
              <a:t>but smokers usually have increased </a:t>
            </a:r>
            <a:r>
              <a:rPr lang="en-US" dirty="0" err="1"/>
              <a:t>anxienty</a:t>
            </a:r>
            <a:r>
              <a:rPr lang="en-US" dirty="0"/>
              <a:t> </a:t>
            </a:r>
            <a:r>
              <a:rPr lang="en-GB" dirty="0"/>
              <a:t>compared to non-smokers</a:t>
            </a:r>
            <a:r>
              <a:rPr lang="cs-CZ" dirty="0"/>
              <a:t>)</a:t>
            </a:r>
            <a:endParaRPr lang="en-GB" dirty="0"/>
          </a:p>
          <a:p>
            <a:r>
              <a:rPr lang="en-GB" dirty="0"/>
              <a:t>Improves cognitive functions, concentration, and (simple) task performance</a:t>
            </a:r>
          </a:p>
          <a:p>
            <a:r>
              <a:rPr lang="en-GB" dirty="0"/>
              <a:t>It increases liking</a:t>
            </a:r>
            <a:r>
              <a:rPr lang="cs-CZ" dirty="0"/>
              <a:t> </a:t>
            </a:r>
            <a:r>
              <a:rPr lang="en-GB" dirty="0"/>
              <a:t>of other activities</a:t>
            </a:r>
          </a:p>
          <a:p>
            <a:r>
              <a:rPr lang="en-US" dirty="0"/>
              <a:t>Nicotine tends to reduce appetite</a:t>
            </a:r>
            <a:endParaRPr lang="en-GB" dirty="0"/>
          </a:p>
        </p:txBody>
      </p:sp>
    </p:spTree>
    <p:extLst>
      <p:ext uri="{BB962C8B-B14F-4D97-AF65-F5344CB8AC3E}">
        <p14:creationId xmlns:p14="http://schemas.microsoft.com/office/powerpoint/2010/main" val="2310179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addiction</a:t>
            </a:r>
            <a:endParaRPr lang="cs-CZ" dirty="0"/>
          </a:p>
        </p:txBody>
      </p:sp>
      <p:sp>
        <p:nvSpPr>
          <p:cNvPr id="3" name="Zástupný symbol pro obsah 2"/>
          <p:cNvSpPr>
            <a:spLocks noGrp="1"/>
          </p:cNvSpPr>
          <p:nvPr>
            <p:ph idx="1"/>
          </p:nvPr>
        </p:nvSpPr>
        <p:spPr>
          <a:xfrm>
            <a:off x="611560" y="1417638"/>
            <a:ext cx="7776864" cy="4963690"/>
          </a:xfrm>
        </p:spPr>
        <p:txBody>
          <a:bodyPr>
            <a:normAutofit fontScale="70000" lnSpcReduction="20000"/>
          </a:bodyPr>
          <a:lstStyle/>
          <a:p>
            <a:r>
              <a:rPr lang="en-GB" dirty="0"/>
              <a:t>Nicotine is highly toxic and creates dependency quickly with high</a:t>
            </a:r>
            <a:r>
              <a:rPr lang="cs-CZ" dirty="0"/>
              <a:t> </a:t>
            </a:r>
            <a:r>
              <a:rPr lang="en-GB" dirty="0"/>
              <a:t>changes </a:t>
            </a:r>
            <a:r>
              <a:rPr lang="cs-CZ" dirty="0"/>
              <a:t>in </a:t>
            </a:r>
            <a:r>
              <a:rPr lang="en-GB" dirty="0"/>
              <a:t>tolerance</a:t>
            </a:r>
          </a:p>
          <a:p>
            <a:r>
              <a:rPr lang="en-GB" dirty="0"/>
              <a:t>Smoking is very strong reinforcer – 10 puffs per cigarette </a:t>
            </a:r>
            <a:r>
              <a:rPr lang="cs-CZ" dirty="0"/>
              <a:t>= </a:t>
            </a:r>
            <a:r>
              <a:rPr lang="en-GB" dirty="0"/>
              <a:t>300 puffs per packet if one smokes one packet per day </a:t>
            </a:r>
            <a:r>
              <a:rPr lang="cs-CZ" dirty="0"/>
              <a:t>= </a:t>
            </a:r>
            <a:r>
              <a:rPr lang="en-GB" dirty="0"/>
              <a:t>behaviour that is repeated 300 times per day and brain that is hit by substance 300 times per day</a:t>
            </a:r>
            <a:endParaRPr lang="cs-CZ" dirty="0"/>
          </a:p>
          <a:p>
            <a:r>
              <a:rPr lang="en-GB" dirty="0"/>
              <a:t>Nicotine increases levels of dopamine in Nucleus </a:t>
            </a:r>
            <a:r>
              <a:rPr lang="en-GB" dirty="0" err="1"/>
              <a:t>accumbens</a:t>
            </a:r>
            <a:r>
              <a:rPr lang="en-GB" dirty="0"/>
              <a:t> that leads to more liking of activities we do while smoking</a:t>
            </a:r>
            <a:r>
              <a:rPr lang="cs-CZ" dirty="0"/>
              <a:t> </a:t>
            </a:r>
            <a:r>
              <a:rPr lang="en-GB" dirty="0"/>
              <a:t>that leads to increased wanting of smoking in those situations</a:t>
            </a:r>
            <a:r>
              <a:rPr lang="cs-CZ" dirty="0"/>
              <a:t>.</a:t>
            </a:r>
          </a:p>
          <a:p>
            <a:r>
              <a:rPr lang="en-GB" dirty="0"/>
              <a:t>As smoking helps to deal with stress, in stressful situation the tendency to smoke increase</a:t>
            </a:r>
            <a:r>
              <a:rPr lang="cs-CZ" dirty="0"/>
              <a:t>s</a:t>
            </a:r>
            <a:endParaRPr lang="en-GB" dirty="0"/>
          </a:p>
          <a:p>
            <a:r>
              <a:rPr lang="en-GB" dirty="0"/>
              <a:t>Effect on brain </a:t>
            </a:r>
            <a:r>
              <a:rPr lang="en-US" dirty="0"/>
              <a:t>seems to be  </a:t>
            </a:r>
            <a:r>
              <a:rPr lang="en-GB" dirty="0"/>
              <a:t>permanent</a:t>
            </a:r>
            <a:endParaRPr lang="cs-CZ" dirty="0"/>
          </a:p>
          <a:p>
            <a:r>
              <a:rPr lang="en-GB" dirty="0"/>
              <a:t>In treatment – crucial are positive coping skills (coping with stress), social support (quitting is taken seriously by close social circle), avoiding smoking environments. Nicotine replacement helps</a:t>
            </a:r>
          </a:p>
          <a:p>
            <a:endParaRPr lang="en-GB" dirty="0"/>
          </a:p>
          <a:p>
            <a:endParaRPr lang="en-GB" dirty="0"/>
          </a:p>
          <a:p>
            <a:endParaRPr lang="en-GB" dirty="0"/>
          </a:p>
          <a:p>
            <a:endParaRPr lang="cs-CZ" dirty="0"/>
          </a:p>
        </p:txBody>
      </p:sp>
    </p:spTree>
    <p:extLst>
      <p:ext uri="{BB962C8B-B14F-4D97-AF65-F5344CB8AC3E}">
        <p14:creationId xmlns:p14="http://schemas.microsoft.com/office/powerpoint/2010/main" val="312236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FD5AC0-B897-4641-8BAB-AE4DF4BBFD2F}"/>
              </a:ext>
            </a:extLst>
          </p:cNvPr>
          <p:cNvSpPr>
            <a:spLocks noGrp="1"/>
          </p:cNvSpPr>
          <p:nvPr>
            <p:ph type="title"/>
          </p:nvPr>
        </p:nvSpPr>
        <p:spPr/>
        <p:txBody>
          <a:bodyPr>
            <a:normAutofit/>
          </a:bodyPr>
          <a:lstStyle/>
          <a:p>
            <a:r>
              <a:rPr lang="en-GB" dirty="0"/>
              <a:t>Even</a:t>
            </a:r>
            <a:r>
              <a:rPr lang="cs-CZ" dirty="0"/>
              <a:t> </a:t>
            </a:r>
            <a:r>
              <a:rPr lang="en-US" dirty="0"/>
              <a:t>furtherer</a:t>
            </a:r>
            <a:r>
              <a:rPr lang="cs-CZ" dirty="0"/>
              <a:t> </a:t>
            </a:r>
            <a:r>
              <a:rPr lang="en-GB" dirty="0"/>
              <a:t>sources</a:t>
            </a:r>
            <a:r>
              <a:rPr lang="cs-CZ" dirty="0"/>
              <a:t> </a:t>
            </a:r>
            <a:br>
              <a:rPr lang="cs-CZ" dirty="0"/>
            </a:br>
            <a:r>
              <a:rPr lang="en-GB" sz="2200" dirty="0"/>
              <a:t>(if you have serious interest in addictions)</a:t>
            </a:r>
          </a:p>
        </p:txBody>
      </p:sp>
      <p:pic>
        <p:nvPicPr>
          <p:cNvPr id="4" name="Obrázek 3">
            <a:extLst>
              <a:ext uri="{FF2B5EF4-FFF2-40B4-BE49-F238E27FC236}">
                <a16:creationId xmlns:a16="http://schemas.microsoft.com/office/drawing/2014/main" id="{FF7BA815-6996-4D04-9EBD-F1DE74973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25" y="1725145"/>
            <a:ext cx="3724275" cy="4752975"/>
          </a:xfrm>
          <a:prstGeom prst="rect">
            <a:avLst/>
          </a:prstGeom>
        </p:spPr>
      </p:pic>
      <p:pic>
        <p:nvPicPr>
          <p:cNvPr id="6" name="Obrázek 5">
            <a:extLst>
              <a:ext uri="{FF2B5EF4-FFF2-40B4-BE49-F238E27FC236}">
                <a16:creationId xmlns:a16="http://schemas.microsoft.com/office/drawing/2014/main" id="{3DA51F93-D716-4C0F-847C-86DE19959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875" y="1696864"/>
            <a:ext cx="3724275" cy="4752975"/>
          </a:xfrm>
          <a:prstGeom prst="rect">
            <a:avLst/>
          </a:prstGeom>
        </p:spPr>
      </p:pic>
    </p:spTree>
    <p:extLst>
      <p:ext uri="{BB962C8B-B14F-4D97-AF65-F5344CB8AC3E}">
        <p14:creationId xmlns:p14="http://schemas.microsoft.com/office/powerpoint/2010/main" val="2853643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C13A31-07E5-4E2F-AB39-D1B57554BFC8}"/>
              </a:ext>
            </a:extLst>
          </p:cNvPr>
          <p:cNvSpPr>
            <a:spLocks noGrp="1"/>
          </p:cNvSpPr>
          <p:nvPr>
            <p:ph type="title"/>
          </p:nvPr>
        </p:nvSpPr>
        <p:spPr/>
        <p:txBody>
          <a:bodyPr/>
          <a:lstStyle/>
          <a:p>
            <a:r>
              <a:rPr lang="cs-CZ" dirty="0"/>
              <a:t>epidemiology</a:t>
            </a:r>
            <a:endParaRPr lang="en-GB" dirty="0"/>
          </a:p>
        </p:txBody>
      </p:sp>
      <p:sp>
        <p:nvSpPr>
          <p:cNvPr id="3" name="Zástupný obsah 2">
            <a:extLst>
              <a:ext uri="{FF2B5EF4-FFF2-40B4-BE49-F238E27FC236}">
                <a16:creationId xmlns:a16="http://schemas.microsoft.com/office/drawing/2014/main" id="{1F2D7310-8096-4300-B444-4D374281CAC6}"/>
              </a:ext>
            </a:extLst>
          </p:cNvPr>
          <p:cNvSpPr>
            <a:spLocks noGrp="1"/>
          </p:cNvSpPr>
          <p:nvPr>
            <p:ph idx="1"/>
          </p:nvPr>
        </p:nvSpPr>
        <p:spPr>
          <a:xfrm>
            <a:off x="457200" y="1600200"/>
            <a:ext cx="8229600" cy="4781128"/>
          </a:xfrm>
        </p:spPr>
        <p:txBody>
          <a:bodyPr>
            <a:normAutofit fontScale="77500" lnSpcReduction="20000"/>
          </a:bodyPr>
          <a:lstStyle/>
          <a:p>
            <a:r>
              <a:rPr lang="en-GB" dirty="0"/>
              <a:t>Prevalence of smokers 20-30% in developed countries with about 1</a:t>
            </a:r>
            <a:r>
              <a:rPr lang="cs-CZ" dirty="0"/>
              <a:t>0-</a:t>
            </a:r>
            <a:r>
              <a:rPr lang="en-GB" dirty="0"/>
              <a:t>15</a:t>
            </a:r>
            <a:r>
              <a:rPr lang="cs-CZ" dirty="0"/>
              <a:t>%</a:t>
            </a:r>
            <a:r>
              <a:rPr lang="en-GB" dirty="0"/>
              <a:t> dependent smokers in general public. Up to 70% of smokers become addicted (the highest in all drugs)</a:t>
            </a:r>
            <a:r>
              <a:rPr lang="cs-CZ" dirty="0"/>
              <a:t>. </a:t>
            </a:r>
            <a:r>
              <a:rPr lang="en-GB" dirty="0"/>
              <a:t>Number of smokers, even addicted</a:t>
            </a:r>
            <a:r>
              <a:rPr lang="cs-CZ" dirty="0"/>
              <a:t> and </a:t>
            </a:r>
            <a:r>
              <a:rPr lang="en-GB" dirty="0"/>
              <a:t>even children</a:t>
            </a:r>
            <a:r>
              <a:rPr lang="cs-CZ" dirty="0"/>
              <a:t>,</a:t>
            </a:r>
            <a:r>
              <a:rPr lang="en-GB" dirty="0"/>
              <a:t> on the rise </a:t>
            </a:r>
            <a:r>
              <a:rPr lang="cs-CZ" dirty="0"/>
              <a:t>in</a:t>
            </a:r>
            <a:r>
              <a:rPr lang="en-GB" dirty="0"/>
              <a:t> developing countries</a:t>
            </a:r>
            <a:r>
              <a:rPr lang="cs-CZ" dirty="0"/>
              <a:t>.</a:t>
            </a:r>
            <a:endParaRPr lang="en-GB" dirty="0"/>
          </a:p>
          <a:p>
            <a:r>
              <a:rPr lang="en-GB" dirty="0"/>
              <a:t>85</a:t>
            </a:r>
            <a:r>
              <a:rPr lang="cs-CZ" dirty="0"/>
              <a:t>% </a:t>
            </a:r>
            <a:r>
              <a:rPr lang="en-GB" dirty="0"/>
              <a:t>of smokers would like to stop, 30</a:t>
            </a:r>
            <a:r>
              <a:rPr lang="cs-CZ" dirty="0"/>
              <a:t>% made </a:t>
            </a:r>
            <a:r>
              <a:rPr lang="en-GB" dirty="0"/>
              <a:t>at least three serous life attempts. 80</a:t>
            </a:r>
            <a:r>
              <a:rPr lang="cs-CZ" dirty="0"/>
              <a:t>%</a:t>
            </a:r>
            <a:r>
              <a:rPr lang="en-GB" dirty="0"/>
              <a:t> of smokers relapse within 6 months after quitting attempt</a:t>
            </a:r>
            <a:endParaRPr lang="cs-CZ" dirty="0"/>
          </a:p>
          <a:p>
            <a:r>
              <a:rPr lang="en-US" dirty="0"/>
              <a:t>Men smoke more often – but almost no gender gap in </a:t>
            </a:r>
            <a:r>
              <a:rPr lang="en-GB" dirty="0"/>
              <a:t>developed</a:t>
            </a:r>
            <a:r>
              <a:rPr lang="en-US" dirty="0"/>
              <a:t> countries</a:t>
            </a:r>
          </a:p>
          <a:p>
            <a:r>
              <a:rPr lang="en-US" dirty="0"/>
              <a:t>Those of lower social-economical status are more likely to start and continue smoking (not valid for many developing countries) </a:t>
            </a:r>
          </a:p>
          <a:p>
            <a:endParaRPr lang="en-GB" dirty="0"/>
          </a:p>
        </p:txBody>
      </p:sp>
    </p:spTree>
    <p:extLst>
      <p:ext uri="{BB962C8B-B14F-4D97-AF65-F5344CB8AC3E}">
        <p14:creationId xmlns:p14="http://schemas.microsoft.com/office/powerpoint/2010/main" val="1913832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t>
            </a:r>
            <a:r>
              <a:rPr lang="en-GB" dirty="0" err="1"/>
              <a:t>isk</a:t>
            </a:r>
            <a:r>
              <a:rPr lang="en-GB" dirty="0"/>
              <a:t> groups</a:t>
            </a:r>
            <a:endParaRPr lang="cs-CZ" dirty="0"/>
          </a:p>
        </p:txBody>
      </p:sp>
      <p:sp>
        <p:nvSpPr>
          <p:cNvPr id="3" name="Zástupný symbol pro obsah 2"/>
          <p:cNvSpPr>
            <a:spLocks noGrp="1"/>
          </p:cNvSpPr>
          <p:nvPr>
            <p:ph idx="1"/>
          </p:nvPr>
        </p:nvSpPr>
        <p:spPr/>
        <p:txBody>
          <a:bodyPr>
            <a:normAutofit fontScale="92500" lnSpcReduction="10000"/>
          </a:bodyPr>
          <a:lstStyle/>
          <a:p>
            <a:r>
              <a:rPr lang="en-GB" b="1" dirty="0"/>
              <a:t>Adolescents</a:t>
            </a:r>
            <a:r>
              <a:rPr lang="en-GB" dirty="0"/>
              <a:t> – most smokers start here, earlier start correlates with lifetime use</a:t>
            </a:r>
            <a:endParaRPr lang="cs-CZ" dirty="0"/>
          </a:p>
          <a:p>
            <a:r>
              <a:rPr lang="en-GB" dirty="0"/>
              <a:t>Lower social-economical status </a:t>
            </a:r>
          </a:p>
          <a:p>
            <a:r>
              <a:rPr lang="en-GB" dirty="0"/>
              <a:t>Mental illness – 70% with psychiatric diagnosis are smokers; over 90% of schizophrenics are smoking </a:t>
            </a:r>
          </a:p>
          <a:p>
            <a:r>
              <a:rPr lang="en-GB" dirty="0"/>
              <a:t>Prisoners – 85% relief from boredom, stress</a:t>
            </a:r>
          </a:p>
          <a:p>
            <a:r>
              <a:rPr lang="en-GB" dirty="0"/>
              <a:t>Pregnancy – 40% of infant deaths are attributed to mother smoking</a:t>
            </a:r>
          </a:p>
          <a:p>
            <a:endParaRPr lang="cs-CZ" dirty="0"/>
          </a:p>
          <a:p>
            <a:endParaRPr lang="en-GB" dirty="0"/>
          </a:p>
          <a:p>
            <a:endParaRPr lang="cs-CZ" dirty="0"/>
          </a:p>
        </p:txBody>
      </p:sp>
    </p:spTree>
    <p:extLst>
      <p:ext uri="{BB962C8B-B14F-4D97-AF65-F5344CB8AC3E}">
        <p14:creationId xmlns:p14="http://schemas.microsoft.com/office/powerpoint/2010/main" val="1975088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Public health concerns</a:t>
            </a:r>
            <a:endParaRPr lang="cs-CZ" dirty="0"/>
          </a:p>
        </p:txBody>
      </p:sp>
      <p:sp>
        <p:nvSpPr>
          <p:cNvPr id="3" name="Zástupný symbol pro obsah 2"/>
          <p:cNvSpPr>
            <a:spLocks noGrp="1"/>
          </p:cNvSpPr>
          <p:nvPr>
            <p:ph idx="1"/>
          </p:nvPr>
        </p:nvSpPr>
        <p:spPr/>
        <p:txBody>
          <a:bodyPr>
            <a:normAutofit fontScale="77500" lnSpcReduction="20000"/>
          </a:bodyPr>
          <a:lstStyle/>
          <a:p>
            <a:r>
              <a:rPr lang="en-GB" dirty="0"/>
              <a:t>Smoking (not necessarily nicotine itself) is one the most important public health issues – causes number of diseases, smokers live 10 years less on average</a:t>
            </a:r>
            <a:r>
              <a:rPr lang="cs-CZ" dirty="0"/>
              <a:t>. 1</a:t>
            </a:r>
            <a:r>
              <a:rPr lang="en-GB" dirty="0"/>
              <a:t> in 10 premature deaths (1 in 5 in developing countries)</a:t>
            </a:r>
          </a:p>
          <a:p>
            <a:r>
              <a:rPr lang="en-GB" dirty="0"/>
              <a:t>Associated in both active and passive smokers with</a:t>
            </a:r>
            <a:r>
              <a:rPr lang="cs-CZ" dirty="0"/>
              <a:t>:</a:t>
            </a:r>
            <a:endParaRPr lang="en-GB" dirty="0"/>
          </a:p>
          <a:p>
            <a:pPr marL="0" indent="0">
              <a:buNone/>
            </a:pPr>
            <a:r>
              <a:rPr lang="en-US" dirty="0"/>
              <a:t>Lung diseases such as chronic bronchitis</a:t>
            </a:r>
          </a:p>
          <a:p>
            <a:pPr marL="0" indent="0">
              <a:buNone/>
            </a:pPr>
            <a:r>
              <a:rPr lang="en-US" dirty="0"/>
              <a:t>Asthma</a:t>
            </a:r>
          </a:p>
          <a:p>
            <a:pPr marL="0" indent="0">
              <a:buNone/>
            </a:pPr>
            <a:r>
              <a:rPr lang="en-GB" dirty="0"/>
              <a:t>Cancer of lung, mouth, kidney, oesophagus, pharynx, </a:t>
            </a:r>
            <a:r>
              <a:rPr lang="cs-CZ" dirty="0"/>
              <a:t>larynx, </a:t>
            </a:r>
            <a:r>
              <a:rPr lang="en-GB" dirty="0"/>
              <a:t>stomach, pancreas, cervix, ureter, and bladder</a:t>
            </a:r>
          </a:p>
          <a:p>
            <a:pPr marL="0" indent="0">
              <a:buNone/>
            </a:pPr>
            <a:r>
              <a:rPr lang="en-US" dirty="0"/>
              <a:t>heart disease including stroke, vascular disease, heart attack</a:t>
            </a:r>
          </a:p>
          <a:p>
            <a:pPr marL="0" indent="0">
              <a:buNone/>
            </a:pPr>
            <a:r>
              <a:rPr lang="en-US" dirty="0"/>
              <a:t>Pregnant smokers: increased risk of stillborn, premature, or low-birth weight infants, </a:t>
            </a:r>
            <a:r>
              <a:rPr lang="en-GB" dirty="0"/>
              <a:t>sudden infant death </a:t>
            </a:r>
            <a:r>
              <a:rPr lang="cs-CZ" dirty="0"/>
              <a:t>syndrome</a:t>
            </a:r>
            <a:endParaRPr lang="en-GB" dirty="0"/>
          </a:p>
          <a:p>
            <a:endParaRPr lang="cs-CZ" dirty="0"/>
          </a:p>
        </p:txBody>
      </p:sp>
    </p:spTree>
    <p:extLst>
      <p:ext uri="{BB962C8B-B14F-4D97-AF65-F5344CB8AC3E}">
        <p14:creationId xmlns:p14="http://schemas.microsoft.com/office/powerpoint/2010/main" val="1393529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4A6A18-A4DA-4212-9E3F-0227BF2146B5}"/>
              </a:ext>
            </a:extLst>
          </p:cNvPr>
          <p:cNvSpPr>
            <a:spLocks noGrp="1"/>
          </p:cNvSpPr>
          <p:nvPr>
            <p:ph type="title"/>
          </p:nvPr>
        </p:nvSpPr>
        <p:spPr/>
        <p:txBody>
          <a:bodyPr/>
          <a:lstStyle/>
          <a:p>
            <a:r>
              <a:rPr lang="en-GB" dirty="0"/>
              <a:t>CANNABIS</a:t>
            </a:r>
          </a:p>
        </p:txBody>
      </p:sp>
      <p:pic>
        <p:nvPicPr>
          <p:cNvPr id="3" name="Picture 2" descr="https://d14rmgtrwzf5a.cloudfront.net/sites/default/files/joints_shutterstock-52960849.jpg">
            <a:extLst>
              <a:ext uri="{FF2B5EF4-FFF2-40B4-BE49-F238E27FC236}">
                <a16:creationId xmlns:a16="http://schemas.microsoft.com/office/drawing/2014/main" id="{AC18117D-EE5F-42CF-9C21-4A3BF265F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07" y="2039541"/>
            <a:ext cx="5678109" cy="3792977"/>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3459B816-02D7-423D-B2D1-C67CA75D93B5}"/>
              </a:ext>
            </a:extLst>
          </p:cNvPr>
          <p:cNvSpPr/>
          <p:nvPr/>
        </p:nvSpPr>
        <p:spPr>
          <a:xfrm>
            <a:off x="711258" y="5449907"/>
            <a:ext cx="3721468" cy="300082"/>
          </a:xfrm>
          <a:prstGeom prst="rect">
            <a:avLst/>
          </a:prstGeom>
        </p:spPr>
        <p:txBody>
          <a:bodyPr wrap="none">
            <a:spAutoFit/>
          </a:bodyPr>
          <a:lstStyle/>
          <a:p>
            <a:r>
              <a:rPr lang="en-GB" sz="1350" dirty="0"/>
              <a:t>https://www.youtube.com/watch?v=PRLYV0_6zY8</a:t>
            </a:r>
          </a:p>
        </p:txBody>
      </p:sp>
    </p:spTree>
    <p:extLst>
      <p:ext uri="{BB962C8B-B14F-4D97-AF65-F5344CB8AC3E}">
        <p14:creationId xmlns:p14="http://schemas.microsoft.com/office/powerpoint/2010/main" val="1083747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AAC9B1-3B6F-4E0B-BAF8-803061AE26CC}"/>
              </a:ext>
            </a:extLst>
          </p:cNvPr>
          <p:cNvSpPr>
            <a:spLocks noGrp="1"/>
          </p:cNvSpPr>
          <p:nvPr>
            <p:ph type="title"/>
          </p:nvPr>
        </p:nvSpPr>
        <p:spPr/>
        <p:txBody>
          <a:bodyPr/>
          <a:lstStyle/>
          <a:p>
            <a:r>
              <a:rPr lang="en-GB" dirty="0"/>
              <a:t>Cannabis</a:t>
            </a:r>
          </a:p>
        </p:txBody>
      </p:sp>
      <p:sp>
        <p:nvSpPr>
          <p:cNvPr id="3" name="Zástupný symbol pro obsah 2">
            <a:extLst>
              <a:ext uri="{FF2B5EF4-FFF2-40B4-BE49-F238E27FC236}">
                <a16:creationId xmlns:a16="http://schemas.microsoft.com/office/drawing/2014/main" id="{03360D25-901F-4D88-A917-C9EC52F47F09}"/>
              </a:ext>
            </a:extLst>
          </p:cNvPr>
          <p:cNvSpPr>
            <a:spLocks noGrp="1"/>
          </p:cNvSpPr>
          <p:nvPr>
            <p:ph idx="1"/>
          </p:nvPr>
        </p:nvSpPr>
        <p:spPr>
          <a:xfrm>
            <a:off x="628650" y="1484784"/>
            <a:ext cx="7886700" cy="5373216"/>
          </a:xfrm>
        </p:spPr>
        <p:txBody>
          <a:bodyPr>
            <a:normAutofit fontScale="47500" lnSpcReduction="20000"/>
          </a:bodyPr>
          <a:lstStyle/>
          <a:p>
            <a:r>
              <a:rPr lang="en-GB" sz="4000" dirty="0"/>
              <a:t>Flowers, stems, leaves, seeds of hemp plant (usually taken from the flower top). Also in concentrated resinous form (Hashish) or black oil (Hash oil)</a:t>
            </a:r>
          </a:p>
          <a:p>
            <a:r>
              <a:rPr lang="en-GB" sz="4000" dirty="0"/>
              <a:t>Smoked or eaten – smoked has quicker but smaller effect. Eaten is slower but with much stronger</a:t>
            </a:r>
            <a:r>
              <a:rPr lang="cs-CZ" sz="4000" dirty="0"/>
              <a:t> </a:t>
            </a:r>
            <a:r>
              <a:rPr lang="en-GB" sz="4000" dirty="0"/>
              <a:t>effect</a:t>
            </a:r>
          </a:p>
          <a:p>
            <a:r>
              <a:rPr lang="en-GB" sz="4000" dirty="0"/>
              <a:t>The main psychoactive substance is tetrahydrocannabinol</a:t>
            </a:r>
            <a:r>
              <a:rPr lang="cs-CZ" sz="4000" dirty="0"/>
              <a:t> (</a:t>
            </a:r>
            <a:r>
              <a:rPr lang="en-GB" sz="4000" dirty="0"/>
              <a:t>THC</a:t>
            </a:r>
            <a:r>
              <a:rPr lang="cs-CZ" sz="4000" dirty="0"/>
              <a:t>)</a:t>
            </a:r>
            <a:r>
              <a:rPr lang="en-GB" sz="4000" dirty="0"/>
              <a:t>. It resembles endocannabinoids (e.g. anandamide – it is realised by dendrite of neuron just fired and binds to cannabinoid receptors of the previous axon, changes ion balance so that refractory period is cancelled and neuron can fire immediately). THC last longer than endocannabinoids – prolonged effect</a:t>
            </a:r>
          </a:p>
          <a:p>
            <a:r>
              <a:rPr lang="en-GB" sz="4000" dirty="0"/>
              <a:t>Cannabinoid receptors are not very frequent in brain but are in various areas of brain. They also influence opioid system in nucleus ac</a:t>
            </a:r>
            <a:r>
              <a:rPr lang="cs-CZ" sz="4000" dirty="0"/>
              <a:t>c</a:t>
            </a:r>
            <a:r>
              <a:rPr lang="en-GB" sz="4000" dirty="0" err="1"/>
              <a:t>umbens</a:t>
            </a:r>
            <a:r>
              <a:rPr lang="en-GB" sz="4000" dirty="0"/>
              <a:t> – causing slightly higher release of dopamine (causing euphoria and enjoyment). It also increases levels of noradrenaline that can lead to higher anxiety. The receptors are also in peripheral system and immune system – cannabis have anti-inflammatory and analgesic effect</a:t>
            </a:r>
          </a:p>
          <a:p>
            <a:r>
              <a:rPr lang="en-GB" sz="4000" dirty="0"/>
              <a:t>It has both relaxant/depressant effects as well as stimulating (e.g. some people feel sleepy while others feel arousal)  - depending on person and context</a:t>
            </a:r>
            <a:endParaRPr lang="cs-CZ" sz="4000" dirty="0"/>
          </a:p>
          <a:p>
            <a:r>
              <a:rPr lang="en-GB" sz="4000" dirty="0"/>
              <a:t>https://www.youtube.com/watch?v=oeF6rFN9org</a:t>
            </a:r>
          </a:p>
          <a:p>
            <a:endParaRPr lang="en-GB" dirty="0"/>
          </a:p>
        </p:txBody>
      </p:sp>
    </p:spTree>
    <p:extLst>
      <p:ext uri="{BB962C8B-B14F-4D97-AF65-F5344CB8AC3E}">
        <p14:creationId xmlns:p14="http://schemas.microsoft.com/office/powerpoint/2010/main" val="3185493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35A505-C0A2-42A0-8364-69CFA68D32A5}"/>
              </a:ext>
            </a:extLst>
          </p:cNvPr>
          <p:cNvSpPr>
            <a:spLocks noGrp="1"/>
          </p:cNvSpPr>
          <p:nvPr>
            <p:ph type="title"/>
          </p:nvPr>
        </p:nvSpPr>
        <p:spPr/>
        <p:txBody>
          <a:bodyPr/>
          <a:lstStyle/>
          <a:p>
            <a:r>
              <a:rPr lang="en-GB" dirty="0"/>
              <a:t>dosage</a:t>
            </a:r>
          </a:p>
        </p:txBody>
      </p:sp>
      <p:sp>
        <p:nvSpPr>
          <p:cNvPr id="3" name="Zástupný symbol pro obsah 2">
            <a:extLst>
              <a:ext uri="{FF2B5EF4-FFF2-40B4-BE49-F238E27FC236}">
                <a16:creationId xmlns:a16="http://schemas.microsoft.com/office/drawing/2014/main" id="{B6E62BE7-3480-41D1-9081-6E3C860CECDF}"/>
              </a:ext>
            </a:extLst>
          </p:cNvPr>
          <p:cNvSpPr>
            <a:spLocks noGrp="1"/>
          </p:cNvSpPr>
          <p:nvPr>
            <p:ph idx="1"/>
          </p:nvPr>
        </p:nvSpPr>
        <p:spPr/>
        <p:txBody>
          <a:bodyPr>
            <a:normAutofit fontScale="85000" lnSpcReduction="10000"/>
          </a:bodyPr>
          <a:lstStyle/>
          <a:p>
            <a:r>
              <a:rPr lang="en-GB" dirty="0"/>
              <a:t>Amount of active substances in cannabis is fluctuating heavily. Amount of THC steeply increased after 2000. </a:t>
            </a:r>
          </a:p>
          <a:p>
            <a:r>
              <a:rPr lang="en-GB" dirty="0"/>
              <a:t>In general in not very experienced person – one hit (mouth full of smoke) should be enough. With average potency, three hits are enough for experience person.</a:t>
            </a:r>
          </a:p>
          <a:p>
            <a:r>
              <a:rPr lang="en-GB" dirty="0"/>
              <a:t>It is recommended to smoke about a quarter of hit and wait for 5 minutes. Then repeat in necessary.</a:t>
            </a:r>
          </a:p>
          <a:p>
            <a:r>
              <a:rPr lang="en-GB" dirty="0"/>
              <a:t>Eating is not recommended for beginners – overdose may often happen with attack of panic </a:t>
            </a:r>
          </a:p>
          <a:p>
            <a:r>
              <a:rPr lang="en-GB" dirty="0"/>
              <a:t>No direct deaths reported (only caused by injuries while driving under influence e.g.)</a:t>
            </a:r>
          </a:p>
          <a:p>
            <a:pPr marL="0" indent="0">
              <a:buNone/>
            </a:pPr>
            <a:endParaRPr lang="en-GB" dirty="0"/>
          </a:p>
        </p:txBody>
      </p:sp>
    </p:spTree>
    <p:extLst>
      <p:ext uri="{BB962C8B-B14F-4D97-AF65-F5344CB8AC3E}">
        <p14:creationId xmlns:p14="http://schemas.microsoft.com/office/powerpoint/2010/main" val="2700363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51455E-169B-4342-BC4B-D05C87F762A8}"/>
              </a:ext>
            </a:extLst>
          </p:cNvPr>
          <p:cNvSpPr>
            <a:spLocks noGrp="1"/>
          </p:cNvSpPr>
          <p:nvPr>
            <p:ph type="title"/>
          </p:nvPr>
        </p:nvSpPr>
        <p:spPr/>
        <p:txBody>
          <a:bodyPr/>
          <a:lstStyle/>
          <a:p>
            <a:r>
              <a:rPr lang="en-GB" dirty="0"/>
              <a:t>effects</a:t>
            </a:r>
          </a:p>
        </p:txBody>
      </p:sp>
      <p:sp>
        <p:nvSpPr>
          <p:cNvPr id="3" name="Zástupný symbol pro obsah 2">
            <a:extLst>
              <a:ext uri="{FF2B5EF4-FFF2-40B4-BE49-F238E27FC236}">
                <a16:creationId xmlns:a16="http://schemas.microsoft.com/office/drawing/2014/main" id="{F19867B9-1453-41B4-AAA9-B30964FCD3AE}"/>
              </a:ext>
            </a:extLst>
          </p:cNvPr>
          <p:cNvSpPr>
            <a:spLocks noGrp="1"/>
          </p:cNvSpPr>
          <p:nvPr>
            <p:ph idx="1"/>
          </p:nvPr>
        </p:nvSpPr>
        <p:spPr>
          <a:xfrm>
            <a:off x="457200" y="1600200"/>
            <a:ext cx="8229600" cy="4983162"/>
          </a:xfrm>
        </p:spPr>
        <p:txBody>
          <a:bodyPr>
            <a:normAutofit fontScale="62500" lnSpcReduction="20000"/>
          </a:bodyPr>
          <a:lstStyle/>
          <a:p>
            <a:r>
              <a:rPr lang="en-GB" dirty="0"/>
              <a:t>Smoking - onset 20-90 seconds, duration 2-4 hours</a:t>
            </a:r>
          </a:p>
          <a:p>
            <a:r>
              <a:rPr lang="en-GB" dirty="0"/>
              <a:t>Eating – onset 20-120 minutes, duration 12+ hours</a:t>
            </a:r>
          </a:p>
          <a:p>
            <a:r>
              <a:rPr lang="en-GB" dirty="0"/>
              <a:t>How to smoke a joint </a:t>
            </a:r>
            <a:r>
              <a:rPr lang="cs-CZ" dirty="0"/>
              <a:t>https://vimeo.com/100270396</a:t>
            </a:r>
          </a:p>
          <a:p>
            <a:endParaRPr lang="en-GB" dirty="0"/>
          </a:p>
          <a:p>
            <a:r>
              <a:rPr lang="en-GB" b="1" dirty="0"/>
              <a:t>Positive effects “high”</a:t>
            </a:r>
          </a:p>
          <a:p>
            <a:pPr marL="0" indent="0">
              <a:buNone/>
            </a:pPr>
            <a:r>
              <a:rPr lang="en-GB" dirty="0"/>
              <a:t>mood lift, euphoria, boring tasks or entertainment can become more interesting or funny</a:t>
            </a:r>
          </a:p>
          <a:p>
            <a:pPr marL="0" indent="0">
              <a:buNone/>
            </a:pPr>
            <a:r>
              <a:rPr lang="en-GB" dirty="0"/>
              <a:t>increased giggling and laughing</a:t>
            </a:r>
          </a:p>
          <a:p>
            <a:pPr marL="0" indent="0">
              <a:buNone/>
            </a:pPr>
            <a:r>
              <a:rPr lang="en-GB" dirty="0"/>
              <a:t>relaxation, stress reduction</a:t>
            </a:r>
          </a:p>
          <a:p>
            <a:pPr marL="0" indent="0">
              <a:buNone/>
            </a:pPr>
            <a:r>
              <a:rPr lang="en-GB" dirty="0"/>
              <a:t>creative, philosophical, abstract, or deep thinking : ideas flow more easily</a:t>
            </a:r>
          </a:p>
          <a:p>
            <a:pPr marL="0" indent="0">
              <a:buNone/>
            </a:pPr>
            <a:r>
              <a:rPr lang="en-GB" dirty="0"/>
              <a:t>increased appreciation or awareness of music; deeper connection to music; increased emotional impact of music</a:t>
            </a:r>
          </a:p>
          <a:p>
            <a:pPr marL="0" indent="0">
              <a:buNone/>
            </a:pPr>
            <a:r>
              <a:rPr lang="en-GB" dirty="0"/>
              <a:t>increased awareness of senses (taste, smell, touch, hearing, vision)</a:t>
            </a:r>
          </a:p>
          <a:p>
            <a:pPr marL="0" indent="0">
              <a:buNone/>
            </a:pPr>
            <a:r>
              <a:rPr lang="en-GB" dirty="0"/>
              <a:t>change in experience of muscle fatigue; pleasant body feel; increase in body/mind connection</a:t>
            </a:r>
          </a:p>
          <a:p>
            <a:pPr marL="0" indent="0">
              <a:buNone/>
            </a:pPr>
            <a:r>
              <a:rPr lang="en-GB" dirty="0"/>
              <a:t>medical use: pain relief (headaches, cramps), reduced nausea, increased appetite</a:t>
            </a:r>
          </a:p>
          <a:p>
            <a:endParaRPr lang="en-GB" dirty="0"/>
          </a:p>
        </p:txBody>
      </p:sp>
    </p:spTree>
    <p:extLst>
      <p:ext uri="{BB962C8B-B14F-4D97-AF65-F5344CB8AC3E}">
        <p14:creationId xmlns:p14="http://schemas.microsoft.com/office/powerpoint/2010/main" val="2180004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C7FB16-93B2-482E-8B88-CA59D39FE166}"/>
              </a:ext>
            </a:extLst>
          </p:cNvPr>
          <p:cNvSpPr>
            <a:spLocks noGrp="1"/>
          </p:cNvSpPr>
          <p:nvPr>
            <p:ph type="title"/>
          </p:nvPr>
        </p:nvSpPr>
        <p:spPr/>
        <p:txBody>
          <a:bodyPr/>
          <a:lstStyle/>
          <a:p>
            <a:r>
              <a:rPr lang="en-GB" dirty="0"/>
              <a:t>effects</a:t>
            </a:r>
          </a:p>
        </p:txBody>
      </p:sp>
      <p:sp>
        <p:nvSpPr>
          <p:cNvPr id="3" name="Zástupný symbol pro obsah 2">
            <a:extLst>
              <a:ext uri="{FF2B5EF4-FFF2-40B4-BE49-F238E27FC236}">
                <a16:creationId xmlns:a16="http://schemas.microsoft.com/office/drawing/2014/main" id="{E0621726-B27F-4262-8A71-DFDCF7D6796C}"/>
              </a:ext>
            </a:extLst>
          </p:cNvPr>
          <p:cNvSpPr>
            <a:spLocks noGrp="1"/>
          </p:cNvSpPr>
          <p:nvPr>
            <p:ph idx="1"/>
          </p:nvPr>
        </p:nvSpPr>
        <p:spPr>
          <a:xfrm>
            <a:off x="457200" y="1600200"/>
            <a:ext cx="8229600" cy="4781128"/>
          </a:xfrm>
        </p:spPr>
        <p:txBody>
          <a:bodyPr>
            <a:normAutofit fontScale="70000" lnSpcReduction="20000"/>
          </a:bodyPr>
          <a:lstStyle/>
          <a:p>
            <a:r>
              <a:rPr lang="en-GB" b="1" dirty="0"/>
              <a:t>neutral to negative</a:t>
            </a:r>
          </a:p>
          <a:p>
            <a:pPr marL="0" indent="0">
              <a:buNone/>
            </a:pPr>
            <a:r>
              <a:rPr lang="en-GB" dirty="0"/>
              <a:t>general change in consciousness, time dilation and compression </a:t>
            </a:r>
          </a:p>
          <a:p>
            <a:pPr marL="0" indent="0">
              <a:buNone/>
            </a:pPr>
            <a:r>
              <a:rPr lang="en-GB" dirty="0"/>
              <a:t>slowness (slow driving, talking)</a:t>
            </a:r>
          </a:p>
          <a:p>
            <a:pPr marL="0" indent="0">
              <a:buNone/>
            </a:pPr>
            <a:r>
              <a:rPr lang="en-GB" dirty="0"/>
              <a:t>tiredness, sleepiness, lethargy</a:t>
            </a:r>
          </a:p>
          <a:p>
            <a:pPr marL="0" indent="0">
              <a:buNone/>
            </a:pPr>
            <a:r>
              <a:rPr lang="en-GB" dirty="0"/>
              <a:t>stimulation, inability to sleep (less common)</a:t>
            </a:r>
          </a:p>
          <a:p>
            <a:pPr marL="0" indent="0">
              <a:buNone/>
            </a:pPr>
            <a:r>
              <a:rPr lang="en-GB" dirty="0"/>
              <a:t>mouth dryness, sticky-mouth (varies with strain)</a:t>
            </a:r>
          </a:p>
          <a:p>
            <a:pPr marL="0" indent="0">
              <a:buNone/>
            </a:pPr>
            <a:r>
              <a:rPr lang="en-GB" dirty="0"/>
              <a:t>interruption of linear memory; difficulty following a train of thought</a:t>
            </a:r>
          </a:p>
          <a:p>
            <a:pPr marL="0" indent="0">
              <a:buNone/>
            </a:pPr>
            <a:r>
              <a:rPr lang="en-GB" dirty="0"/>
              <a:t>difficulty with short-term memory</a:t>
            </a:r>
          </a:p>
          <a:p>
            <a:pPr marL="0" indent="0">
              <a:buNone/>
            </a:pPr>
            <a:r>
              <a:rPr lang="en-GB" dirty="0"/>
              <a:t>panic attacks, anxiety, paranoia</a:t>
            </a:r>
          </a:p>
          <a:p>
            <a:pPr marL="0" indent="0">
              <a:buNone/>
            </a:pPr>
            <a:r>
              <a:rPr lang="en-GB" dirty="0"/>
              <a:t>coughing, asthma, upper respiratory problems </a:t>
            </a:r>
          </a:p>
          <a:p>
            <a:pPr marL="0" indent="0">
              <a:buNone/>
            </a:pPr>
            <a:r>
              <a:rPr lang="en-GB" dirty="0"/>
              <a:t>higher risk-taking (e.g. risky sexual behaviour in women, risky driving)</a:t>
            </a:r>
          </a:p>
          <a:p>
            <a:endParaRPr lang="en-GB" dirty="0"/>
          </a:p>
        </p:txBody>
      </p:sp>
    </p:spTree>
    <p:extLst>
      <p:ext uri="{BB962C8B-B14F-4D97-AF65-F5344CB8AC3E}">
        <p14:creationId xmlns:p14="http://schemas.microsoft.com/office/powerpoint/2010/main" val="753697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48AA67-FD86-4EBB-955D-7C986C2292D1}"/>
              </a:ext>
            </a:extLst>
          </p:cNvPr>
          <p:cNvSpPr>
            <a:spLocks noGrp="1"/>
          </p:cNvSpPr>
          <p:nvPr>
            <p:ph type="title"/>
          </p:nvPr>
        </p:nvSpPr>
        <p:spPr/>
        <p:txBody>
          <a:bodyPr/>
          <a:lstStyle/>
          <a:p>
            <a:r>
              <a:rPr lang="en-GB" dirty="0"/>
              <a:t>long-term health effects</a:t>
            </a:r>
          </a:p>
        </p:txBody>
      </p:sp>
      <p:sp>
        <p:nvSpPr>
          <p:cNvPr id="3" name="Zástupný symbol pro obsah 2">
            <a:extLst>
              <a:ext uri="{FF2B5EF4-FFF2-40B4-BE49-F238E27FC236}">
                <a16:creationId xmlns:a16="http://schemas.microsoft.com/office/drawing/2014/main" id="{50308156-BFE7-4B37-9ED6-A1E9AA31EACF}"/>
              </a:ext>
            </a:extLst>
          </p:cNvPr>
          <p:cNvSpPr>
            <a:spLocks noGrp="1"/>
          </p:cNvSpPr>
          <p:nvPr>
            <p:ph idx="1"/>
          </p:nvPr>
        </p:nvSpPr>
        <p:spPr/>
        <p:txBody>
          <a:bodyPr>
            <a:normAutofit lnSpcReduction="10000"/>
          </a:bodyPr>
          <a:lstStyle/>
          <a:p>
            <a:r>
              <a:rPr lang="en-GB" dirty="0"/>
              <a:t>Positive health effects – decreases eye pressure, effective in chronic pain treatment</a:t>
            </a:r>
          </a:p>
          <a:p>
            <a:r>
              <a:rPr lang="en-GB" dirty="0"/>
              <a:t>Can influence existing or predisposition to psychosis (schizophrenia)</a:t>
            </a:r>
            <a:r>
              <a:rPr lang="cs-CZ" dirty="0"/>
              <a:t> and </a:t>
            </a:r>
            <a:r>
              <a:rPr lang="en-US" dirty="0"/>
              <a:t>depression</a:t>
            </a:r>
          </a:p>
          <a:p>
            <a:r>
              <a:rPr lang="en-GB" dirty="0"/>
              <a:t>Poor motivation (and thus e.g. lower school results)</a:t>
            </a:r>
          </a:p>
          <a:p>
            <a:r>
              <a:rPr lang="en-GB" dirty="0"/>
              <a:t>Respiratory illnesses (asthma,…), poor lung functioning, lung cancer</a:t>
            </a:r>
          </a:p>
          <a:p>
            <a:r>
              <a:rPr lang="en-GB" dirty="0"/>
              <a:t>Impaired reproduction capacity (in males)</a:t>
            </a:r>
          </a:p>
          <a:p>
            <a:pPr marL="0" indent="0">
              <a:buNone/>
            </a:pPr>
            <a:endParaRPr lang="en-GB" dirty="0"/>
          </a:p>
          <a:p>
            <a:endParaRPr lang="en-GB" dirty="0"/>
          </a:p>
        </p:txBody>
      </p:sp>
    </p:spTree>
    <p:extLst>
      <p:ext uri="{BB962C8B-B14F-4D97-AF65-F5344CB8AC3E}">
        <p14:creationId xmlns:p14="http://schemas.microsoft.com/office/powerpoint/2010/main" val="4112824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23BB07-CDD9-4FE2-B101-4FD213921F73}"/>
              </a:ext>
            </a:extLst>
          </p:cNvPr>
          <p:cNvSpPr>
            <a:spLocks noGrp="1"/>
          </p:cNvSpPr>
          <p:nvPr>
            <p:ph type="title"/>
          </p:nvPr>
        </p:nvSpPr>
        <p:spPr/>
        <p:txBody>
          <a:bodyPr/>
          <a:lstStyle/>
          <a:p>
            <a:r>
              <a:rPr lang="en-GB" dirty="0"/>
              <a:t>addiction</a:t>
            </a:r>
          </a:p>
        </p:txBody>
      </p:sp>
      <p:sp>
        <p:nvSpPr>
          <p:cNvPr id="3" name="Zástupný symbol pro obsah 2">
            <a:extLst>
              <a:ext uri="{FF2B5EF4-FFF2-40B4-BE49-F238E27FC236}">
                <a16:creationId xmlns:a16="http://schemas.microsoft.com/office/drawing/2014/main" id="{DB71E90C-2D81-48C7-A1D4-877811777E93}"/>
              </a:ext>
            </a:extLst>
          </p:cNvPr>
          <p:cNvSpPr>
            <a:spLocks noGrp="1"/>
          </p:cNvSpPr>
          <p:nvPr>
            <p:ph idx="1"/>
          </p:nvPr>
        </p:nvSpPr>
        <p:spPr>
          <a:xfrm>
            <a:off x="457200" y="1600200"/>
            <a:ext cx="8229600" cy="4709120"/>
          </a:xfrm>
        </p:spPr>
        <p:txBody>
          <a:bodyPr>
            <a:normAutofit fontScale="70000" lnSpcReduction="20000"/>
          </a:bodyPr>
          <a:lstStyle/>
          <a:p>
            <a:r>
              <a:rPr lang="en-GB" dirty="0"/>
              <a:t>All symptoms of addiction have been described</a:t>
            </a:r>
          </a:p>
          <a:p>
            <a:endParaRPr lang="cs-CZ" dirty="0"/>
          </a:p>
          <a:p>
            <a:r>
              <a:rPr lang="en-GB" dirty="0"/>
              <a:t>Cannabis is only slightly addictive (some experts claiming it is not addictive at all) –</a:t>
            </a:r>
            <a:r>
              <a:rPr lang="cs-CZ" dirty="0"/>
              <a:t> </a:t>
            </a:r>
            <a:r>
              <a:rPr lang="en-GB" dirty="0"/>
              <a:t>it secondary affects dopamine reward circuits. Problem may increase with increasing amount of THC in plants</a:t>
            </a:r>
          </a:p>
          <a:p>
            <a:r>
              <a:rPr lang="en-GB" dirty="0"/>
              <a:t>Withdrawal is mild and not life threatening but may lasts up to several weeks. Symptoms include lethargy, loss of appetite, headaches, difficult sleeping, slowed thinking and talking</a:t>
            </a:r>
          </a:p>
          <a:p>
            <a:r>
              <a:rPr lang="en-GB" dirty="0"/>
              <a:t>Hangover exists  - irritated eyes, memory impairment, slow thinking, fatigue</a:t>
            </a:r>
          </a:p>
          <a:p>
            <a:r>
              <a:rPr lang="en-GB" dirty="0"/>
              <a:t>Believe that endangered group are teenagers - cannabis may prepare their reward system for hijacking by another substance</a:t>
            </a:r>
          </a:p>
        </p:txBody>
      </p:sp>
    </p:spTree>
    <p:extLst>
      <p:ext uri="{BB962C8B-B14F-4D97-AF65-F5344CB8AC3E}">
        <p14:creationId xmlns:p14="http://schemas.microsoft.com/office/powerpoint/2010/main" val="43007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EE5627-0D7F-4F4D-AD43-B3B6B71CC15B}"/>
              </a:ext>
            </a:extLst>
          </p:cNvPr>
          <p:cNvSpPr>
            <a:spLocks noGrp="1"/>
          </p:cNvSpPr>
          <p:nvPr>
            <p:ph type="title"/>
          </p:nvPr>
        </p:nvSpPr>
        <p:spPr/>
        <p:txBody>
          <a:bodyPr/>
          <a:lstStyle/>
          <a:p>
            <a:r>
              <a:rPr lang="en-GB" dirty="0"/>
              <a:t>Routs of administration</a:t>
            </a:r>
          </a:p>
        </p:txBody>
      </p:sp>
      <p:pic>
        <p:nvPicPr>
          <p:cNvPr id="3" name="Obrázek 2">
            <a:extLst>
              <a:ext uri="{FF2B5EF4-FFF2-40B4-BE49-F238E27FC236}">
                <a16:creationId xmlns:a16="http://schemas.microsoft.com/office/drawing/2014/main" id="{6BE2AB22-C511-44C7-AC9D-FE36AC9D56F0}"/>
              </a:ext>
            </a:extLst>
          </p:cNvPr>
          <p:cNvPicPr>
            <a:picLocks noChangeAspect="1"/>
          </p:cNvPicPr>
          <p:nvPr/>
        </p:nvPicPr>
        <p:blipFill rotWithShape="1">
          <a:blip r:embed="rId2"/>
          <a:srcRect l="50000" t="10802" r="5900" b="23399"/>
          <a:stretch/>
        </p:blipFill>
        <p:spPr>
          <a:xfrm>
            <a:off x="1763688" y="1275344"/>
            <a:ext cx="6324447" cy="5308018"/>
          </a:xfrm>
          <a:prstGeom prst="rect">
            <a:avLst/>
          </a:prstGeom>
        </p:spPr>
      </p:pic>
    </p:spTree>
    <p:extLst>
      <p:ext uri="{BB962C8B-B14F-4D97-AF65-F5344CB8AC3E}">
        <p14:creationId xmlns:p14="http://schemas.microsoft.com/office/powerpoint/2010/main" val="2452086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570416-3438-4007-A86F-92ED0CA05AAA}"/>
              </a:ext>
            </a:extLst>
          </p:cNvPr>
          <p:cNvSpPr>
            <a:spLocks noGrp="1"/>
          </p:cNvSpPr>
          <p:nvPr>
            <p:ph type="title"/>
          </p:nvPr>
        </p:nvSpPr>
        <p:spPr/>
        <p:txBody>
          <a:bodyPr/>
          <a:lstStyle/>
          <a:p>
            <a:r>
              <a:rPr lang="cs-CZ" dirty="0"/>
              <a:t>g</a:t>
            </a:r>
            <a:r>
              <a:rPr lang="en-GB" dirty="0" err="1"/>
              <a:t>ateway</a:t>
            </a:r>
            <a:r>
              <a:rPr lang="en-GB" dirty="0"/>
              <a:t> hypothesis</a:t>
            </a:r>
          </a:p>
        </p:txBody>
      </p:sp>
      <p:sp>
        <p:nvSpPr>
          <p:cNvPr id="3" name="Zástupný symbol pro obsah 2">
            <a:extLst>
              <a:ext uri="{FF2B5EF4-FFF2-40B4-BE49-F238E27FC236}">
                <a16:creationId xmlns:a16="http://schemas.microsoft.com/office/drawing/2014/main" id="{201EDB8B-865D-4B1A-80AC-25A512A1A05D}"/>
              </a:ext>
            </a:extLst>
          </p:cNvPr>
          <p:cNvSpPr>
            <a:spLocks noGrp="1"/>
          </p:cNvSpPr>
          <p:nvPr>
            <p:ph idx="1"/>
          </p:nvPr>
        </p:nvSpPr>
        <p:spPr>
          <a:xfrm>
            <a:off x="628650" y="1700808"/>
            <a:ext cx="7886700" cy="5040560"/>
          </a:xfrm>
        </p:spPr>
        <p:txBody>
          <a:bodyPr>
            <a:normAutofit fontScale="55000" lnSpcReduction="20000"/>
          </a:bodyPr>
          <a:lstStyle/>
          <a:p>
            <a:r>
              <a:rPr lang="en-GB" dirty="0"/>
              <a:t>Stepping stone / escalation / progression hypothesis - Does marijuana open doors for other drugs?</a:t>
            </a:r>
          </a:p>
          <a:p>
            <a:r>
              <a:rPr lang="en-GB" dirty="0"/>
              <a:t>Based on observation – illicit drug users used marijuana before. But correlation does not necessarily constitute causation. Longitudinal population studies show  mixed results. Gateway hypothesis is often used within “moral model of addiction” and used to reason “war on certain drugs”</a:t>
            </a:r>
          </a:p>
          <a:p>
            <a:r>
              <a:rPr lang="en-GB" dirty="0"/>
              <a:t>Animal studies – exposure to one substance (changes in reward system) increases of susceptibility to another substance. Regular exposure to THC increases preference to heroin or nicotine</a:t>
            </a:r>
          </a:p>
          <a:p>
            <a:r>
              <a:rPr lang="en-GB" dirty="0"/>
              <a:t>Social and cultural context – when marijuana is not common, other substances serve as a gateway. </a:t>
            </a:r>
          </a:p>
          <a:p>
            <a:r>
              <a:rPr lang="en-GB" dirty="0"/>
              <a:t>Other important factors play more important role –</a:t>
            </a:r>
            <a:r>
              <a:rPr lang="cs-CZ" dirty="0"/>
              <a:t> </a:t>
            </a:r>
            <a:r>
              <a:rPr lang="en-GB" dirty="0"/>
              <a:t>Social-economical factors like unemployment are </a:t>
            </a:r>
            <a:r>
              <a:rPr lang="cs-CZ" dirty="0"/>
              <a:t>very </a:t>
            </a:r>
            <a:r>
              <a:rPr lang="en-GB" dirty="0"/>
              <a:t>strong</a:t>
            </a:r>
          </a:p>
          <a:p>
            <a:r>
              <a:rPr lang="en-GB" dirty="0"/>
              <a:t>From substance use perspective, the strongest predictor is use of alcohol and tobacco in early-mid adolescence </a:t>
            </a:r>
          </a:p>
          <a:p>
            <a:r>
              <a:rPr lang="en-GB" dirty="0"/>
              <a:t>Should be marijuana legal? When marijuana is pushed to black market, it is associated with other illicit substances. It is less addictive and with less negative effects than alcohol or tobacco. But we have more history and “social norms” with alcohol and tobacco. But marijuana has also great medical potential and this potential is underused because of illegal status.</a:t>
            </a:r>
          </a:p>
          <a:p>
            <a:endParaRPr lang="en-GB" dirty="0"/>
          </a:p>
          <a:p>
            <a:endParaRPr lang="en-GB" dirty="0"/>
          </a:p>
          <a:p>
            <a:endParaRPr lang="en-GB" dirty="0"/>
          </a:p>
        </p:txBody>
      </p:sp>
    </p:spTree>
    <p:extLst>
      <p:ext uri="{BB962C8B-B14F-4D97-AF65-F5344CB8AC3E}">
        <p14:creationId xmlns:p14="http://schemas.microsoft.com/office/powerpoint/2010/main" val="1153381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European Drug Report. Trends and Developments. 2017 - TDAT17001ENN.pdf - Mozilla Firefox">
            <a:extLst>
              <a:ext uri="{FF2B5EF4-FFF2-40B4-BE49-F238E27FC236}">
                <a16:creationId xmlns:a16="http://schemas.microsoft.com/office/drawing/2014/main" id="{D9C57BCD-3C89-4381-AC6A-F6DA75630649}"/>
              </a:ext>
            </a:extLst>
          </p:cNvPr>
          <p:cNvPicPr>
            <a:picLocks noChangeAspect="1"/>
          </p:cNvPicPr>
          <p:nvPr/>
        </p:nvPicPr>
        <p:blipFill rotWithShape="1">
          <a:blip r:embed="rId2">
            <a:extLst>
              <a:ext uri="{28A0092B-C50C-407E-A947-70E740481C1C}">
                <a14:useLocalDpi xmlns:a14="http://schemas.microsoft.com/office/drawing/2010/main" val="0"/>
              </a:ext>
            </a:extLst>
          </a:blip>
          <a:srcRect l="17712" t="29612" r="20863" b="12137"/>
          <a:stretch/>
        </p:blipFill>
        <p:spPr>
          <a:xfrm>
            <a:off x="0" y="1093486"/>
            <a:ext cx="9108504" cy="4671027"/>
          </a:xfrm>
          <a:prstGeom prst="rect">
            <a:avLst/>
          </a:prstGeom>
        </p:spPr>
      </p:pic>
    </p:spTree>
    <p:extLst>
      <p:ext uri="{BB962C8B-B14F-4D97-AF65-F5344CB8AC3E}">
        <p14:creationId xmlns:p14="http://schemas.microsoft.com/office/powerpoint/2010/main" val="2383509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European Drug Report. Trends and Developments. 2018 - 20181816_TDAT18001ENN_PDF.pdf - Mozilla Firefox">
            <a:extLst>
              <a:ext uri="{FF2B5EF4-FFF2-40B4-BE49-F238E27FC236}">
                <a16:creationId xmlns:a16="http://schemas.microsoft.com/office/drawing/2014/main" id="{E4863EC7-FBA4-46EE-8E3D-F30DA04E3298}"/>
              </a:ext>
            </a:extLst>
          </p:cNvPr>
          <p:cNvPicPr>
            <a:picLocks noChangeAspect="1"/>
          </p:cNvPicPr>
          <p:nvPr/>
        </p:nvPicPr>
        <p:blipFill rotWithShape="1">
          <a:blip r:embed="rId2">
            <a:extLst>
              <a:ext uri="{28A0092B-C50C-407E-A947-70E740481C1C}">
                <a14:useLocalDpi xmlns:a14="http://schemas.microsoft.com/office/drawing/2010/main" val="0"/>
              </a:ext>
            </a:extLst>
          </a:blip>
          <a:srcRect l="19287" t="23787" r="45276" b="12137"/>
          <a:stretch/>
        </p:blipFill>
        <p:spPr>
          <a:xfrm>
            <a:off x="40406" y="1340768"/>
            <a:ext cx="4531594" cy="4430892"/>
          </a:xfrm>
          <a:prstGeom prst="rect">
            <a:avLst/>
          </a:prstGeom>
        </p:spPr>
      </p:pic>
      <p:sp>
        <p:nvSpPr>
          <p:cNvPr id="4" name="Obdélník 3">
            <a:extLst>
              <a:ext uri="{FF2B5EF4-FFF2-40B4-BE49-F238E27FC236}">
                <a16:creationId xmlns:a16="http://schemas.microsoft.com/office/drawing/2014/main" id="{13480CD6-ECFC-4A53-B690-B99D082B9494}"/>
              </a:ext>
            </a:extLst>
          </p:cNvPr>
          <p:cNvSpPr/>
          <p:nvPr/>
        </p:nvSpPr>
        <p:spPr>
          <a:xfrm>
            <a:off x="4561225" y="1060221"/>
            <a:ext cx="4572000" cy="5632311"/>
          </a:xfrm>
          <a:prstGeom prst="rect">
            <a:avLst/>
          </a:prstGeom>
        </p:spPr>
        <p:txBody>
          <a:bodyPr>
            <a:spAutoFit/>
          </a:bodyPr>
          <a:lstStyle/>
          <a:p>
            <a:r>
              <a:rPr lang="en-GB" dirty="0"/>
              <a:t>Last year prevalence rates among 15- to 34-year-olds range from 3.5 % in Hungary to 21.5 % in France. </a:t>
            </a:r>
            <a:endParaRPr lang="cs-CZ" dirty="0"/>
          </a:p>
          <a:p>
            <a:endParaRPr lang="cs-CZ" dirty="0"/>
          </a:p>
          <a:p>
            <a:r>
              <a:rPr lang="en-GB" dirty="0"/>
              <a:t>Among young people using cannabis in the last year, the ratio of males to females is two to one.</a:t>
            </a:r>
            <a:endParaRPr lang="cs-CZ" dirty="0"/>
          </a:p>
          <a:p>
            <a:endParaRPr lang="cs-CZ" dirty="0">
              <a:latin typeface="Arial" panose="020B0604020202020204" pitchFamily="34" charset="0"/>
            </a:endParaRPr>
          </a:p>
          <a:p>
            <a:r>
              <a:rPr lang="en-GB" dirty="0"/>
              <a:t>The most recent survey results show most countries to be reporting either stability or only slight increases in last year cannabis use among young adults</a:t>
            </a:r>
            <a:endParaRPr lang="cs-CZ" dirty="0"/>
          </a:p>
          <a:p>
            <a:endParaRPr lang="cs-CZ" dirty="0"/>
          </a:p>
          <a:p>
            <a:r>
              <a:rPr lang="cs-CZ" dirty="0"/>
              <a:t>A</a:t>
            </a:r>
            <a:r>
              <a:rPr lang="en-GB" dirty="0"/>
              <a:t>round 1 % of European adults are daily or almost daily cannabis users</a:t>
            </a:r>
            <a:r>
              <a:rPr lang="cs-CZ" dirty="0"/>
              <a:t> (</a:t>
            </a:r>
            <a:r>
              <a:rPr lang="en-US" dirty="0"/>
              <a:t>in US estimated 4% of general population being dependent to Cannabis</a:t>
            </a:r>
            <a:r>
              <a:rPr lang="cs-CZ" dirty="0"/>
              <a:t>)</a:t>
            </a:r>
          </a:p>
          <a:p>
            <a:endParaRPr lang="cs-CZ" dirty="0"/>
          </a:p>
          <a:p>
            <a:r>
              <a:rPr lang="en-GB" dirty="0"/>
              <a:t>About 150000 of Europeans were in treat</a:t>
            </a:r>
            <a:r>
              <a:rPr lang="cs-CZ" dirty="0"/>
              <a:t>m</a:t>
            </a:r>
            <a:r>
              <a:rPr lang="en-GB" dirty="0"/>
              <a:t>e</a:t>
            </a:r>
            <a:r>
              <a:rPr lang="cs-CZ" dirty="0"/>
              <a:t>n</a:t>
            </a:r>
            <a:r>
              <a:rPr lang="en-GB" dirty="0"/>
              <a:t>t in 2016 for cannabis use</a:t>
            </a:r>
            <a:r>
              <a:rPr lang="cs-CZ" dirty="0"/>
              <a:t> – </a:t>
            </a:r>
            <a:r>
              <a:rPr lang="en-GB" dirty="0"/>
              <a:t>increasing trend</a:t>
            </a:r>
          </a:p>
        </p:txBody>
      </p:sp>
    </p:spTree>
    <p:extLst>
      <p:ext uri="{BB962C8B-B14F-4D97-AF65-F5344CB8AC3E}">
        <p14:creationId xmlns:p14="http://schemas.microsoft.com/office/powerpoint/2010/main" val="1350864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ALCOHOL</a:t>
            </a:r>
          </a:p>
        </p:txBody>
      </p:sp>
      <p:pic>
        <p:nvPicPr>
          <p:cNvPr id="6" name="Obrázek 5">
            <a:extLst>
              <a:ext uri="{FF2B5EF4-FFF2-40B4-BE49-F238E27FC236}">
                <a16:creationId xmlns:a16="http://schemas.microsoft.com/office/drawing/2014/main" id="{ECAEA325-0ECD-4D4F-9C12-8024FA311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8" y="2030340"/>
            <a:ext cx="4515145" cy="3386359"/>
          </a:xfrm>
          <a:prstGeom prst="rect">
            <a:avLst/>
          </a:prstGeom>
        </p:spPr>
      </p:pic>
      <p:pic>
        <p:nvPicPr>
          <p:cNvPr id="11" name="Obrázek 10">
            <a:extLst>
              <a:ext uri="{FF2B5EF4-FFF2-40B4-BE49-F238E27FC236}">
                <a16:creationId xmlns:a16="http://schemas.microsoft.com/office/drawing/2014/main" id="{BEB08336-03CE-42BA-BAD6-1CF85A46E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447" y="2030340"/>
            <a:ext cx="4633965" cy="3386359"/>
          </a:xfrm>
          <a:prstGeom prst="rect">
            <a:avLst/>
          </a:prstGeom>
        </p:spPr>
      </p:pic>
    </p:spTree>
    <p:extLst>
      <p:ext uri="{BB962C8B-B14F-4D97-AF65-F5344CB8AC3E}">
        <p14:creationId xmlns:p14="http://schemas.microsoft.com/office/powerpoint/2010/main" val="2039905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27597A3A-A3F9-4CEC-843F-95C8411D2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 y="764704"/>
            <a:ext cx="9148508" cy="5146035"/>
          </a:xfrm>
          <a:prstGeom prst="rect">
            <a:avLst/>
          </a:prstGeom>
        </p:spPr>
      </p:pic>
    </p:spTree>
    <p:extLst>
      <p:ext uri="{BB962C8B-B14F-4D97-AF65-F5344CB8AC3E}">
        <p14:creationId xmlns:p14="http://schemas.microsoft.com/office/powerpoint/2010/main" val="1865910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533B00-1C1A-4183-9487-022627CA9CC8}"/>
              </a:ext>
            </a:extLst>
          </p:cNvPr>
          <p:cNvSpPr>
            <a:spLocks noGrp="1"/>
          </p:cNvSpPr>
          <p:nvPr>
            <p:ph type="title"/>
          </p:nvPr>
        </p:nvSpPr>
        <p:spPr/>
        <p:txBody>
          <a:bodyPr/>
          <a:lstStyle/>
          <a:p>
            <a:r>
              <a:rPr lang="en-GB" dirty="0"/>
              <a:t>alcohol</a:t>
            </a:r>
          </a:p>
        </p:txBody>
      </p:sp>
      <p:sp>
        <p:nvSpPr>
          <p:cNvPr id="3" name="Zástupný symbol pro obsah 2">
            <a:extLst>
              <a:ext uri="{FF2B5EF4-FFF2-40B4-BE49-F238E27FC236}">
                <a16:creationId xmlns:a16="http://schemas.microsoft.com/office/drawing/2014/main" id="{24731E9D-3648-4368-B89B-AB407CD57C3F}"/>
              </a:ext>
            </a:extLst>
          </p:cNvPr>
          <p:cNvSpPr>
            <a:spLocks noGrp="1"/>
          </p:cNvSpPr>
          <p:nvPr>
            <p:ph idx="1"/>
          </p:nvPr>
        </p:nvSpPr>
        <p:spPr/>
        <p:txBody>
          <a:bodyPr>
            <a:normAutofit fontScale="70000" lnSpcReduction="20000"/>
          </a:bodyPr>
          <a:lstStyle/>
          <a:p>
            <a:r>
              <a:rPr lang="en-GB" dirty="0"/>
              <a:t>Ethanol or ethyl alcohol</a:t>
            </a:r>
          </a:p>
          <a:p>
            <a:r>
              <a:rPr lang="en-GB" dirty="0"/>
              <a:t>Made by fermentation of starch, sugar, and other carbohydrates</a:t>
            </a:r>
          </a:p>
          <a:p>
            <a:r>
              <a:rPr lang="en-GB" dirty="0"/>
              <a:t>GABA agonist and Glutamate antagonist – it is a depressant. But also activates opioid receptors that release more of endorphins that leads to more release of dopamine and serotonin in nucleus ac</a:t>
            </a:r>
            <a:r>
              <a:rPr lang="cs-CZ" dirty="0"/>
              <a:t>c</a:t>
            </a:r>
            <a:r>
              <a:rPr lang="en-GB" dirty="0" err="1"/>
              <a:t>umbens</a:t>
            </a:r>
            <a:r>
              <a:rPr lang="en-GB" dirty="0"/>
              <a:t> </a:t>
            </a:r>
          </a:p>
          <a:p>
            <a:r>
              <a:rPr lang="en-GB" dirty="0"/>
              <a:t>Effect in various parts of brain: nucleus ac</a:t>
            </a:r>
            <a:r>
              <a:rPr lang="cs-CZ" dirty="0"/>
              <a:t>c</a:t>
            </a:r>
            <a:r>
              <a:rPr lang="en-GB" dirty="0" err="1"/>
              <a:t>umbens</a:t>
            </a:r>
            <a:r>
              <a:rPr lang="en-GB" dirty="0"/>
              <a:t> and amygdala – pleasant and euphoria; cerebral cortex – slows down thinking; prefrontal cortex – shuts off inhibition in thinking and behaviour; cerebellum – loss of coordination; hypothalamus – mood regulation, increases sexual arousal but decreases sexual performance; medulla – increases sleepiness, decreases breathing, lowers body temperature	</a:t>
            </a:r>
          </a:p>
          <a:p>
            <a:r>
              <a:rPr lang="en-GB" dirty="0"/>
              <a:t>https://www.youtube.com/watch?v=B-EmeQg40wE</a:t>
            </a:r>
          </a:p>
          <a:p>
            <a:endParaRPr lang="en-GB" dirty="0"/>
          </a:p>
          <a:p>
            <a:endParaRPr lang="en-GB" dirty="0"/>
          </a:p>
        </p:txBody>
      </p:sp>
    </p:spTree>
    <p:extLst>
      <p:ext uri="{BB962C8B-B14F-4D97-AF65-F5344CB8AC3E}">
        <p14:creationId xmlns:p14="http://schemas.microsoft.com/office/powerpoint/2010/main" val="4181834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5252B1-0873-4965-9A85-4BAFE196D6FD}"/>
              </a:ext>
            </a:extLst>
          </p:cNvPr>
          <p:cNvSpPr>
            <a:spLocks noGrp="1"/>
          </p:cNvSpPr>
          <p:nvPr>
            <p:ph type="title"/>
          </p:nvPr>
        </p:nvSpPr>
        <p:spPr/>
        <p:txBody>
          <a:bodyPr/>
          <a:lstStyle/>
          <a:p>
            <a:r>
              <a:rPr lang="en-GB" dirty="0"/>
              <a:t>dosage</a:t>
            </a:r>
          </a:p>
        </p:txBody>
      </p:sp>
      <p:sp>
        <p:nvSpPr>
          <p:cNvPr id="3" name="Zástupný symbol pro obsah 2">
            <a:extLst>
              <a:ext uri="{FF2B5EF4-FFF2-40B4-BE49-F238E27FC236}">
                <a16:creationId xmlns:a16="http://schemas.microsoft.com/office/drawing/2014/main" id="{EC8BCCEC-DBD0-4285-8FD2-22AA93B1E765}"/>
              </a:ext>
            </a:extLst>
          </p:cNvPr>
          <p:cNvSpPr>
            <a:spLocks noGrp="1"/>
          </p:cNvSpPr>
          <p:nvPr>
            <p:ph idx="1"/>
          </p:nvPr>
        </p:nvSpPr>
        <p:spPr>
          <a:xfrm>
            <a:off x="457200" y="1600200"/>
            <a:ext cx="8229600" cy="4746798"/>
          </a:xfrm>
        </p:spPr>
        <p:txBody>
          <a:bodyPr>
            <a:normAutofit fontScale="70000" lnSpcReduction="20000"/>
          </a:bodyPr>
          <a:lstStyle/>
          <a:p>
            <a:r>
              <a:rPr lang="en-GB" dirty="0"/>
              <a:t>Coming up effect in 15 minutes after ingestion</a:t>
            </a:r>
          </a:p>
          <a:p>
            <a:r>
              <a:rPr lang="en-GB" dirty="0"/>
              <a:t>Plateau effect in 30-60 minutes</a:t>
            </a:r>
          </a:p>
          <a:p>
            <a:r>
              <a:rPr lang="en-GB" dirty="0"/>
              <a:t>Coming down effect in 45-60 minutes</a:t>
            </a:r>
          </a:p>
          <a:p>
            <a:r>
              <a:rPr lang="en-GB" dirty="0"/>
              <a:t>Hangover can last up to 36 hours</a:t>
            </a:r>
          </a:p>
          <a:p>
            <a:endParaRPr lang="en-GB" dirty="0"/>
          </a:p>
          <a:p>
            <a:r>
              <a:rPr lang="en-GB" dirty="0"/>
              <a:t>Effects are influenced by blood alcohol content (BAC)</a:t>
            </a:r>
          </a:p>
          <a:p>
            <a:r>
              <a:rPr lang="en-GB" dirty="0"/>
              <a:t>Effects is influenced by gender, genetic predisposition, speed of intake, combination with food (full stomach slows alcohol absorption), type of drink,… </a:t>
            </a:r>
          </a:p>
          <a:p>
            <a:r>
              <a:rPr lang="en-GB" dirty="0"/>
              <a:t>Death may occur because of overdose itself (e.g. suppressed breath in BAC above 0.30%), by swallowing vomit in sleep, by accidents or even by bad withdrawal symptoms (delirium tremens). Deadly dosage about 0.50% BAC </a:t>
            </a:r>
          </a:p>
        </p:txBody>
      </p:sp>
      <p:sp>
        <p:nvSpPr>
          <p:cNvPr id="6" name="Rectangle 3">
            <a:extLst>
              <a:ext uri="{FF2B5EF4-FFF2-40B4-BE49-F238E27FC236}">
                <a16:creationId xmlns:a16="http://schemas.microsoft.com/office/drawing/2014/main" id="{E7370BF4-9CB4-4677-996F-86132834CD3B}"/>
              </a:ext>
            </a:extLst>
          </p:cNvPr>
          <p:cNvSpPr>
            <a:spLocks noChangeArrowheads="1"/>
          </p:cNvSpPr>
          <p:nvPr/>
        </p:nvSpPr>
        <p:spPr bwMode="auto">
          <a:xfrm>
            <a:off x="1" y="511002"/>
            <a:ext cx="58092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350" dirty="0">
              <a:latin typeface="Arial" panose="020B0604020202020204" pitchFamily="34" charset="0"/>
            </a:endParaRPr>
          </a:p>
          <a:p>
            <a:pPr marL="342900" lvl="1" defTabSz="685800" eaLnBrk="0" fontAlgn="base" hangingPunct="0">
              <a:spcBef>
                <a:spcPct val="0"/>
              </a:spcBef>
              <a:spcAft>
                <a:spcPct val="0"/>
              </a:spcAft>
            </a:pPr>
            <a:r>
              <a:rPr lang="en-US" altLang="en-US" sz="1350" dirty="0">
                <a:latin typeface="Arial" panose="020B0604020202020204" pitchFamily="34" charset="0"/>
              </a:rPr>
              <a:t>  </a:t>
            </a:r>
            <a:endParaRPr lang="en-US" altLang="en-US" sz="1425" dirty="0">
              <a:latin typeface="Arial" panose="020B0604020202020204" pitchFamily="34" charset="0"/>
            </a:endParaRPr>
          </a:p>
          <a:p>
            <a:pPr defTabSz="685800" eaLnBrk="0" fontAlgn="base" hangingPunct="0">
              <a:spcBef>
                <a:spcPct val="0"/>
              </a:spcBef>
              <a:spcAft>
                <a:spcPct val="0"/>
              </a:spcAft>
            </a:pPr>
            <a:endParaRPr lang="en-US" altLang="en-US" sz="1350" dirty="0">
              <a:latin typeface="Arial" panose="020B0604020202020204" pitchFamily="34" charset="0"/>
            </a:endParaRPr>
          </a:p>
        </p:txBody>
      </p:sp>
      <p:sp>
        <p:nvSpPr>
          <p:cNvPr id="7" name="AutoShape 4" descr="{\displaystyle EBAC=\left({\frac {0.806\times SD\times 1.2}{BW\times Wt}}-MR\cdot DP\right)\times 10}">
            <a:extLst>
              <a:ext uri="{FF2B5EF4-FFF2-40B4-BE49-F238E27FC236}">
                <a16:creationId xmlns:a16="http://schemas.microsoft.com/office/drawing/2014/main" id="{364CDDD3-4BF0-4FFA-B391-672609A1EFC6}"/>
              </a:ext>
            </a:extLst>
          </p:cNvPr>
          <p:cNvSpPr>
            <a:spLocks noChangeAspect="1" noChangeArrowheads="1"/>
          </p:cNvSpPr>
          <p:nvPr/>
        </p:nvSpPr>
        <p:spPr bwMode="auto">
          <a:xfrm>
            <a:off x="459581" y="-102989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4289127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A950A7D-96AA-4EC0-9981-C0E6F5207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895" y="857250"/>
            <a:ext cx="5414210" cy="5143500"/>
          </a:xfrm>
          <a:prstGeom prst="rect">
            <a:avLst/>
          </a:prstGeom>
        </p:spPr>
      </p:pic>
    </p:spTree>
    <p:extLst>
      <p:ext uri="{BB962C8B-B14F-4D97-AF65-F5344CB8AC3E}">
        <p14:creationId xmlns:p14="http://schemas.microsoft.com/office/powerpoint/2010/main" val="1081862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79062E-791E-4E60-A9BF-018239B2F262}"/>
              </a:ext>
            </a:extLst>
          </p:cNvPr>
          <p:cNvSpPr>
            <a:spLocks noGrp="1"/>
          </p:cNvSpPr>
          <p:nvPr>
            <p:ph type="title"/>
          </p:nvPr>
        </p:nvSpPr>
        <p:spPr/>
        <p:txBody>
          <a:bodyPr/>
          <a:lstStyle/>
          <a:p>
            <a:r>
              <a:rPr lang="cs-CZ" dirty="0"/>
              <a:t>e</a:t>
            </a:r>
            <a:r>
              <a:rPr lang="en-GB" dirty="0" err="1"/>
              <a:t>ffects</a:t>
            </a:r>
            <a:r>
              <a:rPr lang="en-GB" dirty="0"/>
              <a:t> – short term</a:t>
            </a:r>
          </a:p>
        </p:txBody>
      </p:sp>
      <p:sp>
        <p:nvSpPr>
          <p:cNvPr id="3" name="Zástupný symbol pro obsah 2">
            <a:extLst>
              <a:ext uri="{FF2B5EF4-FFF2-40B4-BE49-F238E27FC236}">
                <a16:creationId xmlns:a16="http://schemas.microsoft.com/office/drawing/2014/main" id="{078F3ED8-316A-4682-8170-65016243C401}"/>
              </a:ext>
            </a:extLst>
          </p:cNvPr>
          <p:cNvSpPr>
            <a:spLocks noGrp="1"/>
          </p:cNvSpPr>
          <p:nvPr>
            <p:ph idx="1"/>
          </p:nvPr>
        </p:nvSpPr>
        <p:spPr>
          <a:xfrm>
            <a:off x="107504" y="1417638"/>
            <a:ext cx="8579296" cy="5251722"/>
          </a:xfrm>
        </p:spPr>
        <p:txBody>
          <a:bodyPr>
            <a:normAutofit fontScale="92500" lnSpcReduction="10000"/>
          </a:bodyPr>
          <a:lstStyle/>
          <a:p>
            <a:pPr marL="0" indent="0">
              <a:buNone/>
            </a:pPr>
            <a:r>
              <a:rPr lang="en-GB" sz="2775" b="1" dirty="0"/>
              <a:t>Positive</a:t>
            </a:r>
          </a:p>
          <a:p>
            <a:r>
              <a:rPr lang="en-GB" sz="2775" dirty="0"/>
              <a:t>Relaxation &amp; mood lift</a:t>
            </a:r>
          </a:p>
          <a:p>
            <a:r>
              <a:rPr lang="en-GB" sz="2775" dirty="0"/>
              <a:t>increased sociability &amp; reduced social anxiety</a:t>
            </a:r>
          </a:p>
          <a:p>
            <a:r>
              <a:rPr lang="en-GB" sz="2775" dirty="0"/>
              <a:t>analgesia (kills pain)</a:t>
            </a:r>
          </a:p>
          <a:p>
            <a:pPr marL="0" indent="0">
              <a:buNone/>
            </a:pPr>
            <a:r>
              <a:rPr lang="en-GB" sz="2775" b="1" dirty="0"/>
              <a:t>Neutral</a:t>
            </a:r>
          </a:p>
          <a:p>
            <a:r>
              <a:rPr lang="en-GB" sz="2775" dirty="0"/>
              <a:t>slurred speech</a:t>
            </a:r>
          </a:p>
          <a:p>
            <a:r>
              <a:rPr lang="en-GB" sz="2775" dirty="0"/>
              <a:t>drowsiness, sleepiness</a:t>
            </a:r>
          </a:p>
          <a:p>
            <a:r>
              <a:rPr lang="en-GB" sz="2775" dirty="0"/>
              <a:t>mild visual distortions</a:t>
            </a:r>
          </a:p>
          <a:p>
            <a:r>
              <a:rPr lang="en-GB" sz="2775" dirty="0"/>
              <a:t>changed (often increased) response to sexual stimuli &amp; changed aesthetic appreciation: normally beautiful things can seem ugly and vice versa</a:t>
            </a:r>
          </a:p>
          <a:p>
            <a:r>
              <a:rPr lang="en-GB" sz="2775" dirty="0"/>
              <a:t>reduced impulse control</a:t>
            </a:r>
          </a:p>
          <a:p>
            <a:pPr marL="0" indent="0">
              <a:buNone/>
            </a:pPr>
            <a:endParaRPr lang="en-GB" dirty="0"/>
          </a:p>
          <a:p>
            <a:pPr marL="0" indent="0">
              <a:buNone/>
            </a:pP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449772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82D0BE-FB9B-4767-9DC6-EF75F945A6A4}"/>
              </a:ext>
            </a:extLst>
          </p:cNvPr>
          <p:cNvSpPr>
            <a:spLocks noGrp="1"/>
          </p:cNvSpPr>
          <p:nvPr>
            <p:ph type="title"/>
          </p:nvPr>
        </p:nvSpPr>
        <p:spPr/>
        <p:txBody>
          <a:bodyPr/>
          <a:lstStyle/>
          <a:p>
            <a:r>
              <a:rPr lang="cs-CZ" dirty="0"/>
              <a:t>e</a:t>
            </a:r>
            <a:r>
              <a:rPr lang="en-GB" dirty="0" err="1"/>
              <a:t>ffects</a:t>
            </a:r>
            <a:r>
              <a:rPr lang="en-GB" dirty="0"/>
              <a:t> – short term</a:t>
            </a:r>
          </a:p>
        </p:txBody>
      </p:sp>
      <p:sp>
        <p:nvSpPr>
          <p:cNvPr id="3" name="Zástupný obsah 2">
            <a:extLst>
              <a:ext uri="{FF2B5EF4-FFF2-40B4-BE49-F238E27FC236}">
                <a16:creationId xmlns:a16="http://schemas.microsoft.com/office/drawing/2014/main" id="{AE40F213-355D-4A32-85F0-260AE7C34681}"/>
              </a:ext>
            </a:extLst>
          </p:cNvPr>
          <p:cNvSpPr>
            <a:spLocks noGrp="1"/>
          </p:cNvSpPr>
          <p:nvPr>
            <p:ph idx="1"/>
          </p:nvPr>
        </p:nvSpPr>
        <p:spPr/>
        <p:txBody>
          <a:bodyPr>
            <a:normAutofit fontScale="77500" lnSpcReduction="20000"/>
          </a:bodyPr>
          <a:lstStyle/>
          <a:p>
            <a:pPr marL="0" indent="0">
              <a:buNone/>
            </a:pPr>
            <a:r>
              <a:rPr lang="en-GB" b="1" dirty="0"/>
              <a:t>Negative</a:t>
            </a:r>
          </a:p>
          <a:p>
            <a:r>
              <a:rPr lang="en-GB" dirty="0"/>
              <a:t>dizziness and confusion</a:t>
            </a:r>
          </a:p>
          <a:p>
            <a:r>
              <a:rPr lang="en-GB" dirty="0"/>
              <a:t>emotional volatility (anger, violence, sadness)</a:t>
            </a:r>
          </a:p>
          <a:p>
            <a:r>
              <a:rPr lang="en-GB" dirty="0"/>
              <a:t>nausea, vomiting</a:t>
            </a:r>
          </a:p>
          <a:p>
            <a:r>
              <a:rPr lang="en-GB" dirty="0"/>
              <a:t>blackouts and memory loss</a:t>
            </a:r>
          </a:p>
          <a:p>
            <a:r>
              <a:rPr lang="en-GB" dirty="0"/>
              <a:t>decreased ability to maintain erection in males and inability to reach orgasm in females</a:t>
            </a:r>
          </a:p>
          <a:p>
            <a:r>
              <a:rPr lang="en-GB" dirty="0"/>
              <a:t>unwanted sexual encounters (date rape)</a:t>
            </a:r>
          </a:p>
          <a:p>
            <a:r>
              <a:rPr lang="en-GB" dirty="0"/>
              <a:t>coma and death at extreme doses</a:t>
            </a:r>
          </a:p>
          <a:p>
            <a:r>
              <a:rPr lang="en-GB" dirty="0"/>
              <a:t>frequent urination</a:t>
            </a:r>
            <a:endParaRPr lang="cs-CZ" dirty="0"/>
          </a:p>
          <a:p>
            <a:r>
              <a:rPr lang="en-GB" dirty="0"/>
              <a:t>Poor sleep quality and quantity</a:t>
            </a:r>
            <a:r>
              <a:rPr lang="cs-CZ" dirty="0"/>
              <a:t> – </a:t>
            </a:r>
            <a:r>
              <a:rPr lang="en-GB" dirty="0"/>
              <a:t>disrupted sleep patterns</a:t>
            </a:r>
          </a:p>
          <a:p>
            <a:endParaRPr lang="en-GB" dirty="0"/>
          </a:p>
          <a:p>
            <a:endParaRPr lang="en-GB" dirty="0"/>
          </a:p>
        </p:txBody>
      </p:sp>
    </p:spTree>
    <p:extLst>
      <p:ext uri="{BB962C8B-B14F-4D97-AF65-F5344CB8AC3E}">
        <p14:creationId xmlns:p14="http://schemas.microsoft.com/office/powerpoint/2010/main" val="260147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285441" y="965199"/>
            <a:ext cx="5074558" cy="4927601"/>
          </a:xfrm>
        </p:spPr>
        <p:txBody>
          <a:bodyPr anchor="ctr">
            <a:normAutofit/>
          </a:bodyPr>
          <a:lstStyle/>
          <a:p>
            <a:pPr algn="l"/>
            <a:r>
              <a:rPr lang="cs-CZ" sz="4800" dirty="0"/>
              <a:t>CAFFEINE, NICOTINE, CANNABIS, ALCOHOL</a:t>
            </a:r>
            <a:endParaRPr lang="cs-CZ" sz="4700" dirty="0">
              <a:solidFill>
                <a:schemeClr val="tx1">
                  <a:lumMod val="85000"/>
                  <a:lumOff val="15000"/>
                </a:schemeClr>
              </a:solidFill>
            </a:endParaRPr>
          </a:p>
        </p:txBody>
      </p:sp>
      <p:sp>
        <p:nvSpPr>
          <p:cNvPr id="3" name="Podnadpis 2"/>
          <p:cNvSpPr>
            <a:spLocks noGrp="1"/>
          </p:cNvSpPr>
          <p:nvPr>
            <p:ph type="subTitle" idx="1"/>
          </p:nvPr>
        </p:nvSpPr>
        <p:spPr>
          <a:xfrm>
            <a:off x="767442" y="965198"/>
            <a:ext cx="2030953" cy="4927602"/>
          </a:xfrm>
        </p:spPr>
        <p:txBody>
          <a:bodyPr anchor="ctr">
            <a:normAutofit/>
          </a:bodyPr>
          <a:lstStyle/>
          <a:p>
            <a:pPr algn="r"/>
            <a:r>
              <a:rPr lang="cs-CZ" sz="1700">
                <a:solidFill>
                  <a:schemeClr val="accent1"/>
                </a:solidFill>
              </a:rPr>
              <a:t>ADDICTION</a:t>
            </a:r>
          </a:p>
        </p:txBody>
      </p:sp>
    </p:spTree>
    <p:extLst>
      <p:ext uri="{BB962C8B-B14F-4D97-AF65-F5344CB8AC3E}">
        <p14:creationId xmlns:p14="http://schemas.microsoft.com/office/powerpoint/2010/main" val="1183538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3E0740-1D5F-4F55-B155-C6918FD1204A}"/>
              </a:ext>
            </a:extLst>
          </p:cNvPr>
          <p:cNvSpPr>
            <a:spLocks noGrp="1"/>
          </p:cNvSpPr>
          <p:nvPr>
            <p:ph type="title"/>
          </p:nvPr>
        </p:nvSpPr>
        <p:spPr/>
        <p:txBody>
          <a:bodyPr/>
          <a:lstStyle/>
          <a:p>
            <a:r>
              <a:rPr lang="en-GB" dirty="0"/>
              <a:t>Effects – health and harm</a:t>
            </a:r>
          </a:p>
        </p:txBody>
      </p:sp>
      <p:sp>
        <p:nvSpPr>
          <p:cNvPr id="3" name="Zástupný symbol pro obsah 2">
            <a:extLst>
              <a:ext uri="{FF2B5EF4-FFF2-40B4-BE49-F238E27FC236}">
                <a16:creationId xmlns:a16="http://schemas.microsoft.com/office/drawing/2014/main" id="{39260BE0-429A-4DFD-A0D7-E633769F108B}"/>
              </a:ext>
            </a:extLst>
          </p:cNvPr>
          <p:cNvSpPr>
            <a:spLocks noGrp="1"/>
          </p:cNvSpPr>
          <p:nvPr>
            <p:ph idx="1"/>
          </p:nvPr>
        </p:nvSpPr>
        <p:spPr/>
        <p:txBody>
          <a:bodyPr>
            <a:normAutofit fontScale="85000" lnSpcReduction="10000"/>
          </a:bodyPr>
          <a:lstStyle/>
          <a:p>
            <a:r>
              <a:rPr lang="en-GB" dirty="0"/>
              <a:t>Reduced risk of heart diseases (strokes, arrhythmia,…)</a:t>
            </a:r>
          </a:p>
          <a:p>
            <a:r>
              <a:rPr lang="en-GB" dirty="0"/>
              <a:t>Increased risks of cancer: oral, throat, liver, breast</a:t>
            </a:r>
          </a:p>
          <a:p>
            <a:r>
              <a:rPr lang="en-GB" dirty="0"/>
              <a:t>Liver cirrhosis</a:t>
            </a:r>
          </a:p>
          <a:p>
            <a:r>
              <a:rPr lang="en-GB" dirty="0"/>
              <a:t>Injuries from accidents and risky behaviour</a:t>
            </a:r>
          </a:p>
          <a:p>
            <a:r>
              <a:rPr lang="en-GB" dirty="0" err="1"/>
              <a:t>Fetal</a:t>
            </a:r>
            <a:r>
              <a:rPr lang="en-GB" dirty="0"/>
              <a:t> alcohol syndrome </a:t>
            </a:r>
          </a:p>
          <a:p>
            <a:r>
              <a:rPr lang="en-GB" dirty="0"/>
              <a:t>Suicides, suicide attempts, self-harm behaviour</a:t>
            </a:r>
          </a:p>
          <a:p>
            <a:r>
              <a:rPr lang="en-GB" dirty="0"/>
              <a:t>Poor nutrition (e.g. Wernicke-Korsakoff Syndrome – memory impairment due to low levels of vitamin B Thiamine)</a:t>
            </a:r>
          </a:p>
          <a:p>
            <a:r>
              <a:rPr lang="en-GB" dirty="0"/>
              <a:t>Criminality</a:t>
            </a:r>
          </a:p>
          <a:p>
            <a:endParaRPr lang="en-GB" dirty="0"/>
          </a:p>
        </p:txBody>
      </p:sp>
    </p:spTree>
    <p:extLst>
      <p:ext uri="{BB962C8B-B14F-4D97-AF65-F5344CB8AC3E}">
        <p14:creationId xmlns:p14="http://schemas.microsoft.com/office/powerpoint/2010/main" val="2509516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1A652D-D108-4FF0-87AC-EEC77FAA4170}"/>
              </a:ext>
            </a:extLst>
          </p:cNvPr>
          <p:cNvSpPr>
            <a:spLocks noGrp="1"/>
          </p:cNvSpPr>
          <p:nvPr>
            <p:ph type="title"/>
          </p:nvPr>
        </p:nvSpPr>
        <p:spPr/>
        <p:txBody>
          <a:bodyPr/>
          <a:lstStyle/>
          <a:p>
            <a:r>
              <a:rPr lang="cs-CZ" dirty="0"/>
              <a:t>a</a:t>
            </a:r>
            <a:r>
              <a:rPr lang="en-GB" dirty="0" err="1"/>
              <a:t>ddiction</a:t>
            </a:r>
            <a:endParaRPr lang="en-GB" dirty="0"/>
          </a:p>
        </p:txBody>
      </p:sp>
      <p:sp>
        <p:nvSpPr>
          <p:cNvPr id="3" name="Zástupný symbol pro obsah 2">
            <a:extLst>
              <a:ext uri="{FF2B5EF4-FFF2-40B4-BE49-F238E27FC236}">
                <a16:creationId xmlns:a16="http://schemas.microsoft.com/office/drawing/2014/main" id="{A67378C2-187F-48CE-8E18-C8D5E34681F5}"/>
              </a:ext>
            </a:extLst>
          </p:cNvPr>
          <p:cNvSpPr>
            <a:spLocks noGrp="1"/>
          </p:cNvSpPr>
          <p:nvPr>
            <p:ph idx="1"/>
          </p:nvPr>
        </p:nvSpPr>
        <p:spPr>
          <a:xfrm>
            <a:off x="457200" y="1600200"/>
            <a:ext cx="8229600" cy="4709120"/>
          </a:xfrm>
        </p:spPr>
        <p:txBody>
          <a:bodyPr>
            <a:normAutofit fontScale="70000" lnSpcReduction="20000"/>
          </a:bodyPr>
          <a:lstStyle/>
          <a:p>
            <a:r>
              <a:rPr lang="en-GB" dirty="0"/>
              <a:t>Up to 5% of western population</a:t>
            </a:r>
          </a:p>
          <a:p>
            <a:r>
              <a:rPr lang="en-GB" dirty="0"/>
              <a:t>Tolerance is build because brain removes some GABA, dopamine, glutamate and serotonin receptors – more alcohol is needed to achieve the effect (but poisoning happens normally. With increasing degeneration of body, even faster poisoning may happen)</a:t>
            </a:r>
          </a:p>
          <a:p>
            <a:r>
              <a:rPr lang="en-US" dirty="0"/>
              <a:t>Bad alcohol hangovers are considered to be worse than the day-after effects of nearly any other psychoactive</a:t>
            </a:r>
            <a:endParaRPr lang="cs-CZ" dirty="0"/>
          </a:p>
          <a:p>
            <a:r>
              <a:rPr lang="en-GB" dirty="0"/>
              <a:t>Cue reactivity &amp; withdrawal – brain is learned to react by fastening itself (increased heart rate, increased blood pressure) when it expects some alcohol. If the alcohol is not coming, one is feeling miserable. The alcohol is then needed just </a:t>
            </a:r>
            <a:r>
              <a:rPr lang="cs-CZ" dirty="0"/>
              <a:t>to </a:t>
            </a:r>
            <a:r>
              <a:rPr lang="en-GB" dirty="0"/>
              <a:t>feel normal</a:t>
            </a:r>
          </a:p>
          <a:p>
            <a:r>
              <a:rPr lang="en-GB" dirty="0"/>
              <a:t>Withdrawal – starts hours after last </a:t>
            </a:r>
            <a:r>
              <a:rPr lang="cs-CZ" dirty="0"/>
              <a:t>drink</a:t>
            </a:r>
            <a:r>
              <a:rPr lang="en-GB" dirty="0"/>
              <a:t>, persists for weeks. Delirium tremens – few days after last drink – visual and tactile hallucination, fewer, strong anxiety, death rate 5%</a:t>
            </a:r>
          </a:p>
          <a:p>
            <a:endParaRPr lang="en-GB" dirty="0"/>
          </a:p>
        </p:txBody>
      </p:sp>
    </p:spTree>
    <p:extLst>
      <p:ext uri="{BB962C8B-B14F-4D97-AF65-F5344CB8AC3E}">
        <p14:creationId xmlns:p14="http://schemas.microsoft.com/office/powerpoint/2010/main" val="1764213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CAFFEINE</a:t>
            </a:r>
            <a:endParaRPr lang="cs-CZ" dirty="0"/>
          </a:p>
        </p:txBody>
      </p:sp>
      <p:sp>
        <p:nvSpPr>
          <p:cNvPr id="3" name="Zástupný symbol pro obsah 2"/>
          <p:cNvSpPr>
            <a:spLocks noGrp="1"/>
          </p:cNvSpPr>
          <p:nvPr>
            <p:ph idx="1"/>
          </p:nvPr>
        </p:nvSpPr>
        <p:spPr/>
        <p:txBody>
          <a:bodyPr>
            <a:normAutofit lnSpcReduction="10000"/>
          </a:bodyPr>
          <a:lstStyle/>
          <a:p>
            <a:r>
              <a:rPr lang="en-GB" dirty="0"/>
              <a:t>Alkaloid found in many plants (in coffee, tea, guarana), very similar to other alkaloids found also in tea (theobromine, theophylline)</a:t>
            </a:r>
          </a:p>
          <a:p>
            <a:r>
              <a:rPr lang="en-GB" dirty="0"/>
              <a:t>Legal in all countries, but some have legal regulation e.g. in amount of caffeine per 100ml of drink or age limit for availability of energy drinks</a:t>
            </a:r>
          </a:p>
          <a:p>
            <a:r>
              <a:rPr lang="en-GB" dirty="0"/>
              <a:t>Probably the most widely used psychoactive substance in the world</a:t>
            </a:r>
          </a:p>
        </p:txBody>
      </p:sp>
    </p:spTree>
    <p:extLst>
      <p:ext uri="{BB962C8B-B14F-4D97-AF65-F5344CB8AC3E}">
        <p14:creationId xmlns:p14="http://schemas.microsoft.com/office/powerpoint/2010/main" val="311860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biological</a:t>
            </a:r>
            <a:r>
              <a:rPr lang="cs-CZ" dirty="0"/>
              <a:t> </a:t>
            </a:r>
            <a:r>
              <a:rPr lang="en-GB" dirty="0"/>
              <a:t>properties</a:t>
            </a:r>
            <a:endParaRPr lang="cs-CZ" dirty="0"/>
          </a:p>
        </p:txBody>
      </p:sp>
      <p:sp>
        <p:nvSpPr>
          <p:cNvPr id="3" name="Zástupný symbol pro obsah 2"/>
          <p:cNvSpPr>
            <a:spLocks noGrp="1"/>
          </p:cNvSpPr>
          <p:nvPr>
            <p:ph idx="1"/>
          </p:nvPr>
        </p:nvSpPr>
        <p:spPr/>
        <p:txBody>
          <a:bodyPr>
            <a:normAutofit fontScale="77500" lnSpcReduction="20000"/>
          </a:bodyPr>
          <a:lstStyle/>
          <a:p>
            <a:r>
              <a:rPr lang="en-GB" dirty="0"/>
              <a:t>Adenosine antagonist </a:t>
            </a:r>
          </a:p>
          <a:p>
            <a:r>
              <a:rPr lang="en-GB" dirty="0"/>
              <a:t>Adenosine is inhibitor in CNS - promotes sleep and suppresses arousal</a:t>
            </a:r>
          </a:p>
          <a:p>
            <a:r>
              <a:rPr lang="en-GB" dirty="0"/>
              <a:t>Caffeine binds to adenosine receptors. Secondary to decrease of adenosine in brain, increase of dopamine follows</a:t>
            </a:r>
            <a:endParaRPr lang="cs-CZ" dirty="0"/>
          </a:p>
          <a:p>
            <a:r>
              <a:rPr lang="en-GB" dirty="0"/>
              <a:t>Absorbed via stomach to blood stream and reaching brain within 5-30 minutes. Stimulating effect peaks in 15-45 minutes. Effect can last up to 2-4 hours. </a:t>
            </a:r>
          </a:p>
          <a:p>
            <a:r>
              <a:rPr lang="en-GB" dirty="0"/>
              <a:t>Metabolised is via liver and excreted via urine. Half-life about 5 hours, but less in smokers and more in pregnant women (up to 18 hours</a:t>
            </a:r>
            <a:r>
              <a:rPr lang="cs-CZ" dirty="0"/>
              <a:t>;</a:t>
            </a:r>
            <a:r>
              <a:rPr lang="en-GB" dirty="0"/>
              <a:t> it can get to milk and to babies who</a:t>
            </a:r>
            <a:r>
              <a:rPr lang="cs-CZ" dirty="0"/>
              <a:t> </a:t>
            </a:r>
            <a:r>
              <a:rPr lang="en-GB" dirty="0"/>
              <a:t>metabolised it up to 30 hours).</a:t>
            </a:r>
            <a:endParaRPr lang="cs-CZ" dirty="0"/>
          </a:p>
        </p:txBody>
      </p:sp>
    </p:spTree>
    <p:extLst>
      <p:ext uri="{BB962C8B-B14F-4D97-AF65-F5344CB8AC3E}">
        <p14:creationId xmlns:p14="http://schemas.microsoft.com/office/powerpoint/2010/main" val="168321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dosage</a:t>
            </a:r>
            <a:endParaRPr lang="cs-CZ" dirty="0"/>
          </a:p>
        </p:txBody>
      </p:sp>
      <p:sp>
        <p:nvSpPr>
          <p:cNvPr id="3" name="Zástupný symbol pro obsah 2"/>
          <p:cNvSpPr>
            <a:spLocks noGrp="1"/>
          </p:cNvSpPr>
          <p:nvPr>
            <p:ph idx="1"/>
          </p:nvPr>
        </p:nvSpPr>
        <p:spPr/>
        <p:txBody>
          <a:bodyPr>
            <a:normAutofit fontScale="85000" lnSpcReduction="20000"/>
          </a:bodyPr>
          <a:lstStyle/>
          <a:p>
            <a:r>
              <a:rPr lang="en-GB" dirty="0"/>
              <a:t>Threshold usage  - 10 mg</a:t>
            </a:r>
          </a:p>
          <a:p>
            <a:r>
              <a:rPr lang="en-GB" dirty="0"/>
              <a:t>Lethal usage 3-20 grams (LD50 in rats 192 mg)</a:t>
            </a:r>
          </a:p>
          <a:p>
            <a:r>
              <a:rPr lang="en-GB" dirty="0"/>
              <a:t>espresso has 60-100mg of caffeine, cup of filtered</a:t>
            </a:r>
            <a:r>
              <a:rPr lang="cs-CZ" dirty="0"/>
              <a:t> </a:t>
            </a:r>
            <a:r>
              <a:rPr lang="en-GB" dirty="0"/>
              <a:t>coffee </a:t>
            </a:r>
            <a:r>
              <a:rPr lang="cs-CZ" dirty="0"/>
              <a:t>100-</a:t>
            </a:r>
            <a:r>
              <a:rPr lang="en-GB" dirty="0"/>
              <a:t>120 mg, cup of tea 40-80</a:t>
            </a:r>
            <a:r>
              <a:rPr lang="cs-CZ" dirty="0"/>
              <a:t> </a:t>
            </a:r>
            <a:r>
              <a:rPr lang="en-GB" dirty="0"/>
              <a:t>mg, glass of coke </a:t>
            </a:r>
            <a:r>
              <a:rPr lang="cs-CZ" dirty="0"/>
              <a:t>50 mg, </a:t>
            </a:r>
            <a:r>
              <a:rPr lang="en-GB" dirty="0"/>
              <a:t>high quality chocolate on average</a:t>
            </a:r>
            <a:r>
              <a:rPr lang="cs-CZ" dirty="0"/>
              <a:t> 35 mg, </a:t>
            </a:r>
            <a:r>
              <a:rPr lang="en-US" dirty="0"/>
              <a:t>can of energy</a:t>
            </a:r>
            <a:r>
              <a:rPr lang="cs-CZ" dirty="0"/>
              <a:t> drink 80-300 mg</a:t>
            </a:r>
            <a:endParaRPr lang="en-GB" dirty="0"/>
          </a:p>
          <a:p>
            <a:r>
              <a:rPr lang="en-GB" dirty="0"/>
              <a:t>Daily recommended intake 200 mg</a:t>
            </a:r>
            <a:r>
              <a:rPr lang="cs-CZ" dirty="0"/>
              <a:t> (</a:t>
            </a:r>
            <a:r>
              <a:rPr lang="en-GB" dirty="0"/>
              <a:t>maximum</a:t>
            </a:r>
            <a:r>
              <a:rPr lang="cs-CZ" dirty="0"/>
              <a:t> </a:t>
            </a:r>
            <a:r>
              <a:rPr lang="en-GB" dirty="0"/>
              <a:t>400mg</a:t>
            </a:r>
            <a:r>
              <a:rPr lang="cs-CZ" dirty="0"/>
              <a:t>)</a:t>
            </a:r>
            <a:r>
              <a:rPr lang="en-GB" dirty="0"/>
              <a:t> for healthy adults</a:t>
            </a:r>
            <a:r>
              <a:rPr lang="cs-CZ" dirty="0"/>
              <a:t>; </a:t>
            </a:r>
            <a:r>
              <a:rPr lang="en-GB" dirty="0"/>
              <a:t>2.5 mg per 1kg of body weight for adolescents. Best results in high energy sports found in about</a:t>
            </a:r>
            <a:r>
              <a:rPr lang="cs-CZ" dirty="0"/>
              <a:t> 3 </a:t>
            </a:r>
            <a:r>
              <a:rPr lang="en-GB" dirty="0"/>
              <a:t>mg per kg of body weight</a:t>
            </a:r>
          </a:p>
          <a:p>
            <a:r>
              <a:rPr lang="en-US" dirty="0"/>
              <a:t>Although rare, overdose resulting to death have been reported</a:t>
            </a:r>
          </a:p>
          <a:p>
            <a:endParaRPr lang="cs-CZ" dirty="0"/>
          </a:p>
        </p:txBody>
      </p:sp>
    </p:spTree>
    <p:extLst>
      <p:ext uri="{BB962C8B-B14F-4D97-AF65-F5344CB8AC3E}">
        <p14:creationId xmlns:p14="http://schemas.microsoft.com/office/powerpoint/2010/main" val="274564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effects</a:t>
            </a:r>
            <a:endParaRPr lang="cs-CZ" dirty="0"/>
          </a:p>
        </p:txBody>
      </p:sp>
      <p:sp>
        <p:nvSpPr>
          <p:cNvPr id="3" name="Zástupný symbol pro obsah 2"/>
          <p:cNvSpPr>
            <a:spLocks noGrp="1"/>
          </p:cNvSpPr>
          <p:nvPr>
            <p:ph idx="1"/>
          </p:nvPr>
        </p:nvSpPr>
        <p:spPr>
          <a:xfrm>
            <a:off x="457200" y="1600200"/>
            <a:ext cx="8229600" cy="4983162"/>
          </a:xfrm>
        </p:spPr>
        <p:txBody>
          <a:bodyPr>
            <a:normAutofit fontScale="70000" lnSpcReduction="20000"/>
          </a:bodyPr>
          <a:lstStyle/>
          <a:p>
            <a:r>
              <a:rPr lang="en-GB" dirty="0"/>
              <a:t>Physical effects: </a:t>
            </a:r>
            <a:r>
              <a:rPr lang="en-US" dirty="0"/>
              <a:t>increases heartbeat, respiration, basal metabolic rate, production of stomach acid, production of urine; it relaxes smooth muscles </a:t>
            </a:r>
            <a:r>
              <a:rPr lang="cs-CZ" dirty="0"/>
              <a:t> </a:t>
            </a:r>
            <a:r>
              <a:rPr lang="en-GB" dirty="0"/>
              <a:t>e.g.</a:t>
            </a:r>
            <a:r>
              <a:rPr lang="cs-CZ" dirty="0"/>
              <a:t> </a:t>
            </a:r>
            <a:r>
              <a:rPr lang="en-US" dirty="0"/>
              <a:t>bronchial muscle. </a:t>
            </a:r>
          </a:p>
          <a:p>
            <a:r>
              <a:rPr lang="en-US" dirty="0"/>
              <a:t>Subjective effects</a:t>
            </a:r>
            <a:r>
              <a:rPr lang="cs-CZ" dirty="0"/>
              <a:t>:</a:t>
            </a:r>
            <a:r>
              <a:rPr lang="en-US" dirty="0"/>
              <a:t> increased</a:t>
            </a:r>
            <a:r>
              <a:rPr lang="en-GB" dirty="0"/>
              <a:t> reactions, concentration, focus</a:t>
            </a:r>
            <a:r>
              <a:rPr lang="cs-CZ" dirty="0"/>
              <a:t>; </a:t>
            </a:r>
            <a:r>
              <a:rPr lang="en-GB" dirty="0"/>
              <a:t>decreased fatigue and sense of effort in physical activity</a:t>
            </a:r>
          </a:p>
          <a:p>
            <a:r>
              <a:rPr lang="en-GB" dirty="0"/>
              <a:t>Beneficial health effects</a:t>
            </a:r>
            <a:r>
              <a:rPr lang="cs-CZ" dirty="0"/>
              <a:t>:</a:t>
            </a:r>
            <a:r>
              <a:rPr lang="en-GB" dirty="0"/>
              <a:t> Mild protective factor of dementia and Alzheimer‘s disease</a:t>
            </a:r>
            <a:r>
              <a:rPr lang="cs-CZ" dirty="0"/>
              <a:t>; </a:t>
            </a:r>
            <a:r>
              <a:rPr lang="en-GB" dirty="0"/>
              <a:t>protective factor from depression</a:t>
            </a:r>
            <a:r>
              <a:rPr lang="cs-CZ" dirty="0"/>
              <a:t>; </a:t>
            </a:r>
            <a:r>
              <a:rPr lang="en-GB" dirty="0"/>
              <a:t>removing effects of common cold and respiratory illnesses</a:t>
            </a:r>
            <a:r>
              <a:rPr lang="cs-CZ" dirty="0"/>
              <a:t>; </a:t>
            </a:r>
            <a:r>
              <a:rPr lang="en-GB" dirty="0"/>
              <a:t>helps to promote healthy life style by removing sense of effort in physical activities</a:t>
            </a:r>
            <a:r>
              <a:rPr lang="cs-CZ" dirty="0"/>
              <a:t>; </a:t>
            </a:r>
            <a:r>
              <a:rPr lang="en-GB" dirty="0"/>
              <a:t>helps in low-pressure problems</a:t>
            </a:r>
            <a:endParaRPr lang="cs-CZ" dirty="0"/>
          </a:p>
          <a:p>
            <a:r>
              <a:rPr lang="en-US" dirty="0"/>
              <a:t>Confirmed positive effects in concentration, vigilance and increased safety in military, shift works etc.</a:t>
            </a:r>
            <a:r>
              <a:rPr lang="cs-CZ" dirty="0"/>
              <a:t> (</a:t>
            </a:r>
            <a:r>
              <a:rPr lang="en-GB" dirty="0"/>
              <a:t>e.g. regular caffeine consumption halves the risk of a car accident</a:t>
            </a:r>
            <a:r>
              <a:rPr lang="cs-CZ" dirty="0"/>
              <a:t>)</a:t>
            </a:r>
          </a:p>
          <a:p>
            <a:r>
              <a:rPr lang="cs-CZ" dirty="0"/>
              <a:t>Best </a:t>
            </a:r>
            <a:r>
              <a:rPr lang="en-GB" dirty="0"/>
              <a:t>results in endurance sport</a:t>
            </a:r>
            <a:r>
              <a:rPr lang="cs-CZ" dirty="0"/>
              <a:t>s</a:t>
            </a:r>
            <a:r>
              <a:rPr lang="en-GB" dirty="0"/>
              <a:t> and high-intensity sports (e.g. football</a:t>
            </a:r>
            <a:r>
              <a:rPr lang="cs-CZ" dirty="0"/>
              <a:t>, </a:t>
            </a:r>
            <a:r>
              <a:rPr lang="en-GB" dirty="0"/>
              <a:t>rowing), unclear results in short-term</a:t>
            </a:r>
            <a:r>
              <a:rPr lang="cs-CZ" dirty="0"/>
              <a:t> </a:t>
            </a:r>
            <a:r>
              <a:rPr lang="en-GB" dirty="0"/>
              <a:t>power sports </a:t>
            </a:r>
            <a:r>
              <a:rPr lang="cs-CZ" dirty="0"/>
              <a:t>(lifting, sprint) – </a:t>
            </a:r>
            <a:r>
              <a:rPr lang="en-GB" dirty="0"/>
              <a:t>pills</a:t>
            </a:r>
            <a:r>
              <a:rPr lang="cs-CZ" dirty="0"/>
              <a:t> are </a:t>
            </a:r>
            <a:r>
              <a:rPr lang="en-GB" dirty="0"/>
              <a:t>recommended over coffee</a:t>
            </a:r>
          </a:p>
          <a:p>
            <a:endParaRPr lang="en-GB" dirty="0"/>
          </a:p>
          <a:p>
            <a:endParaRPr lang="en-GB" dirty="0"/>
          </a:p>
          <a:p>
            <a:endParaRPr lang="cs-CZ" dirty="0"/>
          </a:p>
        </p:txBody>
      </p:sp>
    </p:spTree>
    <p:extLst>
      <p:ext uri="{BB962C8B-B14F-4D97-AF65-F5344CB8AC3E}">
        <p14:creationId xmlns:p14="http://schemas.microsoft.com/office/powerpoint/2010/main" val="95278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effects</a:t>
            </a:r>
            <a:endParaRPr lang="cs-CZ" dirty="0"/>
          </a:p>
        </p:txBody>
      </p:sp>
      <p:sp>
        <p:nvSpPr>
          <p:cNvPr id="3" name="Zástupný symbol pro obsah 2"/>
          <p:cNvSpPr>
            <a:spLocks noGrp="1"/>
          </p:cNvSpPr>
          <p:nvPr>
            <p:ph idx="1"/>
          </p:nvPr>
        </p:nvSpPr>
        <p:spPr>
          <a:xfrm>
            <a:off x="457200" y="1600200"/>
            <a:ext cx="8229600" cy="4709120"/>
          </a:xfrm>
        </p:spPr>
        <p:txBody>
          <a:bodyPr>
            <a:normAutofit fontScale="85000" lnSpcReduction="10000"/>
          </a:bodyPr>
          <a:lstStyle/>
          <a:p>
            <a:r>
              <a:rPr lang="en-GB" dirty="0"/>
              <a:t>Negatively effects quality and quantity of sleep</a:t>
            </a:r>
          </a:p>
          <a:p>
            <a:r>
              <a:rPr lang="en-GB" dirty="0"/>
              <a:t>Heavy use or use by sensitive people increases anxiety, ulcer problems, heart problems and high pressure problems, osteoporosis. It may cause constipation</a:t>
            </a:r>
          </a:p>
          <a:p>
            <a:r>
              <a:rPr lang="en-GB" dirty="0"/>
              <a:t>Avoid or at least decrease consumption in pregnancy and during breastfeeding period</a:t>
            </a:r>
            <a:endParaRPr lang="cs-CZ" dirty="0"/>
          </a:p>
          <a:p>
            <a:r>
              <a:rPr lang="en-GB" dirty="0"/>
              <a:t>Some doubts about positive effects in e.g. increased concentration – the effect may</a:t>
            </a:r>
            <a:r>
              <a:rPr lang="cs-CZ" dirty="0"/>
              <a:t> </a:t>
            </a:r>
            <a:r>
              <a:rPr lang="en-GB" dirty="0"/>
              <a:t>be related </a:t>
            </a:r>
            <a:r>
              <a:rPr lang="cs-CZ" dirty="0"/>
              <a:t>just </a:t>
            </a:r>
            <a:r>
              <a:rPr lang="en-GB" dirty="0"/>
              <a:t>to removal of caffeine withdrawal symptoms</a:t>
            </a:r>
            <a:r>
              <a:rPr lang="cs-CZ" dirty="0"/>
              <a:t> and </a:t>
            </a:r>
            <a:r>
              <a:rPr lang="en-GB" dirty="0"/>
              <a:t>because of taking </a:t>
            </a:r>
            <a:r>
              <a:rPr lang="cs-CZ" dirty="0"/>
              <a:t>a</a:t>
            </a:r>
            <a:r>
              <a:rPr lang="en-GB" dirty="0"/>
              <a:t> break for coffee</a:t>
            </a:r>
          </a:p>
        </p:txBody>
      </p:sp>
    </p:spTree>
    <p:extLst>
      <p:ext uri="{BB962C8B-B14F-4D97-AF65-F5344CB8AC3E}">
        <p14:creationId xmlns:p14="http://schemas.microsoft.com/office/powerpoint/2010/main" val="998140244"/>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2006</TotalTime>
  <Words>3320</Words>
  <Application>Microsoft Office PowerPoint</Application>
  <PresentationFormat>Předvádění na obrazovce (4:3)</PresentationFormat>
  <Paragraphs>237</Paragraphs>
  <Slides>41</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41</vt:i4>
      </vt:variant>
    </vt:vector>
  </HeadingPairs>
  <TitlesOfParts>
    <vt:vector size="44" baseType="lpstr">
      <vt:lpstr>Arial</vt:lpstr>
      <vt:lpstr>Calibri</vt:lpstr>
      <vt:lpstr>Motiv systému Office</vt:lpstr>
      <vt:lpstr>Further sources</vt:lpstr>
      <vt:lpstr>Even furtherer sources  (if you have serious interest in addictions)</vt:lpstr>
      <vt:lpstr>Routs of administration</vt:lpstr>
      <vt:lpstr>CAFFEINE, NICOTINE, CANNABIS, ALCOHOL</vt:lpstr>
      <vt:lpstr>CAFFEINE</vt:lpstr>
      <vt:lpstr>biological properties</vt:lpstr>
      <vt:lpstr>dosage</vt:lpstr>
      <vt:lpstr>effects</vt:lpstr>
      <vt:lpstr>effects</vt:lpstr>
      <vt:lpstr>addiction</vt:lpstr>
      <vt:lpstr>emerging problem in youth?</vt:lpstr>
      <vt:lpstr>Prezentace aplikace PowerPoint</vt:lpstr>
      <vt:lpstr>Prezentace aplikace PowerPoint</vt:lpstr>
      <vt:lpstr>TOBACCO</vt:lpstr>
      <vt:lpstr>NICOTINE</vt:lpstr>
      <vt:lpstr>dosage</vt:lpstr>
      <vt:lpstr>Prezentace aplikace PowerPoint</vt:lpstr>
      <vt:lpstr>effects</vt:lpstr>
      <vt:lpstr>addiction</vt:lpstr>
      <vt:lpstr>epidemiology</vt:lpstr>
      <vt:lpstr>risk groups</vt:lpstr>
      <vt:lpstr>Public health concerns</vt:lpstr>
      <vt:lpstr>CANNABIS</vt:lpstr>
      <vt:lpstr>Cannabis</vt:lpstr>
      <vt:lpstr>dosage</vt:lpstr>
      <vt:lpstr>effects</vt:lpstr>
      <vt:lpstr>effects</vt:lpstr>
      <vt:lpstr>long-term health effects</vt:lpstr>
      <vt:lpstr>addiction</vt:lpstr>
      <vt:lpstr>gateway hypothesis</vt:lpstr>
      <vt:lpstr>Prezentace aplikace PowerPoint</vt:lpstr>
      <vt:lpstr>Prezentace aplikace PowerPoint</vt:lpstr>
      <vt:lpstr>ALCOHOL</vt:lpstr>
      <vt:lpstr>Prezentace aplikace PowerPoint</vt:lpstr>
      <vt:lpstr>alcohol</vt:lpstr>
      <vt:lpstr>dosage</vt:lpstr>
      <vt:lpstr>Prezentace aplikace PowerPoint</vt:lpstr>
      <vt:lpstr>effects – short term</vt:lpstr>
      <vt:lpstr>effects – short term</vt:lpstr>
      <vt:lpstr>Effects – health and harm</vt:lpstr>
      <vt:lpstr>addiction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Luke</dc:creator>
  <cp:lastModifiedBy>Lukas Blinka</cp:lastModifiedBy>
  <cp:revision>82</cp:revision>
  <cp:lastPrinted>2019-02-12T16:58:37Z</cp:lastPrinted>
  <dcterms:created xsi:type="dcterms:W3CDTF">2018-02-12T13:50:29Z</dcterms:created>
  <dcterms:modified xsi:type="dcterms:W3CDTF">2019-05-09T19:57:24Z</dcterms:modified>
</cp:coreProperties>
</file>