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303" r:id="rId2"/>
    <p:sldId id="257" r:id="rId3"/>
    <p:sldId id="258" r:id="rId4"/>
    <p:sldId id="259" r:id="rId5"/>
    <p:sldId id="260" r:id="rId6"/>
    <p:sldId id="261" r:id="rId7"/>
    <p:sldId id="279" r:id="rId8"/>
    <p:sldId id="263" r:id="rId9"/>
    <p:sldId id="262" r:id="rId10"/>
    <p:sldId id="264" r:id="rId11"/>
    <p:sldId id="265" r:id="rId12"/>
    <p:sldId id="266" r:id="rId13"/>
    <p:sldId id="267" r:id="rId14"/>
    <p:sldId id="280" r:id="rId15"/>
    <p:sldId id="268" r:id="rId16"/>
    <p:sldId id="270" r:id="rId17"/>
    <p:sldId id="271" r:id="rId18"/>
    <p:sldId id="269" r:id="rId19"/>
    <p:sldId id="272" r:id="rId20"/>
    <p:sldId id="274" r:id="rId21"/>
    <p:sldId id="273" r:id="rId22"/>
    <p:sldId id="281" r:id="rId23"/>
    <p:sldId id="282" r:id="rId24"/>
    <p:sldId id="283" r:id="rId25"/>
    <p:sldId id="275" r:id="rId26"/>
  </p:sldIdLst>
  <p:sldSz cx="12192000" cy="6858000"/>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D517EEEE-9BC2-4232-9ABC-E0AD9F0DFBEB}"/>
              </a:ext>
            </a:extLst>
          </p:cNvPr>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GB"/>
          </a:p>
        </p:txBody>
      </p:sp>
      <p:sp>
        <p:nvSpPr>
          <p:cNvPr id="3" name="Zástupný symbol pro datum 2">
            <a:extLst>
              <a:ext uri="{FF2B5EF4-FFF2-40B4-BE49-F238E27FC236}">
                <a16:creationId xmlns:a16="http://schemas.microsoft.com/office/drawing/2014/main" id="{2A1319D8-50B1-4F14-B177-C11EDF4E70FD}"/>
              </a:ext>
            </a:extLst>
          </p:cNvPr>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59192129-A0A8-4396-8955-23A086850FBC}" type="datetimeFigureOut">
              <a:rPr lang="en-GB" smtClean="0"/>
              <a:t>09/05/2019</a:t>
            </a:fld>
            <a:endParaRPr lang="en-GB"/>
          </a:p>
        </p:txBody>
      </p:sp>
      <p:sp>
        <p:nvSpPr>
          <p:cNvPr id="4" name="Zástupný symbol pro zápatí 3">
            <a:extLst>
              <a:ext uri="{FF2B5EF4-FFF2-40B4-BE49-F238E27FC236}">
                <a16:creationId xmlns:a16="http://schemas.microsoft.com/office/drawing/2014/main" id="{9D21850D-AAB8-4E29-B352-35D2BA622E69}"/>
              </a:ext>
            </a:extLst>
          </p:cNvPr>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a:extLst>
              <a:ext uri="{FF2B5EF4-FFF2-40B4-BE49-F238E27FC236}">
                <a16:creationId xmlns:a16="http://schemas.microsoft.com/office/drawing/2014/main" id="{46F95FBA-B909-4107-96F3-93106EAEC6CB}"/>
              </a:ext>
            </a:extLst>
          </p:cNvPr>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BD4E5EB4-E70D-4505-ABC3-D35A8E32DEA1}" type="slidenum">
              <a:rPr lang="en-GB" smtClean="0"/>
              <a:t>‹#›</a:t>
            </a:fld>
            <a:endParaRPr lang="en-GB"/>
          </a:p>
        </p:txBody>
      </p:sp>
    </p:spTree>
    <p:extLst>
      <p:ext uri="{BB962C8B-B14F-4D97-AF65-F5344CB8AC3E}">
        <p14:creationId xmlns:p14="http://schemas.microsoft.com/office/powerpoint/2010/main" val="35117451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458C45-E2DA-42C0-9E9C-27364D39E71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a:extLst>
              <a:ext uri="{FF2B5EF4-FFF2-40B4-BE49-F238E27FC236}">
                <a16:creationId xmlns:a16="http://schemas.microsoft.com/office/drawing/2014/main" id="{3A33B370-E1F3-4A59-8F25-6603CE08A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GB"/>
          </a:p>
        </p:txBody>
      </p:sp>
      <p:sp>
        <p:nvSpPr>
          <p:cNvPr id="4" name="Zástupný symbol pro datum 3">
            <a:extLst>
              <a:ext uri="{FF2B5EF4-FFF2-40B4-BE49-F238E27FC236}">
                <a16:creationId xmlns:a16="http://schemas.microsoft.com/office/drawing/2014/main" id="{A11F3502-7AB1-46B0-AF0A-EAAC93E039B7}"/>
              </a:ext>
            </a:extLst>
          </p:cNvPr>
          <p:cNvSpPr>
            <a:spLocks noGrp="1"/>
          </p:cNvSpPr>
          <p:nvPr>
            <p:ph type="dt" sz="half" idx="10"/>
          </p:nvPr>
        </p:nvSpPr>
        <p:spPr/>
        <p:txBody>
          <a:bodyPr/>
          <a:lstStyle/>
          <a:p>
            <a:fld id="{9CB1FBB1-7B99-41EF-8E74-A1D9502859C9}" type="datetimeFigureOut">
              <a:rPr lang="en-GB" smtClean="0"/>
              <a:t>09/05/2019</a:t>
            </a:fld>
            <a:endParaRPr lang="en-GB"/>
          </a:p>
        </p:txBody>
      </p:sp>
      <p:sp>
        <p:nvSpPr>
          <p:cNvPr id="5" name="Zástupný symbol pro zápatí 4">
            <a:extLst>
              <a:ext uri="{FF2B5EF4-FFF2-40B4-BE49-F238E27FC236}">
                <a16:creationId xmlns:a16="http://schemas.microsoft.com/office/drawing/2014/main" id="{7ED0C3E8-3536-43CF-BEBE-92598B6C7F5F}"/>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603B11FB-19B4-4ECD-9DB4-3423A8430BF5}"/>
              </a:ext>
            </a:extLst>
          </p:cNvPr>
          <p:cNvSpPr>
            <a:spLocks noGrp="1"/>
          </p:cNvSpPr>
          <p:nvPr>
            <p:ph type="sldNum" sz="quarter" idx="12"/>
          </p:nvPr>
        </p:nvSpPr>
        <p:spPr/>
        <p:txBody>
          <a:bodyPr/>
          <a:lstStyle/>
          <a:p>
            <a:fld id="{95049E61-D2F1-4560-A48D-6E35BD58A518}" type="slidenum">
              <a:rPr lang="en-GB" smtClean="0"/>
              <a:t>‹#›</a:t>
            </a:fld>
            <a:endParaRPr lang="en-GB"/>
          </a:p>
        </p:txBody>
      </p:sp>
    </p:spTree>
    <p:extLst>
      <p:ext uri="{BB962C8B-B14F-4D97-AF65-F5344CB8AC3E}">
        <p14:creationId xmlns:p14="http://schemas.microsoft.com/office/powerpoint/2010/main" val="2508452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EB821E-6AA2-487E-B699-309532C5EE57}"/>
              </a:ext>
            </a:extLst>
          </p:cNvPr>
          <p:cNvSpPr>
            <a:spLocks noGrp="1"/>
          </p:cNvSpPr>
          <p:nvPr>
            <p:ph type="title"/>
          </p:nvPr>
        </p:nvSpPr>
        <p:spPr/>
        <p:txBody>
          <a:bodyPr/>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0BA5EF55-EE0C-46F6-B8E9-7C0D02A0B45A}"/>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44CB932F-7F53-4375-8998-85B1D101CE9D}"/>
              </a:ext>
            </a:extLst>
          </p:cNvPr>
          <p:cNvSpPr>
            <a:spLocks noGrp="1"/>
          </p:cNvSpPr>
          <p:nvPr>
            <p:ph type="dt" sz="half" idx="10"/>
          </p:nvPr>
        </p:nvSpPr>
        <p:spPr/>
        <p:txBody>
          <a:bodyPr/>
          <a:lstStyle/>
          <a:p>
            <a:fld id="{9CB1FBB1-7B99-41EF-8E74-A1D9502859C9}" type="datetimeFigureOut">
              <a:rPr lang="en-GB" smtClean="0"/>
              <a:t>09/05/2019</a:t>
            </a:fld>
            <a:endParaRPr lang="en-GB"/>
          </a:p>
        </p:txBody>
      </p:sp>
      <p:sp>
        <p:nvSpPr>
          <p:cNvPr id="5" name="Zástupný symbol pro zápatí 4">
            <a:extLst>
              <a:ext uri="{FF2B5EF4-FFF2-40B4-BE49-F238E27FC236}">
                <a16:creationId xmlns:a16="http://schemas.microsoft.com/office/drawing/2014/main" id="{66FFDAEA-DCCC-407C-914C-FB25635EA45E}"/>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8490383E-AB8E-4B3A-A12B-BEABF44E5128}"/>
              </a:ext>
            </a:extLst>
          </p:cNvPr>
          <p:cNvSpPr>
            <a:spLocks noGrp="1"/>
          </p:cNvSpPr>
          <p:nvPr>
            <p:ph type="sldNum" sz="quarter" idx="12"/>
          </p:nvPr>
        </p:nvSpPr>
        <p:spPr/>
        <p:txBody>
          <a:bodyPr/>
          <a:lstStyle/>
          <a:p>
            <a:fld id="{95049E61-D2F1-4560-A48D-6E35BD58A518}" type="slidenum">
              <a:rPr lang="en-GB" smtClean="0"/>
              <a:t>‹#›</a:t>
            </a:fld>
            <a:endParaRPr lang="en-GB"/>
          </a:p>
        </p:txBody>
      </p:sp>
    </p:spTree>
    <p:extLst>
      <p:ext uri="{BB962C8B-B14F-4D97-AF65-F5344CB8AC3E}">
        <p14:creationId xmlns:p14="http://schemas.microsoft.com/office/powerpoint/2010/main" val="357355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D27C21F-DC2C-4D7C-BB8C-511B73843A20}"/>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6C970D05-1D03-42C6-A27A-2991B3390CFE}"/>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B73CD2D8-09E4-4C80-8ACB-CBAA215453D7}"/>
              </a:ext>
            </a:extLst>
          </p:cNvPr>
          <p:cNvSpPr>
            <a:spLocks noGrp="1"/>
          </p:cNvSpPr>
          <p:nvPr>
            <p:ph type="dt" sz="half" idx="10"/>
          </p:nvPr>
        </p:nvSpPr>
        <p:spPr/>
        <p:txBody>
          <a:bodyPr/>
          <a:lstStyle/>
          <a:p>
            <a:fld id="{9CB1FBB1-7B99-41EF-8E74-A1D9502859C9}" type="datetimeFigureOut">
              <a:rPr lang="en-GB" smtClean="0"/>
              <a:t>09/05/2019</a:t>
            </a:fld>
            <a:endParaRPr lang="en-GB"/>
          </a:p>
        </p:txBody>
      </p:sp>
      <p:sp>
        <p:nvSpPr>
          <p:cNvPr id="5" name="Zástupný symbol pro zápatí 4">
            <a:extLst>
              <a:ext uri="{FF2B5EF4-FFF2-40B4-BE49-F238E27FC236}">
                <a16:creationId xmlns:a16="http://schemas.microsoft.com/office/drawing/2014/main" id="{61A9CB99-CFED-4E32-AFE5-123B20DEC2BD}"/>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DEAA68C9-83BD-42A3-B36A-122EBCD0F550}"/>
              </a:ext>
            </a:extLst>
          </p:cNvPr>
          <p:cNvSpPr>
            <a:spLocks noGrp="1"/>
          </p:cNvSpPr>
          <p:nvPr>
            <p:ph type="sldNum" sz="quarter" idx="12"/>
          </p:nvPr>
        </p:nvSpPr>
        <p:spPr/>
        <p:txBody>
          <a:bodyPr/>
          <a:lstStyle/>
          <a:p>
            <a:fld id="{95049E61-D2F1-4560-A48D-6E35BD58A518}" type="slidenum">
              <a:rPr lang="en-GB" smtClean="0"/>
              <a:t>‹#›</a:t>
            </a:fld>
            <a:endParaRPr lang="en-GB"/>
          </a:p>
        </p:txBody>
      </p:sp>
    </p:spTree>
    <p:extLst>
      <p:ext uri="{BB962C8B-B14F-4D97-AF65-F5344CB8AC3E}">
        <p14:creationId xmlns:p14="http://schemas.microsoft.com/office/powerpoint/2010/main" val="117849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E1D73E-423D-4FBB-9854-09503132B210}"/>
              </a:ext>
            </a:extLst>
          </p:cNvPr>
          <p:cNvSpPr>
            <a:spLocks noGrp="1"/>
          </p:cNvSpPr>
          <p:nvPr>
            <p:ph type="title"/>
          </p:nvPr>
        </p:nvSpPr>
        <p:spPr/>
        <p:txBody>
          <a:bodyPr/>
          <a:lstStyle/>
          <a:p>
            <a:r>
              <a:rPr lang="cs-CZ"/>
              <a:t>Kliknutím lze upravit styl.</a:t>
            </a:r>
            <a:endParaRPr lang="en-GB"/>
          </a:p>
        </p:txBody>
      </p:sp>
      <p:sp>
        <p:nvSpPr>
          <p:cNvPr id="3" name="Zástupný symbol pro obsah 2">
            <a:extLst>
              <a:ext uri="{FF2B5EF4-FFF2-40B4-BE49-F238E27FC236}">
                <a16:creationId xmlns:a16="http://schemas.microsoft.com/office/drawing/2014/main" id="{248A908B-5E92-4A1D-92DD-7295FD338638}"/>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49805376-44C6-4CEA-9125-DD5DD801877B}"/>
              </a:ext>
            </a:extLst>
          </p:cNvPr>
          <p:cNvSpPr>
            <a:spLocks noGrp="1"/>
          </p:cNvSpPr>
          <p:nvPr>
            <p:ph type="dt" sz="half" idx="10"/>
          </p:nvPr>
        </p:nvSpPr>
        <p:spPr/>
        <p:txBody>
          <a:bodyPr/>
          <a:lstStyle/>
          <a:p>
            <a:fld id="{9CB1FBB1-7B99-41EF-8E74-A1D9502859C9}" type="datetimeFigureOut">
              <a:rPr lang="en-GB" smtClean="0"/>
              <a:t>09/05/2019</a:t>
            </a:fld>
            <a:endParaRPr lang="en-GB"/>
          </a:p>
        </p:txBody>
      </p:sp>
      <p:sp>
        <p:nvSpPr>
          <p:cNvPr id="5" name="Zástupný symbol pro zápatí 4">
            <a:extLst>
              <a:ext uri="{FF2B5EF4-FFF2-40B4-BE49-F238E27FC236}">
                <a16:creationId xmlns:a16="http://schemas.microsoft.com/office/drawing/2014/main" id="{BA97E6CA-3101-4D19-B709-5E579EAD117E}"/>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ED80F1A1-7D10-4AC7-919F-D043BD067AFA}"/>
              </a:ext>
            </a:extLst>
          </p:cNvPr>
          <p:cNvSpPr>
            <a:spLocks noGrp="1"/>
          </p:cNvSpPr>
          <p:nvPr>
            <p:ph type="sldNum" sz="quarter" idx="12"/>
          </p:nvPr>
        </p:nvSpPr>
        <p:spPr/>
        <p:txBody>
          <a:bodyPr/>
          <a:lstStyle/>
          <a:p>
            <a:fld id="{95049E61-D2F1-4560-A48D-6E35BD58A518}" type="slidenum">
              <a:rPr lang="en-GB" smtClean="0"/>
              <a:t>‹#›</a:t>
            </a:fld>
            <a:endParaRPr lang="en-GB"/>
          </a:p>
        </p:txBody>
      </p:sp>
    </p:spTree>
    <p:extLst>
      <p:ext uri="{BB962C8B-B14F-4D97-AF65-F5344CB8AC3E}">
        <p14:creationId xmlns:p14="http://schemas.microsoft.com/office/powerpoint/2010/main" val="250637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2717C5-AD5B-4D9E-AB1A-3478CC1872F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symbol pro text 2">
            <a:extLst>
              <a:ext uri="{FF2B5EF4-FFF2-40B4-BE49-F238E27FC236}">
                <a16:creationId xmlns:a16="http://schemas.microsoft.com/office/drawing/2014/main" id="{3686D7D4-0D1D-45D2-B9C3-31E436EDA8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1001EAD6-44A3-44AB-BF97-9EEEA52486E9}"/>
              </a:ext>
            </a:extLst>
          </p:cNvPr>
          <p:cNvSpPr>
            <a:spLocks noGrp="1"/>
          </p:cNvSpPr>
          <p:nvPr>
            <p:ph type="dt" sz="half" idx="10"/>
          </p:nvPr>
        </p:nvSpPr>
        <p:spPr/>
        <p:txBody>
          <a:bodyPr/>
          <a:lstStyle/>
          <a:p>
            <a:fld id="{9CB1FBB1-7B99-41EF-8E74-A1D9502859C9}" type="datetimeFigureOut">
              <a:rPr lang="en-GB" smtClean="0"/>
              <a:t>09/05/2019</a:t>
            </a:fld>
            <a:endParaRPr lang="en-GB"/>
          </a:p>
        </p:txBody>
      </p:sp>
      <p:sp>
        <p:nvSpPr>
          <p:cNvPr id="5" name="Zástupný symbol pro zápatí 4">
            <a:extLst>
              <a:ext uri="{FF2B5EF4-FFF2-40B4-BE49-F238E27FC236}">
                <a16:creationId xmlns:a16="http://schemas.microsoft.com/office/drawing/2014/main" id="{4C0942A7-D417-4F73-8459-74F23E38586C}"/>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7C7EB7CB-E70B-4CAB-A3CD-28F1924F41D4}"/>
              </a:ext>
            </a:extLst>
          </p:cNvPr>
          <p:cNvSpPr>
            <a:spLocks noGrp="1"/>
          </p:cNvSpPr>
          <p:nvPr>
            <p:ph type="sldNum" sz="quarter" idx="12"/>
          </p:nvPr>
        </p:nvSpPr>
        <p:spPr/>
        <p:txBody>
          <a:bodyPr/>
          <a:lstStyle/>
          <a:p>
            <a:fld id="{95049E61-D2F1-4560-A48D-6E35BD58A518}" type="slidenum">
              <a:rPr lang="en-GB" smtClean="0"/>
              <a:t>‹#›</a:t>
            </a:fld>
            <a:endParaRPr lang="en-GB"/>
          </a:p>
        </p:txBody>
      </p:sp>
    </p:spTree>
    <p:extLst>
      <p:ext uri="{BB962C8B-B14F-4D97-AF65-F5344CB8AC3E}">
        <p14:creationId xmlns:p14="http://schemas.microsoft.com/office/powerpoint/2010/main" val="27460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1DC242-6345-4E2D-AD0A-37848E004D38}"/>
              </a:ext>
            </a:extLst>
          </p:cNvPr>
          <p:cNvSpPr>
            <a:spLocks noGrp="1"/>
          </p:cNvSpPr>
          <p:nvPr>
            <p:ph type="title"/>
          </p:nvPr>
        </p:nvSpPr>
        <p:spPr/>
        <p:txBody>
          <a:bodyPr/>
          <a:lstStyle/>
          <a:p>
            <a:r>
              <a:rPr lang="cs-CZ"/>
              <a:t>Kliknutím lze upravit styl.</a:t>
            </a:r>
            <a:endParaRPr lang="en-GB"/>
          </a:p>
        </p:txBody>
      </p:sp>
      <p:sp>
        <p:nvSpPr>
          <p:cNvPr id="3" name="Zástupný symbol pro obsah 2">
            <a:extLst>
              <a:ext uri="{FF2B5EF4-FFF2-40B4-BE49-F238E27FC236}">
                <a16:creationId xmlns:a16="http://schemas.microsoft.com/office/drawing/2014/main" id="{345E9255-4801-4D26-A66E-3555E71EC030}"/>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a:extLst>
              <a:ext uri="{FF2B5EF4-FFF2-40B4-BE49-F238E27FC236}">
                <a16:creationId xmlns:a16="http://schemas.microsoft.com/office/drawing/2014/main" id="{5D3AFE59-F499-4305-8E8B-7234DFAE4241}"/>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a:extLst>
              <a:ext uri="{FF2B5EF4-FFF2-40B4-BE49-F238E27FC236}">
                <a16:creationId xmlns:a16="http://schemas.microsoft.com/office/drawing/2014/main" id="{BD01C810-AA28-4E11-961F-0E7BD5171655}"/>
              </a:ext>
            </a:extLst>
          </p:cNvPr>
          <p:cNvSpPr>
            <a:spLocks noGrp="1"/>
          </p:cNvSpPr>
          <p:nvPr>
            <p:ph type="dt" sz="half" idx="10"/>
          </p:nvPr>
        </p:nvSpPr>
        <p:spPr/>
        <p:txBody>
          <a:bodyPr/>
          <a:lstStyle/>
          <a:p>
            <a:fld id="{9CB1FBB1-7B99-41EF-8E74-A1D9502859C9}" type="datetimeFigureOut">
              <a:rPr lang="en-GB" smtClean="0"/>
              <a:t>09/05/2019</a:t>
            </a:fld>
            <a:endParaRPr lang="en-GB"/>
          </a:p>
        </p:txBody>
      </p:sp>
      <p:sp>
        <p:nvSpPr>
          <p:cNvPr id="6" name="Zástupný symbol pro zápatí 5">
            <a:extLst>
              <a:ext uri="{FF2B5EF4-FFF2-40B4-BE49-F238E27FC236}">
                <a16:creationId xmlns:a16="http://schemas.microsoft.com/office/drawing/2014/main" id="{C699425C-3025-4149-9D42-D542ECC99872}"/>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15609426-71F2-46DD-860B-354305512FD0}"/>
              </a:ext>
            </a:extLst>
          </p:cNvPr>
          <p:cNvSpPr>
            <a:spLocks noGrp="1"/>
          </p:cNvSpPr>
          <p:nvPr>
            <p:ph type="sldNum" sz="quarter" idx="12"/>
          </p:nvPr>
        </p:nvSpPr>
        <p:spPr/>
        <p:txBody>
          <a:bodyPr/>
          <a:lstStyle/>
          <a:p>
            <a:fld id="{95049E61-D2F1-4560-A48D-6E35BD58A518}" type="slidenum">
              <a:rPr lang="en-GB" smtClean="0"/>
              <a:t>‹#›</a:t>
            </a:fld>
            <a:endParaRPr lang="en-GB"/>
          </a:p>
        </p:txBody>
      </p:sp>
    </p:spTree>
    <p:extLst>
      <p:ext uri="{BB962C8B-B14F-4D97-AF65-F5344CB8AC3E}">
        <p14:creationId xmlns:p14="http://schemas.microsoft.com/office/powerpoint/2010/main" val="27898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B2D353-7DA0-4A30-A18E-DF82BF277B88}"/>
              </a:ext>
            </a:extLst>
          </p:cNvPr>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symbol pro text 2">
            <a:extLst>
              <a:ext uri="{FF2B5EF4-FFF2-40B4-BE49-F238E27FC236}">
                <a16:creationId xmlns:a16="http://schemas.microsoft.com/office/drawing/2014/main" id="{44A21E6F-76CC-4DE9-A971-39E9C03497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0D8AAA8F-B6F6-4A70-8194-396144C4F1D6}"/>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a:extLst>
              <a:ext uri="{FF2B5EF4-FFF2-40B4-BE49-F238E27FC236}">
                <a16:creationId xmlns:a16="http://schemas.microsoft.com/office/drawing/2014/main" id="{93E81D8F-51CF-4401-ABAF-D3DE862EA9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D506D22E-F8B5-4426-BE60-A320895EB0E1}"/>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a:extLst>
              <a:ext uri="{FF2B5EF4-FFF2-40B4-BE49-F238E27FC236}">
                <a16:creationId xmlns:a16="http://schemas.microsoft.com/office/drawing/2014/main" id="{1ABEABC1-5965-4363-9E9F-E350B98C37A7}"/>
              </a:ext>
            </a:extLst>
          </p:cNvPr>
          <p:cNvSpPr>
            <a:spLocks noGrp="1"/>
          </p:cNvSpPr>
          <p:nvPr>
            <p:ph type="dt" sz="half" idx="10"/>
          </p:nvPr>
        </p:nvSpPr>
        <p:spPr/>
        <p:txBody>
          <a:bodyPr/>
          <a:lstStyle/>
          <a:p>
            <a:fld id="{9CB1FBB1-7B99-41EF-8E74-A1D9502859C9}" type="datetimeFigureOut">
              <a:rPr lang="en-GB" smtClean="0"/>
              <a:t>09/05/2019</a:t>
            </a:fld>
            <a:endParaRPr lang="en-GB"/>
          </a:p>
        </p:txBody>
      </p:sp>
      <p:sp>
        <p:nvSpPr>
          <p:cNvPr id="8" name="Zástupný symbol pro zápatí 7">
            <a:extLst>
              <a:ext uri="{FF2B5EF4-FFF2-40B4-BE49-F238E27FC236}">
                <a16:creationId xmlns:a16="http://schemas.microsoft.com/office/drawing/2014/main" id="{D870995D-AF7F-4F04-B0CA-D55C76FD2E75}"/>
              </a:ext>
            </a:extLst>
          </p:cNvPr>
          <p:cNvSpPr>
            <a:spLocks noGrp="1"/>
          </p:cNvSpPr>
          <p:nvPr>
            <p:ph type="ftr" sz="quarter" idx="11"/>
          </p:nvPr>
        </p:nvSpPr>
        <p:spPr/>
        <p:txBody>
          <a:bodyPr/>
          <a:lstStyle/>
          <a:p>
            <a:endParaRPr lang="en-GB"/>
          </a:p>
        </p:txBody>
      </p:sp>
      <p:sp>
        <p:nvSpPr>
          <p:cNvPr id="9" name="Zástupný symbol pro číslo snímku 8">
            <a:extLst>
              <a:ext uri="{FF2B5EF4-FFF2-40B4-BE49-F238E27FC236}">
                <a16:creationId xmlns:a16="http://schemas.microsoft.com/office/drawing/2014/main" id="{833351C0-F209-41B9-A12E-312765CB18F3}"/>
              </a:ext>
            </a:extLst>
          </p:cNvPr>
          <p:cNvSpPr>
            <a:spLocks noGrp="1"/>
          </p:cNvSpPr>
          <p:nvPr>
            <p:ph type="sldNum" sz="quarter" idx="12"/>
          </p:nvPr>
        </p:nvSpPr>
        <p:spPr/>
        <p:txBody>
          <a:bodyPr/>
          <a:lstStyle/>
          <a:p>
            <a:fld id="{95049E61-D2F1-4560-A48D-6E35BD58A518}" type="slidenum">
              <a:rPr lang="en-GB" smtClean="0"/>
              <a:t>‹#›</a:t>
            </a:fld>
            <a:endParaRPr lang="en-GB"/>
          </a:p>
        </p:txBody>
      </p:sp>
    </p:spTree>
    <p:extLst>
      <p:ext uri="{BB962C8B-B14F-4D97-AF65-F5344CB8AC3E}">
        <p14:creationId xmlns:p14="http://schemas.microsoft.com/office/powerpoint/2010/main" val="3803603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6384F9-0614-4685-BC04-81E55CCBB55B}"/>
              </a:ext>
            </a:extLst>
          </p:cNvPr>
          <p:cNvSpPr>
            <a:spLocks noGrp="1"/>
          </p:cNvSpPr>
          <p:nvPr>
            <p:ph type="title"/>
          </p:nvPr>
        </p:nvSpPr>
        <p:spPr/>
        <p:txBody>
          <a:bodyPr/>
          <a:lstStyle/>
          <a:p>
            <a:r>
              <a:rPr lang="cs-CZ"/>
              <a:t>Kliknutím lze upravit styl.</a:t>
            </a:r>
            <a:endParaRPr lang="en-GB"/>
          </a:p>
        </p:txBody>
      </p:sp>
      <p:sp>
        <p:nvSpPr>
          <p:cNvPr id="3" name="Zástupný symbol pro datum 2">
            <a:extLst>
              <a:ext uri="{FF2B5EF4-FFF2-40B4-BE49-F238E27FC236}">
                <a16:creationId xmlns:a16="http://schemas.microsoft.com/office/drawing/2014/main" id="{765E5532-0F11-44C9-A9AB-A52ABD6E04FA}"/>
              </a:ext>
            </a:extLst>
          </p:cNvPr>
          <p:cNvSpPr>
            <a:spLocks noGrp="1"/>
          </p:cNvSpPr>
          <p:nvPr>
            <p:ph type="dt" sz="half" idx="10"/>
          </p:nvPr>
        </p:nvSpPr>
        <p:spPr/>
        <p:txBody>
          <a:bodyPr/>
          <a:lstStyle/>
          <a:p>
            <a:fld id="{9CB1FBB1-7B99-41EF-8E74-A1D9502859C9}" type="datetimeFigureOut">
              <a:rPr lang="en-GB" smtClean="0"/>
              <a:t>09/05/2019</a:t>
            </a:fld>
            <a:endParaRPr lang="en-GB"/>
          </a:p>
        </p:txBody>
      </p:sp>
      <p:sp>
        <p:nvSpPr>
          <p:cNvPr id="4" name="Zástupný symbol pro zápatí 3">
            <a:extLst>
              <a:ext uri="{FF2B5EF4-FFF2-40B4-BE49-F238E27FC236}">
                <a16:creationId xmlns:a16="http://schemas.microsoft.com/office/drawing/2014/main" id="{D329A29A-2FB6-4528-830D-B089089EEA7E}"/>
              </a:ext>
            </a:extLst>
          </p:cNvPr>
          <p:cNvSpPr>
            <a:spLocks noGrp="1"/>
          </p:cNvSpPr>
          <p:nvPr>
            <p:ph type="ftr" sz="quarter" idx="11"/>
          </p:nvPr>
        </p:nvSpPr>
        <p:spPr/>
        <p:txBody>
          <a:bodyPr/>
          <a:lstStyle/>
          <a:p>
            <a:endParaRPr lang="en-GB"/>
          </a:p>
        </p:txBody>
      </p:sp>
      <p:sp>
        <p:nvSpPr>
          <p:cNvPr id="5" name="Zástupný symbol pro číslo snímku 4">
            <a:extLst>
              <a:ext uri="{FF2B5EF4-FFF2-40B4-BE49-F238E27FC236}">
                <a16:creationId xmlns:a16="http://schemas.microsoft.com/office/drawing/2014/main" id="{B7723A12-BD33-4A8A-B78D-D097FF077888}"/>
              </a:ext>
            </a:extLst>
          </p:cNvPr>
          <p:cNvSpPr>
            <a:spLocks noGrp="1"/>
          </p:cNvSpPr>
          <p:nvPr>
            <p:ph type="sldNum" sz="quarter" idx="12"/>
          </p:nvPr>
        </p:nvSpPr>
        <p:spPr/>
        <p:txBody>
          <a:bodyPr/>
          <a:lstStyle/>
          <a:p>
            <a:fld id="{95049E61-D2F1-4560-A48D-6E35BD58A518}" type="slidenum">
              <a:rPr lang="en-GB" smtClean="0"/>
              <a:t>‹#›</a:t>
            </a:fld>
            <a:endParaRPr lang="en-GB"/>
          </a:p>
        </p:txBody>
      </p:sp>
    </p:spTree>
    <p:extLst>
      <p:ext uri="{BB962C8B-B14F-4D97-AF65-F5344CB8AC3E}">
        <p14:creationId xmlns:p14="http://schemas.microsoft.com/office/powerpoint/2010/main" val="36788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EB13BDF-4C8C-47C8-BF01-D1FFD5E1359A}"/>
              </a:ext>
            </a:extLst>
          </p:cNvPr>
          <p:cNvSpPr>
            <a:spLocks noGrp="1"/>
          </p:cNvSpPr>
          <p:nvPr>
            <p:ph type="dt" sz="half" idx="10"/>
          </p:nvPr>
        </p:nvSpPr>
        <p:spPr/>
        <p:txBody>
          <a:bodyPr/>
          <a:lstStyle/>
          <a:p>
            <a:fld id="{9CB1FBB1-7B99-41EF-8E74-A1D9502859C9}" type="datetimeFigureOut">
              <a:rPr lang="en-GB" smtClean="0"/>
              <a:t>09/05/2019</a:t>
            </a:fld>
            <a:endParaRPr lang="en-GB"/>
          </a:p>
        </p:txBody>
      </p:sp>
      <p:sp>
        <p:nvSpPr>
          <p:cNvPr id="3" name="Zástupný symbol pro zápatí 2">
            <a:extLst>
              <a:ext uri="{FF2B5EF4-FFF2-40B4-BE49-F238E27FC236}">
                <a16:creationId xmlns:a16="http://schemas.microsoft.com/office/drawing/2014/main" id="{A35D90A5-3364-4EA9-970F-BC7857AD8F04}"/>
              </a:ext>
            </a:extLst>
          </p:cNvPr>
          <p:cNvSpPr>
            <a:spLocks noGrp="1"/>
          </p:cNvSpPr>
          <p:nvPr>
            <p:ph type="ftr" sz="quarter" idx="11"/>
          </p:nvPr>
        </p:nvSpPr>
        <p:spPr/>
        <p:txBody>
          <a:bodyPr/>
          <a:lstStyle/>
          <a:p>
            <a:endParaRPr lang="en-GB"/>
          </a:p>
        </p:txBody>
      </p:sp>
      <p:sp>
        <p:nvSpPr>
          <p:cNvPr id="4" name="Zástupný symbol pro číslo snímku 3">
            <a:extLst>
              <a:ext uri="{FF2B5EF4-FFF2-40B4-BE49-F238E27FC236}">
                <a16:creationId xmlns:a16="http://schemas.microsoft.com/office/drawing/2014/main" id="{9E10A2C0-E773-4729-A60C-2F0089D94BB7}"/>
              </a:ext>
            </a:extLst>
          </p:cNvPr>
          <p:cNvSpPr>
            <a:spLocks noGrp="1"/>
          </p:cNvSpPr>
          <p:nvPr>
            <p:ph type="sldNum" sz="quarter" idx="12"/>
          </p:nvPr>
        </p:nvSpPr>
        <p:spPr/>
        <p:txBody>
          <a:bodyPr/>
          <a:lstStyle/>
          <a:p>
            <a:fld id="{95049E61-D2F1-4560-A48D-6E35BD58A518}" type="slidenum">
              <a:rPr lang="en-GB" smtClean="0"/>
              <a:t>‹#›</a:t>
            </a:fld>
            <a:endParaRPr lang="en-GB"/>
          </a:p>
        </p:txBody>
      </p:sp>
    </p:spTree>
    <p:extLst>
      <p:ext uri="{BB962C8B-B14F-4D97-AF65-F5344CB8AC3E}">
        <p14:creationId xmlns:p14="http://schemas.microsoft.com/office/powerpoint/2010/main" val="88234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120AD4-3838-4CBB-B2C7-84EA00566C1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pro obsah 2">
            <a:extLst>
              <a:ext uri="{FF2B5EF4-FFF2-40B4-BE49-F238E27FC236}">
                <a16:creationId xmlns:a16="http://schemas.microsoft.com/office/drawing/2014/main" id="{FED78368-48A9-48BD-8763-78AAF25463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a:extLst>
              <a:ext uri="{FF2B5EF4-FFF2-40B4-BE49-F238E27FC236}">
                <a16:creationId xmlns:a16="http://schemas.microsoft.com/office/drawing/2014/main" id="{1E98F6FF-5AD6-4FE7-9492-7300298BA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B0DBE4E4-7C47-4027-A343-78C3BDE1FD5F}"/>
              </a:ext>
            </a:extLst>
          </p:cNvPr>
          <p:cNvSpPr>
            <a:spLocks noGrp="1"/>
          </p:cNvSpPr>
          <p:nvPr>
            <p:ph type="dt" sz="half" idx="10"/>
          </p:nvPr>
        </p:nvSpPr>
        <p:spPr/>
        <p:txBody>
          <a:bodyPr/>
          <a:lstStyle/>
          <a:p>
            <a:fld id="{9CB1FBB1-7B99-41EF-8E74-A1D9502859C9}" type="datetimeFigureOut">
              <a:rPr lang="en-GB" smtClean="0"/>
              <a:t>09/05/2019</a:t>
            </a:fld>
            <a:endParaRPr lang="en-GB"/>
          </a:p>
        </p:txBody>
      </p:sp>
      <p:sp>
        <p:nvSpPr>
          <p:cNvPr id="6" name="Zástupný symbol pro zápatí 5">
            <a:extLst>
              <a:ext uri="{FF2B5EF4-FFF2-40B4-BE49-F238E27FC236}">
                <a16:creationId xmlns:a16="http://schemas.microsoft.com/office/drawing/2014/main" id="{74496DCF-F2AC-46A1-BE86-3750A68E8E7B}"/>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B76DB333-66AF-403B-9331-B3D17EC1F5BA}"/>
              </a:ext>
            </a:extLst>
          </p:cNvPr>
          <p:cNvSpPr>
            <a:spLocks noGrp="1"/>
          </p:cNvSpPr>
          <p:nvPr>
            <p:ph type="sldNum" sz="quarter" idx="12"/>
          </p:nvPr>
        </p:nvSpPr>
        <p:spPr/>
        <p:txBody>
          <a:bodyPr/>
          <a:lstStyle/>
          <a:p>
            <a:fld id="{95049E61-D2F1-4560-A48D-6E35BD58A518}" type="slidenum">
              <a:rPr lang="en-GB" smtClean="0"/>
              <a:t>‹#›</a:t>
            </a:fld>
            <a:endParaRPr lang="en-GB"/>
          </a:p>
        </p:txBody>
      </p:sp>
    </p:spTree>
    <p:extLst>
      <p:ext uri="{BB962C8B-B14F-4D97-AF65-F5344CB8AC3E}">
        <p14:creationId xmlns:p14="http://schemas.microsoft.com/office/powerpoint/2010/main" val="387692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35FC53-93D2-4918-BB99-BB6B229640E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obrázku 2">
            <a:extLst>
              <a:ext uri="{FF2B5EF4-FFF2-40B4-BE49-F238E27FC236}">
                <a16:creationId xmlns:a16="http://schemas.microsoft.com/office/drawing/2014/main" id="{72F84E19-56A5-465B-B9F2-15DBCA3100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a:extLst>
              <a:ext uri="{FF2B5EF4-FFF2-40B4-BE49-F238E27FC236}">
                <a16:creationId xmlns:a16="http://schemas.microsoft.com/office/drawing/2014/main" id="{111CE6A6-3E88-4C2E-AB51-4764F3D0A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44BC8941-42F9-4B85-9822-212AA8E6BF74}"/>
              </a:ext>
            </a:extLst>
          </p:cNvPr>
          <p:cNvSpPr>
            <a:spLocks noGrp="1"/>
          </p:cNvSpPr>
          <p:nvPr>
            <p:ph type="dt" sz="half" idx="10"/>
          </p:nvPr>
        </p:nvSpPr>
        <p:spPr/>
        <p:txBody>
          <a:bodyPr/>
          <a:lstStyle/>
          <a:p>
            <a:fld id="{9CB1FBB1-7B99-41EF-8E74-A1D9502859C9}" type="datetimeFigureOut">
              <a:rPr lang="en-GB" smtClean="0"/>
              <a:t>09/05/2019</a:t>
            </a:fld>
            <a:endParaRPr lang="en-GB"/>
          </a:p>
        </p:txBody>
      </p:sp>
      <p:sp>
        <p:nvSpPr>
          <p:cNvPr id="6" name="Zástupný symbol pro zápatí 5">
            <a:extLst>
              <a:ext uri="{FF2B5EF4-FFF2-40B4-BE49-F238E27FC236}">
                <a16:creationId xmlns:a16="http://schemas.microsoft.com/office/drawing/2014/main" id="{620C9A63-BAA3-4043-ABAA-21BF6F7ACB17}"/>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81CB2106-4DA6-405C-9DDC-BC79AF8FCE3B}"/>
              </a:ext>
            </a:extLst>
          </p:cNvPr>
          <p:cNvSpPr>
            <a:spLocks noGrp="1"/>
          </p:cNvSpPr>
          <p:nvPr>
            <p:ph type="sldNum" sz="quarter" idx="12"/>
          </p:nvPr>
        </p:nvSpPr>
        <p:spPr/>
        <p:txBody>
          <a:bodyPr/>
          <a:lstStyle/>
          <a:p>
            <a:fld id="{95049E61-D2F1-4560-A48D-6E35BD58A518}" type="slidenum">
              <a:rPr lang="en-GB" smtClean="0"/>
              <a:t>‹#›</a:t>
            </a:fld>
            <a:endParaRPr lang="en-GB"/>
          </a:p>
        </p:txBody>
      </p:sp>
    </p:spTree>
    <p:extLst>
      <p:ext uri="{BB962C8B-B14F-4D97-AF65-F5344CB8AC3E}">
        <p14:creationId xmlns:p14="http://schemas.microsoft.com/office/powerpoint/2010/main" val="98730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017475A-6C86-46A8-BAB0-A52C663C2C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a:extLst>
              <a:ext uri="{FF2B5EF4-FFF2-40B4-BE49-F238E27FC236}">
                <a16:creationId xmlns:a16="http://schemas.microsoft.com/office/drawing/2014/main" id="{711050C7-13E6-4557-B704-AC86FF225E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42BC73B6-46FE-4C4F-9E9A-A90103259A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1FBB1-7B99-41EF-8E74-A1D9502859C9}" type="datetimeFigureOut">
              <a:rPr lang="en-GB" smtClean="0"/>
              <a:t>09/05/2019</a:t>
            </a:fld>
            <a:endParaRPr lang="en-GB"/>
          </a:p>
        </p:txBody>
      </p:sp>
      <p:sp>
        <p:nvSpPr>
          <p:cNvPr id="5" name="Zástupný symbol pro zápatí 4">
            <a:extLst>
              <a:ext uri="{FF2B5EF4-FFF2-40B4-BE49-F238E27FC236}">
                <a16:creationId xmlns:a16="http://schemas.microsoft.com/office/drawing/2014/main" id="{399F54DC-C63D-4521-B677-2DECAC8FA7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a:extLst>
              <a:ext uri="{FF2B5EF4-FFF2-40B4-BE49-F238E27FC236}">
                <a16:creationId xmlns:a16="http://schemas.microsoft.com/office/drawing/2014/main" id="{52472CB7-FB87-4880-AFC4-72195F5027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49E61-D2F1-4560-A48D-6E35BD58A518}" type="slidenum">
              <a:rPr lang="en-GB" smtClean="0"/>
              <a:t>‹#›</a:t>
            </a:fld>
            <a:endParaRPr lang="en-GB"/>
          </a:p>
        </p:txBody>
      </p:sp>
    </p:spTree>
    <p:extLst>
      <p:ext uri="{BB962C8B-B14F-4D97-AF65-F5344CB8AC3E}">
        <p14:creationId xmlns:p14="http://schemas.microsoft.com/office/powerpoint/2010/main" val="130514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CVp9rKF3hag" TargetMode="External"/><Relationship Id="rId2" Type="http://schemas.openxmlformats.org/officeDocument/2006/relationships/hyperlink" Target="https://www.youtube.com/watch?v=PB5bsFzl98Q"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7.xml"/><Relationship Id="rId4" Type="http://schemas.openxmlformats.org/officeDocument/2006/relationships/image" Target="../media/image17.tmp"/></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v6uBkJSbQO0" TargetMode="External"/><Relationship Id="rId2" Type="http://schemas.openxmlformats.org/officeDocument/2006/relationships/hyperlink" Target="https://www.youtube.com/watch?v=pm4fsi6OvF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809441" y="965200"/>
            <a:ext cx="5074558" cy="4927601"/>
          </a:xfrm>
        </p:spPr>
        <p:txBody>
          <a:bodyPr anchor="ctr">
            <a:normAutofit/>
          </a:bodyPr>
          <a:lstStyle/>
          <a:p>
            <a:pPr algn="l"/>
            <a:r>
              <a:rPr lang="cs-CZ" sz="4800" dirty="0"/>
              <a:t>ILLICIT SUBSTANCES</a:t>
            </a:r>
            <a:endParaRPr lang="cs-CZ" sz="4700" dirty="0">
              <a:solidFill>
                <a:schemeClr val="tx1">
                  <a:lumMod val="85000"/>
                  <a:lumOff val="15000"/>
                </a:schemeClr>
              </a:solidFill>
            </a:endParaRPr>
          </a:p>
        </p:txBody>
      </p:sp>
      <p:sp>
        <p:nvSpPr>
          <p:cNvPr id="3" name="Podnadpis 2"/>
          <p:cNvSpPr>
            <a:spLocks noGrp="1"/>
          </p:cNvSpPr>
          <p:nvPr>
            <p:ph type="subTitle" idx="1"/>
          </p:nvPr>
        </p:nvSpPr>
        <p:spPr>
          <a:xfrm>
            <a:off x="2291443" y="965198"/>
            <a:ext cx="2030953" cy="4927602"/>
          </a:xfrm>
        </p:spPr>
        <p:txBody>
          <a:bodyPr anchor="ctr">
            <a:normAutofit/>
          </a:bodyPr>
          <a:lstStyle/>
          <a:p>
            <a:pPr algn="r"/>
            <a:r>
              <a:rPr lang="cs-CZ" sz="1700">
                <a:solidFill>
                  <a:schemeClr val="accent1"/>
                </a:solidFill>
              </a:rPr>
              <a:t>ADDICTION</a:t>
            </a:r>
          </a:p>
        </p:txBody>
      </p:sp>
    </p:spTree>
    <p:extLst>
      <p:ext uri="{BB962C8B-B14F-4D97-AF65-F5344CB8AC3E}">
        <p14:creationId xmlns:p14="http://schemas.microsoft.com/office/powerpoint/2010/main" val="1183538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FE6CDA-A20B-4E3A-A272-DEF878859F5E}"/>
              </a:ext>
            </a:extLst>
          </p:cNvPr>
          <p:cNvSpPr>
            <a:spLocks noGrp="1"/>
          </p:cNvSpPr>
          <p:nvPr>
            <p:ph type="title"/>
          </p:nvPr>
        </p:nvSpPr>
        <p:spPr/>
        <p:txBody>
          <a:bodyPr/>
          <a:lstStyle/>
          <a:p>
            <a:r>
              <a:rPr lang="en-GB" dirty="0"/>
              <a:t>effects</a:t>
            </a:r>
          </a:p>
        </p:txBody>
      </p:sp>
      <p:sp>
        <p:nvSpPr>
          <p:cNvPr id="3" name="Zástupný symbol pro obsah 2">
            <a:extLst>
              <a:ext uri="{FF2B5EF4-FFF2-40B4-BE49-F238E27FC236}">
                <a16:creationId xmlns:a16="http://schemas.microsoft.com/office/drawing/2014/main" id="{7AC01489-5513-43E6-9076-412ED044FF46}"/>
              </a:ext>
            </a:extLst>
          </p:cNvPr>
          <p:cNvSpPr>
            <a:spLocks noGrp="1"/>
          </p:cNvSpPr>
          <p:nvPr>
            <p:ph idx="1"/>
          </p:nvPr>
        </p:nvSpPr>
        <p:spPr/>
        <p:txBody>
          <a:bodyPr/>
          <a:lstStyle/>
          <a:p>
            <a:r>
              <a:rPr lang="en-GB" b="1" dirty="0"/>
              <a:t>Positive</a:t>
            </a:r>
          </a:p>
          <a:p>
            <a:pPr marL="0" indent="0">
              <a:buNone/>
            </a:pPr>
            <a:r>
              <a:rPr lang="en-GB" dirty="0"/>
              <a:t>increased alertness and motivation</a:t>
            </a:r>
          </a:p>
          <a:p>
            <a:pPr marL="0" indent="0">
              <a:buNone/>
            </a:pPr>
            <a:r>
              <a:rPr lang="en-GB" dirty="0"/>
              <a:t>increased sociability / talkativeness</a:t>
            </a:r>
          </a:p>
          <a:p>
            <a:pPr marL="0" indent="0">
              <a:buNone/>
            </a:pPr>
            <a:r>
              <a:rPr lang="en-GB" dirty="0"/>
              <a:t>positive mood shift, sense of well-being and euphoria</a:t>
            </a:r>
          </a:p>
          <a:p>
            <a:pPr marL="0" indent="0">
              <a:buNone/>
            </a:pPr>
            <a:r>
              <a:rPr lang="en-GB" dirty="0"/>
              <a:t>increased sex drive</a:t>
            </a:r>
          </a:p>
          <a:p>
            <a:pPr marL="0" indent="0">
              <a:buNone/>
            </a:pPr>
            <a:r>
              <a:rPr lang="en-GB" dirty="0"/>
              <a:t>reduced appetite</a:t>
            </a:r>
          </a:p>
          <a:p>
            <a:endParaRPr lang="en-GB" dirty="0"/>
          </a:p>
        </p:txBody>
      </p:sp>
    </p:spTree>
    <p:extLst>
      <p:ext uri="{BB962C8B-B14F-4D97-AF65-F5344CB8AC3E}">
        <p14:creationId xmlns:p14="http://schemas.microsoft.com/office/powerpoint/2010/main" val="691974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0ADBBE-A65C-4343-85D1-94027A456ACE}"/>
              </a:ext>
            </a:extLst>
          </p:cNvPr>
          <p:cNvSpPr>
            <a:spLocks noGrp="1"/>
          </p:cNvSpPr>
          <p:nvPr>
            <p:ph type="title"/>
          </p:nvPr>
        </p:nvSpPr>
        <p:spPr/>
        <p:txBody>
          <a:bodyPr/>
          <a:lstStyle/>
          <a:p>
            <a:r>
              <a:rPr lang="en-GB" dirty="0"/>
              <a:t>effects</a:t>
            </a:r>
          </a:p>
        </p:txBody>
      </p:sp>
      <p:sp>
        <p:nvSpPr>
          <p:cNvPr id="3" name="Zástupný symbol pro obsah 2">
            <a:extLst>
              <a:ext uri="{FF2B5EF4-FFF2-40B4-BE49-F238E27FC236}">
                <a16:creationId xmlns:a16="http://schemas.microsoft.com/office/drawing/2014/main" id="{AC085980-E77C-437E-96BF-253EDC167DA3}"/>
              </a:ext>
            </a:extLst>
          </p:cNvPr>
          <p:cNvSpPr>
            <a:spLocks noGrp="1"/>
          </p:cNvSpPr>
          <p:nvPr>
            <p:ph idx="1"/>
          </p:nvPr>
        </p:nvSpPr>
        <p:spPr/>
        <p:txBody>
          <a:bodyPr>
            <a:normAutofit fontScale="92500"/>
          </a:bodyPr>
          <a:lstStyle/>
          <a:p>
            <a:r>
              <a:rPr lang="en-GB" b="1" dirty="0"/>
              <a:t>Negative</a:t>
            </a:r>
          </a:p>
          <a:p>
            <a:pPr marL="0" indent="0">
              <a:buNone/>
            </a:pPr>
            <a:r>
              <a:rPr lang="en-GB" dirty="0"/>
              <a:t>Dry mouth, headaches</a:t>
            </a:r>
          </a:p>
          <a:p>
            <a:pPr marL="0" indent="0">
              <a:buNone/>
            </a:pPr>
            <a:r>
              <a:rPr lang="en-GB" dirty="0"/>
              <a:t>Increased heartrate, blood pressure, sweating, temperature</a:t>
            </a:r>
          </a:p>
          <a:p>
            <a:pPr marL="0" indent="0">
              <a:buNone/>
            </a:pPr>
            <a:r>
              <a:rPr lang="en-GB" dirty="0"/>
              <a:t>Increased body movements, convulsion</a:t>
            </a:r>
          </a:p>
          <a:p>
            <a:pPr marL="0" indent="0">
              <a:buNone/>
            </a:pPr>
            <a:r>
              <a:rPr lang="en-GB" dirty="0"/>
              <a:t>Impaired speech</a:t>
            </a:r>
          </a:p>
          <a:p>
            <a:pPr marL="0" indent="0">
              <a:buNone/>
            </a:pPr>
            <a:r>
              <a:rPr lang="en-GB" dirty="0"/>
              <a:t>Insomnia (person can stay awake for days)</a:t>
            </a:r>
          </a:p>
          <a:p>
            <a:pPr marL="0" indent="0">
              <a:buNone/>
            </a:pPr>
            <a:r>
              <a:rPr lang="en-GB" dirty="0"/>
              <a:t>Anxiety, fear, panic – psychotic episodes</a:t>
            </a:r>
          </a:p>
          <a:p>
            <a:pPr marL="0" indent="0">
              <a:buNone/>
            </a:pPr>
            <a:r>
              <a:rPr lang="en-GB" dirty="0"/>
              <a:t>Overdose – convulsion and coma. Extremely influenced by tolerance – poisoning and death can happen after administration between 2-500mg</a:t>
            </a:r>
          </a:p>
        </p:txBody>
      </p:sp>
    </p:spTree>
    <p:extLst>
      <p:ext uri="{BB962C8B-B14F-4D97-AF65-F5344CB8AC3E}">
        <p14:creationId xmlns:p14="http://schemas.microsoft.com/office/powerpoint/2010/main" val="1563843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FF0B96-7DEB-47F9-A410-440466719FBD}"/>
              </a:ext>
            </a:extLst>
          </p:cNvPr>
          <p:cNvSpPr>
            <a:spLocks noGrp="1"/>
          </p:cNvSpPr>
          <p:nvPr>
            <p:ph type="title"/>
          </p:nvPr>
        </p:nvSpPr>
        <p:spPr/>
        <p:txBody>
          <a:bodyPr/>
          <a:lstStyle/>
          <a:p>
            <a:r>
              <a:rPr lang="en-GB" dirty="0"/>
              <a:t>long-term effects</a:t>
            </a:r>
          </a:p>
        </p:txBody>
      </p:sp>
      <p:sp>
        <p:nvSpPr>
          <p:cNvPr id="3" name="Zástupný symbol pro obsah 2">
            <a:extLst>
              <a:ext uri="{FF2B5EF4-FFF2-40B4-BE49-F238E27FC236}">
                <a16:creationId xmlns:a16="http://schemas.microsoft.com/office/drawing/2014/main" id="{207EC4FB-EE63-4C39-B403-41C5F7D71C02}"/>
              </a:ext>
            </a:extLst>
          </p:cNvPr>
          <p:cNvSpPr>
            <a:spLocks noGrp="1"/>
          </p:cNvSpPr>
          <p:nvPr>
            <p:ph idx="1"/>
          </p:nvPr>
        </p:nvSpPr>
        <p:spPr>
          <a:xfrm>
            <a:off x="838200" y="1825625"/>
            <a:ext cx="6391275" cy="4851400"/>
          </a:xfrm>
        </p:spPr>
        <p:txBody>
          <a:bodyPr>
            <a:normAutofit fontScale="85000" lnSpcReduction="20000"/>
          </a:bodyPr>
          <a:lstStyle/>
          <a:p>
            <a:pPr marL="0" indent="0">
              <a:buNone/>
            </a:pPr>
            <a:r>
              <a:rPr lang="en-GB" dirty="0"/>
              <a:t>Methamphetamine psychosis (lasts for weeks after last usage)</a:t>
            </a:r>
          </a:p>
          <a:p>
            <a:pPr marL="0" indent="0">
              <a:buNone/>
            </a:pPr>
            <a:r>
              <a:rPr lang="en-GB" dirty="0"/>
              <a:t>Aggression and violent behaviour</a:t>
            </a:r>
          </a:p>
          <a:p>
            <a:pPr marL="0" indent="0">
              <a:buNone/>
            </a:pPr>
            <a:r>
              <a:rPr lang="en-GB" dirty="0"/>
              <a:t>Crime</a:t>
            </a:r>
          </a:p>
          <a:p>
            <a:pPr marL="0" indent="0">
              <a:buNone/>
            </a:pPr>
            <a:r>
              <a:rPr lang="en-GB" dirty="0"/>
              <a:t>Sexual transmit</a:t>
            </a:r>
            <a:r>
              <a:rPr lang="cs-CZ" dirty="0"/>
              <a:t>t</a:t>
            </a:r>
            <a:r>
              <a:rPr lang="en-GB" dirty="0" err="1"/>
              <a:t>ed</a:t>
            </a:r>
            <a:r>
              <a:rPr lang="en-GB" dirty="0"/>
              <a:t> diseases </a:t>
            </a:r>
          </a:p>
          <a:p>
            <a:pPr marL="0" indent="0">
              <a:buNone/>
            </a:pPr>
            <a:r>
              <a:rPr lang="en-GB" dirty="0"/>
              <a:t>Hepatitis B &amp;C</a:t>
            </a:r>
          </a:p>
          <a:p>
            <a:pPr marL="0" indent="0">
              <a:buNone/>
            </a:pPr>
            <a:r>
              <a:rPr lang="en-GB" dirty="0"/>
              <a:t>Malnutrition</a:t>
            </a:r>
          </a:p>
          <a:p>
            <a:pPr marL="0" indent="0">
              <a:buNone/>
            </a:pPr>
            <a:r>
              <a:rPr lang="en-GB" dirty="0"/>
              <a:t>Skin problems</a:t>
            </a:r>
          </a:p>
          <a:p>
            <a:pPr marL="0" indent="0">
              <a:buNone/>
            </a:pPr>
            <a:r>
              <a:rPr lang="en-GB" dirty="0"/>
              <a:t>Sleep deprivation</a:t>
            </a:r>
          </a:p>
          <a:p>
            <a:pPr marL="0" indent="0">
              <a:buNone/>
            </a:pPr>
            <a:r>
              <a:rPr lang="en-GB" dirty="0"/>
              <a:t>Bizarre manners</a:t>
            </a:r>
          </a:p>
          <a:p>
            <a:pPr marL="0" indent="0">
              <a:buNone/>
            </a:pPr>
            <a:r>
              <a:rPr lang="en-GB" dirty="0"/>
              <a:t>Dental problems</a:t>
            </a:r>
          </a:p>
          <a:p>
            <a:pPr marL="0" indent="0">
              <a:buNone/>
            </a:pPr>
            <a:r>
              <a:rPr lang="en-GB" dirty="0"/>
              <a:t>Cognitive deterioration – permanent brain </a:t>
            </a:r>
          </a:p>
          <a:p>
            <a:endParaRPr lang="en-GB" dirty="0"/>
          </a:p>
        </p:txBody>
      </p:sp>
      <p:pic>
        <p:nvPicPr>
          <p:cNvPr id="5" name="Obrázek 4">
            <a:extLst>
              <a:ext uri="{FF2B5EF4-FFF2-40B4-BE49-F238E27FC236}">
                <a16:creationId xmlns:a16="http://schemas.microsoft.com/office/drawing/2014/main" id="{5480308E-C963-468D-8880-0B3E0D6A1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310" y="1454148"/>
            <a:ext cx="3833654" cy="2473325"/>
          </a:xfrm>
          <a:prstGeom prst="rect">
            <a:avLst/>
          </a:prstGeom>
        </p:spPr>
      </p:pic>
      <p:pic>
        <p:nvPicPr>
          <p:cNvPr id="7" name="Obrázek 6">
            <a:extLst>
              <a:ext uri="{FF2B5EF4-FFF2-40B4-BE49-F238E27FC236}">
                <a16:creationId xmlns:a16="http://schemas.microsoft.com/office/drawing/2014/main" id="{6B9F478E-DC88-4310-B161-3FA7B4D7D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1310" y="3927473"/>
            <a:ext cx="3840690" cy="2880518"/>
          </a:xfrm>
          <a:prstGeom prst="rect">
            <a:avLst/>
          </a:prstGeom>
        </p:spPr>
      </p:pic>
    </p:spTree>
    <p:extLst>
      <p:ext uri="{BB962C8B-B14F-4D97-AF65-F5344CB8AC3E}">
        <p14:creationId xmlns:p14="http://schemas.microsoft.com/office/powerpoint/2010/main" val="169770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AF3A4B-6B0D-42F4-B5C1-A5FBFD6B46F4}"/>
              </a:ext>
            </a:extLst>
          </p:cNvPr>
          <p:cNvSpPr>
            <a:spLocks noGrp="1"/>
          </p:cNvSpPr>
          <p:nvPr>
            <p:ph type="title"/>
          </p:nvPr>
        </p:nvSpPr>
        <p:spPr/>
        <p:txBody>
          <a:bodyPr/>
          <a:lstStyle/>
          <a:p>
            <a:r>
              <a:rPr lang="en-GB" dirty="0"/>
              <a:t>addiction</a:t>
            </a:r>
          </a:p>
        </p:txBody>
      </p:sp>
      <p:sp>
        <p:nvSpPr>
          <p:cNvPr id="3" name="Zástupný symbol pro obsah 2">
            <a:extLst>
              <a:ext uri="{FF2B5EF4-FFF2-40B4-BE49-F238E27FC236}">
                <a16:creationId xmlns:a16="http://schemas.microsoft.com/office/drawing/2014/main" id="{AA66F07D-D454-46BF-A9F5-26AF98320358}"/>
              </a:ext>
            </a:extLst>
          </p:cNvPr>
          <p:cNvSpPr>
            <a:spLocks noGrp="1"/>
          </p:cNvSpPr>
          <p:nvPr>
            <p:ph idx="1"/>
          </p:nvPr>
        </p:nvSpPr>
        <p:spPr/>
        <p:txBody>
          <a:bodyPr>
            <a:normAutofit fontScale="92500" lnSpcReduction="20000"/>
          </a:bodyPr>
          <a:lstStyle/>
          <a:p>
            <a:r>
              <a:rPr lang="en-GB" dirty="0"/>
              <a:t>Both physical and psychological withdrawal exist – confusion, extreme hunger, depression, anxiety, fatigue</a:t>
            </a:r>
          </a:p>
          <a:p>
            <a:r>
              <a:rPr lang="en-GB" dirty="0"/>
              <a:t>High tolerance</a:t>
            </a:r>
          </a:p>
          <a:p>
            <a:r>
              <a:rPr lang="en-GB" dirty="0"/>
              <a:t>Dependency develops slowly and within years – amphetamines (especially meth – smoked and injected) are usually not the drugs of first choice. Develops in about 20% people who used</a:t>
            </a:r>
            <a:r>
              <a:rPr lang="cs-CZ" dirty="0"/>
              <a:t> </a:t>
            </a:r>
            <a:r>
              <a:rPr lang="cs-CZ" dirty="0" err="1"/>
              <a:t>it</a:t>
            </a:r>
            <a:endParaRPr lang="en-GB" dirty="0"/>
          </a:p>
          <a:p>
            <a:r>
              <a:rPr lang="en-GB" dirty="0"/>
              <a:t>Males are much more vulnerable</a:t>
            </a:r>
          </a:p>
          <a:p>
            <a:r>
              <a:rPr lang="en-GB" dirty="0"/>
              <a:t>Social environment plays very strong influence – challenge for treatment (as e.g. peer pressure to stop is needed). Sedatives, antidepressants and antipsychotic are sometimes used to help from withdrawal</a:t>
            </a:r>
          </a:p>
          <a:p>
            <a:r>
              <a:rPr lang="en-GB" dirty="0"/>
              <a:t>Widely popular in West and North Europe. Meth is popular in USA (drug of </a:t>
            </a:r>
            <a:r>
              <a:rPr lang="cs-CZ" dirty="0"/>
              <a:t>motor</a:t>
            </a:r>
            <a:r>
              <a:rPr lang="en-GB" dirty="0"/>
              <a:t>bike gangs), Central Europe, Australia and Asia</a:t>
            </a:r>
          </a:p>
        </p:txBody>
      </p:sp>
    </p:spTree>
    <p:extLst>
      <p:ext uri="{BB962C8B-B14F-4D97-AF65-F5344CB8AC3E}">
        <p14:creationId xmlns:p14="http://schemas.microsoft.com/office/powerpoint/2010/main" val="3018101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European Drug Report. Trends and Developments. 2018 - 20181816_TDAT18001ENN_PDF.pdf - Mozilla Firefox">
            <a:extLst>
              <a:ext uri="{FF2B5EF4-FFF2-40B4-BE49-F238E27FC236}">
                <a16:creationId xmlns:a16="http://schemas.microsoft.com/office/drawing/2014/main" id="{9BAAC384-CADA-4F45-9302-4861DF640F15}"/>
              </a:ext>
            </a:extLst>
          </p:cNvPr>
          <p:cNvPicPr>
            <a:picLocks noChangeAspect="1"/>
          </p:cNvPicPr>
          <p:nvPr/>
        </p:nvPicPr>
        <p:blipFill rotWithShape="1">
          <a:blip r:embed="rId2">
            <a:extLst>
              <a:ext uri="{28A0092B-C50C-407E-A947-70E740481C1C}">
                <a14:useLocalDpi xmlns:a14="http://schemas.microsoft.com/office/drawing/2010/main" val="0"/>
              </a:ext>
            </a:extLst>
          </a:blip>
          <a:srcRect l="18359" t="29052" r="8047" b="6514"/>
          <a:stretch/>
        </p:blipFill>
        <p:spPr>
          <a:xfrm>
            <a:off x="0" y="514349"/>
            <a:ext cx="12192000" cy="5772433"/>
          </a:xfrm>
          <a:prstGeom prst="rect">
            <a:avLst/>
          </a:prstGeom>
        </p:spPr>
      </p:pic>
    </p:spTree>
    <p:extLst>
      <p:ext uri="{BB962C8B-B14F-4D97-AF65-F5344CB8AC3E}">
        <p14:creationId xmlns:p14="http://schemas.microsoft.com/office/powerpoint/2010/main" val="763715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A429806-CD26-4641-9D27-DA4021B3761A}"/>
              </a:ext>
            </a:extLst>
          </p:cNvPr>
          <p:cNvSpPr>
            <a:spLocks noGrp="1"/>
          </p:cNvSpPr>
          <p:nvPr>
            <p:ph idx="1"/>
          </p:nvPr>
        </p:nvSpPr>
        <p:spPr/>
        <p:txBody>
          <a:bodyPr/>
          <a:lstStyle/>
          <a:p>
            <a:r>
              <a:rPr lang="en-GB" sz="1800" dirty="0">
                <a:hlinkClick r:id="rId2"/>
              </a:rPr>
              <a:t>https://www.youtube.com/watch?v=PB5bsFzl98Q</a:t>
            </a:r>
            <a:endParaRPr lang="en-GB" sz="1800" dirty="0"/>
          </a:p>
          <a:p>
            <a:r>
              <a:rPr lang="cs-CZ" sz="1800" dirty="0">
                <a:hlinkClick r:id="rId3"/>
              </a:rPr>
              <a:t>https://www.youtube.com/watch?v=CVp9rKF3hag</a:t>
            </a:r>
            <a:endParaRPr lang="cs-CZ" sz="1800" dirty="0"/>
          </a:p>
          <a:p>
            <a:endParaRPr lang="en-GB" dirty="0"/>
          </a:p>
        </p:txBody>
      </p:sp>
      <p:pic>
        <p:nvPicPr>
          <p:cNvPr id="4" name="Picture 2" descr="http://images.amcnetworks.com/amc.com/wp-content/uploads/2010/12/breaking-bad-S5-400x600-compressedV1.jpg">
            <a:extLst>
              <a:ext uri="{FF2B5EF4-FFF2-40B4-BE49-F238E27FC236}">
                <a16:creationId xmlns:a16="http://schemas.microsoft.com/office/drawing/2014/main" id="{1F4DD9C6-794C-4F2D-BE7A-0E8BD564E2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0950" y="-28575"/>
            <a:ext cx="4591050" cy="688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763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218CE4-B2E3-4810-B610-789F70B7EB2C}"/>
              </a:ext>
            </a:extLst>
          </p:cNvPr>
          <p:cNvSpPr>
            <a:spLocks noGrp="1"/>
          </p:cNvSpPr>
          <p:nvPr>
            <p:ph type="title"/>
          </p:nvPr>
        </p:nvSpPr>
        <p:spPr/>
        <p:txBody>
          <a:bodyPr/>
          <a:lstStyle/>
          <a:p>
            <a:r>
              <a:rPr lang="cs-CZ" dirty="0"/>
              <a:t>MDMA</a:t>
            </a:r>
            <a:endParaRPr lang="en-GB" dirty="0"/>
          </a:p>
        </p:txBody>
      </p:sp>
      <p:sp>
        <p:nvSpPr>
          <p:cNvPr id="3" name="Zástupný symbol pro obsah 2">
            <a:extLst>
              <a:ext uri="{FF2B5EF4-FFF2-40B4-BE49-F238E27FC236}">
                <a16:creationId xmlns:a16="http://schemas.microsoft.com/office/drawing/2014/main" id="{FC3C6398-88E1-4E64-929F-DC04426A329C}"/>
              </a:ext>
            </a:extLst>
          </p:cNvPr>
          <p:cNvSpPr>
            <a:spLocks noGrp="1"/>
          </p:cNvSpPr>
          <p:nvPr>
            <p:ph idx="1"/>
          </p:nvPr>
        </p:nvSpPr>
        <p:spPr>
          <a:xfrm>
            <a:off x="838200" y="1825625"/>
            <a:ext cx="10515600" cy="4667250"/>
          </a:xfrm>
        </p:spPr>
        <p:txBody>
          <a:bodyPr>
            <a:normAutofit fontScale="62500" lnSpcReduction="20000"/>
          </a:bodyPr>
          <a:lstStyle/>
          <a:p>
            <a:r>
              <a:rPr lang="en-GB" dirty="0"/>
              <a:t>“psychedelic amphetamine”</a:t>
            </a:r>
          </a:p>
          <a:p>
            <a:r>
              <a:rPr lang="en-GB" dirty="0"/>
              <a:t>Party drug, however, heavily unreliable on street market content wise - can consist basically of anything from ephedrine, caffeine, methamphetamine to fertilizer</a:t>
            </a:r>
          </a:p>
          <a:p>
            <a:r>
              <a:rPr lang="en-GB" dirty="0"/>
              <a:t>Effect starts after 20 minutes and lasts 3-5 hours</a:t>
            </a:r>
          </a:p>
          <a:p>
            <a:r>
              <a:rPr lang="en-GB" dirty="0"/>
              <a:t>Apart from general amphetamine effects, </a:t>
            </a:r>
            <a:r>
              <a:rPr lang="en-GB" b="1" dirty="0"/>
              <a:t>positive special effects include</a:t>
            </a:r>
            <a:r>
              <a:rPr lang="en-GB" dirty="0"/>
              <a:t>:</a:t>
            </a:r>
          </a:p>
          <a:p>
            <a:pPr marL="0" indent="0">
              <a:buNone/>
            </a:pPr>
            <a:r>
              <a:rPr lang="en-GB" dirty="0"/>
              <a:t>Ego softening</a:t>
            </a:r>
          </a:p>
          <a:p>
            <a:pPr marL="0" indent="0">
              <a:buNone/>
            </a:pPr>
            <a:r>
              <a:rPr lang="en-GB" dirty="0"/>
              <a:t>Feelings of love and empathy</a:t>
            </a:r>
          </a:p>
          <a:p>
            <a:pPr marL="0" indent="0">
              <a:buNone/>
            </a:pPr>
            <a:r>
              <a:rPr lang="en-GB" dirty="0"/>
              <a:t>Spiritual feelings and inner peace	</a:t>
            </a:r>
          </a:p>
          <a:p>
            <a:pPr marL="0" indent="0">
              <a:buNone/>
            </a:pPr>
            <a:r>
              <a:rPr lang="en-GB" dirty="0"/>
              <a:t>Appreciation of sensation (music,…)</a:t>
            </a:r>
          </a:p>
          <a:p>
            <a:r>
              <a:rPr lang="en-GB" b="1" dirty="0"/>
              <a:t>Negative special effects include</a:t>
            </a:r>
          </a:p>
          <a:p>
            <a:pPr marL="0" indent="0">
              <a:buNone/>
            </a:pPr>
            <a:r>
              <a:rPr lang="en-GB" dirty="0"/>
              <a:t>Inappropriate social bonding</a:t>
            </a:r>
          </a:p>
          <a:p>
            <a:pPr marL="0" indent="0">
              <a:buNone/>
            </a:pPr>
            <a:r>
              <a:rPr lang="en-GB" dirty="0"/>
              <a:t>Erectile and orgasm dysfunction</a:t>
            </a:r>
          </a:p>
          <a:p>
            <a:pPr marL="0" indent="0">
              <a:buNone/>
            </a:pPr>
            <a:r>
              <a:rPr lang="en-GB" dirty="0"/>
              <a:t>Confusion and memory loss</a:t>
            </a:r>
          </a:p>
          <a:p>
            <a:pPr marL="0" indent="0">
              <a:buNone/>
            </a:pPr>
            <a:r>
              <a:rPr lang="en-GB" dirty="0"/>
              <a:t>Sadness on coming down effect</a:t>
            </a:r>
          </a:p>
          <a:p>
            <a:pPr marL="0" indent="0">
              <a:buNone/>
            </a:pPr>
            <a:r>
              <a:rPr lang="en-GB" dirty="0"/>
              <a:t>Hangover may last up to a week! – inability to focus, depression (even up to 2 weeks)</a:t>
            </a:r>
          </a:p>
          <a:p>
            <a:endParaRPr lang="en-GB" dirty="0"/>
          </a:p>
        </p:txBody>
      </p:sp>
    </p:spTree>
    <p:extLst>
      <p:ext uri="{BB962C8B-B14F-4D97-AF65-F5344CB8AC3E}">
        <p14:creationId xmlns:p14="http://schemas.microsoft.com/office/powerpoint/2010/main" val="256786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EFD9E1-FDCD-4700-A3F2-2A68411F48B7}"/>
              </a:ext>
            </a:extLst>
          </p:cNvPr>
          <p:cNvSpPr>
            <a:spLocks noGrp="1"/>
          </p:cNvSpPr>
          <p:nvPr>
            <p:ph type="title"/>
          </p:nvPr>
        </p:nvSpPr>
        <p:spPr/>
        <p:txBody>
          <a:bodyPr/>
          <a:lstStyle/>
          <a:p>
            <a:r>
              <a:rPr lang="en-GB" dirty="0" err="1"/>
              <a:t>mdma</a:t>
            </a:r>
            <a:endParaRPr lang="en-GB" dirty="0"/>
          </a:p>
        </p:txBody>
      </p:sp>
      <p:sp>
        <p:nvSpPr>
          <p:cNvPr id="3" name="Zástupný symbol pro obsah 2">
            <a:extLst>
              <a:ext uri="{FF2B5EF4-FFF2-40B4-BE49-F238E27FC236}">
                <a16:creationId xmlns:a16="http://schemas.microsoft.com/office/drawing/2014/main" id="{13E0B959-8ED8-4258-8EF2-70DDF8A5DA28}"/>
              </a:ext>
            </a:extLst>
          </p:cNvPr>
          <p:cNvSpPr>
            <a:spLocks noGrp="1"/>
          </p:cNvSpPr>
          <p:nvPr>
            <p:ph idx="1"/>
          </p:nvPr>
        </p:nvSpPr>
        <p:spPr/>
        <p:txBody>
          <a:bodyPr>
            <a:normAutofit fontScale="70000" lnSpcReduction="20000"/>
          </a:bodyPr>
          <a:lstStyle/>
          <a:p>
            <a:r>
              <a:rPr lang="en-GB" dirty="0"/>
              <a:t>Taking </a:t>
            </a:r>
            <a:r>
              <a:rPr lang="en-GB" dirty="0" err="1"/>
              <a:t>mdma</a:t>
            </a:r>
            <a:r>
              <a:rPr lang="en-GB" dirty="0"/>
              <a:t> during parties can be associated with various health risks:</a:t>
            </a:r>
          </a:p>
          <a:p>
            <a:r>
              <a:rPr lang="en-GB" dirty="0"/>
              <a:t>Overheating</a:t>
            </a:r>
          </a:p>
          <a:p>
            <a:r>
              <a:rPr lang="en-GB" dirty="0"/>
              <a:t>Excessive drinking and loss of salt</a:t>
            </a:r>
          </a:p>
          <a:p>
            <a:r>
              <a:rPr lang="en-GB" dirty="0"/>
              <a:t>Overreaction to impurities</a:t>
            </a:r>
          </a:p>
          <a:p>
            <a:r>
              <a:rPr lang="en-GB" dirty="0"/>
              <a:t>Overreaction with combination with other stimulants</a:t>
            </a:r>
          </a:p>
          <a:p>
            <a:r>
              <a:rPr lang="en-GB" dirty="0"/>
              <a:t>Dangerous combination with Viagra (penis injuries, heart attacks – </a:t>
            </a:r>
            <a:r>
              <a:rPr lang="en-GB" dirty="0" err="1"/>
              <a:t>mdma</a:t>
            </a:r>
            <a:r>
              <a:rPr lang="en-GB" dirty="0"/>
              <a:t> users often need more than one Viagra pill)</a:t>
            </a:r>
          </a:p>
          <a:p>
            <a:r>
              <a:rPr lang="en-GB" dirty="0"/>
              <a:t>Animal studies showed permanent brain damage  - not confirmed for humans yet but it prevent to use in psychotherapy (promising therapy results in PTSD patience)</a:t>
            </a:r>
          </a:p>
          <a:p>
            <a:endParaRPr lang="en-GB" dirty="0"/>
          </a:p>
          <a:p>
            <a:r>
              <a:rPr lang="en-GB" dirty="0"/>
              <a:t>Addiction:</a:t>
            </a:r>
          </a:p>
          <a:p>
            <a:r>
              <a:rPr lang="en-GB" dirty="0"/>
              <a:t>For most users </a:t>
            </a:r>
            <a:r>
              <a:rPr lang="en-GB" dirty="0" err="1"/>
              <a:t>mdma</a:t>
            </a:r>
            <a:r>
              <a:rPr lang="en-GB" dirty="0"/>
              <a:t> </a:t>
            </a:r>
            <a:r>
              <a:rPr lang="en-GB" dirty="0" err="1"/>
              <a:t>los</a:t>
            </a:r>
            <a:r>
              <a:rPr lang="cs-CZ"/>
              <a:t>e</a:t>
            </a:r>
            <a:r>
              <a:rPr lang="en-GB"/>
              <a:t> </a:t>
            </a:r>
            <a:r>
              <a:rPr lang="en-GB" dirty="0"/>
              <a:t>its magic after 10-25 pills</a:t>
            </a:r>
          </a:p>
          <a:p>
            <a:r>
              <a:rPr lang="en-GB" dirty="0"/>
              <a:t>It is probably not addictive as it dominantly works through serotonin	</a:t>
            </a:r>
          </a:p>
        </p:txBody>
      </p:sp>
    </p:spTree>
    <p:extLst>
      <p:ext uri="{BB962C8B-B14F-4D97-AF65-F5344CB8AC3E}">
        <p14:creationId xmlns:p14="http://schemas.microsoft.com/office/powerpoint/2010/main" val="299984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7052FE-2DDF-4274-BE7C-68D1DBB55A04}"/>
              </a:ext>
            </a:extLst>
          </p:cNvPr>
          <p:cNvSpPr>
            <a:spLocks noGrp="1"/>
          </p:cNvSpPr>
          <p:nvPr>
            <p:ph type="title"/>
          </p:nvPr>
        </p:nvSpPr>
        <p:spPr/>
        <p:txBody>
          <a:bodyPr/>
          <a:lstStyle/>
          <a:p>
            <a:r>
              <a:rPr lang="en-GB" dirty="0"/>
              <a:t>OPIATES</a:t>
            </a:r>
          </a:p>
        </p:txBody>
      </p:sp>
      <p:sp>
        <p:nvSpPr>
          <p:cNvPr id="3" name="Zástupný symbol pro obsah 2">
            <a:extLst>
              <a:ext uri="{FF2B5EF4-FFF2-40B4-BE49-F238E27FC236}">
                <a16:creationId xmlns:a16="http://schemas.microsoft.com/office/drawing/2014/main" id="{F2D2329C-6E65-46D4-A2C1-DEFE463066BB}"/>
              </a:ext>
            </a:extLst>
          </p:cNvPr>
          <p:cNvSpPr>
            <a:spLocks noGrp="1"/>
          </p:cNvSpPr>
          <p:nvPr>
            <p:ph idx="1"/>
          </p:nvPr>
        </p:nvSpPr>
        <p:spPr/>
        <p:txBody>
          <a:bodyPr>
            <a:normAutofit fontScale="85000" lnSpcReduction="10000"/>
          </a:bodyPr>
          <a:lstStyle/>
          <a:p>
            <a:r>
              <a:rPr lang="en-GB" dirty="0"/>
              <a:t>Group of chemicals derived from poppy </a:t>
            </a:r>
          </a:p>
          <a:p>
            <a:r>
              <a:rPr lang="en-GB" dirty="0"/>
              <a:t>Includes opium, morphine, methadone, heroin	</a:t>
            </a:r>
          </a:p>
          <a:p>
            <a:r>
              <a:rPr lang="en-GB" dirty="0"/>
              <a:t>Morphine  -  natural opioid used for treatment of pain e.g. in palliative treatment</a:t>
            </a:r>
          </a:p>
          <a:p>
            <a:r>
              <a:rPr lang="en-GB" dirty="0"/>
              <a:t>Heroin – semi-natural derivate of morphine (often in form of white to dark brown powder that is either smoked, snorted or taken intravenously)</a:t>
            </a:r>
          </a:p>
          <a:p>
            <a:r>
              <a:rPr lang="en-GB" dirty="0"/>
              <a:t>Body has natural opioid receptors (in CNS, spinal cord, GI tract) and produces own opioids like endorphin (endogenous morphine). The are active on inhibitory neurons – when </a:t>
            </a:r>
            <a:r>
              <a:rPr lang="en-US" dirty="0"/>
              <a:t>they</a:t>
            </a:r>
            <a:r>
              <a:rPr lang="cs-CZ" dirty="0"/>
              <a:t> </a:t>
            </a:r>
            <a:r>
              <a:rPr lang="en-GB" dirty="0"/>
              <a:t>bi</a:t>
            </a:r>
            <a:r>
              <a:rPr lang="cs-CZ" dirty="0"/>
              <a:t>n</a:t>
            </a:r>
            <a:r>
              <a:rPr lang="en-GB" dirty="0"/>
              <a:t>d to receptors</a:t>
            </a:r>
            <a:r>
              <a:rPr lang="cs-CZ" dirty="0"/>
              <a:t> </a:t>
            </a:r>
            <a:r>
              <a:rPr lang="en-GB" dirty="0"/>
              <a:t>of inhibitory</a:t>
            </a:r>
            <a:r>
              <a:rPr lang="cs-CZ" dirty="0" err="1"/>
              <a:t>neurons</a:t>
            </a:r>
            <a:r>
              <a:rPr lang="en-GB" dirty="0"/>
              <a:t> </a:t>
            </a:r>
            <a:r>
              <a:rPr lang="cs-CZ" dirty="0"/>
              <a:t>so </a:t>
            </a:r>
            <a:r>
              <a:rPr lang="en-US" dirty="0"/>
              <a:t>their</a:t>
            </a:r>
            <a:r>
              <a:rPr lang="cs-CZ" dirty="0"/>
              <a:t> </a:t>
            </a:r>
            <a:r>
              <a:rPr lang="en-GB" dirty="0"/>
              <a:t>neurotransmitters are blocked. As a result they block pain or cause more dopamine in the system. Exogenous opioids cause massive release of dopamine in reward pathway that has euphoric and calming effect</a:t>
            </a:r>
            <a:endParaRPr lang="cs-CZ" dirty="0"/>
          </a:p>
          <a:p>
            <a:r>
              <a:rPr lang="en-GB" dirty="0"/>
              <a:t>https://www.youtube.com/watch?v=29Z0qLB8sEc</a:t>
            </a:r>
          </a:p>
        </p:txBody>
      </p:sp>
    </p:spTree>
    <p:extLst>
      <p:ext uri="{BB962C8B-B14F-4D97-AF65-F5344CB8AC3E}">
        <p14:creationId xmlns:p14="http://schemas.microsoft.com/office/powerpoint/2010/main" val="23561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2D1A47-E7A6-41AF-9F85-33BD2B818BFF}"/>
              </a:ext>
            </a:extLst>
          </p:cNvPr>
          <p:cNvSpPr>
            <a:spLocks noGrp="1"/>
          </p:cNvSpPr>
          <p:nvPr>
            <p:ph type="title"/>
          </p:nvPr>
        </p:nvSpPr>
        <p:spPr/>
        <p:txBody>
          <a:bodyPr/>
          <a:lstStyle/>
          <a:p>
            <a:r>
              <a:rPr lang="en-GB" dirty="0"/>
              <a:t>Heroin effects</a:t>
            </a:r>
          </a:p>
        </p:txBody>
      </p:sp>
      <p:sp>
        <p:nvSpPr>
          <p:cNvPr id="3" name="Zástupný symbol pro obsah 2">
            <a:extLst>
              <a:ext uri="{FF2B5EF4-FFF2-40B4-BE49-F238E27FC236}">
                <a16:creationId xmlns:a16="http://schemas.microsoft.com/office/drawing/2014/main" id="{29B196FF-9A9C-42AA-A061-EF82CB80C639}"/>
              </a:ext>
            </a:extLst>
          </p:cNvPr>
          <p:cNvSpPr>
            <a:spLocks noGrp="1"/>
          </p:cNvSpPr>
          <p:nvPr>
            <p:ph idx="1"/>
          </p:nvPr>
        </p:nvSpPr>
        <p:spPr/>
        <p:txBody>
          <a:bodyPr>
            <a:normAutofit fontScale="92500" lnSpcReduction="20000"/>
          </a:bodyPr>
          <a:lstStyle/>
          <a:p>
            <a:r>
              <a:rPr lang="en-GB" dirty="0"/>
              <a:t>Intravenous injection can produce strong effects in 3-5 seconds; smoking produces milder effects in 5-15 seconds. Intramuscular and subcutaneous injection produce a more gradual onset in 5-10 minutes. Insufflate heroin produces effects within 2-10 minutes, similar to suppository distribution (anus or vaginal insertion). Oral use can take 60-90 minutes to produce effects. </a:t>
            </a:r>
          </a:p>
          <a:p>
            <a:r>
              <a:rPr lang="en-GB" dirty="0"/>
              <a:t>Intravenous injection, smoked, or insufflate - euphoria followed by a sedation lasting for 2-4 hours. Intramuscular and subcutaneous injection lack the wave of intense euphoria, and cause only feelings of sedation</a:t>
            </a:r>
          </a:p>
          <a:p>
            <a:r>
              <a:rPr lang="en-GB" dirty="0"/>
              <a:t>Overdose causes death by lack of oxygen (person has very shallow breath and gradually stops breathing). Typical sign are pinpoint pupils. Naloxone (opioid antagonist) is used as immediate treatment – it binds to opioid receptors with higher priority  </a:t>
            </a:r>
          </a:p>
          <a:p>
            <a:endParaRPr lang="en-GB" dirty="0"/>
          </a:p>
          <a:p>
            <a:endParaRPr lang="en-GB" dirty="0"/>
          </a:p>
        </p:txBody>
      </p:sp>
    </p:spTree>
    <p:extLst>
      <p:ext uri="{BB962C8B-B14F-4D97-AF65-F5344CB8AC3E}">
        <p14:creationId xmlns:p14="http://schemas.microsoft.com/office/powerpoint/2010/main" val="763389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BEC42F-93B2-4F01-AD0A-B6A3E05335A0}"/>
              </a:ext>
            </a:extLst>
          </p:cNvPr>
          <p:cNvSpPr>
            <a:spLocks noGrp="1"/>
          </p:cNvSpPr>
          <p:nvPr>
            <p:ph type="title"/>
          </p:nvPr>
        </p:nvSpPr>
        <p:spPr/>
        <p:txBody>
          <a:bodyPr/>
          <a:lstStyle/>
          <a:p>
            <a:r>
              <a:rPr lang="en-GB" dirty="0"/>
              <a:t>COCAINE</a:t>
            </a:r>
          </a:p>
        </p:txBody>
      </p:sp>
      <p:sp>
        <p:nvSpPr>
          <p:cNvPr id="3" name="Zástupný symbol pro obsah 2">
            <a:extLst>
              <a:ext uri="{FF2B5EF4-FFF2-40B4-BE49-F238E27FC236}">
                <a16:creationId xmlns:a16="http://schemas.microsoft.com/office/drawing/2014/main" id="{0F802467-1028-4488-9CCD-96AE78C8E8F5}"/>
              </a:ext>
            </a:extLst>
          </p:cNvPr>
          <p:cNvSpPr>
            <a:spLocks noGrp="1"/>
          </p:cNvSpPr>
          <p:nvPr>
            <p:ph idx="1"/>
          </p:nvPr>
        </p:nvSpPr>
        <p:spPr/>
        <p:txBody>
          <a:bodyPr>
            <a:normAutofit fontScale="92500"/>
          </a:bodyPr>
          <a:lstStyle/>
          <a:p>
            <a:r>
              <a:rPr lang="en-GB" dirty="0"/>
              <a:t>stimulant drug extracted from coca plants (growing in Ands)</a:t>
            </a:r>
          </a:p>
          <a:p>
            <a:r>
              <a:rPr lang="en-GB" dirty="0"/>
              <a:t>Usually powder (of very bitter taste) that is snorted or pills that are eaten. Less commonly administered via injection. Cocaine is not smoked.</a:t>
            </a:r>
          </a:p>
          <a:p>
            <a:r>
              <a:rPr lang="en-GB" dirty="0"/>
              <a:t>Crack cocaine – smoked substance made of cocaine and other chemicals (e.g. baking soda) that forms wax like block</a:t>
            </a:r>
          </a:p>
          <a:p>
            <a:r>
              <a:rPr lang="en-GB" dirty="0"/>
              <a:t>After cannabis the most frequently used illicit drug</a:t>
            </a:r>
          </a:p>
          <a:p>
            <a:r>
              <a:rPr lang="en-GB" dirty="0"/>
              <a:t>In brain, cocaine blocks reuptake of dopamine, noradrenaline, serotonin and even helps their release. Dopamine is causing feelings of pleasure, noradrenaline increases physical energy (increased blood pressure, body temperature, heart rate,…), serotonin is causing higher confidence	</a:t>
            </a:r>
          </a:p>
        </p:txBody>
      </p:sp>
    </p:spTree>
    <p:extLst>
      <p:ext uri="{BB962C8B-B14F-4D97-AF65-F5344CB8AC3E}">
        <p14:creationId xmlns:p14="http://schemas.microsoft.com/office/powerpoint/2010/main" val="416272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C0D9EF-6606-4E8B-8F1A-3E752C7271BA}"/>
              </a:ext>
            </a:extLst>
          </p:cNvPr>
          <p:cNvSpPr>
            <a:spLocks noGrp="1"/>
          </p:cNvSpPr>
          <p:nvPr>
            <p:ph type="title"/>
          </p:nvPr>
        </p:nvSpPr>
        <p:spPr/>
        <p:txBody>
          <a:bodyPr/>
          <a:lstStyle/>
          <a:p>
            <a:r>
              <a:rPr lang="en-GB" dirty="0"/>
              <a:t>health risks</a:t>
            </a:r>
          </a:p>
        </p:txBody>
      </p:sp>
      <p:sp>
        <p:nvSpPr>
          <p:cNvPr id="3" name="Zástupný symbol pro obsah 2">
            <a:extLst>
              <a:ext uri="{FF2B5EF4-FFF2-40B4-BE49-F238E27FC236}">
                <a16:creationId xmlns:a16="http://schemas.microsoft.com/office/drawing/2014/main" id="{46A3BFD6-519A-4C07-8D31-F728082DE574}"/>
              </a:ext>
            </a:extLst>
          </p:cNvPr>
          <p:cNvSpPr>
            <a:spLocks noGrp="1"/>
          </p:cNvSpPr>
          <p:nvPr>
            <p:ph idx="1"/>
          </p:nvPr>
        </p:nvSpPr>
        <p:spPr/>
        <p:txBody>
          <a:bodyPr>
            <a:normAutofit lnSpcReduction="10000"/>
          </a:bodyPr>
          <a:lstStyle/>
          <a:p>
            <a:r>
              <a:rPr lang="en-GB" dirty="0"/>
              <a:t>Connected to injection way of distribution: hepatitis C, HIV, superficial veins deterioration, emboli</a:t>
            </a:r>
          </a:p>
          <a:p>
            <a:r>
              <a:rPr lang="en-GB" dirty="0"/>
              <a:t>Financial issues</a:t>
            </a:r>
          </a:p>
          <a:p>
            <a:r>
              <a:rPr lang="en-GB" dirty="0"/>
              <a:t>Drug purity issues</a:t>
            </a:r>
          </a:p>
          <a:p>
            <a:r>
              <a:rPr lang="en-GB" dirty="0"/>
              <a:t>Overdose risks</a:t>
            </a:r>
          </a:p>
          <a:p>
            <a:endParaRPr lang="en-GB" dirty="0"/>
          </a:p>
          <a:p>
            <a:r>
              <a:rPr lang="en-GB" dirty="0"/>
              <a:t>Heroin is popular in south and west Europe (Turkey, Greece, Spain, France, UK)</a:t>
            </a:r>
          </a:p>
          <a:p>
            <a:r>
              <a:rPr lang="en-GB" dirty="0"/>
              <a:t>Usage of heroin is not growing, but its purity in – increasing number of overdose and deaths </a:t>
            </a:r>
          </a:p>
          <a:p>
            <a:endParaRPr lang="en-GB" dirty="0"/>
          </a:p>
        </p:txBody>
      </p:sp>
    </p:spTree>
    <p:extLst>
      <p:ext uri="{BB962C8B-B14F-4D97-AF65-F5344CB8AC3E}">
        <p14:creationId xmlns:p14="http://schemas.microsoft.com/office/powerpoint/2010/main" val="309452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527776-8CD5-4227-A809-AEAFEA5BCD7D}"/>
              </a:ext>
            </a:extLst>
          </p:cNvPr>
          <p:cNvSpPr>
            <a:spLocks noGrp="1"/>
          </p:cNvSpPr>
          <p:nvPr>
            <p:ph type="title"/>
          </p:nvPr>
        </p:nvSpPr>
        <p:spPr/>
        <p:txBody>
          <a:bodyPr/>
          <a:lstStyle/>
          <a:p>
            <a:r>
              <a:rPr lang="en-GB" dirty="0"/>
              <a:t>addiction</a:t>
            </a:r>
          </a:p>
        </p:txBody>
      </p:sp>
      <p:sp>
        <p:nvSpPr>
          <p:cNvPr id="3" name="Zástupný symbol pro obsah 2">
            <a:extLst>
              <a:ext uri="{FF2B5EF4-FFF2-40B4-BE49-F238E27FC236}">
                <a16:creationId xmlns:a16="http://schemas.microsoft.com/office/drawing/2014/main" id="{72980E3A-24D3-4039-B44D-3A714596A068}"/>
              </a:ext>
            </a:extLst>
          </p:cNvPr>
          <p:cNvSpPr>
            <a:spLocks noGrp="1"/>
          </p:cNvSpPr>
          <p:nvPr>
            <p:ph idx="1"/>
          </p:nvPr>
        </p:nvSpPr>
        <p:spPr/>
        <p:txBody>
          <a:bodyPr>
            <a:normAutofit lnSpcReduction="10000"/>
          </a:bodyPr>
          <a:lstStyle/>
          <a:p>
            <a:r>
              <a:rPr lang="en-GB" dirty="0"/>
              <a:t>Rapid tolerance and physical dependency  - high addictive potential</a:t>
            </a:r>
          </a:p>
          <a:p>
            <a:r>
              <a:rPr lang="en-GB" dirty="0"/>
              <a:t>Withdrawal symptoms are very unpleasant but not life threatening – vomiting, sweating, hallucination, anxiety, oversensitive genitals (e.g. permanent painful erection in males), body shaking and shivering</a:t>
            </a:r>
          </a:p>
          <a:p>
            <a:r>
              <a:rPr lang="en-GB" dirty="0"/>
              <a:t>Tolerance is rapidly fluctuating – even a short break may lead to overdose. Overdose may be also caused by break in daily habits and by higher purity of substance or when in combination with other sedatives.</a:t>
            </a:r>
          </a:p>
          <a:p>
            <a:r>
              <a:rPr lang="en-GB" dirty="0"/>
              <a:t>Treatment is usually combination of psychotherapy and help of substitute treatment (methadone – opioid agonist that binds to receptors but does not produce euphoria)</a:t>
            </a:r>
          </a:p>
          <a:p>
            <a:endParaRPr lang="en-GB" dirty="0"/>
          </a:p>
        </p:txBody>
      </p:sp>
    </p:spTree>
    <p:extLst>
      <p:ext uri="{BB962C8B-B14F-4D97-AF65-F5344CB8AC3E}">
        <p14:creationId xmlns:p14="http://schemas.microsoft.com/office/powerpoint/2010/main" val="2281338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European Drug Report. Trends and Developments. 2018 - 20181816_TDAT18001ENN_PDF.pdf - Mozilla Firefox">
            <a:extLst>
              <a:ext uri="{FF2B5EF4-FFF2-40B4-BE49-F238E27FC236}">
                <a16:creationId xmlns:a16="http://schemas.microsoft.com/office/drawing/2014/main" id="{6EDC25AC-D86E-44D9-9410-BF44595CDA77}"/>
              </a:ext>
            </a:extLst>
          </p:cNvPr>
          <p:cNvPicPr>
            <a:picLocks noChangeAspect="1"/>
          </p:cNvPicPr>
          <p:nvPr/>
        </p:nvPicPr>
        <p:blipFill rotWithShape="1">
          <a:blip r:embed="rId2">
            <a:extLst>
              <a:ext uri="{28A0092B-C50C-407E-A947-70E740481C1C}">
                <a14:useLocalDpi xmlns:a14="http://schemas.microsoft.com/office/drawing/2010/main" val="0"/>
              </a:ext>
            </a:extLst>
          </a:blip>
          <a:srcRect l="19141" t="22984" r="9609" b="9547"/>
          <a:stretch/>
        </p:blipFill>
        <p:spPr>
          <a:xfrm>
            <a:off x="0" y="307473"/>
            <a:ext cx="12192000" cy="6243053"/>
          </a:xfrm>
          <a:prstGeom prst="rect">
            <a:avLst/>
          </a:prstGeom>
        </p:spPr>
      </p:pic>
    </p:spTree>
    <p:extLst>
      <p:ext uri="{BB962C8B-B14F-4D97-AF65-F5344CB8AC3E}">
        <p14:creationId xmlns:p14="http://schemas.microsoft.com/office/powerpoint/2010/main" val="3659931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22BF88-348B-4F45-B9B8-6C815EAF010D}"/>
              </a:ext>
            </a:extLst>
          </p:cNvPr>
          <p:cNvSpPr>
            <a:spLocks noGrp="1"/>
          </p:cNvSpPr>
          <p:nvPr>
            <p:ph type="title"/>
          </p:nvPr>
        </p:nvSpPr>
        <p:spPr/>
        <p:txBody>
          <a:bodyPr/>
          <a:lstStyle/>
          <a:p>
            <a:r>
              <a:rPr lang="en-US" dirty="0"/>
              <a:t>Current opioid overdose crisis</a:t>
            </a:r>
            <a:r>
              <a:rPr lang="cs-CZ" dirty="0"/>
              <a:t> (USA)</a:t>
            </a:r>
            <a:endParaRPr lang="en-US" dirty="0"/>
          </a:p>
        </p:txBody>
      </p:sp>
      <p:sp>
        <p:nvSpPr>
          <p:cNvPr id="3" name="Zástupný obsah 2">
            <a:extLst>
              <a:ext uri="{FF2B5EF4-FFF2-40B4-BE49-F238E27FC236}">
                <a16:creationId xmlns:a16="http://schemas.microsoft.com/office/drawing/2014/main" id="{485FD62E-D352-4606-A5E8-B451C7F017B7}"/>
              </a:ext>
            </a:extLst>
          </p:cNvPr>
          <p:cNvSpPr>
            <a:spLocks noGrp="1"/>
          </p:cNvSpPr>
          <p:nvPr>
            <p:ph idx="1"/>
          </p:nvPr>
        </p:nvSpPr>
        <p:spPr>
          <a:xfrm>
            <a:off x="838200" y="1825625"/>
            <a:ext cx="10515600" cy="4667250"/>
          </a:xfrm>
        </p:spPr>
        <p:txBody>
          <a:bodyPr>
            <a:normAutofit fontScale="85000" lnSpcReduction="20000"/>
          </a:bodyPr>
          <a:lstStyle/>
          <a:p>
            <a:r>
              <a:rPr lang="en-GB" dirty="0"/>
              <a:t>In 2017, 47000 Americans died on opioid overdose</a:t>
            </a:r>
          </a:p>
          <a:p>
            <a:r>
              <a:rPr lang="en-US" dirty="0"/>
              <a:t>Increase from 2016 is 30% overall, 70% in Midwest area, 50% in large cities</a:t>
            </a:r>
          </a:p>
          <a:p>
            <a:r>
              <a:rPr lang="cs-CZ" dirty="0"/>
              <a:t>25%</a:t>
            </a:r>
            <a:r>
              <a:rPr lang="en-GB" dirty="0"/>
              <a:t> of patients prescribed opioids for chronic pain misuse them</a:t>
            </a:r>
            <a:endParaRPr lang="cs-CZ" dirty="0"/>
          </a:p>
          <a:p>
            <a:r>
              <a:rPr lang="en-GB" dirty="0"/>
              <a:t>Between 8 and 12 </a:t>
            </a:r>
            <a:r>
              <a:rPr lang="cs-CZ" dirty="0"/>
              <a:t>%</a:t>
            </a:r>
            <a:r>
              <a:rPr lang="en-GB" dirty="0"/>
              <a:t> develop an opioid use disorder</a:t>
            </a:r>
            <a:endParaRPr lang="cs-CZ" dirty="0"/>
          </a:p>
          <a:p>
            <a:r>
              <a:rPr lang="en-GB" dirty="0"/>
              <a:t>An estimated 4 to 6 </a:t>
            </a:r>
            <a:r>
              <a:rPr lang="cs-CZ" dirty="0"/>
              <a:t>%</a:t>
            </a:r>
            <a:r>
              <a:rPr lang="en-GB" dirty="0"/>
              <a:t> who misuse prescription opioids transition to heroin</a:t>
            </a:r>
            <a:endParaRPr lang="cs-CZ" dirty="0"/>
          </a:p>
          <a:p>
            <a:r>
              <a:rPr lang="en-GB" dirty="0"/>
              <a:t>About 80 </a:t>
            </a:r>
            <a:r>
              <a:rPr lang="cs-CZ" dirty="0"/>
              <a:t>% </a:t>
            </a:r>
            <a:r>
              <a:rPr lang="en-GB" dirty="0"/>
              <a:t>of people who use heroin first misused prescription opioids</a:t>
            </a:r>
            <a:endParaRPr lang="cs-CZ" dirty="0"/>
          </a:p>
          <a:p>
            <a:r>
              <a:rPr lang="cs-CZ" dirty="0"/>
              <a:t>https://www.youtube.com/watch?v=BG70kTLfS7w</a:t>
            </a:r>
          </a:p>
          <a:p>
            <a:r>
              <a:rPr lang="en-GB" dirty="0"/>
              <a:t>Cause of the problem: massive increase in prescription of opioid painkillers since 90s</a:t>
            </a:r>
            <a:r>
              <a:rPr lang="cs-CZ" dirty="0"/>
              <a:t> – </a:t>
            </a:r>
            <a:r>
              <a:rPr lang="en-US" dirty="0"/>
              <a:t>believe that every pain should be avoided/treated, believe that prescript opioids are not addictive</a:t>
            </a:r>
            <a:endParaRPr lang="cs-CZ" dirty="0"/>
          </a:p>
          <a:p>
            <a:r>
              <a:rPr lang="en-GB" dirty="0"/>
              <a:t>Solution? Change our attitude towards pain, other pain management strategies (e.g. psychological), more accessible anti-overdose drugs (e.g. Naloxone in form of spray in emergency and police cars).</a:t>
            </a:r>
          </a:p>
        </p:txBody>
      </p:sp>
    </p:spTree>
    <p:extLst>
      <p:ext uri="{BB962C8B-B14F-4D97-AF65-F5344CB8AC3E}">
        <p14:creationId xmlns:p14="http://schemas.microsoft.com/office/powerpoint/2010/main" val="3630694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Study Links Drug Maker Gifts for Doctors to More Overdose Deaths - The New York Times - Mozilla Firefox">
            <a:extLst>
              <a:ext uri="{FF2B5EF4-FFF2-40B4-BE49-F238E27FC236}">
                <a16:creationId xmlns:a16="http://schemas.microsoft.com/office/drawing/2014/main" id="{FF8EF9A2-75C0-4E59-AEC3-309F6029BC6B}"/>
              </a:ext>
            </a:extLst>
          </p:cNvPr>
          <p:cNvPicPr>
            <a:picLocks noChangeAspect="1"/>
          </p:cNvPicPr>
          <p:nvPr/>
        </p:nvPicPr>
        <p:blipFill rotWithShape="1">
          <a:blip r:embed="rId2">
            <a:extLst>
              <a:ext uri="{28A0092B-C50C-407E-A947-70E740481C1C}">
                <a14:useLocalDpi xmlns:a14="http://schemas.microsoft.com/office/drawing/2010/main" val="0"/>
              </a:ext>
            </a:extLst>
          </a:blip>
          <a:srcRect l="27578" t="12582" r="28282" b="5792"/>
          <a:stretch/>
        </p:blipFill>
        <p:spPr>
          <a:xfrm>
            <a:off x="6911681" y="110830"/>
            <a:ext cx="5070769" cy="5070769"/>
          </a:xfrm>
          <a:prstGeom prst="rect">
            <a:avLst/>
          </a:prstGeom>
        </p:spPr>
      </p:pic>
      <p:pic>
        <p:nvPicPr>
          <p:cNvPr id="5" name="Obrázek 4" descr="Sacklers Directed Efforts to Mislead Public About OxyContin, Court Filing Claims - The New York Times - Mozilla Firefox">
            <a:extLst>
              <a:ext uri="{FF2B5EF4-FFF2-40B4-BE49-F238E27FC236}">
                <a16:creationId xmlns:a16="http://schemas.microsoft.com/office/drawing/2014/main" id="{4C3BCFD8-B3F1-46C9-A67A-5FDA5DE91F70}"/>
              </a:ext>
            </a:extLst>
          </p:cNvPr>
          <p:cNvPicPr>
            <a:picLocks noChangeAspect="1"/>
          </p:cNvPicPr>
          <p:nvPr/>
        </p:nvPicPr>
        <p:blipFill rotWithShape="1">
          <a:blip r:embed="rId3">
            <a:extLst>
              <a:ext uri="{28A0092B-C50C-407E-A947-70E740481C1C}">
                <a14:useLocalDpi xmlns:a14="http://schemas.microsoft.com/office/drawing/2010/main" val="0"/>
              </a:ext>
            </a:extLst>
          </a:blip>
          <a:srcRect l="29687" t="12005" r="31094" b="6369"/>
          <a:stretch/>
        </p:blipFill>
        <p:spPr>
          <a:xfrm>
            <a:off x="209550" y="110831"/>
            <a:ext cx="4781550" cy="5381625"/>
          </a:xfrm>
          <a:prstGeom prst="rect">
            <a:avLst/>
          </a:prstGeom>
        </p:spPr>
      </p:pic>
      <p:pic>
        <p:nvPicPr>
          <p:cNvPr id="7" name="Obrázek 6" descr="Sacklers Directed Efforts to Mislead Public About OxyContin, Court Filing Claims - The New York Times - Mozilla Firefox">
            <a:extLst>
              <a:ext uri="{FF2B5EF4-FFF2-40B4-BE49-F238E27FC236}">
                <a16:creationId xmlns:a16="http://schemas.microsoft.com/office/drawing/2014/main" id="{1DBD8AB1-7CC0-411B-9E3A-17AF2E0A98E6}"/>
              </a:ext>
            </a:extLst>
          </p:cNvPr>
          <p:cNvPicPr>
            <a:picLocks noChangeAspect="1"/>
          </p:cNvPicPr>
          <p:nvPr/>
        </p:nvPicPr>
        <p:blipFill rotWithShape="1">
          <a:blip r:embed="rId4">
            <a:extLst>
              <a:ext uri="{28A0092B-C50C-407E-A947-70E740481C1C}">
                <a14:useLocalDpi xmlns:a14="http://schemas.microsoft.com/office/drawing/2010/main" val="0"/>
              </a:ext>
            </a:extLst>
          </a:blip>
          <a:srcRect l="23672" t="38154" r="25703" b="28328"/>
          <a:stretch/>
        </p:blipFill>
        <p:spPr>
          <a:xfrm>
            <a:off x="2750966" y="5338762"/>
            <a:ext cx="3933825" cy="1408407"/>
          </a:xfrm>
          <a:prstGeom prst="rect">
            <a:avLst/>
          </a:prstGeom>
        </p:spPr>
      </p:pic>
    </p:spTree>
    <p:extLst>
      <p:ext uri="{BB962C8B-B14F-4D97-AF65-F5344CB8AC3E}">
        <p14:creationId xmlns:p14="http://schemas.microsoft.com/office/powerpoint/2010/main" val="816964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F194C44-FD45-431D-A3BC-67A4F533725A}"/>
              </a:ext>
            </a:extLst>
          </p:cNvPr>
          <p:cNvSpPr>
            <a:spLocks noGrp="1"/>
          </p:cNvSpPr>
          <p:nvPr>
            <p:ph idx="1"/>
          </p:nvPr>
        </p:nvSpPr>
        <p:spPr/>
        <p:txBody>
          <a:bodyPr/>
          <a:lstStyle/>
          <a:p>
            <a:r>
              <a:rPr lang="en-GB" dirty="0"/>
              <a:t>Heroin attempt to quit</a:t>
            </a:r>
            <a:r>
              <a:rPr lang="cs-CZ" dirty="0"/>
              <a:t> and relaps </a:t>
            </a:r>
            <a:r>
              <a:rPr lang="cs-CZ" dirty="0" err="1"/>
              <a:t>effect</a:t>
            </a:r>
            <a:endParaRPr lang="en-GB" dirty="0"/>
          </a:p>
          <a:p>
            <a:pPr marL="0" indent="0">
              <a:buNone/>
            </a:pPr>
            <a:r>
              <a:rPr lang="cs-CZ" dirty="0">
                <a:hlinkClick r:id="rId2"/>
              </a:rPr>
              <a:t>https://www.youtube.com/watch?v=pm4fsi6OvFI</a:t>
            </a:r>
            <a:endParaRPr lang="cs-CZ" dirty="0"/>
          </a:p>
          <a:p>
            <a:pPr marL="0" indent="0">
              <a:buNone/>
            </a:pPr>
            <a:r>
              <a:rPr lang="cs-CZ" dirty="0"/>
              <a:t>https://www.youtube.com/watch?v=7RoMaS1pzOE</a:t>
            </a:r>
          </a:p>
          <a:p>
            <a:r>
              <a:rPr lang="en-GB" dirty="0"/>
              <a:t>Heroin overdose</a:t>
            </a:r>
          </a:p>
          <a:p>
            <a:pPr marL="0" indent="0">
              <a:buNone/>
            </a:pPr>
            <a:r>
              <a:rPr lang="cs-CZ" dirty="0">
                <a:hlinkClick r:id="rId3"/>
              </a:rPr>
              <a:t>https://www.youtube.com/watch?v=v6uBkJSbQO0</a:t>
            </a:r>
            <a:endParaRPr lang="cs-CZ" dirty="0"/>
          </a:p>
          <a:p>
            <a:r>
              <a:rPr lang="en-GB" dirty="0"/>
              <a:t>Heroin withdrawal</a:t>
            </a:r>
          </a:p>
          <a:p>
            <a:pPr marL="0" indent="0">
              <a:buNone/>
            </a:pPr>
            <a:r>
              <a:rPr lang="cs-CZ" dirty="0"/>
              <a:t>https://www.youtube.com/watch?v=KYAmt9WRoNo</a:t>
            </a:r>
          </a:p>
          <a:p>
            <a:endParaRPr lang="en-GB" dirty="0"/>
          </a:p>
        </p:txBody>
      </p:sp>
    </p:spTree>
    <p:extLst>
      <p:ext uri="{BB962C8B-B14F-4D97-AF65-F5344CB8AC3E}">
        <p14:creationId xmlns:p14="http://schemas.microsoft.com/office/powerpoint/2010/main" val="363938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9D4E28-697B-4A96-8572-1A06BFC20DFA}"/>
              </a:ext>
            </a:extLst>
          </p:cNvPr>
          <p:cNvSpPr>
            <a:spLocks noGrp="1"/>
          </p:cNvSpPr>
          <p:nvPr>
            <p:ph type="title"/>
          </p:nvPr>
        </p:nvSpPr>
        <p:spPr/>
        <p:txBody>
          <a:bodyPr/>
          <a:lstStyle/>
          <a:p>
            <a:r>
              <a:rPr lang="en-GB" dirty="0"/>
              <a:t>effect</a:t>
            </a:r>
          </a:p>
        </p:txBody>
      </p:sp>
      <p:sp>
        <p:nvSpPr>
          <p:cNvPr id="3" name="Zástupný symbol pro obsah 2">
            <a:extLst>
              <a:ext uri="{FF2B5EF4-FFF2-40B4-BE49-F238E27FC236}">
                <a16:creationId xmlns:a16="http://schemas.microsoft.com/office/drawing/2014/main" id="{64522347-E36F-4B47-89C6-1BD172DB1E75}"/>
              </a:ext>
            </a:extLst>
          </p:cNvPr>
          <p:cNvSpPr>
            <a:spLocks noGrp="1"/>
          </p:cNvSpPr>
          <p:nvPr>
            <p:ph idx="1"/>
          </p:nvPr>
        </p:nvSpPr>
        <p:spPr/>
        <p:txBody>
          <a:bodyPr>
            <a:normAutofit fontScale="92500"/>
          </a:bodyPr>
          <a:lstStyle/>
          <a:p>
            <a:r>
              <a:rPr lang="en-GB" dirty="0"/>
              <a:t>If eaten (chew coca leaves, drink as tea), effect comes slowly and is less potent (most of cocaine degrade by stomach acid)</a:t>
            </a:r>
          </a:p>
          <a:p>
            <a:r>
              <a:rPr lang="en-GB" dirty="0"/>
              <a:t>If snorted (most common), effect comes in couple of minutes, plateaus in 20 minutes and comes down in 60 minutes. Party drug – often it is taken several times during night or as </a:t>
            </a:r>
            <a:r>
              <a:rPr lang="en-GB" dirty="0" err="1"/>
              <a:t>multidose</a:t>
            </a:r>
            <a:endParaRPr lang="en-GB" dirty="0"/>
          </a:p>
          <a:p>
            <a:r>
              <a:rPr lang="en-GB" dirty="0"/>
              <a:t>If smoked (crack cocaine) the effect comes in a dozen of seconds. Effect is short (2-3 minutes) but powerful</a:t>
            </a:r>
          </a:p>
          <a:p>
            <a:r>
              <a:rPr lang="en-GB" dirty="0"/>
              <a:t>Injection, although the fastest, it is less common </a:t>
            </a:r>
          </a:p>
          <a:p>
            <a:r>
              <a:rPr lang="en-GB" dirty="0"/>
              <a:t>Smoked and injected is not only faster, but also stronger and more addictive (general rule – the faster the effect comes, the more addictive)</a:t>
            </a:r>
          </a:p>
        </p:txBody>
      </p:sp>
    </p:spTree>
    <p:extLst>
      <p:ext uri="{BB962C8B-B14F-4D97-AF65-F5344CB8AC3E}">
        <p14:creationId xmlns:p14="http://schemas.microsoft.com/office/powerpoint/2010/main" val="156381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30D6F6-2475-43CB-8824-2BC1D28BDBCA}"/>
              </a:ext>
            </a:extLst>
          </p:cNvPr>
          <p:cNvSpPr>
            <a:spLocks noGrp="1"/>
          </p:cNvSpPr>
          <p:nvPr>
            <p:ph type="title"/>
          </p:nvPr>
        </p:nvSpPr>
        <p:spPr/>
        <p:txBody>
          <a:bodyPr/>
          <a:lstStyle/>
          <a:p>
            <a:r>
              <a:rPr lang="en-GB" dirty="0"/>
              <a:t>effect</a:t>
            </a:r>
          </a:p>
        </p:txBody>
      </p:sp>
      <p:sp>
        <p:nvSpPr>
          <p:cNvPr id="3" name="Zástupný symbol pro obsah 2">
            <a:extLst>
              <a:ext uri="{FF2B5EF4-FFF2-40B4-BE49-F238E27FC236}">
                <a16:creationId xmlns:a16="http://schemas.microsoft.com/office/drawing/2014/main" id="{17B9343D-528B-4F11-9E59-7F97ED80078C}"/>
              </a:ext>
            </a:extLst>
          </p:cNvPr>
          <p:cNvSpPr>
            <a:spLocks noGrp="1"/>
          </p:cNvSpPr>
          <p:nvPr>
            <p:ph idx="1"/>
          </p:nvPr>
        </p:nvSpPr>
        <p:spPr>
          <a:xfrm>
            <a:off x="838200" y="1470517"/>
            <a:ext cx="10515600" cy="5276511"/>
          </a:xfrm>
        </p:spPr>
        <p:txBody>
          <a:bodyPr>
            <a:normAutofit fontScale="70000" lnSpcReduction="20000"/>
          </a:bodyPr>
          <a:lstStyle/>
          <a:p>
            <a:r>
              <a:rPr lang="en-GB" b="1" dirty="0"/>
              <a:t>Positive and desired</a:t>
            </a:r>
          </a:p>
          <a:p>
            <a:pPr marL="0" indent="0">
              <a:buNone/>
            </a:pPr>
            <a:r>
              <a:rPr lang="en-GB" dirty="0"/>
              <a:t>Euphoria, mood lift</a:t>
            </a:r>
          </a:p>
          <a:p>
            <a:pPr marL="0" indent="0">
              <a:buNone/>
            </a:pPr>
            <a:r>
              <a:rPr lang="en-GB" dirty="0"/>
              <a:t>Physical and mental boost</a:t>
            </a:r>
          </a:p>
          <a:p>
            <a:pPr marL="0" indent="0">
              <a:buNone/>
            </a:pPr>
            <a:r>
              <a:rPr lang="en-GB" dirty="0"/>
              <a:t>Increased sexual stimulation</a:t>
            </a:r>
          </a:p>
          <a:p>
            <a:pPr marL="0" indent="0">
              <a:buNone/>
            </a:pPr>
            <a:r>
              <a:rPr lang="en-GB" dirty="0"/>
              <a:t>Appetite suppression</a:t>
            </a:r>
          </a:p>
          <a:p>
            <a:r>
              <a:rPr lang="en-GB" b="1" dirty="0"/>
              <a:t>Neutral </a:t>
            </a:r>
          </a:p>
          <a:p>
            <a:pPr marL="0" indent="0">
              <a:buNone/>
            </a:pPr>
            <a:r>
              <a:rPr lang="en-GB" dirty="0"/>
              <a:t>Increased blood pressure, heat rate and body temperature, significant weight loss over time</a:t>
            </a:r>
          </a:p>
          <a:p>
            <a:r>
              <a:rPr lang="en-GB" b="1" dirty="0"/>
              <a:t>Negative and undesired</a:t>
            </a:r>
          </a:p>
          <a:p>
            <a:pPr marL="0" indent="0">
              <a:buNone/>
            </a:pPr>
            <a:r>
              <a:rPr lang="en-GB" dirty="0"/>
              <a:t>Dry mouth, sensation of throat closing</a:t>
            </a:r>
          </a:p>
          <a:p>
            <a:pPr marL="0" indent="0">
              <a:buNone/>
            </a:pPr>
            <a:r>
              <a:rPr lang="en-GB" dirty="0"/>
              <a:t>Insomnia</a:t>
            </a:r>
          </a:p>
          <a:p>
            <a:pPr marL="0" indent="0">
              <a:buNone/>
            </a:pPr>
            <a:r>
              <a:rPr lang="en-GB" dirty="0"/>
              <a:t>Rapid mood swings and emotional instability</a:t>
            </a:r>
          </a:p>
          <a:p>
            <a:pPr marL="0" indent="0">
              <a:buNone/>
            </a:pPr>
            <a:r>
              <a:rPr lang="en-GB" dirty="0"/>
              <a:t>Anxiety, panic, paranoia</a:t>
            </a:r>
          </a:p>
          <a:p>
            <a:pPr marL="0" indent="0">
              <a:buNone/>
            </a:pPr>
            <a:r>
              <a:rPr lang="en-GB" dirty="0"/>
              <a:t>Sensation of insect crawling (and consequent skin damage from scratching)</a:t>
            </a:r>
          </a:p>
          <a:p>
            <a:pPr marL="0" indent="0">
              <a:buNone/>
            </a:pPr>
            <a:r>
              <a:rPr lang="en-GB" dirty="0"/>
              <a:t>Strong psychological need to take more</a:t>
            </a:r>
          </a:p>
          <a:p>
            <a:pPr marL="0" indent="0">
              <a:buNone/>
            </a:pPr>
            <a:r>
              <a:rPr lang="en-GB" dirty="0"/>
              <a:t>Destroyed nose mucosa in long term use of powder; burn lips and destroyed lungs in crack cocaine</a:t>
            </a:r>
          </a:p>
          <a:p>
            <a:pPr marL="0" indent="0">
              <a:buNone/>
            </a:pPr>
            <a:endParaRPr lang="en-GB" dirty="0"/>
          </a:p>
        </p:txBody>
      </p:sp>
    </p:spTree>
    <p:extLst>
      <p:ext uri="{BB962C8B-B14F-4D97-AF65-F5344CB8AC3E}">
        <p14:creationId xmlns:p14="http://schemas.microsoft.com/office/powerpoint/2010/main" val="408698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905F9A-BD4F-4D0F-A6F2-773202FB7FC8}"/>
              </a:ext>
            </a:extLst>
          </p:cNvPr>
          <p:cNvSpPr>
            <a:spLocks noGrp="1"/>
          </p:cNvSpPr>
          <p:nvPr>
            <p:ph type="title"/>
          </p:nvPr>
        </p:nvSpPr>
        <p:spPr/>
        <p:txBody>
          <a:bodyPr/>
          <a:lstStyle/>
          <a:p>
            <a:r>
              <a:rPr lang="en-GB" dirty="0"/>
              <a:t>effect - overdose</a:t>
            </a:r>
          </a:p>
        </p:txBody>
      </p:sp>
      <p:sp>
        <p:nvSpPr>
          <p:cNvPr id="3" name="Zástupný symbol pro obsah 2">
            <a:extLst>
              <a:ext uri="{FF2B5EF4-FFF2-40B4-BE49-F238E27FC236}">
                <a16:creationId xmlns:a16="http://schemas.microsoft.com/office/drawing/2014/main" id="{1B0218D6-0FE3-40E4-8375-B7A156DA42B4}"/>
              </a:ext>
            </a:extLst>
          </p:cNvPr>
          <p:cNvSpPr>
            <a:spLocks noGrp="1"/>
          </p:cNvSpPr>
          <p:nvPr>
            <p:ph idx="1"/>
          </p:nvPr>
        </p:nvSpPr>
        <p:spPr/>
        <p:txBody>
          <a:bodyPr>
            <a:normAutofit fontScale="92500" lnSpcReduction="20000"/>
          </a:bodyPr>
          <a:lstStyle/>
          <a:p>
            <a:r>
              <a:rPr lang="en-GB" dirty="0"/>
              <a:t>Heart arrhythmia, heart attack (and consequent death)</a:t>
            </a:r>
          </a:p>
          <a:p>
            <a:r>
              <a:rPr lang="en-GB" dirty="0"/>
              <a:t>Overheating (and consequent death)</a:t>
            </a:r>
          </a:p>
          <a:p>
            <a:r>
              <a:rPr lang="en-GB" dirty="0"/>
              <a:t>Acute psychosis- anxiety, paranoia, fear</a:t>
            </a:r>
          </a:p>
          <a:p>
            <a:r>
              <a:rPr lang="en-GB" dirty="0"/>
              <a:t>Extreme aggression</a:t>
            </a:r>
          </a:p>
          <a:p>
            <a:r>
              <a:rPr lang="en-GB" dirty="0"/>
              <a:t>Rhabdomyolysis – muscle fibre degradation and consequent kidney failure (and consequent death)</a:t>
            </a:r>
          </a:p>
          <a:p>
            <a:endParaRPr lang="en-GB" dirty="0"/>
          </a:p>
          <a:p>
            <a:r>
              <a:rPr lang="en-GB" dirty="0"/>
              <a:t>Overdose often happen when cocaine is taken together with other stimulants and alcohol (creates </a:t>
            </a:r>
            <a:r>
              <a:rPr lang="en-GB" dirty="0" err="1"/>
              <a:t>cocaethylene</a:t>
            </a:r>
            <a:r>
              <a:rPr lang="en-GB" dirty="0"/>
              <a:t> that lasts longer in body plus synergic effect)</a:t>
            </a:r>
          </a:p>
          <a:p>
            <a:r>
              <a:rPr lang="en-GB" dirty="0"/>
              <a:t>If one is overdosed – keep cooling the body, sedatives like diazepam may help too</a:t>
            </a:r>
          </a:p>
          <a:p>
            <a:pPr marL="0" indent="0">
              <a:buNone/>
            </a:pPr>
            <a:endParaRPr lang="en-GB" dirty="0"/>
          </a:p>
        </p:txBody>
      </p:sp>
    </p:spTree>
    <p:extLst>
      <p:ext uri="{BB962C8B-B14F-4D97-AF65-F5344CB8AC3E}">
        <p14:creationId xmlns:p14="http://schemas.microsoft.com/office/powerpoint/2010/main" val="408131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2C14B7-81A1-4CFA-943B-05E2B40022EB}"/>
              </a:ext>
            </a:extLst>
          </p:cNvPr>
          <p:cNvSpPr>
            <a:spLocks noGrp="1"/>
          </p:cNvSpPr>
          <p:nvPr>
            <p:ph type="title"/>
          </p:nvPr>
        </p:nvSpPr>
        <p:spPr/>
        <p:txBody>
          <a:bodyPr/>
          <a:lstStyle/>
          <a:p>
            <a:r>
              <a:rPr lang="en-GB" dirty="0"/>
              <a:t>addiction</a:t>
            </a:r>
          </a:p>
        </p:txBody>
      </p:sp>
      <p:sp>
        <p:nvSpPr>
          <p:cNvPr id="3" name="Zástupný symbol pro obsah 2">
            <a:extLst>
              <a:ext uri="{FF2B5EF4-FFF2-40B4-BE49-F238E27FC236}">
                <a16:creationId xmlns:a16="http://schemas.microsoft.com/office/drawing/2014/main" id="{5094A5BC-3FAA-42AA-8571-AAF4F74EB910}"/>
              </a:ext>
            </a:extLst>
          </p:cNvPr>
          <p:cNvSpPr>
            <a:spLocks noGrp="1"/>
          </p:cNvSpPr>
          <p:nvPr>
            <p:ph idx="1"/>
          </p:nvPr>
        </p:nvSpPr>
        <p:spPr/>
        <p:txBody>
          <a:bodyPr>
            <a:normAutofit fontScale="70000" lnSpcReduction="20000"/>
          </a:bodyPr>
          <a:lstStyle/>
          <a:p>
            <a:r>
              <a:rPr lang="en-GB" dirty="0"/>
              <a:t>Highly addictive</a:t>
            </a:r>
          </a:p>
          <a:p>
            <a:r>
              <a:rPr lang="en-GB" dirty="0"/>
              <a:t>There is no physical dependency and physical withdrawal</a:t>
            </a:r>
          </a:p>
          <a:p>
            <a:r>
              <a:rPr lang="en-GB" dirty="0"/>
              <a:t>Psychological withdrawal  does exist (excessive appetite, anxiety, excessive sleepiness, tiredness. Worst withdrawal so called “crash” – suicidal tendencies	</a:t>
            </a:r>
          </a:p>
          <a:p>
            <a:r>
              <a:rPr lang="en-GB" dirty="0"/>
              <a:t>Tolerance is built quickly, but is</a:t>
            </a:r>
            <a:r>
              <a:rPr lang="cs-CZ" dirty="0"/>
              <a:t> </a:t>
            </a:r>
            <a:r>
              <a:rPr lang="en-GB" dirty="0"/>
              <a:t>levelled also rather quickly</a:t>
            </a:r>
          </a:p>
          <a:p>
            <a:r>
              <a:rPr lang="en-GB" dirty="0"/>
              <a:t>Treatment can be almost only psychological (therapy)</a:t>
            </a:r>
          </a:p>
          <a:p>
            <a:endParaRPr lang="en-GB" dirty="0"/>
          </a:p>
          <a:p>
            <a:r>
              <a:rPr lang="en-GB" dirty="0"/>
              <a:t>About 5% of European population ever tried cocaine, about 1% used cocaine in the last year (2% in population under 35)</a:t>
            </a:r>
            <a:r>
              <a:rPr lang="cs-CZ" dirty="0"/>
              <a:t> and </a:t>
            </a:r>
            <a:r>
              <a:rPr lang="en-GB" dirty="0"/>
              <a:t>between</a:t>
            </a:r>
            <a:r>
              <a:rPr lang="cs-CZ" dirty="0"/>
              <a:t> 0.3-0.6% are risk </a:t>
            </a:r>
            <a:r>
              <a:rPr lang="en-US" dirty="0"/>
              <a:t>users</a:t>
            </a:r>
            <a:r>
              <a:rPr lang="cs-CZ" dirty="0"/>
              <a:t>.</a:t>
            </a:r>
            <a:endParaRPr lang="en-GB" dirty="0"/>
          </a:p>
          <a:p>
            <a:r>
              <a:rPr lang="en-GB" dirty="0"/>
              <a:t>Males prefer cocaine much more (about 3 times more likely to try compared to females)</a:t>
            </a:r>
          </a:p>
          <a:p>
            <a:r>
              <a:rPr lang="en-GB" dirty="0"/>
              <a:t>Rather expensive and thus more used in rich places like London</a:t>
            </a:r>
            <a:r>
              <a:rPr lang="cs-CZ" dirty="0"/>
              <a:t> </a:t>
            </a:r>
            <a:r>
              <a:rPr lang="en-GB" dirty="0"/>
              <a:t>or party cities like </a:t>
            </a:r>
            <a:r>
              <a:rPr lang="cs-CZ" dirty="0"/>
              <a:t>Barcelona</a:t>
            </a:r>
            <a:endParaRPr lang="en-GB" dirty="0"/>
          </a:p>
          <a:p>
            <a:r>
              <a:rPr lang="en-GB" dirty="0"/>
              <a:t>Usage is currently on the raise (after decade of lower use)</a:t>
            </a:r>
            <a:endParaRPr lang="cs-CZ" dirty="0"/>
          </a:p>
          <a:p>
            <a:r>
              <a:rPr lang="en-GB" dirty="0"/>
              <a:t>Rich risk group reports powder cocaine usage with alcohol and cannabis, poorer risk group reports usage of crack cocaine (often injected) with use of heroin</a:t>
            </a:r>
          </a:p>
          <a:p>
            <a:endParaRPr lang="en-GB" dirty="0"/>
          </a:p>
        </p:txBody>
      </p:sp>
    </p:spTree>
    <p:extLst>
      <p:ext uri="{BB962C8B-B14F-4D97-AF65-F5344CB8AC3E}">
        <p14:creationId xmlns:p14="http://schemas.microsoft.com/office/powerpoint/2010/main" val="48674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European Drug Report. Trends and Developments. 2018 - 20181816_TDAT18001ENN_PDF.pdf - Mozilla Firefox">
            <a:extLst>
              <a:ext uri="{FF2B5EF4-FFF2-40B4-BE49-F238E27FC236}">
                <a16:creationId xmlns:a16="http://schemas.microsoft.com/office/drawing/2014/main" id="{26C3F5B6-1C56-4BD1-8CBE-3B17DDF93A6A}"/>
              </a:ext>
            </a:extLst>
          </p:cNvPr>
          <p:cNvPicPr>
            <a:picLocks noChangeAspect="1"/>
          </p:cNvPicPr>
          <p:nvPr/>
        </p:nvPicPr>
        <p:blipFill rotWithShape="1">
          <a:blip r:embed="rId2">
            <a:extLst>
              <a:ext uri="{28A0092B-C50C-407E-A947-70E740481C1C}">
                <a14:useLocalDpi xmlns:a14="http://schemas.microsoft.com/office/drawing/2010/main" val="0"/>
              </a:ext>
            </a:extLst>
          </a:blip>
          <a:srcRect l="16954" t="23562" r="4062" b="5936"/>
          <a:stretch/>
        </p:blipFill>
        <p:spPr>
          <a:xfrm>
            <a:off x="0" y="600074"/>
            <a:ext cx="12192000" cy="5884961"/>
          </a:xfrm>
          <a:prstGeom prst="rect">
            <a:avLst/>
          </a:prstGeom>
        </p:spPr>
      </p:pic>
    </p:spTree>
    <p:extLst>
      <p:ext uri="{BB962C8B-B14F-4D97-AF65-F5344CB8AC3E}">
        <p14:creationId xmlns:p14="http://schemas.microsoft.com/office/powerpoint/2010/main" val="49018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90B405-7A50-43E6-928F-824085E4E5A2}"/>
              </a:ext>
            </a:extLst>
          </p:cNvPr>
          <p:cNvSpPr>
            <a:spLocks noGrp="1"/>
          </p:cNvSpPr>
          <p:nvPr>
            <p:ph type="title"/>
          </p:nvPr>
        </p:nvSpPr>
        <p:spPr/>
        <p:txBody>
          <a:bodyPr/>
          <a:lstStyle/>
          <a:p>
            <a:r>
              <a:rPr lang="en-GB" dirty="0"/>
              <a:t>AMPHETAMINES</a:t>
            </a:r>
          </a:p>
        </p:txBody>
      </p:sp>
      <p:sp>
        <p:nvSpPr>
          <p:cNvPr id="3" name="Zástupný symbol pro obsah 2">
            <a:extLst>
              <a:ext uri="{FF2B5EF4-FFF2-40B4-BE49-F238E27FC236}">
                <a16:creationId xmlns:a16="http://schemas.microsoft.com/office/drawing/2014/main" id="{0CE29EDD-3BE4-4739-94EA-40E5DB781452}"/>
              </a:ext>
            </a:extLst>
          </p:cNvPr>
          <p:cNvSpPr>
            <a:spLocks noGrp="1"/>
          </p:cNvSpPr>
          <p:nvPr>
            <p:ph idx="1"/>
          </p:nvPr>
        </p:nvSpPr>
        <p:spPr>
          <a:xfrm>
            <a:off x="838199" y="1355924"/>
            <a:ext cx="10963275" cy="5353414"/>
          </a:xfrm>
        </p:spPr>
        <p:txBody>
          <a:bodyPr>
            <a:normAutofit lnSpcReduction="10000"/>
          </a:bodyPr>
          <a:lstStyle/>
          <a:p>
            <a:r>
              <a:rPr lang="en-GB" sz="1800" dirty="0"/>
              <a:t>Meth – crystal, ice, </a:t>
            </a:r>
            <a:r>
              <a:rPr lang="en-GB" sz="1800" dirty="0" err="1"/>
              <a:t>pervitin</a:t>
            </a:r>
            <a:r>
              <a:rPr lang="en-GB" sz="1800" dirty="0"/>
              <a:t>. Usually </a:t>
            </a:r>
            <a:r>
              <a:rPr lang="en-GB" sz="1800" dirty="0" err="1"/>
              <a:t>injeckted</a:t>
            </a:r>
            <a:r>
              <a:rPr lang="cs-CZ" sz="1800" dirty="0"/>
              <a:t>, </a:t>
            </a:r>
            <a:r>
              <a:rPr lang="en-GB" sz="1800" dirty="0"/>
              <a:t>smoked (vaporized) and inhaled. Only pure material can grow crystals</a:t>
            </a:r>
          </a:p>
          <a:p>
            <a:endParaRPr lang="en-GB" sz="1800" dirty="0"/>
          </a:p>
          <a:p>
            <a:endParaRPr lang="en-GB" sz="1800" dirty="0"/>
          </a:p>
          <a:p>
            <a:endParaRPr lang="en-GB" sz="1800" dirty="0"/>
          </a:p>
          <a:p>
            <a:endParaRPr lang="en-GB" sz="1800" dirty="0"/>
          </a:p>
          <a:p>
            <a:r>
              <a:rPr lang="en-GB" sz="1800" dirty="0"/>
              <a:t>Speed – street name for various amphetamines and methamphetamines. Usually in form of tablets or powder</a:t>
            </a:r>
          </a:p>
          <a:p>
            <a:endParaRPr lang="en-GB" sz="1800" dirty="0"/>
          </a:p>
          <a:p>
            <a:r>
              <a:rPr lang="en-GB" sz="1800" dirty="0"/>
              <a:t>MDMA – ecstasy. Usually in form of tablets</a:t>
            </a:r>
          </a:p>
          <a:p>
            <a:endParaRPr lang="en-GB" sz="1800" dirty="0"/>
          </a:p>
          <a:p>
            <a:endParaRPr lang="en-GB" sz="1800" dirty="0"/>
          </a:p>
          <a:p>
            <a:endParaRPr lang="en-GB" sz="1800" dirty="0"/>
          </a:p>
          <a:p>
            <a:endParaRPr lang="en-GB" sz="1800" dirty="0"/>
          </a:p>
          <a:p>
            <a:endParaRPr lang="en-GB" sz="1800" dirty="0"/>
          </a:p>
          <a:p>
            <a:r>
              <a:rPr lang="en-GB" sz="1800" dirty="0"/>
              <a:t>Various prescription drugs (e.g. Ephedrine, Adderall) </a:t>
            </a:r>
          </a:p>
        </p:txBody>
      </p:sp>
      <p:pic>
        <p:nvPicPr>
          <p:cNvPr id="4" name="Picture 4" descr="https://encrypted-tbn0.gstatic.com/images?q=tbn:ANd9GcQYBJjvOh87Kx9Abr_sfhQAq70ngCuQuqTJPpYS7cI5t1u2fSgX">
            <a:extLst>
              <a:ext uri="{FF2B5EF4-FFF2-40B4-BE49-F238E27FC236}">
                <a16:creationId xmlns:a16="http://schemas.microsoft.com/office/drawing/2014/main" id="{10F5B8A3-8BEC-40FB-8EC1-CCA4C1437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322" y="1750037"/>
            <a:ext cx="2066925" cy="11574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emcdda.europa.eu/userfiles/image/pods/2014/methPanel4.jpg">
            <a:extLst>
              <a:ext uri="{FF2B5EF4-FFF2-40B4-BE49-F238E27FC236}">
                <a16:creationId xmlns:a16="http://schemas.microsoft.com/office/drawing/2014/main" id="{89E8AC6D-F36B-46DE-9AC3-DCBE9839B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74844"/>
            <a:ext cx="1655379" cy="12481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minddisorders.com/photos/amphetamines-984.jpg">
            <a:extLst>
              <a:ext uri="{FF2B5EF4-FFF2-40B4-BE49-F238E27FC236}">
                <a16:creationId xmlns:a16="http://schemas.microsoft.com/office/drawing/2014/main" id="{BAFB7CED-71DA-4CC1-ADA2-ED003E2AF9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647938"/>
            <a:ext cx="1728114" cy="11479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edmchicago.com/wp-content/uploads/2016/12/Ecstasy-pills-inquirer-file-photo.jpg">
            <a:extLst>
              <a:ext uri="{FF2B5EF4-FFF2-40B4-BE49-F238E27FC236}">
                <a16:creationId xmlns:a16="http://schemas.microsoft.com/office/drawing/2014/main" id="{3A355E52-92A3-4AF7-B039-71E7008BB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0555" y="4706412"/>
            <a:ext cx="1266079" cy="12660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theplaidzebra.com/wp-content/uploads/2015/09/4_Nazis-on-crystal-meth.jpg">
            <a:extLst>
              <a:ext uri="{FF2B5EF4-FFF2-40B4-BE49-F238E27FC236}">
                <a16:creationId xmlns:a16="http://schemas.microsoft.com/office/drawing/2014/main" id="{56F71EAF-E3A2-45DD-B284-D621519E8A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0216" y="1750037"/>
            <a:ext cx="1686192" cy="1202817"/>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a:extLst>
              <a:ext uri="{FF2B5EF4-FFF2-40B4-BE49-F238E27FC236}">
                <a16:creationId xmlns:a16="http://schemas.microsoft.com/office/drawing/2014/main" id="{77C781C7-8F8C-4403-B333-34A98C48C6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5626" y="3615191"/>
            <a:ext cx="1313091" cy="1169644"/>
          </a:xfrm>
          <a:prstGeom prst="rect">
            <a:avLst/>
          </a:prstGeom>
        </p:spPr>
      </p:pic>
      <p:sp>
        <p:nvSpPr>
          <p:cNvPr id="11" name="AutoShape 2" descr="data:image/jpeg;base64,/9j/4AAQSkZJRgABAQAAAQABAAD/2wCEAAkGBxITEhUSExIWFRUVFxcXFRUWGBgVFxcVFhYXFxUVFRYYHSggGBolHRUYITEhJSkrLi4uFx8zODMtNygtLisBCgoKDg0OGhAQGysfHSUtLS0tKy0tLS0tLS0tLS0tLS0tKy0tLS0rLS0tLS4tLS0tLS0tKy0tLS0tLS0tLS0tLf/AABEIAQMAwwMBIgACEQEDEQH/xAAcAAABBAMBAAAAAAAAAAAAAAAHAwQFBgABAgj/xABJEAACAQIEAgUIBQkGBgMBAAABAgMAEQQFEiEGMRMiMkFRB2FxgZGx0fAUUnKhwRUjJDNCU2KSkzRUc7LC0hZDgqKj4nSD8WP/xAAaAQACAwEBAAAAAAAAAAAAAAAAAQIDBAUG/8QALhEAAgIBBAECBQQBBQAAAAAAAAECEQMEEiExQTJRBRMUYZEigbHhwRUzQlJx/9oADAMBAAIRAxEAPwAPKa2DScdKUhokuHpAuIQn55UZ8KQUB81AZGIII5g7UQ+GuK1KBHNiK04JqqZk1EHe5F289NcZMNJv4Gm75vFbtimz4WfFC0KkIf8AmHvH8I760OaStmVRbdIFmdEGdiKaMtF/AeSaMnVK8jE8xqCD/tW/31YMJ5LcCvOBW+28rfdrt3Vgbt2dOKpUCjgPHBGKE9/vohmUVa8LwDgkN1w0AI7+jBPtN6k04ahH7Ef9NfhV8M+1UZ8mn3StMH/Tiqtx1mqCPRcXPdRtXh2L6qf00+Fdf8PxfUT+nH/tpyz2uEKGnp22eR9vEVO8NZ+YDpJ6temjw/F9SP8ApR/7aQn4Yw7c4oT6YY/9tURlTtGiUVJUwU4biCJhfVTTNOJkRTpNzRQm4FwRv+i4f+ko/wAtqjsT5OcA3PCxerpF9z1c9Q6M60ys8+ZjjGlcufVTa1HHMPJXgzfQjRn+CVjbu5PqqhcTeTvEYcF4ryoOYsNYHeduf3VnfJpSpURPBWJCT2PfRUikHdQOjkKMGXmKveQ8WrYLJzFacORJUzJqMbbtBChN6ZcRzqkLX8KiX4ohUX1VTOJeJWn6q9mrJ5EirHilJkC+7MfEk/fWiK0tdXrA2dNcHNZW6ygYlHXdatWGmROrVtRXINbvSGLfSH5ajXpLh+MCCIAfsJ/lFeaY+Y9Ir03k4/Nx/YX3CixUiWjFOlHz7abx05X5++mIV+fvNdCufn313QBlZat1lMDm1ct8+ylK4Pz7KAEnHz66bOPn2U5c0g5+fZ8KQDKb59tR+KFScx+fWajcTSGeac+QDEzDwkb31H2qV4oH6ZiP8RqigakIUArsCk710DURioNbFcLSgoGatWVut0DEzUjgslmkFwth56ecJZX00u42X30UsPgVUAACtOLCmrZjzZ3F1EEmLyCdBe16iSSDYixHjRrxWHHIih9xrlCqOkUb08mFJWiOLUNupFYhO49I99enso/Vp9lfdXl3CtuPSPeK9R5SPzafZX3CspsJaKnS/P302iFOl+fvpiFB8/fXVcj5++u6YGjW7Vu1ZQBquG+fZSlcN8+ygBFx8+ukHX59nxpy3z7RTdvn/tpAM5h8+uo7E1JzfD8ajcSKQzzbxX/bcR/iH8KiSal+MB+m4j/EPuFRES3ZR4kVLyK+Cx8NcPGYhmG3hV8wnDUIFtIrnh7DhY1A8BVihXatsIJI508kpMpue8FIVLx9Ujfb4UP5EKkqwsQbEUeilxQg41gCYk27xv7aqzQVWX6fI72sgb1lLR4ZmFxyNarNRq3IuPk4kF2B53ojKDQTybMGgkDjl30Vcp4kikUdYA2rZimnGjFnxtSseYuqhxgw6I3qxY/NYlBJYUN+K866ZtK8qc5pIrxwcpFfwI6y/aX3ivU+WDqL9ke6vM2R4MyzxRLYFnUC/LY3Pur01gQQANtgKwnSJSIU6X5++mcQPjTpQfH7qBCw+fvrsCk1U+P3V2E85qQHVZatFPP7q1bz+6gDuk2+fZW9J8fdXJQ+PuoATYfPrFIkfh/ppVl89IuD4/O3wpANpR+H41GYqpGUHxqOxNIZ5x40X9OxP+J/pFQatYg+BBqzeUPClMdMT+2Q481wBb7qrVqkLwFjhTGLJGtjuBVmjNBDKs2kga6nbwq1Rcdtbdd60QyryYp4JXwEbF4xUUsTa1BziPG9NMzdw2HtpxmvEcs217Coe1Qy5d3CLsOFx5ZMZfMojXfu/GsqDuRyNaqrcW7BatrIV3UkeiuakcPkc7i4Sw89EYt9EpSiuxhJiXPNiaT008xmUzR7lNvNTDXRJNdii4vof5NmHQTpMF1FDcA7d1qImF8rD98ajwsCfxoXU6yqdUmjdhdVdWPoBvUGTPQmU5pj5VD9EiKbHrdq3o7qn4jiPH3fCmOTZrFIitGwYEC29T0E6mlQDdVn+t7vhSgSf61PlkFKCSnQrI8xz/WrnoJvrffUn0lZropBZGGGb6331w0U/wBc+2pUyVw0lFILId45/re74U1mTEfW93wqceSmk84pUOyt4yfGr2dJ8xAvQ8znykYiF2ikiAde4rt5jsdxROzDGADcgUBvKXmcc+LHRm+hdJI7ze9CSBsieJs8OMlErIFIXSQOR9tQ962ay1TEbtSkdcV0DQAtXVJqa7pEjVbrRrKALXwVkwkbpGFwOVEiLCKBYC1VfydSAxWq6MtdDGlGKo5eVuU3ZDYzBBrggEUL+L8q6GTUvI0YZrCh75QyNHnpZacQwtxmqKMtdqK4i5VJ4HJcRL2ImI8eQ++sB0h3wbM303DqGIBkFwDtyJ3FemMGNhQV4E4MnimE8sZuvYFxYEjck+ujFhCQBcWoAmUApdKj45TSyynwpiH165JpsJazpaLAdeqkZKS6WuGkNAHMqDwqOxKDenkjmmk16QFP4hjASX7NefMR229J99ei+I8JK6nQu5Ftza9BHMuEcYjMTCSLk9Ug/dQhlfrdq6ljZTZgQfAi1aBpgYvO3fU9lvDEsovyFa4Py8SSFjyHKijhIAALCtGLEmrZkzZ3F1EHuJ4KlUXVr1XpoGRtLixFHBEFU/j3KFMfSgbrvUp4VVoji1ErqQPTWVsGsrIbyZ4Wzs4d9+yaJ2BzqJxfWN6C6rSsczL2WIq6GZxVGbJgUnaC5mmcRIpJYULuIc1OIf8AhFMZJWbmxNP+GsIJMVChFwXUkeIU3I+6ieXdwGPAo8l34I4EBVZpluzC6oeSqeRYeNFHL8mVQAFApzleGsB6qmoYqqLhpDggO6nK4enioK7tToBqIa2IqcmuTSoBHo630VK1lACXRVroaWrVADcwUm2Hp5WUARcuEvUZisuHhVmKg0znjoAF3FfCMc67izfssOamgvm2XvBK8TizKfaOYI9Vensxh50GvK5hF1RSjtG6N7x7qEJkJwFiQGKnnRHgkvQSweKaJw61fsn4tjYAMbGtWKaqmY8+N7tyL/h5Kr3HOKVYGHiKbTcUwoLhr+yqRn+dtiW/hHIeNSnkSRHFjlJkSBWVu9brEdI3SowUpFxG1XPhHhsFRI43NW+PAIBbSK0wwWrZjnqadRAq91NmBHpqf4DP6bF6/dVwz7II5EPVANVbgPCGPMkjPcHI/lNV5MW0sx5lM9C5adhUtGTVdyHGl5JoigUQ9EA2q5fpELEldPVAtbmb78rbiHPePMZPjHMc8kUKuyxpG2gaFYgMxXdmNrm/K9qWHE8j4LpNI9FC/wA//tYb/IoHQ8QYu39pm/nb41k3EOLAv9Jl/nb41f8ATS9yNhtZq5115gzHjPMAxAx0+236w0z/AOOMy/v2I/qGrFoJvyiO9HqzVWaq8pf8cZn/AH7Ef1DWxx1mf9+n/nNP/T5+6HvR6s1VrVXlnDcaZq7qiY2cs7BVGu12YgKLnYbmpBs4z3kcTiATq6plUN1SFc6dV9Kk7nkBudgTUXoZLuSDceltVZqrzFFxJnLAlMZM4BVbrKrC79kCx3O+9uXfanLZtnwBJxM9gSCelTYhdZB621l632ety3pfRv8A7INx6WUk02mNA7hjN82YyrLiJiyWFmkUdYlbW33BuBflc1HZjnWbXNsTPYKXuJVI0gkEhg1jyO177HwqH0rurQ7DTmHKg75WewviH/CpDyccT4qSebB4qRpCFZlLnUyvGwV0uOY3J/6fPUZ5WG6q/b/Cs84OEqZLtWDU1oLWCtikAqgpQVwhpba1IZwTWVo1lAw3ZEB0S28KeyrvVL4M4kUoEY2Iq3vilYbEV0FK1aOS406Y3xSiqZlptmqleeiX/LVgznN0jQkkXql8IYzpMyR25ESem2k1VlkqouwRd2Hnh/ClXmckEyMnLnpVAFBHrbz151wn60/aPvNeguFIlvJIBu4huxA1sFiGkOw3JBLc/GgVwrl5xGMigHOSUD/puS59Sgn1VLROtzNc/BakiYAXUi/K4Iv6LjekcXGWUhQSbXsoJNh6KKvG+BaXCynQB9GcGKxB1Q6FDnY7WJbY27ApXIspgw2JWOOKQucNrafUTG2pgCluQO1xaprPxfkKPM+KVpHIVSxPIKCxPotzpk6kEgggjYg7EHwNHTgThvCYY5VMIJpMRiY2lOIDN0cX5i5V17Okh9I5G49VIHgvAv0mLxCiVsRjp4yGmkhEaiaRbIIkYvL1LhTYG/Md+ha2KdVwR2AQtWWowYXgfK4Y8fNP00sWEmTSVLI5jaKJ+jK7da8mm5t47U54a4Cy+RMP02FZTiukdDJiSsnRi7IYoowwIClb6yCOZ3Nqm9ZBc0w2sD2GWRSsiBrqwKsASA4IK2NrXv3VJNnGOC7vIBGAtygugstlLabgEKBYncDe4ot5VgVgy3oFJKxZykak8yqYyNRfz2FVDyu5zNHmOLgR7RyCLULA84UBsfOBaoRz/MntoKpFKTPMQL6ZSt7AlQqmygABSoBUWUbCw2pccTYu9+nN73uQhN+RJJW52sPQLcqhq3WrZH2I2XngzNZmE15T42AUdrnaw2GwNhtffnUbmeZTXZekaxUoRtbQb3Frd9zvz3PjSnA8Y/PNf9kC1u6973phmfaPpqhxW5kvBO+S6UnMS7G5MM7MTzJNiSalPKfZ4EdeWpTuCps4vuCAQdxsah/Jb/bj/wDHm58uyOdSPlFBGHjXcALFYbW7IG4G17equH8Rv50Evf8AwXQ9LBw1aBrqCMuwUczV4yXheMAFxcmrYY3IpnlUOykI1KqaJ8nCcDr2bVSOIcibDNcbofupzwtKxQzxk6IxbVlI1lVGg7ZTG7KDax2qQjzqcCwc0xxzapXI8a5FTcmnwVqKaVimIxLyHrMTUnwiQuLi8LkbX5EWPLeoe9SvDJ/SY/SfP3GoW2SpI9AcKPJrlVmuirAEA0lQShL6bG/euxA7rc6BfDDS/SV6GQxydch1YqQArM3WXfkpo7cKwka2KBdQjsdrkLGBuBuLG43oEcMKDiY9UnRrqOp9tlsdVr95FwB4mtuj6kQl4CSmWYyESaZDd9XS6XtrAMl2bVbUCFZvGzXpDM58yijCid4gjJGt5gAC5VByJ6o1C5OwHKnUGAvsMdft3AYnqoCQb9IL3Hjbv8KY5vlquAGzHQuuHUdRJ1kpd169tiRZzyKjwvVidvn+AK/gMJnUaiGDFOkKMNDCUpFqbSQq6gGA617EBdjbuvGZbis6ieRYZZ1dwJpAJFIbpDtJubaiR3bm3mqQbLZtOo5yQxRXC9Ix65IFielNiCRuO7ekMxyh4xNIma3MaOukO5dkUB1jBRt0OsC9gNR5czVykvt+BUMMXHmSQYwHEM8Sz9HivzhbpJbhS5LC7gEICSf2lqWDZ5BGkUOLd0hBKiJyQqqbEBnUa1BNgASDta4tSE2UIx6OLM3u2npUdyQ0kydM1jdVYno9+fWC3NzsrPkeIKK35W1MdWsmY6dCqrKVOu7DVtfxttzocl9vwAyxKZysRLNJo6V8S6hkNpY2EjTNp2vqufG6NttTbNsix+JkEsjjESSpE7NqsVWRAY9ZYKOyL9W9gpvT/ilJ+heVsc0hGmJo0IRNDFxpKqxuTpDb+cd1VT8s4mwH0iaygBR0j7KAVAG+wAJAHgasxpvmNL9hMfY/hLFxJ0jICgXUzKynSCuoat7jnt4917i8FVqybAZrjUeKFJ5kk0hmcnRZSGUCSQ6QLovI/sL4VZovI9JHH0uNxkcC7XVFaZrnkota58wvT+co8Tav7CdJWV7gZhpmHfZT6t6js1HWNF3JPJnh8Pe82IDS6VUvHHuSdt1J0+hiKheKPJPiVBkw8qz/AP8AMjo3/wCkltLH1iqPqIOXY1yuCqeS7+3Ntf8AR5tvHYbVN+VF7YSNQtl/N7Nuw0gWUtc3I79zUP5NomTMHR1ZWWCcMrAhgQouCD31KeUSYHAoANldFHIWART2Ry8Ld1YdR/uli6KXwfCGlJPdRIwq3FCzh7GdHLvyNEvL8Rcc6txPgw509xO4du41G8WYRWw7XHdTlXtvUDxlnIWIoDuam3SK4q3wDS9ZWrVusFnUoVSM8gLk++rTlHCLuNT7DwpnwngxJOL8hRYiiAFvCtOHGmtzMmfK09sSiYngmPTtzqLyTJXhxsYO69Y8r8geY76JcoFMhEpkU941b+o1ZOEWuCmGWSdNlr4QjfVLKVsskeH0vZOuVRw1iFDG1x2iQO4De4Dyw9cen8a9A8I4YIZDZbkQguFA1BYgR1getYs3o9dDnCRL0nZHaPcPGjRf8iWt1awbeLs5gO1RPFIHRH1UQYYFt2R7BUZnmHQixRfYN+Qt+Naov9RRP4goxvaBdreAriiFi8jgf/lhT4p1T8Kp+c5Q8DDfUjdlvwPga2KaHp9djzOlw/ZkbWVI5FkeIxkohw8Zdzz7gov2nbkoo88EeS3DYPTLPbEYjY3IvGh/gU8z/Eapz6iGPvs3Ri2CrhHya47GgNp6CA2PSSXGruukfNj59hvzov8ADXkvy/CWYx/SJB+3NZhf+GPsj76u1I4yYpG7hdWlWa17XsL2v3Vysmpnk+yLKSFFUAAAWA5AbAegVU+PFIbCSn9VFMDIe5bstmbzbHf41JR8QguE0Dd9N9e/6wR8tPaudWn6u963ic60FhIi2Eoj2Yt1NCu7sCuwCuvmuahDdGVmfNKGTG1Z3lsGl1LrYHpbbq12afXFYKST1d/MPCpKaobI8fAHYLDFDcldS6RfdrA2A3uvZ89JtnbtGJAsdijseve2nRsTyH6wcyOXdSlFtkseSMURudZJH9JXGKAsojkjcjbWjL1SfOpA38PRQy48t9AU35yIRvfmg7+8UXMVNriD27SBrb963sO+hJ5QWvgrgEDpVNm1XAIFh1t/bVdtvk0eAYEVL5XxBLDtzFRNKW2qak10RlFS7LJLxjKRsLVC4jFPIdTG5pqldilKbfYQxxj0bIrK0TWVEsLBwpixHOL8jRYw8ikX8aB/nHqqzZRxY8Y0tuPGtGLIkqZkz4W3uQSZ3FMRiR0ir3nVb1AmqrPxmlthvUTlWcPLi42PK5FvSLVOeSKRTjxSbDjwhMbGPTYRpCb3Ny0iamBFtIsAvI9+4HM1DJcJE0U7nX0sZTTyCAPKFvzuTudiLVbuD7fnNPICEA6Stx0K72Pnvy2qiZXi2UyRi2mUgN49R9Qse7elpU2pV9ij4m4xlDcr7LxjcuRFfRqvEyI1yCG1Le9rbb1GZpkRZA3TRraMTMG17R3sW2U8vCnUuZvIliFFyGcqLFyosC2/h4VH5zmrhCtl60HQd/Yve/PtfdV8VMy5ZYWm2uKGD8LSqSHliQa0jRmLWkd1DqFstxsRztUPmOQCSb6HI1ryrGXUXsdYBZQasuA4jV/7QUGl43VTE0igxqF1qQ9w9h33HKm+TIcXmQkUEKZTMb8wim4vbxNh66sU5q93sZlDFug8Pd/uEHhzh7D4KEQ4ePSv7Tc2c/Wdu8/dUpWVlcptt2z1JlZSOMxSRRtLIwREUszE2AUcyaG3HWaY6RYZFixkWFYksuGKjElLArJKpBKX7k7hcsQeqJwhudA2E7T5qa5q7rDK0QvII3MYte7hSVFu/cDahFkeMAy7McVBjp5ZogbdJrSeISMoCzKWKMRp2ZeR1jltVt4N4xmllw+DxGGeNpcIk0czSK5lAUBndQOoWsx5k+IF6m8TXK8EeCWyrMMeJOilh1jTKektbrKPzUeoBVOvfr6QBpsd2Bpni82x4UuYVVEBYnQ6khdyWDMdClQRbmDvfuqO4a4uZMvixBWWcy4qSG0kgaS1mI0sEAPYsF8/OtcS8fyYbRE8EUeI6JppUmnCoqh2VI0dQdcrBb22FGx30PgnMSzmEGQWcoNYXuYr1gB5j7qEXHJ1YBCAANaWsABbQLGwJt7aLH09Z8OmIW4WWISLfmAyarG3eL0KOO9QwIDc+kW5+sSoJY+k71QuyT6BpXQaudNzYb1KYXIZ3FwtTSbIOSXYwFd05xeUTRbsu3iKaA3FJprslFp9GyK1WVlIkLMa3eiBieCY7bc6qGe5C+HNxcirZYZJWURzxk6I0CpXhkXxMfpJ9gvUTG9xUxwr/ao77i5v6LG9VUXNh64OxCuZdJG3RXA1dUiPTY6t73Q/JoZYLM4ek/WL2j3+erv5M5rtOt+ehgP5wfwoP4PCsG6Q9npGHn7R+6ujp8eyco/+HN1GGOphFydBZgxcdh119tc5zlmIIGmCVvQjHb2VMeT7hsaVxUw7rxKfD9434e2r1JMv1h7RVcs+2X6VZGfw+Eo7XKgR4Dg/GSneLox9aTq/9o3PsoicO5DHhEKr1mbtuebHuAHco8KkumX6w9orfSjxHtFU5c08nD6LNNosOB7ly/dnTG252A3J5Cw8aTXEIQrB1KtYKQwIYnkFPfy7qaZ5gxPh5YNYXpEK3v4+Nt7Hkbb2NQjcPTt9EZsSpOGmMhVgXGkys2lHY6iyxlYgzC5AJ2uQaKZu3L3JHiXAw4qBomnEYSSN2dSh0PG4dA4bq2uBs1RWfcJLipIMQMbJHikDdDPH0YLIw6wVR2lsxN7ntnurmPhWURTwvIskbvG8cbSSqNSTPM0jOvWjZtSDStxeO/7RpzBw7IJsJK86SdBD0UgMYBYdC0b9GQbKGYhiLfsrzsKalJdBaGmA4ChXD4uJsRLLJjdsRiG0lyUJ2UDYWOr2nwtUjheFI0xOGxIkcthsMMKqkLZlAI1t3ht+7an+RYAYeBYerZTJYLsArSOygegMB6qf6x4ipb5hcSsZZwRFFhosKJnKxTnEKxC3LHV1T5usfPSvEnC6YiUTrPNh5ejMTPAwUvETqKNcG2/IjcVYlkF+Y9opKek5S7Gmn0QWNiCRhB2UXSNRLGyrbrE7t+NCTjbbLRcC4dQbbC42vyHstRdzfsna+x28duVBzj9rYFQF0KZAQliLDfq2O4ttUY8sciA4RywN+cYXq+YRQOQqqcKTjogBVrw7VuxpKJzMrbkP58Gsi2YXvQt4ryj6PLt2W99FWGWqR5RnBCjvuKjlScSeGTUkUcisrRrKxnQDxiar+f4YPGwPhU5iHFqruc43Sra7Kvjfe3orpVaOR5BkISC3VOkG17Gw816leHD+fX0N/lNL/lmPVoVAYdwxtuSebWp1kWGgM6LG5LMdKgjbfz28KzLHHcmpL7m5zlsaaf2CnwaOjxip9fDobeeyt8ap3DmCRpoklUmLpEEncLsxIBPnIPqBq14zEDD4yOXewSxurAXEZAAY9Vu7s+un+VcPtJlQEYHTOwmHdchrAXP8A++tEciS3vzx/JQ4v0Lxz/AQMeLQyADkjbdw6p2oUZ23VPz4VOZ1nOMKhHQK67NGrWHLmxvv3bVAYwM4QMLajZhfl6D6qhgjtfLX5KNenkj+m/wR8GWkuyt1dIW5uNiwBRR4kg8vMfCucZgCg1alK3KjrDVcAEjTz21D2in02LPShCg0kr1je5YCym/mvb11H5tM2orYaQzMD52VAf8AIK0R3OXNUc7Jp8ccVR5d99fsZgpSLqqF3Y7CxbYC+wG5Pwp9hukaIsI7sb6LITqA56RbrWIPLwNNMgxZjmWQIzOA2hVuSXIsDYbnmdqmIsxXQXCMFUSIFIHZYyabX2JHSWIO11qvMqfXsWaRv0yl0nx/kiJp36M6oyvW06tJUXBN1vbtXW1vMfCmpgk3Oh9iVJ0tsw5qdtmF+XOp1s3b+7sf0gt1wbKdUjJGCBfXqmZt/AbUtisVpYkQSMHl1Epe2t5FYoDY9ZrFbd+oeFCk48JEHiWVb5TdL7FXfUDY3BGxBuCD3gg8qwq3gfvqYzJdaMWjMbppurAhgbKW2O9jckX81JLiWGH1X3va53PPz1P5ra680VvTJSdydVaGGGBDi4Pfz9Bo0jsL9lfcKEmWYkyEo++xIJ5ju/Gi0D1F+yvuFZNXLlJnV+FY0ouUXaZD5x2G9B5ejuoLeULq4aNDe5Kk32I2Jsdh7qNeY8qDPlVXsm/NrW9F/jWSL5OrJFO4fzXomseyavuCzNGFwwoXaKVjkdeTEVojl28FE8Ck7Cric7jjW5YUPs7zMzyau4cvjUa0jN2mJ9NdCozyuXBLHhUeTDWq5JrdVF5fZuMkttzqq5vm7znwWo4EVsVZLLKRTDBGPJtBUxwtJpxcJ/jFRAqQyKQDEQk90i++qy4NnFuHL4aIqCSHA2H1hb3gVesqgEcUcY/YRV9gAqOyc9RfRU1FU3NuCj7FaglNy9yKzjASKzzx6SGjKyKTba3aB9Q9lULNZSLEWuD7PN8+NFoAeFcGBPqL/KPhUseTZ9yjUYHlVJ0CGTNEuGu2wIK9YizWBuCSota+wG4FNM2zPpECIeqANVy3czEdUnSN25gX89GY4WP92n8q/Ckzg4v3Uf8AIvwqyGeMXdGeekyyVbl+P7AhgMSUe+qwIZCV7QVwVYpuOtYm1S/5YhvchivSF9G1gOkL6B4De3pJPfRV/J8P7mP+RfhWvydB+5i/pp8KlPURn2ivHocsOpL8f2CnD56qKes5dpuka9ipFyeqNXVa5LctyBvYVxJm0TKyWfTYKCSCxAKEsbbBiUHLleix+TYP3EX9NPhWjlsH7iL+mnwpPNB+Bx0WaPCmq9qA/muaiUvpFg7ajfw20qPMAAPVXcDJ9G697au7nz50XfydB+4i/pp8KYDIV167r9no00/y2tQ88aSSHHQT3OUpJ2q64BXBiY02juWba7W2HmFGBewv2V/yilPokQ/5Uf8AIvwriYDwFVZcin4NGl08sN2+PZKiHzJtudB3yotcJ9o+6jFmZ29tBnymPug85qlI2MoGmugtdFa2KYHArsVphWCgDRrK2aygCa4qyQwPccqh4zRK46jUwknnQxh5VbljTKME3JC9bjBuLXv3W51wovsKIfCnDihA7i5O9RhByZPJkUEXTyf8TGSFUlGmRAAb/tAcmFX2HGA99Db6IoGwt6KQxePxEakxSbjkG6wqyWB+CmOpXlBZTFjxrv6X6K87t5T8wjcoywm38Lj/AF04j8rOL74Yj63HxrO7RpVPk9AfSh5q19JFAZPK1iO/Dp6nb4U5w/lWxDbDCg+iQ/7aOQbSDh048a10w8aDj+UjEgX+if8Ak/8AWmEvlgkU2bCEf/Z/602pewlKLDkZR41rpl8aBh8sD92G/wDJ/wCtcN5XZu7Dr/UP+2lyS4Dr048a5OIHjQPg8p2Lk7GGX062/wBtLzccZja4w8ftc00pPwRcooMr4kUyxGNA76BmL8pWPBsViT0q5/1VHz8b45+coH2VA996XI1TCvxLxHFChZmA83eT4Cgln2ZtiZTIeX7I8BTfF4t5G1SOXPixv7PCkRQh0cWrSgk2HOtk1PcFZcJptxsKklboU5bVYtlHCMkoudhUlifJ+wW6tv6aIUMIQACl1tWtYo0YHmnYEJ8gxCsV03tWUZ5MKhJNqyl8iJL6iRRuPnPR2vQ/SsrKqz+ou03pHWXj84n2hRlygfm19FZWVPT9Mr1XaHMvKmEorKyrzKCjikWxBt870wFZWVhyeo6eL0o2nP10QeHMMmgHSKysqeHsq1HpJhkHhVM4zwyAEhResrKvn0ZcXqKhEaWhF2A89ZWVj8nR8BM4fw6CMEKO73VLOorKytsOjmT7KlxthkCXCi9UqA7VlZWfN2bdP6Ts1qsrKqNBzVx8mh/OtWVlTx+oqzelhMeujWqytqOaJVlZWVID/9k=">
            <a:extLst>
              <a:ext uri="{FF2B5EF4-FFF2-40B4-BE49-F238E27FC236}">
                <a16:creationId xmlns:a16="http://schemas.microsoft.com/office/drawing/2014/main" id="{1EDB8525-7800-46C9-A4B7-9D6D0EE6EC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Obrázek 13">
            <a:extLst>
              <a:ext uri="{FF2B5EF4-FFF2-40B4-BE49-F238E27FC236}">
                <a16:creationId xmlns:a16="http://schemas.microsoft.com/office/drawing/2014/main" id="{B07F04E9-E739-448B-8168-2F77C80AE4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2339" y="5250955"/>
            <a:ext cx="925316" cy="1524921"/>
          </a:xfrm>
          <a:prstGeom prst="rect">
            <a:avLst/>
          </a:prstGeom>
        </p:spPr>
      </p:pic>
      <p:pic>
        <p:nvPicPr>
          <p:cNvPr id="16" name="Obrázek 15">
            <a:extLst>
              <a:ext uri="{FF2B5EF4-FFF2-40B4-BE49-F238E27FC236}">
                <a16:creationId xmlns:a16="http://schemas.microsoft.com/office/drawing/2014/main" id="{C07B4FCB-A703-4BCB-A952-732A165506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98321" y="5319407"/>
            <a:ext cx="1755280" cy="1423200"/>
          </a:xfrm>
          <a:prstGeom prst="rect">
            <a:avLst/>
          </a:prstGeom>
        </p:spPr>
      </p:pic>
    </p:spTree>
    <p:extLst>
      <p:ext uri="{BB962C8B-B14F-4D97-AF65-F5344CB8AC3E}">
        <p14:creationId xmlns:p14="http://schemas.microsoft.com/office/powerpoint/2010/main" val="177307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A107A7-B671-47C1-BFDA-29F3E5A0E9C6}"/>
              </a:ext>
            </a:extLst>
          </p:cNvPr>
          <p:cNvSpPr>
            <a:spLocks noGrp="1"/>
          </p:cNvSpPr>
          <p:nvPr>
            <p:ph type="title"/>
          </p:nvPr>
        </p:nvSpPr>
        <p:spPr/>
        <p:txBody>
          <a:bodyPr/>
          <a:lstStyle/>
          <a:p>
            <a:r>
              <a:rPr lang="cs-CZ" dirty="0"/>
              <a:t>METH</a:t>
            </a:r>
            <a:r>
              <a:rPr lang="en-GB" dirty="0"/>
              <a:t>AMPHETAMINE</a:t>
            </a:r>
          </a:p>
        </p:txBody>
      </p:sp>
      <p:sp>
        <p:nvSpPr>
          <p:cNvPr id="3" name="Zástupný symbol pro obsah 2">
            <a:extLst>
              <a:ext uri="{FF2B5EF4-FFF2-40B4-BE49-F238E27FC236}">
                <a16:creationId xmlns:a16="http://schemas.microsoft.com/office/drawing/2014/main" id="{A693D5AA-5C0E-4B68-9D2D-93606F461C14}"/>
              </a:ext>
            </a:extLst>
          </p:cNvPr>
          <p:cNvSpPr>
            <a:spLocks noGrp="1"/>
          </p:cNvSpPr>
          <p:nvPr>
            <p:ph idx="1"/>
          </p:nvPr>
        </p:nvSpPr>
        <p:spPr/>
        <p:txBody>
          <a:bodyPr>
            <a:normAutofit/>
          </a:bodyPr>
          <a:lstStyle/>
          <a:p>
            <a:r>
              <a:rPr lang="en-GB" dirty="0"/>
              <a:t>First synthesized 1887 and used as prescript drug since 1930s, largely used during ww2</a:t>
            </a:r>
          </a:p>
          <a:p>
            <a:r>
              <a:rPr lang="en-GB" dirty="0"/>
              <a:t>Stimulant that is often used for treatment (ADHD, narcolepsy, obesity, depression) e.g. Adderall</a:t>
            </a:r>
          </a:p>
          <a:p>
            <a:r>
              <a:rPr lang="en-GB" dirty="0"/>
              <a:t>Mimic the sympathetic system (“psycho-motor stimulant” - similar to cocaine, but even more powerful) – huge presynaptic release of dopamine and noradrenaline. Methamphetamine has the highest potential for dopamine release of all drugs (up to 20 times higher that the highest possible via natural way).</a:t>
            </a:r>
          </a:p>
          <a:p>
            <a:endParaRPr lang="en-GB" dirty="0"/>
          </a:p>
        </p:txBody>
      </p:sp>
    </p:spTree>
    <p:extLst>
      <p:ext uri="{BB962C8B-B14F-4D97-AF65-F5344CB8AC3E}">
        <p14:creationId xmlns:p14="http://schemas.microsoft.com/office/powerpoint/2010/main" val="417648630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2097</TotalTime>
  <Words>1598</Words>
  <Application>Microsoft Office PowerPoint</Application>
  <PresentationFormat>Širokoúhlá obrazovka</PresentationFormat>
  <Paragraphs>175</Paragraphs>
  <Slides>25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25</vt:i4>
      </vt:variant>
    </vt:vector>
  </HeadingPairs>
  <TitlesOfParts>
    <vt:vector size="29" baseType="lpstr">
      <vt:lpstr>Arial</vt:lpstr>
      <vt:lpstr>Calibri</vt:lpstr>
      <vt:lpstr>Calibri Light</vt:lpstr>
      <vt:lpstr>Motiv Office</vt:lpstr>
      <vt:lpstr>ILLICIT SUBSTANCES</vt:lpstr>
      <vt:lpstr>COCAINE</vt:lpstr>
      <vt:lpstr>effect</vt:lpstr>
      <vt:lpstr>effect</vt:lpstr>
      <vt:lpstr>effect - overdose</vt:lpstr>
      <vt:lpstr>addiction</vt:lpstr>
      <vt:lpstr>Prezentace aplikace PowerPoint</vt:lpstr>
      <vt:lpstr>AMPHETAMINES</vt:lpstr>
      <vt:lpstr>METHAMPHETAMINE</vt:lpstr>
      <vt:lpstr>effects</vt:lpstr>
      <vt:lpstr>effects</vt:lpstr>
      <vt:lpstr>long-term effects</vt:lpstr>
      <vt:lpstr>addiction</vt:lpstr>
      <vt:lpstr>Prezentace aplikace PowerPoint</vt:lpstr>
      <vt:lpstr>Prezentace aplikace PowerPoint</vt:lpstr>
      <vt:lpstr>MDMA</vt:lpstr>
      <vt:lpstr>mdma</vt:lpstr>
      <vt:lpstr>OPIATES</vt:lpstr>
      <vt:lpstr>Heroin effects</vt:lpstr>
      <vt:lpstr>health risks</vt:lpstr>
      <vt:lpstr>addiction</vt:lpstr>
      <vt:lpstr>Prezentace aplikace PowerPoint</vt:lpstr>
      <vt:lpstr>Current opioid overdose crisis (USA)</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USE III STIMULANTS, OPIOIDS</dc:title>
  <dc:creator>Lukas</dc:creator>
  <cp:lastModifiedBy>Lukas Blinka</cp:lastModifiedBy>
  <cp:revision>80</cp:revision>
  <cp:lastPrinted>2019-02-14T08:40:02Z</cp:lastPrinted>
  <dcterms:created xsi:type="dcterms:W3CDTF">2018-02-26T11:06:37Z</dcterms:created>
  <dcterms:modified xsi:type="dcterms:W3CDTF">2019-05-09T19:58:36Z</dcterms:modified>
</cp:coreProperties>
</file>