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03" r:id="rId2"/>
    <p:sldId id="279" r:id="rId3"/>
    <p:sldId id="281" r:id="rId4"/>
    <p:sldId id="284" r:id="rId5"/>
    <p:sldId id="282" r:id="rId6"/>
    <p:sldId id="285" r:id="rId7"/>
    <p:sldId id="280" r:id="rId8"/>
    <p:sldId id="286" r:id="rId9"/>
    <p:sldId id="287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517EEEE-9BC2-4232-9ABC-E0AD9F0DF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1319D8-50B1-4F14-B177-C11EDF4E7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2129-A0A8-4396-8955-23A086850FBC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1850D-AAB8-4E29-B352-35D2BA622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F95FBA-B909-4107-96F3-93106EAEC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5EB4-E70D-4505-ABC3-D35A8E32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4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8C45-E2DA-42C0-9E9C-27364D39E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33B370-E1F3-4A59-8F25-6603CE08A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F3502-7AB1-46B0-AF0A-EAAC93E0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D0C3E8-3536-43CF-BEBE-92598B6C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3B11FB-19B4-4ECD-9DB4-3423A843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B821E-6AA2-487E-B699-309532C5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A5EF55-EE0C-46F6-B8E9-7C0D02A0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CB932F-7F53-4375-8998-85B1D10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FFDAEA-DCCC-407C-914C-FB25635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90383E-AB8E-4B3A-A12B-BEABF44E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5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27C21F-DC2C-4D7C-BB8C-511B73843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970D05-1D03-42C6-A27A-2991B3390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CD2D8-09E4-4C80-8ACB-CBAA2154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9CB99-CFED-4E32-AFE5-123B20DE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A68C9-83BD-42A3-B36A-122EBCD0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1D73E-423D-4FBB-9854-09503132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A908B-5E92-4A1D-92DD-7295FD33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805376-44C6-4CEA-9125-DD5DD801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7E6CA-3101-4D19-B709-5E579EAD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0F1A1-7D10-4AC7-919F-D043BD06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717C5-AD5B-4D9E-AB1A-3478CC18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86D7D4-0D1D-45D2-B9C3-31E436EDA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1EAD6-44A3-44AB-BF97-9EEEA524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942A7-D417-4F73-8459-74F23E38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EB7CB-E70B-4CAB-A3CD-28F1924F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DC242-6345-4E2D-AD0A-37848E00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E9255-4801-4D26-A66E-3555E71EC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3AFE59-F499-4305-8E8B-7234DFAE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01C810-AA28-4E11-961F-0E7BD517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99425C-3025-4149-9D42-D542ECC9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609426-71F2-46DD-860B-35430551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2D353-7DA0-4A30-A18E-DF82BF27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A21E6F-76CC-4DE9-A971-39E9C034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8AAA8F-B6F6-4A70-8194-396144C4F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3E81D8F-51CF-4401-ABAF-D3DE862EA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506D22E-F8B5-4426-BE60-A320895EB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BEABC1-5965-4363-9E9F-E350B98C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70995D-AF7F-4F04-B0CA-D55C76FD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3351C0-F209-41B9-A12E-312765CB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0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384F9-0614-4685-BC04-81E55CCB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5E5532-0F11-44C9-A9AB-A52ABD6E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29A29A-2FB6-4528-830D-B089089E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723A12-BD33-4A8A-B78D-D097FF07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B13BDF-4C8C-47C8-BF01-D1FFD5E1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5D90A5-3364-4EA9-970F-BC7857A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10A2C0-E773-4729-A60C-2F0089D9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20AD4-3838-4CBB-B2C7-84EA0056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78368-48A9-48BD-8763-78AAF254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98F6FF-5AD6-4FE7-9492-7300298BA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DBE4E4-7C47-4027-A343-78C3BDE1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496DCF-F2AC-46A1-BE86-3750A68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6DB333-66AF-403B-9331-B3D17EC1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2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5FC53-93D2-4918-BB99-BB6B2296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F84E19-56A5-465B-B9F2-15DBCA310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1CE6A6-3E88-4C2E-AB51-4764F3D0A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BC8941-42F9-4B85-9822-212AA8E6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0C9A63-BAA3-4043-ABAA-21BF6F7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CB2106-4DA6-405C-9DDC-BC79AF8F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17475A-6C86-46A8-BAB0-A52C663C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1050C7-13E6-4557-B704-AC86FF2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BC73B6-46FE-4C4F-9E9A-A90103259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FBB1-7B99-41EF-8E74-A1D9502859C9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F54DC-C63D-4521-B677-2DECAC8F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472CB7-FB87-4880-AFC4-72195F502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4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09441" y="965200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4800" dirty="0"/>
              <a:t>HALLUCINOGENS</a:t>
            </a:r>
            <a:endParaRPr lang="cs-CZ" sz="4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91443" y="965198"/>
            <a:ext cx="2030953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1700">
                <a:solidFill>
                  <a:schemeClr val="accent1"/>
                </a:solidFill>
              </a:rPr>
              <a:t>ADDICTION</a:t>
            </a:r>
          </a:p>
        </p:txBody>
      </p:sp>
    </p:spTree>
    <p:extLst>
      <p:ext uri="{BB962C8B-B14F-4D97-AF65-F5344CB8AC3E}">
        <p14:creationId xmlns:p14="http://schemas.microsoft.com/office/powerpoint/2010/main" val="118353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4CA46-4630-46EA-A583-A4364DF0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993"/>
            <a:ext cx="10515600" cy="4351338"/>
          </a:xfrm>
        </p:spPr>
        <p:txBody>
          <a:bodyPr/>
          <a:lstStyle/>
          <a:p>
            <a:r>
              <a:rPr lang="en-GB" dirty="0"/>
              <a:t>Tryptamines</a:t>
            </a:r>
            <a:r>
              <a:rPr lang="cs-CZ" dirty="0"/>
              <a:t> – </a:t>
            </a:r>
            <a:r>
              <a:rPr lang="en-GB" dirty="0"/>
              <a:t>Psilocin in </a:t>
            </a:r>
            <a:r>
              <a:rPr lang="en-GB" i="1" dirty="0" err="1"/>
              <a:t>psilocybe</a:t>
            </a:r>
            <a:r>
              <a:rPr lang="en-GB" dirty="0"/>
              <a:t> mushrooms; Ayahuasca</a:t>
            </a:r>
          </a:p>
          <a:p>
            <a:r>
              <a:rPr lang="en-GB" dirty="0"/>
              <a:t>Lysergic acid</a:t>
            </a:r>
            <a:r>
              <a:rPr lang="cs-CZ" dirty="0"/>
              <a:t> – LSD – </a:t>
            </a:r>
            <a:r>
              <a:rPr lang="en-GB" dirty="0"/>
              <a:t>synthesized from alkaloids of</a:t>
            </a:r>
            <a:r>
              <a:rPr lang="cs-CZ" dirty="0"/>
              <a:t> </a:t>
            </a:r>
            <a:r>
              <a:rPr lang="en-GB" i="1" dirty="0"/>
              <a:t>ergot</a:t>
            </a:r>
            <a:r>
              <a:rPr lang="en-GB" dirty="0"/>
              <a:t> fungus</a:t>
            </a:r>
            <a:r>
              <a:rPr lang="cs-CZ" dirty="0"/>
              <a:t> </a:t>
            </a:r>
            <a:r>
              <a:rPr lang="cs-CZ" sz="1800" dirty="0"/>
              <a:t>(</a:t>
            </a:r>
            <a:r>
              <a:rPr lang="en-GB" sz="1800" dirty="0"/>
              <a:t>discovered in 1930s by Albert Hofmann, at first used as a freely accessible drug. Tested in 1950-60s for military potential military use and consequently made illicit in 70s</a:t>
            </a:r>
            <a:r>
              <a:rPr lang="cs-CZ" sz="1800" dirty="0"/>
              <a:t>)</a:t>
            </a:r>
            <a:endParaRPr lang="en-GB" dirty="0"/>
          </a:p>
          <a:p>
            <a:r>
              <a:rPr lang="en-GB" dirty="0"/>
              <a:t>Phenylalkylamines</a:t>
            </a:r>
            <a:r>
              <a:rPr lang="cs-CZ" dirty="0"/>
              <a:t> – </a:t>
            </a:r>
            <a:r>
              <a:rPr lang="en-GB" dirty="0"/>
              <a:t>Mescaline</a:t>
            </a:r>
            <a:r>
              <a:rPr lang="cs-CZ" dirty="0"/>
              <a:t> in </a:t>
            </a:r>
            <a:r>
              <a:rPr lang="cs-CZ" dirty="0" err="1"/>
              <a:t>Peyote</a:t>
            </a:r>
            <a:r>
              <a:rPr lang="cs-CZ" dirty="0"/>
              <a:t> </a:t>
            </a:r>
          </a:p>
          <a:p>
            <a:r>
              <a:rPr lang="en-GB" dirty="0"/>
              <a:t>All these are alkaloids found naturally in some plants</a:t>
            </a:r>
            <a:endParaRPr lang="cs-CZ" dirty="0"/>
          </a:p>
          <a:p>
            <a:r>
              <a:rPr lang="cs-CZ" dirty="0"/>
              <a:t>All are serotonin </a:t>
            </a:r>
            <a:r>
              <a:rPr lang="en-GB" dirty="0"/>
              <a:t>agonists although precise way of function is not completely understood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C71FE2-033D-4D15-8773-105A7EC8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47" y="4060700"/>
            <a:ext cx="2263471" cy="2789162"/>
          </a:xfrm>
          <a:prstGeom prst="rect">
            <a:avLst/>
          </a:prstGeom>
        </p:spPr>
      </p:pic>
      <p:pic>
        <p:nvPicPr>
          <p:cNvPr id="1028" name="Picture 4" descr="data:image/jpeg;base64,/9j/4AAQSkZJRgABAQAAAQABAAD/2wCEAAkGBxITEhUTExMWFhUXGB4aGRcYFx0dIBoeHh0YGCAZIB0aHyggGBomHRoeITEhJikrLi4uFx8zODMtNygtLisBCgoKDg0OGxAQGy0lHyY1LS0tLS0tLS0vLS0tLS0tLS0tLS0tLS0tLS0tLS0tLy0tLS0tLS0tLS0tLS0tLS0tLf/AABEIAMkA+wMBIgACEQEDEQH/xAAbAAADAQEBAQEAAAAAAAAAAAAEBQYDAgEHAP/EAEUQAAIBAgQEAwYEAwYEBAcAAAECEQMhAAQSMQVBUWEicYEGEzKRobFCwdHwUnLhIzM0grLxFBVicyRDktIWNURTorPC/8QAGQEAAwEBAQAAAAAAAAAAAAAAAQIDAAQF/8QAJBEAAgICAgICAgMAAAAAAAAAAAECEQMhEjEiQRNRBHEygaH/2gAMAwEAAhEDEQA/AM6lSXkH4Lnv2xJ/8qzArroQBSzXLAAA3vJxQZtYkBoHlM4Fz+ZBEKfOTiMpN3RXXsfcNoKlMA7g35iefnjt6gQsZHKPL/fEvwnMVWQ+FyVMTpN+/fA2d4k4YBgRNoIwOTWqIy7GHGeKC8WGCPZHJVQrVdBGo21Wt94wRwngKgB6t3NwNwv6nDLMZp6Rh9uot8xyxSK9sU3r0yokketsZKWgMAIOF2bqM9VabEQRqaD+Hf8Ap64cvmF06bbW7fpiiDYuR6Rq6m3C/Ccc8R4oogA7DAHFqW8fvv2xKVM42vQbmYgc8BsFlSONAbgHviZ4/niW1Ja+35YpeG+zBZZrVPdgzCgSfU8h6HAtbggSrTMI6axIIggf/wBX5nCu2Ml9k0wc2KsDGxGMEyNVveQBCQWJIgTbH0Nq9Avo92p0wZ0ggR/X7Y/UuEUHJK0Qmq5YeEGDO3P5YRJtaHqKfsA4dnNNKmvRQJG22C1zoO++E3GcnVoAmmVZRcWgi8mRsRecZprIViDDAEeuOacHFgcb6G9auA2+MKdOrXYqghRux2H64ByqVKlVaeggTdiNhzN/3cYr/dIIQMyqBsoH7nzw2PDe2LQDl8jSo7jW/UiY8hsuDsjWfTbdRJvHOLeuMqeSqMf7NyAQQTHI7+dsdjL06Qgklh+Kd+cdvTHWlXQDZXadTH0/e+FHE8woJYC/M484jx24Fh+/vhFneLsAwB+IQR1+e2M2awpOLqSFm5MYo8lU0gj54+dcLrlawhZ1RNp9ZvHPpivoZoHY4lfFj8aHi1FMBo8wIOMBQ1MzPVsTsBc9ZJsMAVcxG+Fj8Qtv1w/MVlPTrKiwCY+/64AzvEkNojvieq8dYKUhYMXPKOh5d8LamdBG843Mwdm+IOrRc3tGC/ZjPF6zz8K0zqnlcAfX88TvvGcwraTF27DnciP64a8BzNGizkK+l9KgNc2Fyesk8rWwk7q0VhBNlS/ERpubb/lOP1DOIFA3/rfCXiVPWpNJgynkDfpywFpc3UNH8v8AXEotsaWJ2PeG8LNXxVJA3g2J/TDPK5OjTYKqiTu25jzOOKxqROpT22OOOHUyQajtJJKhem1z3x1JJEZSthdaoItc4TV1R66KROnxfLb6xhpnhAbSskCT5DEfl+IxmR3BH2P5Y0hSyzGasAqsx5AAn7bYXZjL5lwZUKD/ABH8hODMtnEG0zvgls2p26Xn74KYoDwrhVIBjrdn+EkQo2BiLm3Xn2xtV4dS5l//AFYxydUBqhB3j53/ACwHxTiIE3HT99MZIwPxfSt5uAQP64C9jssKld6pAlAACb3N/t98KOL5iGgMGsDY9QDHnht7EVvA56t+QwthRY5vKOQf7QdhH2vhLm8q7GmqNqdmgiIA7zOHnvZUduuMMvSVPGxBZtp2Xt+uGMuwbL5aahb3WhQOnxH9Jvhi9fUSG584jbGdTPqqS252IjCLPcc0tZhB7jyvjKgmnGUgkE7/ALnC2gzwG0OQCULwWiNo3MfmcB53MVqhJCkjrNu5mdu+2CKfD6ypqcuinxQDsLCJ6nr0+ssjRfCme+z/ABH3maqkLpAUC4I53mdsU9XNoPDy53ucIs3Xp0QqpTbW/wAbMJMAbybi8GAOuAa+ZJK364EZ6FyqmU9bi0KQsDp5YAFKtW2sD+JrT5dftjv2cyXvSXYSBZV5Ejmew++DM47gnUwYdIj88P2RoXVeAUWIV6tQk810gDnzBxhnPYtSD7qs0jk4me1ojBmVrO7jSnhA+K8G5EyflA/hw1VdPiNQmP4bffBCj5/U9nynhfwvB8YlrwSAFgTP809r43amU0rTPvAIBEkMSFMmLEXU8j64fcbzisPDIP28umAsnxJDTDvTV9kKPB5xIAB0nz7bTiU007OnHxkqYHWarYAGSJCkjVz5cwI3geQwmqe9iSdCyRcGZEE7jviktUqLVE09LHmXIkMAIZgIExpE78ow3WsleopIkUhEctQO+kkxHyuIwqduhpY1Fcia4d7KPWAarU0IYIBEE+h29flihpeyeTVYh2P88ee0Xw0zhlDIBXodvPrPlhPnA1MLobXq/CD4lvAnzxdJI5nJsLyOQyykUUpJBUliQDIFvEWud8LuP8BZ4ippAEBgth/lBteLj5dDcvRZFgq4rFjqX+EDZfrP+byww/tE+NQJ6tyPocDgrsZZZLT6J80iaSJ7qjaBrkrrjeLFgT1PP5YGPDXfxK6qp2UVjYch8J5d8GcWZTVB0sxLADx2HeCYInlh1lqQRQqgADYAYlxaZZ5VQRToU95JPObfTAeYrLTEtbmB3wnbjEbb4yy9Bsy3jaEmJnf15Dvi/I5QXPcReq2mmGcnkoP5bYHo+zWa1q50LBmGa/8A+IPLFJXzK0KeimAoG8ffv5nHuazukS3PAbALK+VrJeAw/wCk/kYOBF4uRN/TD/I1i4JZdK8mPPyH54nvaLJh/gjVMDv2OFqugBXDnrV2IpD+ZjsvmeZ7YZJwKhcVGdzEm+kT5C/1wfl8mKFBUVgABcxdjzaccZXLMDrJJkbGOsz5xjWFIUcR9kqDKWTWh6TPrDYR8JqVMrrom4LagRz3A7jfbFdxviKieeM+DcOSRmag3gorcv8Aqjvy7YC8hvR3kcnWZNTeAEfiEk+nLB1GhSIJbU17gsfKIH2xzmeK6jEzywFRzTK+nSwLQVsbyYBHUHae2KaQthtdKG3ux0iD+eBsz7J5eupJQ0iLyrRHofCfkcGZbJurM1T45O5HqZFr4NFcwQQLdIP2wwbIrO5KtlSzJWpFRFjSuBBjsN56bbYzyfDq1VQ1Yt4gWBJIEWCmFsDzgi/LrhrxrMKxNwZFxH06x2wr4ZnX94quYoI3iYkyBEjkQBq+h7YlNfRfFJPs1XJ1qulWNUorH3jeGEEWFyCoJEnkL4T57JvTc00YNp9YEbd2/lkY+r8M4ect4hNSk7eO0lZsGgbgcyOR7YJ4twSSrIFLB1N/4dQkelyPTG+NjScXoR5LhtTLUqYqACUgwZ8ViQe8/njF8qoMswPRRsP1xWcZyhrVKSzCKdTAc9gB98ZcTpUKY1uq+EWt9AOZtivAhRK1a9MWJiNowt4txQFRFup/pie4vxgmo0r7uSSEI2EmB39MKW4hJInE7AH5zNYzyFMlqbCAzFr6ZYqZWB1JMxfpgbIn3jjW5SkTpeoF1aR0gXJNh2kYf8P4SHZQgDoAVpvJVm6WkAHTPlPU4WRfFqwnM6KJ0hjM7m7biSTIEliBMbA4Z5AIoAV9RJJY/wDUdwLmQIA+eEdbLKKpVlZm1kaIAYjY6Sb2F5N7TIx5k84F1QjIoZtKkEGNR2n4vFInqDiajxdsbLO40UmcDMNNMjuSbDv3x+ynClA8Tlzv0Hy3+uFVHP6dzfBdPjSqCsXMG/Lt3n8sXUkco1zFeGkKo1GSVAFzeTFr4U8Qrxck2/e2B87xeFPXCLP8U1Lc4xrNc3xE61HPUIxU0a/hEwbd/wBcfMzmprKJ2v8Av988WlGuNIxKcqZmIqcuypzYgDFfWy7IqrTC6VHM4TcH4R/4ovI0pMyRuQTI/TuMP3qAgxvHzw0doaceLoRZunWaVhRYn4gPud8GZag7lHrjZBoUkW33A28j1xvw+mUPvG+I7dh188d1qqn45jrzwRDatnFVTKhrc+Xe2JXM5pQdbH4WDW6BgT9MHcWzqgQNsSuerTjXZj6H/wAyU9Im0/TGeb4qAuI7KVqopyRIQxPOwIJ9Pyxlm88wsyjVynvGJeVj8GMqlb31enTBs7DV5C5PyGPohpoYlQQOo/WwGPlXAa//AIhGa2+mIuTaLbGD9uuL3K8Z0oUIuD+zisPEDVDp6S8hFp2+mMMjTF6jb/CJ6Azt54Ep8W1CApJ7YzzNetoAFM7dv1xW0Ke5vPFmCrMmwA548gKpNRiGHIW9JO+MeDVtAZnWHInxCCB0HY74JqZSZaobkEQDtNo2uflidt9GoAz3BqbmQ5Rz1IPzmJ+eBuA+9y1V1VXqM8Bl/wDKjbUZ/FHLe2xAnDOpnERC0AHYzvOO+GIKaa3Pia9+Q5D99cZWNF0UvDM4iCFQoP4ROn/LyX5DDKnmzNvriVpe0lIeFgxvA0mR9SIw4U2kkJyidW9o88bPOaxv4+zowqDfkPFzSzyk4xzXB6dQ66niI7kAfvrhW1ZKOh6zEBm0rpViJIJvpBIsDfbvjvjPGssKWoNQrRBCFlMzFxvyvthfxpZXC8q2HNGCfiD+0vuVoNSpCidQIYbwCL2Aie5x8cb2ePvCNcL+Hz5T2Gx9MWnE+J6zKoqKR8IvhNmqvuyHZNQ30nZvKcVntWQT3sO4FlcvQoxUfXtqplZAYwdp8dyBccse5zNLlzFFEdiNRUEBVtdQQx2j4QImwM4TZ2tUzWY0GnpAA/u2kAHSwBmATFvPrGG59mtY/BSCi6pqZm5yWYiTNzbHIsbu3uzreSNV0KqWYzb1hK0xUaBTABhQZmYIGxJJmdjywRxHIIlUCvXMtJ95TTptqUzaR5+U2N4XwqpRZmy9YagD8Y21Agxfcjn98C5xWSqrVFNVmYanZgBAEwAunpAJAuOcnDtMSLi0KVTMRJouRa4Egz5E/LfqBjJ+IEFlYFWA8QIuu2/TDcZvLswqM1RreFIYsSI2AGkXtI8O/PA+VyFXMuxfWjeEqNE3YhfHAulpJgYNpE/ivoTVs4SN5wPQpVaoikhaBy2EDr17Y+h5X2cpWaqlNiuwVRp8ztr7SI7YNzdcoo0QDyAA+UYKZJpJnzvifs+aVOlUDeNiAVIgyb9TI/rttglBWAAKuDG0E/USMXAz6ES0Hswn74V1auVk2X640kpB5R9iTK5pkBApkHd2A1F5ggCOf6csMUzpUlT157+XbGHGaSJWFRNxvpMahzB9RjjLVhWYrTpAvUBkuZHwklvCBpbUZJ6gdbq/Eo18i/QwrZ/UYFzbAbVS0wRIMRqG8ExvfbHOU4HUV2ippMWZ7kSIJAFj8+fbDLhPs/TVi3vXJmdVh4hewEzvzOGVsTglpsnuJZV1SXlWvKMCD2tvfuOnXCgcOqmDpYAz523MdB+WKX2p4LWesagq6tRnSbEbQARvYDfpjCg1bQ1MW0wAW6mCTN4tzO0ecbcexlCL6N6QFJCWXWpAAXRIUG0AX1aoHiwrfhzvVVzT93TMD3c6S07LczLem/LFVwzL1JMkr4IjSSJkzDSPxAGOcYz4vwCrUrhi00wBAQ7GZ/EbmZm20ATuEjdl5JUT/FOCCg58S60JIVDq52IO5g79LYq+H5I1INQFQPQsInuQPr6jC6o1Sm1SAFUkSSm48IBm8sWtMRHlihJMBVaDAWTeI382J54aNt7I5eKWuzB8+KY0soAHw6YAnkfPHHDs74mqu29lBPLr5k/bGmY4atMTcmDcmbGRttj0VKZpKxRJIsNKjl0AxXZznmfdWSx2khhe8zfvibfjLqdDG+4PXDDiGbVZEKLbKAB5254j84XqNpUam/CALmL/AGwJB7G1XOtWq00JsTfyF/sD88XlNaTLcBhzkT98fO+CcLzKVUqPThRMyymJUxaesYteD5tZZGEkTYHe1j3APTGizVRln+H0txTWOwj7YTvxXQHWoarDT4R7wkBpENB5jsRucU+ZgoeeJ/heSBqNUYTpMKO+8+lo88aUbVDRlT0C8UzWbqaA1SoyadUAmxMASBuYJ688DcNCg6Tz9PviqrOIWQBHO9+/pgKo1M2bl1wYxpUac7dg+cpqqiBif4xnCQAWJCiwJsBcx++uDuMZyLAyMTXEK/h84H1w0mIi94JQZacnTqa73EdN+1gOwGMn4i9F2hyRNm5484VL0oVgp2kj7YJThaKrEa2MG+ogwbEQLFYMeuJfoZu2fuE5rQDUqaYqE7m9gInoP1xrmK4ULVF7gi0wQZBwdQo0gAxQAkSBFlnzmB+mFXGWqPCIC4v8ImLxciwFrYNa2FWhRW47WNVqiQCssIAsSLnoAdr7z1w34cahSnmhUrRUkVSxTS7RpKKANWkMDftvieHDM4rk+5cBoi4gm+4B8vrhrlXzFAChVTTSB1r4TAYgKYY20yYvzaeeJThrRdSbTKP3vh3ifXAdbhjRqWoZ5Erad4xhRzwa847q5u0T28saEkcv7AqWQZjrrGRqOpViASTeQZINzsIkYbUs3lVAHuzbppA/0nGWVUU6Y1XJOojz/pjg1aP/ANsH1xRIxFcUz2sluf7tir9lyDRV1VRIjSgiTADMSdyYHyxFZPIGrMnSuknVHQ9OfPbFfwbOLToqixC7W3MknCtxvZaKlGN/YzekfeBiwkCSCtgDyvuf0xrmalKkoEraY1SSSJnYwLzeMJ83xu56kfUf74XVc9q8TSD5AjqSJI53gg3w3K+iZ1ns6zGKYLEkFRufFIj0IxQrwtaOhmUM86X6AC5I6mCcCex2WVScy4sRpReigi/mSPl54Nz/ABVPFPO4PeCD9Dh4x1s1tDCnnKIAmJPwgmZ/pgfK1TWggBVkgmLkgxA/h7m36JsrxBnpe7VXPuyBqUEiDMAn8P8ATDnLZymlNaQJtvEXuT87/XDJigftBQUIQdIPKevy+pwBQ4owTVqAuQRH4huLbYacVzGqRLDcgrEEEzsdt8QuZ4iEJDEhS5JJvEgD12wk19G7Lirn1KiRKx8amT5kbb8sKq+eQqL+LZQTaxjltthRWzSI2oSCOQjT8wbj0wtPExABZxFoXZr+djy54XlZqYXnM6zi5VSzEyZBsTtGw7nphvwTJCnSDMYqVN+u4hRIgcp7+WJWhnZ0glwNV9PMFp6733vi04rW0nxaoU2jlf4bm0YWW0Uiq2b5mgFBBqKPEQQbkEH4QYhRESfPCms7F9KsJB8Jmb9QcZ1uJqC0FhLEwIII7gnfvhWvFNDBueqYgWG/z/pgQhTCVHDuMhkAYgkMFaORnb73wdRztNBHKTMfPHzbL57SzTPxq3ymfXDOlxCZM77YtZNlDxLPz5csKMxnr/nhbXzk88cAatIVlLs2kJPi842C8pnAsCTZ3Xrj1wvWkzm1wPr2wzr8AzIJ1aReLEknbYR3w5o8NSnTWCZV9tSkMSQOVzB7iIJ6YVyVFoY3ezzhOZgQB8O4w0p8UAvv2/2wdkchRq0xUk+7pIfgEEySdpjYG99wfOay+Vp18zopuTS3NjcCJAYxAMx8+xxKLdjTxpdFJwyasVqjFU/CAYnvPT7+WHlPO04IBA9Pt3x6qIU0wAIiItHSMTuby1BakFzTWDJW9+Q0m0eUYurRDoKz3ES9amicrnyA/WB64Pq11YFXHmGH7kYm+C06grMbNqU6WBgQtzdgAJtzwwzOUzOYfUzqn1PysB88FM20LOKZL3M1Kc6PxCdu47YAPFLWNzijbJuiEFw/msfmcfPM/QqU6rKFJWZF732Ec+npicsa7Qf5FHV4qSZYn59oxjU4mk2Y/sX2O04CyHCc7VGqll3ZQYJAmOthc+WGv/w2/OsFMXBpwR6E2wLoeOKQ2zeWy9MKWX3jKumdhA8t/MzON+FZaj7uStNZGoLotczA6dThPmawXV7ymxYiFM8zEHnPSO+CKOTrinDkU9MCCZYzIso2I03DRFsNpE3OTOs/SyjNDKAQd1JHzAsflif4tlmpjWpFRBv1Hn1HfFTkchSTxRqP8TX/AKDGXG6nhGoCDh60BSYx4dllakgM6QoAAJAEDt+uNK2USkQwpoQN5UGfU74leBcTZdaSTpgT25fvtior5gNT1DYrP0wUY04WxOtx4FNoW0jmTG/T0x3XCGwRSR/EJxjRqwqrygculsIeK+0A2BnkN9v398NpGPeK1oFiBvAEx6TthHw7KZh6y1KdENpaR7yyyNr84N7Ttig4Xwx6je8rTf4U5AdxzMctuvZ1mnRJKkkRaYn6W/YwjVmTrYs41wY5pqYLqlRfieJLDmIBje4PLGnDPZyjlnLq5Z4szAeG/wCGAIJ64xyuZmsf5PzH64Y5yuUiWBkTblPI98JHFGMePod5pSly9i3ifA6DVVrhGLLJYKYUsdmgbR533OEefqs0gtfUYDG5EyPFzaLX6bnFFluKFm0IpbrH5nYYG43w8sJ038x+5wfjS2grK/ZKvm/wlYJsZG3r+eAMy5P5COd49LY2zagEhgJJA2giefhsfl98G5jNJ7vxKDYD4eYBHK/SYvbGSH9CChSkoSCwmCASCe231xQ5DgUzVqBkosp92AZdm5ACJ0738sM8hQ94odtekIWZvCNZlbcomGAEgkqbYY/8PTX+0gJTCjYnxHmIM9RvzGJTyq6Kww2hVn+AUaNIMHDvLAgmSN94MSCAIgG98Y0ckDTANJUdxClRczYT9zJt2xR1zRqKiqXVI8Q5AgTpIqXE9QDPzOBavGQyMFo01VCUpu4mSsExcaTpkyeqjnIT5HZT40kecFX3ciopqUzZTUlbndlkeEHVvN9JwPmK66xpIAUeEFTfUZPxbDvcm/qZlqq5mjqEsxAgkxMEE2+ax054d5asRRWjUcMF5QOZ1c++HS5S2JLJwjoC1TTQJqIBNpCyOasyXAknHdHKNTqTCaQCqU6fwrtfUQCxJvECPqTBVXbTPQdcD1swFmU0npJn64pHGkc887l2bVa7hWIUz2wt4dQUPrqQz9DcL6de/wAsZ1eLHVpUSTywf7hSs1Lt1BiPlh6I2HcQzSNTgGbfXthTkc5uCbi09cAZ8uslSWXpzH64UHiMGeuCFso89m18UtFpHOe3bzwr4bwZ807NTqQ6qIUgQbmJJ2+WEuczxJ3wy9jOO/8ADVK9SojFTTlQAZkGALC03N8SyuXHxOj8fi5eXRQ8N4zncqpommFAexfcWki1iNoj+LBNapmHOpoYm8iPTZ+mFwJzSf8AHFh71re4ADWDRBJ2bSZ6W74GzeWzCsVp5ZaiCArllUkQIkMpMjYmbxPPEVb6OtuMe2YZdzVrR+FTJjmeQ/P0wy4vWLADREDeB8+s98fskqU0AUTzLTtPPAWZ4mDbboefT7jHTo8syoZxgNLbjCvi+cJMchy88dcQzsjxRPKOX9MI8xmy1zjWYwOdenU1AmCPEBzANp8sPeHcYOkgNvvf9xhJlqJc6dOqeQ3E8++GvD+EFnJYrQUJqkywbptsTP72wGyyx2givxNmUAnYYJ9lsmKlU1XuqbDq39Bf1GFP/AsVYhlkX0zEiYJvfeIEEmcWnsnlzTpimV8dy53g9PTb0xk7ElBx7P2b4g0kIj+iN+mFefqVgutqbhf4ipj54o86zEHb0thEK9Vz7pZYC8TCjlJ5frGGZM4y2WIRKiHW2rSyKCWggGYA2mPRZwcuSNQ+MkDoDc9u2C6fDEpaChiquos6NIYOIKkbQJ+YwOM2UJDCDNmG39MBJhYWVWnTIRgkfgFie/f1wlzdfwEk3mw/PBObllmcIc5mLKvT9/PDGA+IgNhvw2hlnRGTWKig6qik79SSDz3gct4woq6SrMWAIiFv4psYIsI3vhp7PZkU6DVHhlvFMjeLcrwbjvM4jPo6MD9BjcPMA6FdmLKaiRCRAUSZMahPW835ZRVZUWoxZBYNsCJI0qdJJHwgnoRA3ltkqa5qsatJGHh+BCCKcadRAjxSJiQDe04zXO0MywppUZNRCp4WIYMTK728atuOfKDiOzrEefpKXUVHZmRiWVWmBBLXU2vyABGrnhdnFNRiKVBlvJgCCSOQgALF9I6/N3SrOhYV6pqImpNK0woJOmSCvPwzN/h+W1CmouikAjXcyQTAgTcCI/8ASOl36JSaqxn7M5EUlILSxMk3jyUHYXxpxilqup8Q2/TDKlVmmsKAFWJA37nCfilWdjfHRHo4W7BaPETsZDrywJxTiRJLMZJ3wRmBRNE6mIqKRpEcuZnr27YDyPDSDRzFZlel7yGUHxCJ3HIEgfPAcqMk2EcEpaSaj/GRYdAfzxRUNLwGbSOoE+n764mq9fVWcoGKXiATabfTHtPiQiJ+eDFgD6hAZlBsbg/vtiY41kSFaqhGkCWUsAdwJUH4rnYYb1sx7wzN/wBMC51gVII3+2C0FPYDT4bS92Hq1iCRbSPp3+mHnDOF0ywYFwkDw3EkSZIH2+eJ3JcOHgZqxYKf7sk8tv8ALti44TmhTUsRuLdPLEIp3tnTlyRpKKo8r54Uo0Dwnrjv/mJN7YVcUzasd8DUsw0fCx7jnyxQ5RNX4yzCOW+BX4gdJAAvEmOnSdu8bwMK8rk6xZVEHUYXp39Bg/N8KrUm0uBPmI5XmbesbYH9lfjYO9U7YFd74LpZOoSBodtXwaL6vKRcd8NMjwX3ZnMBFEG7VVBHOI5t+Gw54zaQ0cbYw4HkP7JwhLErGw+MiwWSDPha/KN5tgnNZfwMoKlUMSwkTuC14jUJPXSLG+NkytVlQM5NGAVRViTB0sbRuxAZiNzg2kEYkNB06YTYtqNpPODtvM+uIuXs7FFVQuJr6AEanqIMHSCQoAuIEc4t18zhnkuItSBUADVEn5/v0wNxGijoWCqCASwclojYmTe0GwidhbC3LZjWoIO1j2I38v2MbG/ZD8lVRScQfwE+uPOE5DSl7M3ib8h6frhZS4mPCD++eC6vFxsDbHTaOMY1XRVGkb8zgLNcTpgQYOF9bMqKevWNWqNBN4iZ8r4nMxmGqOEQEk2Ci843Iw0z3FgB4Pl08sTdTMeImd8WHDfY+RrzDH+VTbync+kDucd53I5SnCrQpkyBcSdx1wLZuiQyWXavUWkpALTc9hJw9OTK1tCMHpIUYq0gOJgCOYkxqA5G3PD+rwnKVV/w6T0CgfIiMZU8rSpsa3ug7AFYP4epjZu14thZ3Wi+KUU9mGa4hVSoxUQzwpb4eWw0gSFOq9zfGdOu9QKlKjSVKakzBLORALghdQ2sbWON6mfp6FQaVZxrbUAbzIU6jdrzB6xOOHqawq0qukDxsqrGpmEgrAMCwjlbnjn+jsoXU1q0jpVUUSTMFmbcRLEmYJM9eWDOHCSxJJYt4iTPceVm22vgkZAVMvTIre7dl8RkHxATDHw+LTziLA9MJ+FMKeoAsfFqltzIF++30wU7bJZ9Qoq6+ZKoYP8AthFTytasZB0J/EefkOeGmRhwC23Ifrg2qrGyD5dsdKdo4RVT4DTiSzt6wPp+uCUzrZen7tCAhYahA67zucbVMxUVCkMqm5t+eEefrSp74Limg3Q7rZ6ppCUyAhMmwH9T5YwqZBKhhxJ6xB+l8c8H8SLPTBz1EkIWCzux5YZIwqq8MopJViPX8jif4s8GJnvgrjFUe8Khg0EiRtbnhI9QnfAYDmjnT7zTyEYt8rTarSAQgDqf0x8195/a9sfQfZfPjSVPmB++eJvUhmE0+EIl3lz32+Q3wTSztNQFFCnbu4+gYDBdR4aCINrYzfKLP9cGgdC7I5k1ahCgKiRCgAXO2372wfVz+hylVZAMGYMH8xidoVxl61WkxBvupsTG459Djl/fVW0ohHUtYD54bkGygpUaHvFrKo1qCFkSACCsQCOTH54VZ5jKK1JaksXLkapvZFVvhAHLnF+eOstwmou9U26C3zOM8/RqaYDBvTp3HPAlBPZSGWUf0E0s49YusqjISo1AEbSpUBeQbnzBmwxgM0DUSmVqKCdNxMSQb27myiwg9sJBxJ5RWQaEI2gm8KbGx8I6xucH5OuuoqqzIMRO/wCGxlQbbyOfljnao64yTGuczVD3YEVDVkbr8TCV5eFRbt8I35oxQYFyoIVoJSRIckKTHeBt0E4dZLLFRCMEKDUaZWT4iTMyF2BHnFxOAZZXMB3LQpeoRsBuApMqL23nmSSMCKroM6kqYnrVYPly+mOHzJjfH7iWXYOugatZPhBkySZA/IHlGBYYDxKyxbxKRt5jFEcMsbR5VzDH+nPFbwKhTyianE1WFzFlH8IP7nCH2ZoLVzC6vhTxR35fvti94qgNMtvpw6EYrzHHJkA2wjymZFSuCTYSb9dvXfBmfyVPQGGmSDMbiOv7OOMlkjUpo7BURGcGot2YkDSCpiFsQCJ54zYKs6z2fFOo2htQkgHrfeManixI8SN8j+mCcplqaAdTYsb78+sdhjjNOAxEggc+R6b9sGIBZlRTOap60UqzXDrY2IH81yLG2NeMUa4zAp0gvxeAAgEmNiANhH1wJmOIKlZHa4U3G/LpzvGHHDMnWzVRMxWUUwghFUXO8sxwsoqzphkqIJlcpVoLrZFqltTN7uGAURY7WO9u2EtF2Kq6qCDuFYsVBuJHS5Pa+LRK1OkxVVgRJiSd8dPnqTKbz54RRewTzJqqEOX4iwFjgpc0SQSTPbCziuWVPHT25jp3H6Yy4bxIKysRqAMwdj2MYZWiA/8A+Z1DZjqWbzz9TtjJ1BHUYW5jiAJYgBQxkLvF9r4D/wCZFdjI6YopGHmVzOlYna2FGfz5Ja/lhdUzhJ335Y4Vju3w41hPxrT54Hq1YEnH5nHLHtJVcwslYgz1i+3IHGseMbYuo0mdu+KLgtRoDK3pv6EYV1cp7sqoYMWEztp6jzwRw6g4bVTggGCuqJjnfCypofgVC8XULtDDkNvOeWMV4mf4zhfWzC3DLBifTabcsCe+T+IfPE/Im4NFjw6nRy6KUQivC6mPiBIvI1Dwmf4Y59oxyvEQzMG+ImSes88Msxl0O3kcI89kRMqYIxfhTsDbG1XNeEr1sbA89xO2JbOZxkJ0uYPTp1jDBM7I8txic4hVBckbThmY9y/EGpMHVipHMbx0wxTN17sHNOmzqQxUEMzWJBtJHS/OxjCanTVqiINTaokRF+Y3274f8T4x7rTTVQrIYjUSNyedgZJMjyxKR0YlrbHdV6dLwXZiRqrFTGq7EaYjTHfeec45z+t6KH3oRQ0yBteIEWA5yZiYx1xCtWKIGajDAFxI8MDVDD4pmLgbjbAtJmrIggEEx4vhGmF1HqYloiLDriFezpv0anh9ES5plSz2JLe8m4LKsjSvhMTsov2FXQQq1raZ2YM0g8yLBTYn4jcbY7GfWlX1EwniUEjVMxvcSPhMjqQJnGnB6jUgjU6a13qyAQNoJYgiDtP5TyxmmuzWmwbgVDQdTJ7sM0CFiRyPXvczfFFVcmmTFomPz8sJM3xOqQKNVUBQ2jc7wdIkAQOtsfl4h4GBPKBh8cvs4s0akA06b1nIkhBufyGGlXLgCNJAAiJOO8mAigAef64/NUuTq3tpIgbjnzJ7YrVkRYtZkYKfQ9v1x1nwNI231f1OOOKkRyDD9x54S5ziJYYPRjXJotbMIp/i1Edhf7xi/wAzn1prBNugxA+xqq1dieS29T/TFhX4TSaHbUQTcajhfZmKaXE1OYZmmCvITEHpjvglBcxUZnsgMR1P9B98acUNGnApIFO0rYmbFbXIIt64IzFGqS1QLGq5AI9PpbBMbcSp0lQhVAtyHeP354guIk0qhj4SdvzxVVM4YhwbGe+J7ieXNY6FEsbAdybXwXQUtmKuGFrY4e2GPE/ZSvlkpmJZzHhaRtPYg4BqZGqJnSI2lonbbCJp9FXiaAqj3x+Na1zjr/hXYgWk8uY2In54aZ7gRpmkjoylll2O3Lwg7TPTG5JOgxxNqzpeAs+W9+viBGokbIo+ImdzaIx5wfhpeqqh/AZLFIJgRHO0k/TDjhb1qiNw+jGgr42I+BSfhHY7c+eMclSXLz7w0w4LJpT4o6ntI274m5Npx9nTGEU0/R+4hwqhqZVV1NMXDyCzG4AJNxAvyvjHN00CMqU9IJVjU+AwD8K3LRYySTjzM1K4pGtACsQFYbDlB5zvfYnA/D1zBYOi1XJa3gLTBkRYgib9MGCdbfRp8fXbHGTyBdanuUDKw8KsYtAGg9RI5dMMMvmlChTl0BUaSCNotFlI5dTj3N5XNU6YU0m1N8MLHig2t8IvsbYHqcRrKSrNRBG4KzHrqv54Fv0NSNavFFFPVrEz8PM94jb15YUV+MK0yI7jCSrWGBnfvjo5M88IzOb8RIsDgF3xxWq/THmXovUMIpbmYBMDqY2GAFKx97I8H99V96zFUpEE6YktvF7RG/nhtklWjmcwHonMSLbbEB4gDcSJP9Me8EzAFNKKqaei9RwP7xmiFiNRJHrbzweaFSlmFYUH0kEElxpIsIax+HfafDAxzSfJtM7oR4pUJ+IZhWakkiEhjOorNgZhSxG2879MMfZ7NqKhpgPUaooPu9IGmxIM2A2i/Y4HzBWj/ZNUXQQW92g8UsRe21h8R77YP9m+IxVZtEygJqaSVptYtSFyfxAid4HTDN1DoK/l2d5n2UzLRUakpi+kuBH4j2E/n2xjTyjE6yDTRFN7s3hHxHSbWkSZO1r4be0vHwI/tJIuF3DW5wPDfE5Tz1UKuYgFxKshaAA0ENPI7k2jAu46NSUtgufpKK0DWNSeI3Jv4hBN2MDntgWu7aVZkZA5lZ5iY1dvXDXhuk1E96WRGZ5ZIVOqrqB8O87AwOmDOMZWkvvFFXSAAmgxpOolmAZR9Ita98FyWkTli5K2JKWdPWfP+uM6mdPID5Y4r5GXVKQi1hdmNzqJgTyMDovnjnLZGpUqiihBldcxfSDcif154dPRzvFJOgSvV/f72wHmMvUCipobQxgPB0kgxE7b2xQZ32cemVqQXQwyoYkjeG5R1jlOG3Hs3XqUm00yqmmAPhKqQdULFlEc46YHNaKRwP2JuBcPNIU6upT720TeQTAjyBOKZOJSCB0/pHfC/J16lUBHanKqG09DBA33A6g74R1swy7kFgPFp68464CuxMuP2h7kkU1DUe8fCO/XDStmxEk+v5Yh6XE5uLY9q8TbSQNjY+W+KpkaDOMcQkmP98LclUY1V0A6gdXhUmI5wOXfGtDhtashqCAgB8TWFtwOpw89m8stJSVdTVOsmofwqAthF5n6mMJKS2Xx4naZtxHOkIvvoNS+l5JImx8N49IxP5DJ1qjadJMmx3F9/wDbvh8zuBTfWGJYwwWWkm5NpIkeQ7YPNcpFQBVGo6ie4KmQLydrbxialS0dXC3sB4hww06MI6syC4IE+ED4QCCdto54WZvidWqAtVywgwCCpB3AsBPPrvg/KsW1FlKqzrqckFSA06hPw2AsJ8sb5bhpqViDVUU5IViIkxbnvMxgp12Zxs74Pn6gOkgKdMBtrmLTItaf98YcY4EisrNmqTFiS2nxR8jJv98c5/LNVvSVRTVtGp2lidrATrMiJtttjLK8DCurupcEzUj4gtpJiCLcr3xtLyTBVumg32cWoKhy7mm1CorSrGRAHxjmu+3O+OqnE6+SdPdJq02iYBWAJ5kfWMd1q2USqTQBbwKh1g+DxDSQSLiTeTGF+QrtIeqvhLGNzFvpY2HlgQ8m5M0lx0ik4V7RVs8tRSiAoAdJMlmuQsiwEi5xO5jjNRGKVBTLqYMqJta8WxpkuImkxamI19SNjYAxzHPzwOaOolneWJJMQBJJPOcZwqXWgqXiaP7JLyd/p+mB6nsaTtVPyGLA7Y6THdxRxEKnsdUVwWdWUfhIInsTO3cYYUeG1aZbSlgIUKdMdZO5nz64qqm+Oam2Flji+x4yceiaTK1guqwazAUxBQ3BGonxmDE927Y5pZSrpFTV7tY0ClcsNxqY9NzsZtinTGVXCvDfTGWSu0TfCeA+9Nd2JbS1wwuQBqGkk7bjGeY401N2y6qq0k1Xgljc/DECSTaQfph8/wCWNeBf3zfy/wDvxz5IU23stHJaSWiMzPFfef3dPYidMzEXDNbfTt54a0Khd4qoy0zThrkASupb2k/qcZ0vjzX+T7nBNf8AuB/K354DfSGUdWKa9c+8CrC6TEKxhoI8ImQT5X2vacFV0HuwWIm0AmRyABE3Mzc874A4fvT/AJx9xjH/AM+l/K/2OM9LRl5PY5Qii5ZWh2aR0I+Mg/5uXfBlPPCmp90aYZ2J1kEkCBqULYBZiwIG+Jnhn4P5X+ww39of8Unmv+o4E11E0fsLocOoVMxmKGv3kHUpq+IWjUQRZBqJgRz54/cRZTTR2em9OGXQrFTaRoEDxREknGGZ+Kv6/wCunicof3dDzqfc4EU3Lv6BJpRHRyr1AKiEUwBEgSSCxF+8j5RjPP5GpSXWHUrqUmLsGjfbaSbTtE494Rs3+X7jBrbVP5/0xSTcehUuS2dcKy1Golaqo8StTAJRI8RgiGU+dsBZrLU3ePdKuptIbTtyNhA1TF454P4N/g6v8y/6nxhlP76v/J+bYRPyGlHxDOG0Hp0zSckqTGkSBud5NvIW+ePzotOkz05SJB5TJ5TcyCB6YNr/AI/+5+Rwq4l/cr/3B9lwl3P+ylVEe+z2VrJl6zCnIqKNBJghblgoiSDvyk4Q5ziqOAFBIJExefTn64+g8I/w1H/tL/pGPmXsF/i6n8lT/UuJ4cjlKd+hskeKivs7ytBm+E1EpFWgkSLb6TBv2w+4fVoVplfgAB1nebAm8E2++C85/hKXm/3bCj2J/wDqfJP9TYoslrk17r/aEcafFfQHnuIMtZ1VFaGGgiABabgWO/0xrTymddZJK06i3flBkzA52xl7c/EPMYp8p/h1/kX/AE4o5fXsVRtW/RPtl1UU2qa3kAHUQBM3gHxRHXBnuHpMa2YoSl1MEQLwDY3+Q3wT7TfHU/fLG3F//lp/kb/9mFnKqDGN2THFsxRQ0xQPcoRt0ltzHTAtNqbCWqkMZkAW3xrxD/Dp6/c4L4X/AHSeX5nDOmhbaZ//2Q==">
            <a:extLst>
              <a:ext uri="{FF2B5EF4-FFF2-40B4-BE49-F238E27FC236}">
                <a16:creationId xmlns:a16="http://schemas.microsoft.com/office/drawing/2014/main" id="{70CAC40F-43CF-4BD0-9CA1-4E71450A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18" y="4048217"/>
            <a:ext cx="3508734" cy="28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7CA75E-3923-4A77-A57A-19B116830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23" y="4056353"/>
            <a:ext cx="2087824" cy="27935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72D9ED6-E67B-49C8-8E7A-8DD8D8304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64492"/>
            <a:ext cx="2095130" cy="27935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CC5C3E-B9EC-4355-968D-11AA2C332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31" y="4064491"/>
            <a:ext cx="2095131" cy="27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5EA37-23F5-4322-BF0B-93DCF523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59E724-DF36-4038-8746-17DAA37E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Physiological </a:t>
            </a:r>
          </a:p>
          <a:p>
            <a:r>
              <a:rPr lang="en-GB" dirty="0"/>
              <a:t>they are safe as their effect is caused by very small  doses that do not threaten physical health </a:t>
            </a:r>
            <a:r>
              <a:rPr lang="cs-CZ" dirty="0"/>
              <a:t>(</a:t>
            </a:r>
            <a:r>
              <a:rPr lang="en-GB" dirty="0"/>
              <a:t>e.g.</a:t>
            </a:r>
            <a:r>
              <a:rPr lang="cs-CZ" dirty="0"/>
              <a:t> </a:t>
            </a:r>
            <a:r>
              <a:rPr lang="en-GB" dirty="0"/>
              <a:t>orally administered</a:t>
            </a:r>
            <a:r>
              <a:rPr lang="cs-CZ" dirty="0"/>
              <a:t> LSD </a:t>
            </a:r>
            <a:r>
              <a:rPr lang="en-GB" dirty="0"/>
              <a:t>on blotters of paper that has 50-150 micrograms of</a:t>
            </a:r>
            <a:r>
              <a:rPr lang="cs-CZ" dirty="0"/>
              <a:t> </a:t>
            </a:r>
            <a:r>
              <a:rPr lang="en-GB" dirty="0"/>
              <a:t>the</a:t>
            </a:r>
            <a:r>
              <a:rPr lang="cs-CZ" dirty="0"/>
              <a:t> substance)</a:t>
            </a:r>
          </a:p>
          <a:p>
            <a:r>
              <a:rPr lang="en-GB" dirty="0"/>
              <a:t>Short term effect include dizziness, weakness, tremors, nausea, blurred vision</a:t>
            </a:r>
          </a:p>
          <a:p>
            <a:r>
              <a:rPr lang="en-GB" dirty="0"/>
              <a:t>LSD influences sympathetic system  - increased hearth rate, slight fever</a:t>
            </a:r>
          </a:p>
          <a:p>
            <a:r>
              <a:rPr lang="en-GB" b="1" dirty="0"/>
              <a:t>Psychological</a:t>
            </a:r>
          </a:p>
          <a:p>
            <a:r>
              <a:rPr lang="en-GB" dirty="0"/>
              <a:t>All psychedelic drug changes perception and cognition</a:t>
            </a:r>
          </a:p>
          <a:p>
            <a:r>
              <a:rPr lang="en-GB" dirty="0"/>
              <a:t>Massively context and expectancy dependent effects</a:t>
            </a:r>
            <a:r>
              <a:rPr lang="cs-CZ" dirty="0"/>
              <a:t>. </a:t>
            </a:r>
            <a:r>
              <a:rPr lang="en-GB" dirty="0"/>
              <a:t>Right mental set and environmental setting is</a:t>
            </a:r>
            <a:r>
              <a:rPr lang="cs-CZ" dirty="0"/>
              <a:t> </a:t>
            </a:r>
            <a:r>
              <a:rPr lang="en-GB" dirty="0"/>
              <a:t>absolutely crucial – have positive and supportive background </a:t>
            </a:r>
            <a:r>
              <a:rPr lang="cs-CZ" dirty="0"/>
              <a:t>(</a:t>
            </a:r>
            <a:r>
              <a:rPr lang="en-GB" dirty="0"/>
              <a:t>trip sitters</a:t>
            </a:r>
            <a:r>
              <a:rPr lang="cs-CZ" dirty="0"/>
              <a:t>) </a:t>
            </a:r>
            <a:r>
              <a:rPr lang="en-GB" dirty="0"/>
              <a:t>and have a positive mood</a:t>
            </a:r>
          </a:p>
          <a:p>
            <a:r>
              <a:rPr lang="en-GB" dirty="0"/>
              <a:t>Merges consciousness and subconsciousness – hidden and suppressed hopes, fears, moods,… are magnified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4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E9AD8-AC47-4FF8-9BB2-00A7AE81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B97AA1-7CE3-4EA6-83E7-1DEDC3BB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550415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Positive effects</a:t>
            </a:r>
          </a:p>
          <a:p>
            <a:r>
              <a:rPr lang="en-GB" dirty="0"/>
              <a:t>mental and physical stimulation</a:t>
            </a:r>
            <a:r>
              <a:rPr lang="cs-CZ" dirty="0"/>
              <a:t>, </a:t>
            </a:r>
            <a:r>
              <a:rPr lang="en-GB" dirty="0"/>
              <a:t>mood lift</a:t>
            </a:r>
          </a:p>
          <a:p>
            <a:r>
              <a:rPr lang="en-GB" dirty="0"/>
              <a:t>sensory enhancement (taste, smell, visuals, etc)</a:t>
            </a:r>
            <a:r>
              <a:rPr lang="cs-CZ" dirty="0"/>
              <a:t>, </a:t>
            </a:r>
            <a:r>
              <a:rPr lang="en-GB" dirty="0"/>
              <a:t>closed- and open-eye visuals, including trails, colour shifts, brightening, etc., feelings of flying</a:t>
            </a:r>
          </a:p>
          <a:p>
            <a:r>
              <a:rPr lang="en-GB" dirty="0"/>
              <a:t>Profound life-changing spiritual experiences or personal revelations</a:t>
            </a:r>
          </a:p>
          <a:p>
            <a:r>
              <a:rPr lang="en-GB" dirty="0"/>
              <a:t>therapeutic psychological reflection – can help even to treat addictions</a:t>
            </a:r>
          </a:p>
          <a:p>
            <a:r>
              <a:rPr lang="en-GB" dirty="0"/>
              <a:t>feeling of oceanic connectedness to the universe; blurring of boundaries between self and other</a:t>
            </a:r>
          </a:p>
          <a:p>
            <a:r>
              <a:rPr lang="en-GB" b="1" dirty="0"/>
              <a:t>Negative</a:t>
            </a:r>
          </a:p>
          <a:p>
            <a:r>
              <a:rPr lang="en-GB" dirty="0"/>
              <a:t>anxiety, paranoia, fear, and panic</a:t>
            </a:r>
            <a:r>
              <a:rPr lang="cs-CZ" dirty="0"/>
              <a:t> – </a:t>
            </a:r>
            <a:r>
              <a:rPr lang="en-GB" dirty="0"/>
              <a:t>most hallucinogens can produce schizophrenia like states of</a:t>
            </a:r>
            <a:r>
              <a:rPr lang="cs-CZ" dirty="0"/>
              <a:t> mind</a:t>
            </a:r>
            <a:endParaRPr lang="en-GB" dirty="0"/>
          </a:p>
          <a:p>
            <a:r>
              <a:rPr lang="en-GB" dirty="0"/>
              <a:t>dissolved sense of self</a:t>
            </a:r>
          </a:p>
          <a:p>
            <a:r>
              <a:rPr lang="en-GB" dirty="0"/>
              <a:t>delusions, delusional thinking</a:t>
            </a:r>
            <a:r>
              <a:rPr lang="cs-CZ" dirty="0"/>
              <a:t>, </a:t>
            </a:r>
            <a:r>
              <a:rPr lang="en-GB" dirty="0"/>
              <a:t>unwanted or unexpected life-changing spiritual experiences or personal revelations</a:t>
            </a:r>
          </a:p>
          <a:p>
            <a:r>
              <a:rPr lang="en-GB" dirty="0"/>
              <a:t>insomnia</a:t>
            </a:r>
          </a:p>
          <a:p>
            <a:r>
              <a:rPr lang="en-GB" dirty="0"/>
              <a:t>unwanted and overwhelming feelings</a:t>
            </a:r>
          </a:p>
          <a:p>
            <a:r>
              <a:rPr lang="en-GB" dirty="0"/>
              <a:t>Flashbacks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88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81B05-F2BB-4A09-8760-AADC120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99A76-AF5D-4D3A-B0F1-F54AC837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 addiction as hallucinogens do not have any effect on dopamine levels in reward circuits (except for MDMA, cannabis, ketamine)</a:t>
            </a:r>
            <a:endParaRPr lang="cs-CZ" dirty="0"/>
          </a:p>
          <a:p>
            <a:r>
              <a:rPr lang="cs-CZ" dirty="0"/>
              <a:t>No </a:t>
            </a:r>
            <a:r>
              <a:rPr lang="en-GB" dirty="0"/>
              <a:t>physical dependency</a:t>
            </a:r>
          </a:p>
          <a:p>
            <a:r>
              <a:rPr lang="cs-CZ" dirty="0"/>
              <a:t>No </a:t>
            </a:r>
            <a:r>
              <a:rPr lang="en-GB" dirty="0"/>
              <a:t>withdrawal symptoms</a:t>
            </a:r>
          </a:p>
          <a:p>
            <a:r>
              <a:rPr lang="en-GB" dirty="0"/>
              <a:t>But hallucinogens users are often multi-drug users and thus are sometimes addicted to other drugs</a:t>
            </a:r>
          </a:p>
          <a:p>
            <a:r>
              <a:rPr lang="en-GB" dirty="0"/>
              <a:t>No deaths report because of overdose</a:t>
            </a:r>
          </a:p>
          <a:p>
            <a:r>
              <a:rPr lang="en-GB" dirty="0"/>
              <a:t>Overdose may happened and had destructive effect on psyche – hallucination flashbacks returning the whole life</a:t>
            </a:r>
          </a:p>
          <a:p>
            <a:r>
              <a:rPr lang="en-GB" dirty="0"/>
              <a:t>No physiological or psychological addiction and dependency</a:t>
            </a:r>
          </a:p>
          <a:p>
            <a:r>
              <a:rPr lang="en-GB" dirty="0"/>
              <a:t>Short-term tolerance – e.g. three LSD papers taken within a week have no effect</a:t>
            </a:r>
            <a:endParaRPr lang="cs-CZ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B798F-A2FD-441C-9801-EDE2777B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088263-3BB1-403B-906D-263CEC55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Hallucinogens are rarely drug of the first choice</a:t>
            </a:r>
          </a:p>
          <a:p>
            <a:r>
              <a:rPr lang="en-GB" dirty="0"/>
              <a:t>Average age of the fist intake is higher (above 20) – except for MDMA that is about 16.</a:t>
            </a:r>
          </a:p>
          <a:p>
            <a:r>
              <a:rPr lang="en-GB" dirty="0"/>
              <a:t>Data about problems associated with taking hallucinogens are often data on MDMA only  - typically problems resulting from substance impurities, combination with other substances (alcohol), dehydration</a:t>
            </a:r>
          </a:p>
          <a:p>
            <a:r>
              <a:rPr lang="en-GB" dirty="0"/>
              <a:t>High association with personality disorders – antisocial, paranoid, histrionic, schizoid (in this order) and potential link with psychosis</a:t>
            </a:r>
          </a:p>
          <a:p>
            <a:r>
              <a:rPr lang="en-GB" dirty="0"/>
              <a:t>Link with suicidality, common accidents while on trip</a:t>
            </a:r>
          </a:p>
          <a:p>
            <a:r>
              <a:rPr lang="en-GB" dirty="0"/>
              <a:t>Because of the polydrug use, it is hard to attribute the negative effect to specifically to hallucinogens </a:t>
            </a:r>
          </a:p>
          <a:p>
            <a:r>
              <a:rPr lang="en-GB" dirty="0"/>
              <a:t>Since the prevalence of use is very low, hallucinogens are often listed together with „hard“ illicit drugs which spreads unnecessary bad reputation</a:t>
            </a:r>
          </a:p>
          <a:p>
            <a:endParaRPr lang="cs-CZ" dirty="0"/>
          </a:p>
          <a:p>
            <a:r>
              <a:rPr lang="en-GB" dirty="0"/>
              <a:t>Positive use of these substances are promising for use in therapy</a:t>
            </a:r>
            <a:r>
              <a:rPr lang="cs-CZ" dirty="0"/>
              <a:t> – </a:t>
            </a:r>
            <a:r>
              <a:rPr lang="en-GB" dirty="0"/>
              <a:t>PSD, depression, addictions</a:t>
            </a:r>
          </a:p>
        </p:txBody>
      </p:sp>
    </p:spTree>
    <p:extLst>
      <p:ext uri="{BB962C8B-B14F-4D97-AF65-F5344CB8AC3E}">
        <p14:creationId xmlns:p14="http://schemas.microsoft.com/office/powerpoint/2010/main" val="12377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39B7E-A54E-4E84-B001-B8BFF5F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Illicit drugs with hallucination properties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127F4-3AF2-49BF-9911-21894275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Cannabis</a:t>
            </a:r>
          </a:p>
          <a:p>
            <a:r>
              <a:rPr lang="cs-CZ" dirty="0"/>
              <a:t>MDMA</a:t>
            </a:r>
          </a:p>
          <a:p>
            <a:r>
              <a:rPr lang="en-GB" dirty="0"/>
              <a:t>Dissociative anaesthetics - ketamine</a:t>
            </a:r>
          </a:p>
          <a:p>
            <a:endParaRPr lang="en-GB" dirty="0"/>
          </a:p>
        </p:txBody>
      </p:sp>
      <p:pic>
        <p:nvPicPr>
          <p:cNvPr id="2050" name="Picture 2" descr="data:image/jpeg;base64,/9j/4AAQSkZJRgABAQAAAQABAAD/2wCEAAkGBxISDw8QEBAREhIQEA8QDxAQFRAQEBUWFRUWFxUVFRUYHSggGBolHRUVITEhJSktLi4uFx8zODMtNygtLysBCgoKDg0OGhAQFy4dHR0tLS0tKy0rLS0tKy0tKy0tLSstKy0rLS0rKystLS0tKy0tKysrLS0rLS0tKy0tKy03Lf/AABEIAKgBLAMBIgACEQEDEQH/xAAcAAACAgMBAQAAAAAAAAAAAAAAAQIFAwQGBwj/xAA/EAACAQIEAwUDCQYGAwAAAAABAgADEQQSITEFQVEGEyJhcTKBkSMzQnKhscHR8AcUNFJighUkQ1Ph8aKy0v/EABkBAQEBAQEBAAAAAAAAAAAAAAABAgMFBP/EACIRAQEAAgEEAwADAAAAAAAAAAABAhESITFBUQMT8CJhkf/aAAwDAQACEQMRAD8A9fvCREkJpk4QhALQhCEAjvFCFSvC8QjgOEUIU4QgIQ4QhIHMlEC+vLWY5X8TqkFQDbUX8/KFXWcWvfSRZ+hHvlXRxagC7WMzjFKdip99jINg1WEi2IYcgfh+MwGp0v8AYfxkHrHkR7w35QM4xrf7bfFPzmZMQT9Aj1K/nNBMQeifBv8A5menWboo9zflA3gxjBmuK5jbEDmwHvEKzuwAJOw1M1lqBgGGxkf3pGuAwJ6XmDh/sWP8zffoIG1CEcIIXihAlCRjgOKOKA4RRwNIRxRiaRKKEIDhFGIBCEIDvARWjEBmKBigSjkbx3gShIxyByuxQDVgpOxW/vljKXFN/myOtMfEQq7q8PRlta2g1Fr6TAOEoN3P2TWq8V7mmz1WUIouXbS35/fKkdsMJVYfKuu1iVax9w1EmtpuR0S4KnyZvs/KNuFody3xH5TQwnEMOfZxNL0LhT8DLijWUjR1PowMLGp/g9Pq/wAY04SgNwX+M38w6iRaso3ZR6kCF01W4cP5mmtW4UeTXmzV4tQX2q9IeWdSfgNZWYztjhU2Z3PRFI+1rCXW0tkZKXCCDfNrysDMmAqjMaf0gCSPfacfxP8AaDUclKCLTGviNnf3ch9s2f2fVWd69R2LM1izMbk68zNcbJtjlLdR20cUJhsQheEBwihAcUIQCOKEDUhFHNIcIoCBKORElAIQigMRyMcAhCEAjijgOORjhTEoeIfxa/U/Ay+lDjz/AJxfqfgZKOZ/aNiiKWHTYM7sR1ygAf8AsZz68NBCkPfOVVAVv4iqmxIOmpPLa3Wd3x6glQU1qIjjxaMAenXacdVXAqzqalbCm5Qk97RRtbaM4ysptyM3hemmL8dyvSbalLDtn7tDdvpBWYAHoS1hflpNmmtXLmFyuXNcGmwtr9vhOm+hm3heHKzK+Hx6sQAAR3bkgbBireIaDfpNn/BsRawq0bZQoujCwAYAi2xs7a/1HnLcmfrs7xXMaoDEn2QGPsHQmwOh1F9LiRvVNtRqpdfm1uovci58jLKpwfEHNZqC5wqnL3oACkZbKbgbDlpytEnA8Roe+pghXUHKzEZiSffqZOUONVVSjVzqjMVLgWJPh1vYEgf0maWOplQhLZs6hra6aA289GGvr0l3iuGKCHr45Vy7WFOlbUnS7WvcnW0fDMDgarWSq2JNNRqXZkAGgAKgL7rzXLyv1ZenO4NS75UUsbHRRcz0nsFgWpLUz2zMB4Rrb39Zo0ClNzTRERRTDkgZRqbe+X3Zh7955G32m33TGWe1xw0vYQhMNiEIQCEIQCEIQCEIQNQQvCE0hwEUcBxiRjvAcIoGA4xIgyUAhCEAhCEBiEUcByi4if8ANp9T8DLwSj4h/Fr9X8DJVa/Fm+b0/m/CcThu1BRH7+m7teuVRFX2KSqczm9vFmFunPYztuMf6f8Ad+E5atUGhr0FbLms5UMxApMWtppuRoTzmYMOJx3Dmv39OiGXJnFSkCy5kdxcgG3hpuSTtlMio4WpbSjTUBT3neCkhJaqpXRgQwNF73A2NtjZnheEYMBRqqKnyTWdwAXo1bjKW8PgrPcgbvfU7RrcLwjFqhqVQWzs1gSPlExAa3g1t+81b22sL+d5Ze3SZ3228Rg8Eq1GJLd0UWoqV6zMpZgAGGfTU8/OaVdcD4wuFauafeGprnCqhILsXe2UlWAtcmx00mweA0Ka1Uu5XEuCdKZIyM+IIvbVSQ+hv7WlrzXfCYdcxTvk7xmpulM0VzrVFSqEyfyjx5bAG7GxMc8va88vdblSlhqIomlhaKtWGYHu08KgAljtf2lFrj2pb4CoxpqXy3NyMoyjKT4dLmxta+sxYnhqOtIHMDR+bZbXHhykEEEMCORBGgO4E2aFIKoUbD3xbaxbb3a1ZvlHsB7FMG9ju+9p0PZXap6+nMzn6x8b6fRpDW+XV/18PKdD2W9mp6/nDC+hFeF4U4QheAQhC8AhFeK8CUIrwgakciJITSFeOEIDvCKOAQhCA4wZGMQGYhGYhAccUIU44oQGJR8U/ik+r+cuxKTiP8Un1TJUanFG9j+78JRVuJ01qsjqfkqYq57KwGa62UA57nbQfStL7jH+n/d+EosXwtKrZmZ7hSEF/CpuDmAPO6r5aSTXlvHXlOljMNUZVBpl3AKqQA/hLWBBFwRlfQ6izecz/uVPXwDXTmBsRoOWhO0o8PgqSVc37ytlqnEVs4yk1AaqZgxICqSxFrfR31hT4HWWzJX1+QIIeqRcVHNRsuxujKAP6eU1cZ7b44+15Ww1PKFf2Q1wSzAguSLBr31zlQOhtIXoKyuWQFnCoWf6QDKFS500ZhlHUyj4Lhapb5YN3SmlfvWrMHdUK3C1QCAWfNta6jeB7PsFRC9JAxxVELqLLVr98vdae2FS1vK/LVwkvWrwxl1a6h6gX2iB6kDyEx4TECogdb2JYC+h0JU/dKWr2fp1alWtnU96a1mCAsAy00tmPNTSJ9WltwzA90pUVHcFiQHyWW5JsuUDTXncyWTXdiya7jFDxN1tRtfpn62nQdlR4H9ZQ4weMjU/NEgW/mP5ToOzA8D+o332kYXUIQgF4QhALwijvAIQhAUcIoGtaEITSCAjEUAMLxwgEcV4XgOF4o7wCAhFAlGJERwqUIQgMSmxv8Wn1DLiU2O/i0+qZKjW46ABT9W/Cc01XFoxtToVkuSLO9GoBfQWIYE28xOl49tT9W/CUmExaVL5GvlZlI1BupsdD5g6yStS6UjoScz4bGIVJKlFw9VQe87wewSzAHSx6nnrMWIaiQoD4ylkpJSS+HxZtkSooPhWxN3VvWmPd1C1ARoQfSxjzTXN0nyOSTEqWr5q9fK9+7Pc4xmB+Vs5GWwI7xdrfNrtaZFqUs6sj4slaneKP3bFMP8AVsPGOQq2/tE6rNFmjn+/Rfs/r9/iqwePqKoSnhMQ12diz9zRW7sWOjPmAu3SWnDHrMWNanTpjTIEdqjc75jlAHLaSQ6zaw7C51FwL2mbd+GLZfDUxutRxy+SG466zoOzPzbev4TmsSb1Xvtela3XWdL2Z+aPr6chLGFzCKEBwihAIQhABCELwCELwga0IWgRKhwhFAcRhA+kBxQjEAhCEBwijgAhCAgSEIRwGJS48/5qn9Uy6lJxEXxKfVMDX4/tT9T904gV8N36mpSdKiOVBCkoTmJBsN7k723nbceHhp+p+6VHdg7gHmLi8z2Xu57DYelcDD44KSrWXwD+bL4bjQX2I26bjbOEr2p5cWCyrVVmIWz5iCnh1GgAvz1NrXm6/CKBFu6Ub2yXS1xbTLa01/8AAKA9kMu2oYm1slrXv/tp8JDTDSo4ojw4pCA7qSQjbXH8ntZr3HKwHW+NVrksTjqYAyN4VSwsPFe/K4fn06Tbo9n6KMjgMSlsoY3XRsw0t11ircAw7XzKzXzbs2za2FjtfW0ijCcMqBkZ8TUfKQ1hcA+W5uLADXz1lrw/BJRBCX8XtEm5O/5mRoqAABsAAB6TYUyjWrmzk33amLA+u86bsz8zrvectWYZmP8AWl/hynU9m/mdNrzTK3MV4mkbyicJG8IEoSSUyeUyrh+pkVgjCk7CbK01H/MZcRsYVoHnpMgoDzkGxI/Wsh3zclP3SbGpCK8YmkHuhC0BABHC0IBAxGOARR3haArwjMUBxgxQvAkI7yMYMCQMpuMVQlRWO5FgZcXlB2idXyrcBgdLyCGMbvqV117s5iOdtjONwq16VUD5QoFrMAbsmUGowJbfNfuwNdjPR+zFBVDG2ptrvbrM+K4CjEshyE623X4cpFebUeNOSivSWmTUpqTnzLZmCtyFjqN5cVKyKwRmAY5SAb8721/tM6HEdnCwKstKoDuDY39QRMVfgZAGaipsAo9k2HQeUyqjNdLkZ1031tMT4tLZs1xzy6kaFtRy0BMuf8Bva1E6W20/GSXs41rCioF728IF+toFCnEKZYKpLMdgAehO/SSwmLd2A7sqticzaeg9Z0FHs6437tP15CZq3DaFNb1K4v6hR+cqKAUPEzHmVIt5DnOq4KtqQt1nO4zH0TZaCM2u48K+8mXHD+JUaSIuIrU0Leyq5ih8i5G/lNdUXEmtBj5es57jfbahRQiiys42uCaZ8iRtfrynI8d/aOlempotUpOuroLZ6bjYhhuPsI36S6puPUxRUe02/oJlBUbW90+fcX23rVj4nYVFtmKmwbo6jl6cjPR+wXagYujldrVaZC1bWGYH2XHS+oPmIs0TLbuWrgf8zEcTfa59JAUlHmfOZM/SYaRs56D7TH3I+kSfWRNb9CQLn/uBnGUbCI1prEnrFaBGEBCbZFoQjgK8I7RQC8YgYoBCECYBC0DAQCOREcAjMCZjd/WBCvV0M4zjzk3PQ6To8diLAzl+ItdTLilHBu01SibE3HnO34P2jp1h4mpqehbKfgfznktR7GZcPiRN2Ssy2PcFYEXBuPLWMieV4DiJX2HdD/SxA+E6fg2Or1mKLWbQXJOUgfZec7jJ5bmVdLVNmUBR5+EmYcRxGkm5FxysSfhKXH06oYB63hJK5rlRe2ul5SNiqdNjZrnUEjUTG1rL2g41iKhPdXSmNio382PKc1QxjEt3ntA+1vLR+KuQUDjKbg3A1lfVw+WzeeoHMTeNYvXrA+IZWp5FzK+bOBobDmPOQ4vhGr4WtSvmbw1KRGniUjNb1DKw+sek1sfxanh1zHWzeBiCQtwb3trOE4v22xJ8FM92FAUWBDaAgHrex+7pN6qcooMVxmvTd0LX1Nww5jn6zRXib5wxPkbaXE18VVZmLMSSTqTuZhtM5WtyTS3qV7ENfb7jvOw/Z/xY0sfQtfLVPcv0s/s/+WWcTRpqaYJIB1HUy44LiB3uGsCT3lE3PUMsWXTPl9SUahKg3tpy3krddfWY6WgsepmRWHIE/dOTbUxPFKdOoKTXB7iriLgeEJTKhiT18QlYeIYq+GqEYdUr1FUYfxtWKNrnD3tdV8RFrb6yfHsFhqjq9fEPTYI1IJRrNTLKTdlISzG+ml+UeEr0EC9zQb5KmtKm9UFTkH0QW8RE1q+jcXDsAL7+kq6vFNdKddh1ppmX0zHf3aSux1apWLI1bu6ZUi1Lwvc6EhvSTpqqqq+I5QACTrYTcwZ3t0QiIhAyKIXhC8BxXhCA4oQtALwgYQFC8DIk+kB3/RgTFfpIn1gBb/qYK1QyTN6+s1arQK/H1dPv6yhxTXX4y1xr/j5fGVtSiz6Kp1O41mozXNY7czWoK7GyqxPkDOmbglz8obDmJZYfEU0tTpoFy7HrFy9MX5Mce6s4X2drGxq/Jr8Wlx++jD+GhddMrNr4vObCcTve5uRKzG4xWV1KjMdm5zndplnLOlYMZWL2zOzWvYEmwv0mjUGunOOi2oE3Thr8o7MY/wAlfTpm4lutAtSNt11mGpQCAMTz2lqlRdKag5nFxfaNu2E10czxDs+1SlV9nLUIC35N1lbguwFJ2DYis7nS4QBftNzPXsJwNe7AfbRiPO0zVKOHRSgVSSCNNT8ZeW2php4h+0jsbh6OCpVMJRs4q5HJYlmzC4uWPkZ5Ex6z6Q/a3SWjweqb5WqVKaU1PtMSToo9Lz55pYIk+I5B1Op+Es7dF8o4eiSpI15ADU/97T0Dsj2cZcZh0rIwNMUq7KAWYqpB0A6kWlPwrEUqbU/k84TKRcZVuPpEDcz2HszxVKtJdgwFthe3nLZ0J3dGOLVCRloKi82qMGf3Ktx8SJCviKjbu1unsj4CYe+XXr9kx1cRoT035RLJ2NHgsHTpAikipmJZrbknc33mSofOV5xtgddjMTYz06xs0zV6uuh+EwHEefxmpUrm/wCrTHnbr9oi009FEYhCQFpEQhAd4jCEBgwzwhAWaI2hCAj5SN4QgEgXhCBhqvNDEVumsIQK3HD6TDTc30lXT7RWuiqLDn/xHCcfkzss0mWO8ai+MrVNVpn1bQTQNKoWu7WIOgEITeOVrzfkmmxRqkA3mlisRroYQnaMcrZ3bWAqFBmK3J2mxT4mTmvpCE56j78MeMjcwmNp5walsote+0yP2uw1JmZcpYKUXnYQhN4/HK1M61Mf+0Ve7CoHdreLkpPr0nJ4ztrjGJ7txS3tkF2+JihNzGRrv3cxxfF18Qc1erUqkeyajM9vS+3ulZ+6HnrHCK1Gzh8Na06/s9iCloQmMmo6/D4+/M++ZTXJ/X4QhOW1aTtrrtBXsNt44RaQzb9X1mK/6/QhCFf/2Q==">
            <a:extLst>
              <a:ext uri="{FF2B5EF4-FFF2-40B4-BE49-F238E27FC236}">
                <a16:creationId xmlns:a16="http://schemas.microsoft.com/office/drawing/2014/main" id="{EEA8389E-334C-4D1D-B6A2-AC050CFB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5" y="4580878"/>
            <a:ext cx="3414280" cy="19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:image/jpeg;base64,/9j/4AAQSkZJRgABAQAAAQABAAD/2wCEAAkGBxMTEhUTExMWFRUXGB0aGRgYGRcaIRsYGxgaGBoXGBobHyggHR0mHx0YITEhJSkrLi4uFx8zODMuNygtLisBCgoKDg0OFRAQFS0dHx0tLS0tKy0tLS0tLS0tLS0tKy0rLS0tLS0rLSstLS0tKystLS0tKy0tKystLS0tLSstLf/AABEIALcBEwMBIgACEQEDEQH/xAAcAAACAgMBAQAAAAAAAAAAAAAEBQMGAAIHAQj/xAA/EAACAQIEBAQEBAUEAQIHAAABAhEDIQAEEjEFIkFRBhNhcTKBkaFCscHwFCNS0fEHM2LhFRdyFkNTgpKi0v/EABkBAQEBAQEBAAAAAAAAAAAAAAABAgMEBf/EACMRAQACAgMAAgIDAQAAAAAAAAABAgMREiExE0EEMiJRYXH/2gAMAwEAAhEDEQA/AOVxjDjCceYiCxxCqENMOQh3XoYxAEkE9unp3x7Sq6TO8gj64wpcDaQOvfAag9u+Peu+MemREiJxPkQJ+HV2Ex7YDVakiIuTv1+uMUAEEifScMMvQlgTS1L1G1+uDuCGipqeZRFQQYIaNDCT8xgpO9SxhSFJuO3oDjQoJtKg7T1wyz1ENcBYAksCb/I9cRVssSmstq0kDT/SvrgF2g26ycSNl4fSL94PXBNGjOgKZaRC95m843y9Eu1jBXpF5nb198ACaDXMbb/K2PFp9SDHfFyoeHnqUWd6qIaY5UMMWk7wLj3wDllp6Hp1QzkOdJWYU9zHTrhoVxKBIkCe+NqFBnJA3AJ+nTFw8N8Io5ioQHKvBCqokGOp9DgvM+FxlUqO9I1mXaCYA6s0dPTF0Ktwzh81NDtokbxMd8C53K6X0qAwBiRPN64vnCvDD5mi1TVTWxhbrAizT+mJeD+G6dSjVKv5xRfh+EioPiIHUdicNDmhWCREY3OXMTh7VyxqHyaajUJJaoNJCrvJ2jCmqdBKhw1rncduXERElOWAb2tGI6tEgkHf64nyzSY0j+/vhvmuC1VpedCaWFoiR3t0wFeanGJCpc2F+wGDVpgqFjmIme4w7yPAavleYtNmBurAwR3tgKmUx4VxYs3kYAdhpLExMdO4wk8k/Lv64AeMehZsBJPbv2GDMhw+rXqCnTQsx7bAd2PQeuOn+GPCNPLDW38yt/VFl9EHT33PptjMzp0x45urfhvwIWipmpUdKQMMR/zI+H2F/bbHQMrllRAiKFUCyqAAPkP3tibTGMZo/f79Mc5nb30xRWOmSBvjWpVGB6tTEafEVblI/CbfO+M1rNp1DV7xjjcttzJ29cRvmKbKKdUsU/DVg8noW/Evr0x5mKBYkfCu0wTJiYHc+mFtfPPLBAzRuz2A6GBsL98eutIrHT5mTLbJO5etlqymFrCBtDx9sZhJUqLJ1VJMmTe98Zje2NOdovcx+9seML2++NZx6WxxV7GJEfoB6n740eOhmw+R7YJyiKTMvAFyq7WPr7ffAEcOyvnkoNIc3BZtIEG9zbbEycJcMQAOWTc2YKdwYuLYCy1LVAJVYPxEbzFjhsT8IUvpVQr3JGrVMqNPKNoGKonLljUeC1HzFIYOCASYJRRfebYizxYBqdVXplAFUaRBuTzH5jDPLcOr1M0lOpTZ2qcx1ussndQDAIGHvC/C38RTqsamlFchYJPKhuxnc20/KcBTK4oI6v5TFFADIX3YiSJiRi4nwk65YPTpIKhJlNWrlZZHN0IwHmOC0VcM666OoDUXkm4IGoGTI9PTDivSqUQP4ZTTWZBKsfSGJu30sMUI+LZCo9OmGoU1AEKyqQSR0Mb++M4NwYJpekwNeTyEkg29rnr7YfJxl6ut6hZVWwVQIJ2CljsJvP3wx4APNBOgLUlgtTsLQAD0jr6YCvJwIo5DvreooJA6DqANxBjBDKFBBRUQyBsCUAgFm3uRi3vkaKlWrASskab+5nfCc57Lq4KKdAOkQtiG6An/ABgKkAaVYLRRZG6qTcCWJdugH3xaEoVK1JqlSoKdN6cmnTvzdJ/qMdMB/wAXSStU1tURSbSATp6gWsZxPxfhOXcIaCFWqNdtUWibE2EQOmApD5nNUtVLU6zJCgRKjaPbthj4ayhZ10vNSpyhw5QJYlgwi+I8+zpVpUa6y6k3LFlKFTGkDY73w0/8QpRVqVFAJlQVaTIgEMN4Me+AK4l4JNvJrglg2tzJ5RuLbicUd+DFWbWrEKs2Bud4ae+Om5PjZy2tBNRaSwzBJJYxAIG3/WKn4kHm1TURqgpsmoQIlx8UAGY9cQJKPAq9dtICodJPMyqpCxZT3xIOH6UVkcuN2ADcvudsF/8AgczWGtyEoG6sTIgdBFwd7Ym8OZSgSUeoyoJuPhIIEEwZ3nAQcH4JUzVB3RklWHKw5gO4IvGCcpxfNZJhT0gKNwxlT/7T0wXmKvknyqepmCSaq6oC/FGnruL4GocY1Mabt5waGDFQDa2mDgPM9xdswRpor3CzKgEXO0jCmhwGrmcwaVNDSVYLTsnr6k9B19N8WHh/CMx5seSaVWoeWp0poN2IEhpFo7xi9ZTKpSWB7ljuxtLMe9sZtbTtixc578DcK4TToJpQXtqYxLEdWP6bYLLAY1qVxgWpW3xx5PfXHptUr4ArZs40rVjYCSZtHX0jFi4LwcBVqtDObjsB29/XGYibSuTJXFD3gGQECq0Fug/p9/XDHOZWm/xore4B++N1GmfyF/ubnAmdYMpUzB7GDj0xEV8fLvebzuQNLhqoHWS1NrhTfSTuQd+gjtincXqAN/DVNRINmncEiDHW33xasnn2cwV6Ta+nsrHqxF4G2KT4wz/87ls2kKdv6jtfrhy7SKg82qq7KtNCAYk7mO+MxDR4FXZQZCzeCb/O3zxmM/JH9unxz/SihZsLnGIokSYHW029sP8AjHhDM5Qa6gAT8LqZm8W7GLwYkYQr8JBPsPW30tjTi9NODBke4j93wfwsGSdWgj8V7CIKkdjse2BausLBNiAQD2kxHpvjehUWATY7He8zLE/OIHbFB9JBCgooVjYg3vG4G4s3Trh3wjg1WqzJSqBGpEG8qI6aQRJYmOhwDkhSQKa7gAmabqAxlQGE3sktf9MWnMcXpqKTmoKlJagWmFAugB1yN9Mld9yMFR5rKVTUqao5UGmodSAbaygBuTpPXp64sHh9aq0udmFMqQeUC9tJAUTHSb424gtKpQqKgqVRpszAFbiFSdxuLYIfLtlaSLDOqiCFAMORBADWC7dziiGvw6kquMy6i0hwRqgk27iB29cMuB8cpLFByRFgTJ1XAkHtfCTO5bzaiCi1OPiNMwoWRDT0HS3c4n4Z4frr/OFOmNRhlJkBZB1yb9DYDr88UH8Z4QlTkoiNR5gpF4nfrv7Y38P+Hmom7MF2C9vaMPOD5CkiypDMZ5rSese39sM6Czc74gVZvg1N1IWQTuRgv+CRKKpAhVCiw6CBg16e2A89dDeLb9sAnbhi1aTKYWbSu+/Q++NMj4cWANVQAArzEX7mOhwBkM5prECdINgfzOHmYzRYlZ5YDSAd+2MxZZhUuPcBOXlsvTEw0ueY8yldzsPY27YqmdoZqoVbmcDmARhAG0j8IGroLmDjrdWmtSloF9ffYd8U/PcMqZaoCiNUC8xSB1/pY7AD8PfGkR+GMj58lxpUgElX0az/AFxHN9sDV+AUaNeHqctL+ZLmRBJlR26W6zgjhmTSvJZ2pDVE6SjBr6Seh39QdIwX4k8O0VpEeaysx1MzlizECLwLfK2AVZ7iNEDUtBmMKAtNmKiJtp22G4kYV5HP0woraNarAq0ypYGQTqgARFvviOn4gzWUDUQqEqo6EhhfmAtfp0wtzhZMwZpkIzK0aGVSCstYdBJ2B2wB9LPvmMyz0gmlF1IlR4UA2MTuT/T6YT08satQU6ejUxEAW5jYyDcX/InG3EFy92StylrKNROkSFJsANjhh4LpBc+eZPgZgFMgnSt52/EfvjMzqFrG5iHR+HIKVJaZcuVABY9enyHYY9qVZnAr1OpxA9Yfv7Y8s2mX2KY4rHSWpU/P9j5YEFdmYKo1M2wA3PbGvmF2CJzM1gB+7COvpi3cD4MtAam5qh3PYf0r6fni1rNpYy5oxx/qLhHAvLIdyC5nV2E9B+p9cbZvMtRcsTNMkWj4dwFAF+3Qz6dWNWtGAa9bHojURp8u1ptO5bVa04DrVQNzGNKtXriscd4yfgSWB0zAvc9J9PS2MzK1qzjfGQpNNAJ1brfmj0jmnC/hvDNJ82rBqdB0Udz/AMvywRw3hxp87nU5m24Wf19cC8b4wtIWux2H7/PHC+T6h68eL7ltmONUVYqXuDeATfGYobKSSe5m3rjMZ1VvVh2Q4Rnc0tWnTLVadNtMGo6rrmxUORJ3t/y2GETZN0qFHhGBKsH6ETM7ncRI9O+G3AfEuZy+s0jCMAGhSQGgw2/xWJ3vBxPwDhn8bVWlrKF0u9Ql9TX1MqyPiIF5tG97e184qGTUKIqozOLotytgwBLAASTFjvO+HTeHxToCtWSogkIUKmXYqWLKSAAFFtzJ646BwPwfSp0GNVdJV9LEoP5gVvihi2nUO3TFY414jamVoofNRKhRFZhU+CRqZSZBBYAEmDpMbYBDlOG0KsVWr00XUuqnUYyV6gEQe21wJvi35fhlOu9MDynZlYGqAI5pKBNFpASbj+qTeMQ+GvB9Is1XMhhEsAhOhTYSakkG4JAUkR6Ri6+EstKuKybVamksu4LTrURYHfFHh8KlfJ8qoUppvTLMymI0lb8pEAjthiueAlHVoAnmuTeCZ2P/AGMMaINxsoMCLWgWwQ4C2ge2ASZPL0q6FqdFAgYxIFyLE23Fon0w6oUwLCwFsb0qAVeUBR2Hv0wLQzPMdgncm/rAwE1Hh1NXNTQoc9evXBgIsRgVs2swDJbbBGVS3z/cYgi1XOo40rw4KFTfY4KrKP74GzeZAhhuOmEiv0+EmmxLxvbBeXYBgQNt/bDlSGE7N0tgfM0xSAeBA+L19cZ01stzx0z0m4/7xpxGsq0/MbmEXsTyxJAjb3wVUztOrc2A/e2NaeZpwU08jCL9e+LCKdnM7VBQZYf7hAXUVmAZICk8xG0n0xmderWqBTWrawrKwRFAJPZrgDvJtifjdCnl31UqRAKQIEqtSRoJ6qO8HtgTKZRldWpo864Lgaqb8pDA6YgSAZjc740ynyHAW1shSmUcQGLFtI3jTJhpINiBAwuzPhHNGsVDuaeggVCQ7EqpFpMgNNx64c5fw1WcPUWuZbSRp5ALgy0TqjbTiy5ThXlq0M2tj8TEtpHXTO03Pue2CuQ8e8N+ShAaq9U6CAqQpIswIiSbTbbAXBadQZnXTRvMpKS9ONPJB1A6rg3ED/GOt8Xz9NHX+WCZABNiWtEMevoDirZnhbHNpWoorCrTNqigh2BLRAMqw6kxtviTGyJ0wcSR11IwI2t0IsQexB3GIqJaowSmNTHb/s9o64hHhzNajSUUkrFy9RQx0GmVChlGkEXAm/ffbHQOB8Gp5VNxqPxOep7DsPTHnnFqf8e+Py/4edvOBcFTLrNmqEczfoOw/PB9apjSrnE6EH74EevON8qx08/x5LzuYZWqYEc4nKziLM5JXEGe9rQcZm8NxgsqnGuLk8lMkNBEA7ydIjTP1xpw7h4py7f7hvEyF9vX1xYaPh+kplZmIBJmBtbEed8Pq6ldbrPUEf2xyveZ6h3pi13Kn+I+NimNKmXP7n2xTpLHUxJJ6nHQqv8Ap5TJJNaqT3Ok/piM/wCn4G1Y/NR+hxjx14qQqY9xdv8A4Db/AOuv/wCB/wD6xmJteLn3BKdNK9NapbTdqiBGYmJ/lkSN1mWGwbFr8KeJaL5h6YpU6XmVS9M6ygpnRELptpOkyOpfFBWuUIZCUboULDSCNMTvO83Nm+WPamZZlWahPlgIqgGBTktvtGo7G51emPoPkLzxbxzXqAr5gBCFXlVK6hqVnpGSY5lgE7dR1QZeqtR1/h00ZjWSCGGlUCkpeobtYkvqG4tMYQeY7MLktYDvPSO1+2JDLBmbUTYS0meyz7AwOy22wHUaPi6oUYLVVV/lqlNkuskIVLSqyN5uOYGwuLtwTNMoepmKkARFwEI3BUkAkgWnaIjHFaHCNdN66Hy0UmmguNb+WS51uykEibAdVXeZb5njdepkqb1aZZKbMi1QygloYAOBqFhFtjEzMYo6xW8Q0QQC3M5hQIMk7RGC6r6f5jMCYkLIF469O+OQ8OrVXFMZdhVeuhFQlGZldASV66ZULB1bteBEWChmaooA1itQs0ClUAJKBgjaEjUW+KARPaeoWRvFhYmiFKs7HQzQFYC1mBif7jvjTKZnMGp5a0S3MdTkQIkEQWMbHpOCsvwBXAqVqpdImmmkLpVlAgnoe0AEXvhjlc6GbQARo2JP974Ayjk0mQLjr9zhgqkA9cBZFjPMQST0+2GWACzeZNMTv39trY8o0lJ1dek/XGZ1RPMJFon3x7RraTp2tOIPcrVJBB3HT0nCjjD6iwJInpHpg98xz8qgTucB164nmhj+n+cSVhBkeGkAeYu+1+mDxw0bBYUDp1xN8cMbdh7YLr1NIB9DhEEyr1Xw9zBlqnVf4wGVgTMFe230+eGGV4Zpkl5kRAsAOpA2BPU4zzFCh2OkeuNhxWmLG89u2NbQvbJvSPJWdtiacJpNySFMAie5JxvwY5oh2YKEk6UJJYQYgsRBBPWPrvjyjxakSVKxaQd/thrlc4uiZED5fs74bCfLZ6Q7V6QoqraQakEM0xIbaJgA9cS1qFEmVVQ4BAZRGnqTO2/549y3GaGYY06a+YN2sCoHQ9r/AHxoyhzAtTBsB+I9/btjFrahvHTlIelWZFhCXY/FVIEneyjYATYfrfETPJlgxPrhoaUCBiKpTOPNaLT9voYuFfICJVXqMSrUU48dB1AxA+Vi629v7YkVtDpyr/wYGB6Y2AwHQqGYP1GCwDjW4YmGxTHgGPVONjia2zvTRkxEzWxLmGMYhCWxzt66V83LUL648xsGXGYnTfb5rAEE7e3S9j7TAxvQRidKm56Ai/puJvFsRjY3j0vcTPtEgb+nyLytRqTalLpUW1mKkAiJDIQe1usztj6D4ppmchRGSSuXiqxIQLyjQuqS4ktqJIhhb4ZEasK6VYqNOlGJUjmUyhJ3WPxQJBMgBzadmzcHV6lD+aXWvqVqmh+VlNwFg6lURBSR6ADFxfwRTp0lel/MqixI1AEmDcMCLc1hEiDbBVOp8XzAptQVUVHnUgGoEloGlXZoYGIK9gbwTiHOGoKflGknxlzVVSC5NvQQB+GBv3xdaXhWjSoJUzLtSWSpULJAVm09ZkxMkHoAMEZvhXDfJ1B6j1CTpgnURIlQNIG0gE9TE2kUUPhXEalAh0JUkQxFiygrygybDSOnfuALJ4UpU3qtUrCoilV0ELrloOrU+gySQGAsOczYwRfEXCKSCnVpisy1LxUKqJEGNYIsb2gExaCRiy8J4ZXdci+Xp0jSVSSqy+iofid9bAEzp3OpYMT0C4cG8PDQD59dlBlVYhd5NxpHU/QD5p+OceNFnUaQg5CgY+aNV1cSCIPqTuJjbFry9Oupgy8CS3Ksn0HT93wA/heKzZrWzORGgaIiNueRM3kRt2JwC/wOw0edUq6qjmANRhVBiFU/8p+2LwHtY4p2U8MDMValWujEF2hy5V4WFVQqWCCGib2B62sOWyVOgPLp6trSzNpAtC6jaB2wE/EXTTLHbphaah74n4k3KzFSRESL29h98Vel4toKkc7MDpspu2wAmOxvt1xA/ki3zjGtJP5gPyt9sLKHiPKWnUrExz03InaC1xE+sXGCM3xikpW+vZwUggrBiGMKOhudsNG1jyIgFSeaJ6euAc3l32BJ9wLHuMIsz4wopUETqAtYwTMXPobfSMQ5LxZReozVHYTAACuemrt2kz2wDriGSY0vLAWTeWneIEYpGY46af8As6ZIghhIDBzIDzcMSBYW+WLanijLNzCoIMjmaCSAZ5dwBfp0xS/FniMVIo5cq1GBfyzyuG3RoH4esHYYozP5x65DCoqm/wDtEiY0zOrlAmea+4Hrjbg+Qr5l9Bd6lI/GSSAu21531LAmR72V8J4RWrISzHQp52uTLcoVRcMbDtGrY7HqmQydNKASjyLFisTPcnqZ3wR6KVOhRK0//bvN4j7AbdIwuXORjzO6pLOVDNuq7WsGv1Pf0A6YCnHjzWnlp9D8WkTXZoOJY2biAOFBGMAxIvL0zjqYvXB642o1JthYTibLtbHSJcrVE5ggERidanXCzMPtiWnV2xxvOpl1rXdYHipiVXwCjYm1YtZc7x2krtMeuPXJGwwMzy29hjK1S1jjM/bVY8hJfHmPVNtx9MZiab5PndsvzaVOsEEqTaRc6goMqSo2bt6jG/CKVJ6oWsXVDuUCkz0+Igb41oZCrUVmFNqgAEtuFABgE7bLAG8C2GGWyJpSzaCsHV8L6YAKhwtwGqaUHeH2Ez9B8Z0jgXi/IUvJoUUqVYBCbEqY5tIJB5rmB64u9JFroGZGUi+l1gggypg9iMctNN8oKmcZadRnMGo7kmm8jlplANYCkEkaRpgCACMR5Xx5mvLdmqBiQukaTIYzIt00qxueuKOmZ7hTOGIqK8c1IFU5GH9B07G8gzvuMVHinhCs7NVD01YyfJEHSbDSCFCmbmRp364jyPjzSNRo2Cm8nU2kwDcHlIjbrqECxKTifi6tUZnpMyKSLACb2ksRpsb+lr2Mgwydc52smVzP8pKZIUDRqlRpNMsgVQsltl6AA9T0fhOQpUdIpnSokwGmSdy3c+pvbHIuHcaqUQ7g6mrgAsdLEqILpA5la8FjMkzBgY24d4mqLJGsDRCwxGnmUq0ENywCIsIO8nAdoqsS+5j8wbnHnEXDApJuDABgzECIv645jwbxrmASznzKYguFQ/yxe5InpG8C+G+c8Yo41UEqVKugsqlQIXepeR0Akbm3ecBd8oWSkoNzHNDFubrBNyJnGlCrVdiTywLAx7YpmR/1ADSWotpBhisvAIsbLa87xthVxDxjW84inGlJCsZNuYaoG6wZEweT1sF7z9aFZXroq9yd43kTttjlZzSHN1gpUoCAoUFhYAco1AC87mJ7C+BOK8Td6C0S2ogs2oLLOWJtNjG4jaFXsQK/lq7B7T2kSO/XpvgLXnswg00gTpMEhpIAuAAkEfcmLW3PmVzyPUafMWqCoRKaFw/V9aTqLkkmBEQRvhOcoXNzB9Dq2APzJk+0YO4PwapVzFJUUsLF+VRZbtIYMIgixF9oOCBM/nNTsBc6RcFouUj4gDAW303wPl84ZBYg+8mIt19h22wfxRStWsA2kKdjEzqW0kAnaPSOnXRMkxCtKgFTcxcbAJMEmIMGNsBH/EFkLavXufYSTHeL3Prhx4Y4I2ZbdlpAgmpJF5+FO5sL/wDHBvhHwk2Yhqg00BuYINQhvhW9gIudr2vMXPNZfyoVBCpaAOhPxAfn8uxwEVHTk6vlERl6oAXflOxk/O53uDgj+K/hn0MZpu3LAsNlVUC3JgX77jrgTPcTovTK1TyH4SILWIGsegJj1v0wBlM8yKaVb+ZSHw1AYImYgfECBNhceoIxUWPiMET1/TCnVfAuSztNFac0KkkkBmAgbAQx1T0MnfAtHjFKo5VHEj1FxA29tseTPSf2h7vxMkR/GTYtjA+Af4oY8bNY4RL6OtwNL49oVemFVTN4iGevvjpWXK1TnMNiOhWvgAZ0NPeMZlquOOX9nXH+p7SqYmnbC/L1tsEmrjVfHK8dptUHGmZq2wPUzQ+eAs5m7YlparXw5WqI3xmFKZkwMeYcji4pSEgCRciZLQCLBojoGI67McNeD5xzVp/zBFNi6+a0BWkMSQNR5mtChmkyB1wqyOX8x1UaRqgSzALe0k/l9dhiwUGKVqR0ulWkoDqoDMAJJq1DotZ221HlHcY+i+KslfxKa9CnSy9EU15RywSCj63KD8NgDf8AqEYptSmAs+afMvSYSYgCAJF9M6fSewvjzJnS6SwAKll/3NILEg2hiwA3JM6UksYuFXpkOytMi17RG4ItBi0d8UMKhXSIIuAfiuCABsAAAYtuIIBM3xAlYLIMQZJEXn6e+3/WIKfS+/c9rdTGJ62UhmE6it2i+1jJHawJ29b4ggXNACIm89JPva8bxgihUpkprU6JhtAGrptJAJiRJ7Yd8H8HedSDzU8wtGlabEKACf5hgBSeWLmNYJsCMKMxkalJmV1h1Yq2mDBEbR0kG/r6HFF+/wBOslLVKxYhBYU1JWKg5VSsIAkDaLEsZnYPOKcVpZWs4GWpmm6SVLINU6dT6CJYAATMTG1sc88P5jM+bppxqkFqYmHAViQyKCSx21EWPWcXHJ+BczWAbMMtK3VqtQzp0lv9y7EwwkwIIgjAWzI8bpwaKKoqIqjyzySLKOWJAlhaOvrjn3irj61G8vyERlLAkLPNqEaTKwIXsZBjrGLxlfBGXJ11a1Wo40jXq0GU+FiV5i20km+kThpX4BkzBqUkqxeap8wyNoLk4Dh1ZxUhadNyxsdMHmBEEKosTIgX2XeLscv4czzq1RaDoDLcwCGLcoDRJ+9px2ulWpqdNNAq7jQAPWLYIAWoYIBA364DjHh7guaqk6KJUGeZwaYETygkCb3gAxa1sWrLeBq1NGYZgJUYAFkDnlF4nUOvpsNsdEagk3At9semrNhtiDiPEvCOcaoQiNVE8zhtwTMkmDJk2MkfPDSr4FqoiM4lmqaWCl21KTZ7KYsDExNgSBjprUiGk/Cd/nhgG5bTtH+MArpU1pqERQqgQFAgAdgMB8Uy4qKRJB6EEg/UXB9enqJBn4jWCvpm7XA7xvGBmqT1v+ftjPgpnEqzLAqiWSV1G2qmbsDEy0gHvebi+FlOoiX1MeioRFzIAN43B9zFxOLlxPKCqpBOk9GAB+RBsw9DilZ3JVqdQL5YLMeV1DAHadiANhuOnpjcW2zoLnWepV8qmC0WAFrCBJj53sPXph5wzgy0EOqC5HM3QDqB2AjfrhjwzICikSCxuxACifQCB8+uOf8AjPxWKpNCiZpCQzAxrPSD/QP/ANvaMYmeXTcddin8U0vMYAN5YsH3nvA3j64OocQFT/bqK3zv8xuMc1TMQIgH3Jt32I3xLmM6WJYqskzI1WgAWOrsOs45Thr9PRT8q0e9ukuKnSPrjxaNTuB9Tis8Br1ghDO2rVsTqgaQR+Z+mG54hVHY/LHOa6l66ZOcb0cUuQGbk41p5iDhI3FX6rjQ8SnoRicYlecwttHPjBQ4iIxSBxP1xh4uBbWB88TgzzWitxMDC/N8UBBwhqZ3V+IfXEGoHc4nBr5lpp8TEC5274zFcV1jf74zF4p8sk1PWod2JVnDAk6pLSGYSPhJJBv6d8bcNzJRXpwpFUASbFdBlSh/D6i0i2I6+fqMpDMCZksW5yQNBBM3EWvJtviKI3An1+x/z2x7nyxnDskzMApFNtOsMWZLqNWvVGoBVk2v7zGJfEmQ0VQygBWVWgLUUQwmJf4jEDULEg7YiyYAEGSINxbcEMfcHrtbD7w7W0VBUrV2pqolSV8yGEAKELTpgiYFwIBBnAV9cixbTGrmgaVnVe5kXiPTFq8MeEmq1kLUmNO7MTKr23E9QwgkTC7dWrf6m1KdOFoU2b/hqQRa8FTBuLSRvfabBw3x/ljpNWoQXnV/SkAG/vPvynAWfK0qvkjzag1EGSo2HYTvG0xft0wA3hrLVDNYLWbTpl7yLC4ECLG0dTiVuMUnQeVWpyx0g6gbiAQI7SMcyz/jKujVV0KGV9EnWDYlSIVubYz6kG9oDquSXL0R5NGmqRAOkBfnP/eCxmkMiSRHS+OE5DxlWpFySagYCNVyuw5Wm3XcH88er4xr8x11BKwq6+UKxax/ESLQZmAfkHeMsEUG1jf9/wBsY0HqTF42/YtjhSeLM0qw1QupiJgFeW8aY6kn0Iwb/wCoeaTlYKRAmBBhQIAN46k779IuHZ6LjTYQfrfqPpjKGbSnr6XE/OwtjjFfxzWNOmyMVqgkVABysDEah8U73DDc22x5kfH2ZQksQQYNwfz3AIkT6/UO21KshYuDG1usYIpAD3/fTHG6X+otcWNNTMRDEfcg9bzPX0xNW/1EqmC1MhWBuGBI6CxUDeeoj1wHVOL5hBTu0dovgXL8bUU7sJA6mJ7b45HxTxq0aaSs0WLON5HK0Da82ntfCnJ+LMyBU5l5lMyq2BiyHcbepuflOx0LxlxqmAK+pWZD8KMNUTDQCbkTOBuC+MqGZIWSj2gPpXUYB5YYgNMiCbxbfHJ6+ZJXToB9Zb3Ox9sbUEUmGVT/AGvEybCfy7bJjabdzXMqTBPWAfXsezYIXIk+gxww5nMqwC5moCIABIi8WOqdQHrOGlH/AFHzyZVqJKuxEJX2ZRMEQLMRcA9PW2McJa2b/wCoviVAWydF7/8AzX6etIEfff8Ap745nUI6fv8Af7jEcE+vr+vqcT5fJlmA7/pvjUQiGQOv5Y3f4Z/f72wwo8NMc1vcR+cW9u4xLW4cQpYzAMSAYBMAT6mbf94ukCcC4j5NQE/Ax5h27Ee35TjoiUVYSMc0rZaBqG0/sfsdMMOD+Iny4CmHS8LPMsdL9P3bbHO9N+PRhy8epXLMZMDC2tTjEZ8WUGG5B7EH9MI+KeIgwIpg+5sPp1xyikvRbLTXppBc8u3f+2MORjGvhPOCohDHmU39R0P77YfPRGJaNNUmJjavPl4xH5OHdWgMCPSxhuZL/LxmDPKxmDOyhpLXJbuTJsIhhPYRv0EY2pki0sPa3v7+xxsoEASvNvE2HU+9vvgp6aa/5ZOkwV1ALOwMxyg7n++Pc+YFSmYJF73P13Jv1++NhWhQCRY+pHyAMYnFIluUSSCQIBkAE9facG1MkKZ5vLZhEqIa+4HxQ0dbnrYxgpQrQDce9u1x+98aohMSQOknpfrPa+LIvEF8sqyhtXKSQBC7aeWIGxsOn0RGroNheV39LkR0vHXY+0A243ximcrlqFCg9M05LVTpOt9I1lWEk3I3iIUdsLHzbOqoTIWQsiYmJt3Nt8Q0cwNRYiZI2Gwt94EfLBhqFgATy2kgXkXvb1P7GCAmoNYaZJMbd4PQfXBKZJivwwBHbewg/bf9cenMuuoR0i0DtqEX1AxONEzZH4RJtO0f4k36YCGplGBE2n1B3G+9/b5Y9qZJxBOm8iFIJBEHYHYyI3mD2ONsznWIANovAmO89v8AAxFlqrA/EQLj9e3fASHLsqb7mTBUW2AAMGdzHqLdcbIpDMNov0PUD2/YxKlQDZwT20ntMTPc/Oce/wAMzONIIJIEQRdiAJmAJnbAQMzaY7HuPcfmfrj16p08zeoEyIsZsYvI29ZxPXoyCNQJkQTE2DCBGw6/IY2yEK+ysGGm+qOa0yomL7jt2wA70De4OkrYFTuCbd4iSQDHWCcSJlxIv0kH4fTb3I64PWkCWCgkyJnuWgMNpsGvFsSHMqFH8oWEhhaCRHw9bWk9gYJk4AJuFajCkvsBAk/DqsNo36zjWhlxIBgTeImJEgbyBF52iMTf+TCmVsRsYHoFKmAR1b5fLEuTrSV6gwWjTEapggCdlE+3TqDFuG0lpI7B9RYho8sAx2liYkrJIAsQMK+JZbLJoFNg5dV1A3KuS2sAAXE3BHSMMSKYCrU1wqaZpH4nE88tIYGe4tO0QZOJ5GnT8vy2Yq6q6MVWTsCTc6oYOCf+J3xRXqOWN4QT0i8SCZ9fra+NkR53AA6mAdtwDMjp37DBLoQGKkW3F7gixuB9B/3jMtlGfWyxCidyNUkIFCiTclRbr1wEaUIF2gRcwCe5+k9xiEKpABJYEki0b8vUGJKg27+uLTlfCBdQauZSirTpDrqJABOvSIhdrsfXtLBfB2RW1XO3meUKsiIHxFp2O3b0OA55mwkWUzeQfe19j8rW2wuzWV6iIItaNtv36+mOu53wfw1TNTNVBFiC9MTsII0SNxb2xNQ4ZwuktOrSKh6cshZnUsQAJM7wStogatr4g4e+TeJ0tpvBgwQN4PXAzLjq9Dxppb+Gr0qdamQFlOUaDIIKk9V6GPYYJdOEktGXKwpVoXamQFvpnTNobfeDJOGlcjymZem2pDB/djiz5XxWsDWCD1i4/vieOHE6hlqp2XQXsGklecH8QIBLbQbdcDV6WSCWoMTuCKu8WMqb6SQYMHY7YzasT63W818kQ/iCmfxj7j88DPxymPxD7n9MAZ7hWpBWp0/LpExqZyRN5gx8MwO8iO+E1alBj9MY+KG/mssR4+nf7HGYrj0iCQdxjMX44Z+Wy4so1awsSSQoNottN9sb1OczZe0ARYbG+3ywPUzFyVtI2ufliVKpBtIE3IjsZt0x0cxdYs2kk2AGnUbCCTpvfqfrjaiLze1wexNtr9jte2IGeIOoEW7d5sO/TG61CBYTbf0mLdRvijarR+IRa95jsew2n0wvzFKd4Bt332P6fQ4PbMGOgvPeB0jtYfbAVVZAv+46fb64gHpAyNxJP6jDYZilCoek3VQGMkSC3Xa17X73XosdLb++wEY1qUiCehnfBBzZimYCqSQsHVuT6AGIv98aVEWRqCgi0npYi8C/3xrlaBDheh/yCT2w04nwoI5piLX1AggjYkQJ3nftgF3kjckHuFn97DEJKAXQzJ3JiPt+/TB6ZYX03naSB0vI6Wg4GqZYwTMC4A6na0fMGfTAAsdLGwE22nr/AI2x5m6jOAWJPSSST7XvgmlS3Vjuu+8XvHfr9ceZqjywDM3na4AkffAC5ZRae/r7Tbri0ZWhTUoSpAIiPi29TYAwb2iD3whXhFc0f4jQfL1FQ3dhvA373iOU9sGZRm06huLSRP8A9yj2An53wB+YEKwBKhm02iSAqiwA94Mj3taMkAEMDYEXtFrKN+4IHWB1wy4V4frVByUzUAJaxgEyYPaLRbufnueCVA7UhTc1VJaFToSYM3AnlHeMBVK1EDp0N77RI/W3tiXIMQI5gLTEmARuR19vSMXfKeDcwSA1EhSGklR1ECCx5dhfSDc9hi1Uv9OsqyEc4ciJ1bGDMdDv8owHLqMk2AckWBWLXmTqgXEX3mO8MsylSrT06nZqQOlAJ0hoYxAIE2FyPzx0nKeBsqEVSpZlHNLN8U3MTFz09sP8pwyllqOmkoUC5MXJ6k9ycByvg/grMV1L1Zoq0fGYa15C7xN7kbDrhn/6bMlQGlW5VhhqUk6u5O0W2iwx0NCGAY2t994GDFiO3X74K5rl/AFcSWrJDCDyliVMhrylzqcTFgxwWngCiakvWqsAFmmIUQlgu8x3E9Ti2fxDyxMaD3tEfs4CyWe1FnqqpF4HcDDZopPgvKPSKhHDEsA+ptXUjmnYW+nXC7i3gKs9MpSzRRQAEXTYCACDeTOkXEes7YtCcQpcwX8JGneBPTtgnNcRUMomxgWv6TgOJ8S/04zVEK2g1mJNkgCFJj4onUADaIJIvbCLj1TMBzTq0jSfSCU3kTaBMRYn3B22x9H5kBh+/l7Y5/41r5FloLmLsWklSE0giCGO4W4HvB6YqOVcOzkCpSradNQEElQWUkaSylhynfbvbHua49UBhSVVQVCrpVebVJZVWH32YXi9zOGVLJ5KlUK16tVnQqGFMI4YbsUcm8WWImdtpxFnUo03eolI1AjwPMLkFYEuVCgFYlYBsSCJAEhXK+ceoTsACW03IJJH4TIkmCdgYPtjWrTYsWqK9mAqiApAlbHsxg7gXjck4Or50m601QTqIiR/uMyhQwsoBUWF9I7mQKtO9zqI6yd49b22na3qJggzABZii6FJMLJMCbCTc4zEmg/p9LYzEU6eoZMb/n/3iVQOW5IN+xgm498ZjMUemQbRHfrt19YxIY6gncb+2MxmAmkaRO9x3+XvE3wLWS4B/dwRjMZgNqFInbY7X9cFVMvdZMwD/j99sZjMBvSQqR3MEG3sMOCobQ7AiLiO4hdttz+4xmMwAmZpASR029N+sfu2A82g1NAvAb+5PyxmMwAVenDA7T+UYs3APAOZzCiqWSmjGxJ1EzFwo+W8YzGYC/cM8Bpl2pkVqpCA8pbllhDkL0m+3fDbhfgjJ0WWotOWHw6iW026A72tJx5jMBYBloAA+nphZn8x5TwNyenbtjMZgJsxmgKc9YPft/jAtXP1BoCiWawH262x5jMQMslQYMCwgxtM3xLxOvTpoWqfD7Tj3GYoScH45TqMFVSIHX3wyrVwnLMybz9d8ZjMSCVJ8Q+IzVGhRCao9f7RhDX46FUfFdioCgAmIU3mN++MxmM+y35CCn4haIusF4Xf4ULaiQRcWJF5EiRgOv4zqBmVF8tmCjUCWA6Ewbqbz1HL62zGY3pzmS1fGGZVX5wIjS7AlgLL0MHYzN7+2KvWzzMed2YgdSx6ncmesH1x7jMUb18yjoLsat5JgCAbAEAEkAwSd4A6DA3nspNjeCb7kHc/IkQI3648xmAiqIQTv847elsS6FCzO8iACYgAi5IF5iekTjMZiCejxV1ULymBF1UmOgkgn0x7jMZgP//Z">
            <a:extLst>
              <a:ext uri="{FF2B5EF4-FFF2-40B4-BE49-F238E27FC236}">
                <a16:creationId xmlns:a16="http://schemas.microsoft.com/office/drawing/2014/main" id="{F05730FD-87AB-4079-8C40-8EF85BDE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3" y="4630817"/>
            <a:ext cx="2798177" cy="18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ta:image/jpeg;base64,/9j/4AAQSkZJRgABAQAAAQABAAD/2wCEAAkGBxMTEhUTExIVFhUVFRUVFRcXFxgVFRUVFRUWFhUVFRUYHSggGBolHRUVITEhJSkrLi4uFx8zODMtNygtLisBCgoKDg0OGxAQGi8lHyUtLS0tLS0rLS0tLS0tLS0tLS0tKy0tLS0tLS0tLS0tLS0tLS0tLS0tLS0tLS0tLS0tLf/AABEIAJsBRQMBIgACEQEDEQH/xAAbAAACAwEBAQAAAAAAAAAAAAAEBQIDBgABB//EADwQAAEDAwMCAwYEBQMDBQAAAAEAAgMEESEFMUESUSJhcQYTMoGRsRShwfAVUmLR4SNC8TNyghZDosLi/8QAGgEAAwEBAQEAAAAAAAAAAAAAAQIDBAAFBv/EACwRAAICAQQBAwIFBQAAAAAAAAABAhEDBBIhMUETIlEUYTJxgaHhBSMzQvD/2gAMAwEAAhEDEQA/AMs+fJ9SvRMl75Mn1P3XrZVBpGpSG8LwjI+lImSq+OcoUMmO/wAMwqY09hS+CdFMqSlY6ovGktKX1+idkzhrUT+NB3SqbQ7hFmNOlvUXUDxwtsHMKl7lh4R9YX6dfJgvw7xwrGRO7LbOomHgKl+nNXfUIP0zMl0FaXRdELwCQr6DSQ6QC2F9HoaVjY+lrRdaMb3qzLmWx0Zin9nMcKNV7OngA/JakxkcKIejXyJwz51XezV9hYpS32feHWcvrTg07hCz6e1y4XldGDptBA3TCLTmN4TmfT3N2QZFtxZcpLwG/kodCLYC8ZH0oghWyRXCddWB90Shkwr2ToUkNGV42Zp2K7sV8DFtWRsUXFqePFlI3OspOlwkzZHjxuSOilKVMflkUo4v+aAqtLc3Lcj80uZN2KPp9VcMHIXhTnizf5Y0/lG2KnD8L/QD6yERDUnlXSPZK4cICuszYrDLBODuDtGhTT4fYXN0OGbLPalpMbvhNitDoWnNqQ7/AFA1w43x3t2SSqIDyL3sSCRsbHcLdizZsST8MjPHCVmTraBzCUAZi1fRNRoGOi6gb4WKrKUZXtwnuVS7ME410Cxan3VxqGuSmppyEJ1uCjkxRb4GjJoeub2Qs90FFXkboxla1wyoODTKqQC9VlyLkaFS5iokCwdxXIpsC5UURGybxk+p+69axevHiPqfuptTFqJNYrWBRARVLTFxsPqgMjxj1c16eafojP8AcVoqXToNukFZ56nHF1Y6i2YPrU2PK2lb7Oxvy0W9FnKzQ5Iztcd0Y5YT6OTp0waOVGxSlDRUDimlNp9t0/pyfSKLJGPbIMcrgCUUylAVvRZctL5YJaulUSrSnWdlaOmq/NZ+OO2UQyYhaox2qkYZy3O2auGvBw4K59O14u0rMR1SJirLbFUUr7JtV0Hz07m7hAOqzfsjItZIw4XCuMcEox4XLytbeb2Yp014/k1YXs5mgGOr7qb4WP4VdXpr27C47hCCUheQ8ubTyqdmuoZFwSl04jIyoFvcZRkNX/MrDIxwXp4P6ja9xnnpq6M1q97Gyyz5pGG4JW/qqMHYj0SOs00HixXqYc8JrhmTJjlHsV0uv8PTaKsZIPCcrOalppHCTsmkjdcEps0N8HEnCVOzd3IXoqbJHQ+0AIs8I/3zXi7SvEyadx4aN0Zp9DKKoHdA19STzhUWICXzTu2UljrhD7hrSSix8VihzUhKmOuuJsU7wp+OTt4z/HG1gUK5nU4KhoJKNLMBbtNBohkYLU6alNVp3ktQXkIabpO6u1YhjJ6OyCewha6ppQdktfppcbDlckBtCWOU8lMqSxWp0v2SHSC8Aebsu+nCa/8Ap+IDDnfUfaydKgcsx3SFy1MmhM/mPzAXirYhipNz6n7r1oXp3PqfurmBQNlHRhbH2Sgi6wZfhH7usq1pxjlOqCa3yS5JbI3Qr5dG3m0brJdBYg7NvlL3NfGbOBB7FUaZqjmG7XWWih1OKYdMzbn+blebkw4c/Ke2X7fwNGc4d8r9wCnre6YNc1wyqanRD8UR629uR/dAMc5p7W4WGcc2ndTRojKGRcBU+lDdmPt9OEDJEW/ELefH1TSkqSfJHmna4Z/fyXs6SWaUU319zLljFPgzgUXlNanSyMs+nHyPCAkitgix8/0PK3q2RtFbxdoVb3gbooNHSkWt9Ww2Ve2TfCsaBvLTdRa83ysjHqEsRwbjsnNFrzH4f4SuoWxsZDdXxTeaCcLi7TcFVe9svm82F7m12ehCfBoqbU3t5v6q5pjkuThx2WcZVIn3+Mbqccs72z5X3HqPa4PdRJabXRNLGHiNsbi6RxN2WsGgbeI7pJLOScqcMpLh7oHqt3zfyQcI3tS/77DqTq7GJk6ZSx+OkkHyI9EX+CL2FwIItfBzbzWTmrDck/P1RFNqjmjB3wVq0qjjfKJZW5IJqSBhw9Elr6JpyE5qZbhriNrH5col9A12W8r2lLwYmrPn9XSFvCCjqnsOCt/V6cLZCQ1uiDcLNkd9jxVdA9Hrh2cmLaqN6zlTQOahg9wGOP1WeWKMuh1Jo1Pu2qstF8JLBVnFytLpjoyB3TRwt+Q70VsjsrOvCPfS9kM+nWyEFHhEZSJR5CqliUoWEBdIVzjTCnYDJGnfs5p4PiP1SaoGPp+a0NHIAwAcBOhGaKXQy4/6UjXDzwQhKn2aqR8LQ70cP1St1Y4bEqD9clG0jvqn9rB70dPpFUDmGT5C/wBlygfauoGBIVyfbH5F3T+EYqPT857lMYKNoV3Tk+pV4bhRpI0bmweWC/SANjdDzgtOE4ot3E8BDGmJ3S5se6AsZe4ppasgZTekqkqdS22z5cqUQt5LyMmE0Rmayg1NzCLEpyKuKfD22d/MMfVYmnnI3TWjl5/eFbSKUp7Jcx+GLlqty7H81C5mR4m9woRylVUNe5pwflwmQEcm3hd+R/svYcV/qZlJrs9hmU5KdrhkBDzQOZ8Q+fB+alG9TY9JglTpRGWfT+xSapizZ7bHzWr96VTKWuFnAELlMGz4MHXaSDlqz9dQlvC+galQGM3GWbebb7X8vslVZCDhwTxlZOUDI0GrSQm27exT2n1qKTB8JS2voeyR1MBHks2fFCXPkeEpLg2j2cg3CqqZ3NF1j6XVZYjh1x2Kdwa42QWeLX5C854aZfeMPxfUMqj3xOxt+S6NrDsVWIslK8K8FFIpkuDa6Lpor281TE27k0bERYgfJWx4nJiydB8sXU0+llOkcegHsEJBUbjYozTZB0ub/V916DXBDyXCo4cFTJE0hFywg39P3yhJKe23a6XaGxXV0ZzyEJH7Nh+XHpB4aLn67BaWkoy4gW6nHYcXWhg0dzBeRpJ7W8I8gF3pVyDdfBgIvZWEcPP/AJj7ABTb7OMB8D3tP9QuPyC+h9QHA+ig5zew+gTKKA4mPioZGjdrvTf6LnRkA3afotYY2HgKiWnj7fQpt6grYNspOjJNjVckK1DqKM7/AKKiTS2HYrL9Xjb7K+lNeDKPh8TR/UPyRRJz5JtNpGQQdkLNp7vJVjqMTVWI4Su6Fb6ghCTVJR89G4cICop/JUTT6YgE+fK5QmgzsuVLYLHMbGuODyb9x6jhSez/AAip6G5LmnvkYd/lRY+2JBgCwIvv5jhZoZoz6LNOPZXQty5evveyNhoyHAtcLEXPK6aH991okm42icZJMAkcNzwhhqMd7O+v91XqUbh6JFPGVmlFMZyNcxnLTcf3RFPJYfNYum1KSM+F2O3CeUGutPxC19/XuhijsnbOlK0ainmHoj4XkJDA8OF2m/p+oRUFUQVqsRGjNYS0NJuAq/fJWKi68dUWSt2OlQ7NfgDpbcAC/ob381Syozc97pXNXA7NAGMD07lRZOTsuD4HmoVDXg4FiMjjzSSj6Xgxu3aSC7ktwW/lj5FRFVjfPCGhfaR39TRb1af/ANIvl2J1wSqdLt4rXGwP+EqqtNa7iy08cxaf+0X+a8fEx9uHHnJ/JSmt3Y8T5vqGiObkZSl0Dm8L6dVUbgLjLci/f5cJHW0wcMssoOLQeDHMq3BG0NU0nxk29VdVaM4/CCgWUD27g/QplFMFtG30xsVvBb7lFyMWQonOZkGy0tBWhw8W6rGkFM9lYOVGkJD7Dn9EaOkm3K8hjHVjsqpcCN8hrZbjPJVVTJbY9mj1OApujKGkYS5g/ruf/Frj+gXHMfaU7pyMHYfJOI9VcP8Adf1WcgnsLeqt/EBHdQNtmj/iTT8TGn7qsupnbtLfQrOvnHdVe/KKkmDa0ab+FxO+GW3qg6n2fm3a5rvnb7pFJXEDddHrkjdnFefrMuCUvTmn+hoxRyJbosLlo52bxu9QL/ZCPqHDcEI6m9rZG72PqjWe1MTv+pGD+axfTaeX4clfmW9XIu43+Rn/AMcozakBuQtGX0EubBp+izHtnp9PGwPhkuTjpvdN9DOK3KSaB9Qm6qgKbUweEuqNSzsqaDWI445WPiD3PFmuNrsNv2cdlf7V09LHHC6nn9457bvFwenA3A+HN8HsujCfdhbiByvBzZclTNQIAHZctalJeSDS+DWUtVc72ymBcwjxEArIvqLOIHc/daTSvZ+omi941l2HY3A2NuT3WDbNPg0WmuT1sViTHJYncXwfUK984dhwDTaw+JzXHyycpHXxPgkLHW6ha9jfdNoadxYS4XH5bLdhz5CE4RK6qle0kFpt3LSN/X5pbU6cHDCc084yxwab26XEN2tmxLgLgXUqqjB6nMOxGP8ATaL27B58tvyWulLkj0Yiq09w4QZ6h52WsqZXNuHtGMXBuPqldTADsPVTp9B4FkGqSMN24Wh0/wBoWPxKOk9xskElGeyq9yQrQi0I2b+J9xdpuPJUTPN1jaHUHxHwk27cfRPqXXGP+Lwu/wDif7JqCpDZsh7KQkOQq4qpn84+i99/f4c/JChrLWjYqTKgCSNx4fY+jrD9VVJGS217fvuhJmOAscjvz80UK15NW+HqbtmR3nsP8BUSsILncNFh3v8A82Q+n6hcNc62GmxsB8rdJucWTGMizA4EH4zgj/69yPompMDtA7RloGbC9sb/ALuiYdJ6j1PPnYK+hYHEuvuftgJ3/D2keF+VzhZ1pdi5tBF/KFTPpETr+EZTGSikHn6IeTqG4KRw+wyaYhqfZdh4Qv8AAGssQ03HmVpRMvTKEtRjyw030ZoxFpJ6VFm6fuLTwoPp2HhZ5a7HdDrTzXIqa/8AZVUjh1tHk4/b+6YyaeOEK7TyHdXYEfW39lWGoxyfYsoSXgqdj5qHUV7WMfazW57nCoBcN2/QlWuLJnSSFCyT25RD5m9yPVDTMB2IQpBs8fUEhU/iAvTHhByM815Wqw/3LNOKftCvet7lRc4cOCXvBQ8jiFD0ym4aPkcOUmr6s8rnTO7oCodfdVUaFuyl8qqfKqpsKkuVlGxbL3SL1COcuT7BGxsanxE83P3TCHWpWM92JHtad2hxDT8hhZl8/iPqfurX1jiACcDZM8Ueb7O3MdGqud8p1Ras8MLOrB4WQp5L8phBOpU49DNp9mjiryB1XsWm/bB3Wijz0jOB1EgO3OR/7ZtfJ5GFkdO8TX+dv5uAT/tTzTntdG0XAc7Bv0DA9cjAXpYFcaZmyd2hnJH1DxA+Igi1xYdyBFnF9u6BqNLbkgD4rYDzv6tFrYH6IhsnSST0iwsLdNiediP3dERhpsMD/cTccHb47HPoVT0/gTd8iOWktfqaRY9INsXH7uhZdPvsL8rTOgBBI6cuFhYEG2BfqeSOTyg56ZwJLO+3htY32sf3dc4sKaZjarTiDhL3RkFbaSMm4c36eaXVum34+oQ/MNCGmlIWl0rV8dL/AK/3QDdJxuF0dGQUEkdyadp6si1vqqJo3fJCUMLxbi4xfAObYTVoNskE+W35rtgXPweadDZgB73/AH9FfO6wJ72HG3PHmVKmFm+f+fVdPnpHmP3ughvAdBLYAAomOrI5SSR5ufJeNqClbaOSTNRDqzhyjWaw0/EFjhVr0VSaMxXBG1D4X9lXLpDHjDvzWTFbhdBqr27OKzanVY4vZNXZXHhl3Fj2bQ5B8JugpYZGbtKupvaRw+LKZRa3E/fCxfT6TL+CVFvVzQ/ErEjajurW1ATd3uZDbCWa7SMjbduP1UsuiyY4ucZWkPDURk9rVMokkahJHNKhpjfeyNZfc5PYJl7SafHCxrmki5tYm9/NZ8WXPsc10ikscLp9mar6QHZZTU2Sx5a75FbKkmDjnZVe0VGwtuLXXpaTNLJG5GbLjjF0j59/HJL5CYQa4SMi6CraDNwgXNc3y+S2Sgprkhua6ND/ABNp3FlA1kZ5WXkmf3Q7ql18lZ5Yl4HU2asyN/mQk7Umhqgd0YHNt8RSvEw7yMwyqZGW3U3E3w5WNpHHLinjjkc5pAzI7rkb0NHK5W9MnuE03xH1K9YqX1DS52bZP3Vkbx3QcQhURR1K5LGyjhPNLiGCSD5dkuy2Gw6jl6cbfqnmhVQBe0XDnW6LFw3wRYHPBSVzQoscWuBWiDoSSN3HcERkOLYxd/8A1Tnj0O5VrYndPU0uu/ZpDvh4t4s2H3SakcC3pdY9RBJsy/TyOoglHU8oc/HSAMCwYPX4QAnlm2o707GTBe3Fha13Y45PbCuZEM3ypmkxe6gYXBebqMuovrgvjx4qo6SmBVLacjk+m4VwlI3CsZNdZ46yceyjwJ9AL3vG1rDbAQFRNJY+ZHfb06k/wVU+mBW7Fq1PwQnhaM1JIb2thv3V0TzYb+X1TOeh8kN+Fz6LUppkaouYdh2/YVc5y3zK4tP7/wCFU+5e3sLplVhb4LZW8hDGx8l1XUyElsQHm47DyA5VFPRPFy55JPyQZ3fRa5h9VRIbInr6d7EfmhZZmHlBJHWVunNt1zJvNR93fYoZ4IXla7E99mnDP2jNk3mrmynuknvCFNtUe687Y0adw8hrHNyCq67UnO3JS6Kr7qmolT3LbtQOLstZqjmOu05VddrUkxu9xNsAcD0SiomyhhMmWOo0c5cjYVpbsVJ2ok7lJpZ1Bky04YtdEpsbyxA5+y6XRL7O+RFl4yM9N0bTVh33sF7EWq5Rhkm3wxBU6K4Xu36ZSqo05bX+IWaMcoarqI33u0bJXjg+mFSku0YSSiI2Q74XhaepiG4S+SIqbhQ6lYkcHDuiIK2QYuUW+BeClHdNG0c0mRbVnmy5WGBvdeI8nUhDUR+J3/cfuqQwp7LR5O+5481UKQk/4RBQFTtTnTZLHJQ34Nw4/JXwU7t7G3dANGgjVrW3ObJfRsPJTSJtiLpkgN+Bo+foZ1fIbj7KmiryOcqiulu37JE2ssVDPG0Ug+T6FT604gC6aUurA7r5xBqHmmNPX+axLJkg+y22LR9EbMxykacFY2n1S3Kb0urX5WjE4ZnUkTlugrTHQpvNTa2yFh1BGxVIK3x00Ir2og80n2edIKpkpQUeACuEd0rxUFTT7E0tNZBzR2WhnjshhR9ZsFOqYdqfQhDgFRUSm2MJ7XaQWi+6Q1FK7qsNk6tgapCGtlcOSUrlrCtPXacbXWcqKHJRarhiXfQPDqrmndMo9ba4eIZSWooyEulBCnkxblyPGVGuFUw8qVuyyEMjkdHqRbysU9OXWQfXVErylbdeHKIGoscMFTWKg7ymZxuqiVKR4vuvLjujQbK3FXQN2KpYQSmjKbG6vjgJKQfBXDp6Sp0czRcd0o9y4FeF5BW1SIbR7NE02QE0IyqxUndDyVHmus7adLEg5WqySZDveutHUymS6psrJZQEuqtSAQCFP9Vyz02oOJwvUaOs1zpg0m3c3U2Vu5H2S6Y+I+pXkZwUyQoydqbjudvRU/ijt3QimElDBtNL4gmTJM3SiDcJjEcpkci6qkxZJKmPKaTISsCWa4OXYB7whEw1hQj1WVllBFIyHsNf5ppS1/mslG5GQvPdPp4JOzpy4NrT6n5ptSal5rBwyHumtJIe62OVE6PoFNW35R8dSBlYmlld3TaKZ1t1ymBxHNRWgnpCtoK1rCblZgSnq3V9W89O/KzylyXjHg0Oo6owt6QbkpQ+cA3SUSHupyPNt00ZCziNJp2ltlnaynFyruo33Q8rsq7laszbadFMmnghLKjSxytLHkBVyMHZBqMgrdFmMnowNkBNSFbWpgb2CUVEQ7LPPE4+SkZ2ZOSmKq6XDZaGVg7IKVg7KdDil1U8Ko1ryj5WDsqQwdl1I62ToqhwOVoKauuEha0IuBOmBoee/JVMrjyq4iozFPQrLHS4VTnKF0JVPPdCjrotlmA3KW1WpAbFA1szu6UvddOkcGVOoOcgnOuvFy4By5cuXHH/2Q==">
            <a:extLst>
              <a:ext uri="{FF2B5EF4-FFF2-40B4-BE49-F238E27FC236}">
                <a16:creationId xmlns:a16="http://schemas.microsoft.com/office/drawing/2014/main" id="{B33653DE-CB59-4A75-841D-EF4AFF76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38" y="4630817"/>
            <a:ext cx="3904315" cy="18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67C3-6DD1-4B5E-B501-21D1B67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KETAMINE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5168E-632D-488B-A1FE-815D0969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dissociative anaesthetic with analgesic and amnestic properties (dissociative = produce feelings of detachment from the self and the environment)</a:t>
            </a:r>
          </a:p>
          <a:p>
            <a:r>
              <a:rPr lang="en-GB" dirty="0"/>
              <a:t>Used for medical (especially emergency, surgery, pain management) and veterinary purposes since 60s. Sometimes used as unofficial antidepressant and anti-asthma. As a drug used since 80s.</a:t>
            </a:r>
          </a:p>
          <a:p>
            <a:r>
              <a:rPr lang="en-GB" dirty="0"/>
              <a:t>Used as a pill, liquid, powder, solution in injections</a:t>
            </a:r>
          </a:p>
          <a:p>
            <a:r>
              <a:rPr lang="en-GB" dirty="0"/>
              <a:t>Effects are very similar to other hallucinogens</a:t>
            </a:r>
          </a:p>
          <a:p>
            <a:r>
              <a:rPr lang="en-GB" dirty="0"/>
              <a:t>Extra psychological effect – tantra-like sexual feeling; passivity; lethargy</a:t>
            </a:r>
          </a:p>
          <a:p>
            <a:r>
              <a:rPr lang="en-GB" dirty="0"/>
              <a:t>Extra physiological effect – relaxes muscles </a:t>
            </a:r>
            <a:r>
              <a:rPr lang="cs-CZ" dirty="0"/>
              <a:t>(</a:t>
            </a:r>
            <a:r>
              <a:rPr lang="en-GB" dirty="0"/>
              <a:t>especially of rectum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B106-23F2-4BA8-BAC9-79B88B5F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 and risks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3EC57-4428-4259-94DA-C92F8000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Ketamine can be addictive – confirmed also from animal studies </a:t>
            </a:r>
          </a:p>
          <a:p>
            <a:r>
              <a:rPr lang="en-GB" dirty="0"/>
              <a:t>Overdose has been reported (ketamine does not have know overdose reversal agent)</a:t>
            </a:r>
          </a:p>
          <a:p>
            <a:r>
              <a:rPr lang="en-GB" dirty="0"/>
              <a:t>Withdrawal symptoms include anxiety attacks, palpitations, shaking</a:t>
            </a:r>
          </a:p>
          <a:p>
            <a:r>
              <a:rPr lang="en-GB" dirty="0"/>
              <a:t>Most risk comes from the setting – danger of accidents, injuries</a:t>
            </a:r>
          </a:p>
          <a:p>
            <a:r>
              <a:rPr lang="en-GB" dirty="0"/>
              <a:t>Spreading of transmitted diseases</a:t>
            </a:r>
          </a:p>
          <a:p>
            <a:r>
              <a:rPr lang="en-GB" dirty="0"/>
              <a:t>Risk of rape and use in sexual slavery</a:t>
            </a:r>
          </a:p>
          <a:p>
            <a:r>
              <a:rPr lang="en-GB" dirty="0"/>
              <a:t>Ketamine is usually found at the same places as MDMA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239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736</Words>
  <Application>Microsoft Office PowerPoint</Application>
  <PresentationFormat>Širokoúhlá obrazovka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HALLUCINOGENS</vt:lpstr>
      <vt:lpstr>Prezentace aplikace PowerPoint</vt:lpstr>
      <vt:lpstr>effects</vt:lpstr>
      <vt:lpstr>effects</vt:lpstr>
      <vt:lpstr>addiction</vt:lpstr>
      <vt:lpstr>Risk factors</vt:lpstr>
      <vt:lpstr>Illicit drugs with hallucination properties</vt:lpstr>
      <vt:lpstr>KETAMINE</vt:lpstr>
      <vt:lpstr>Addiction and risks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USE III STIMULANTS, OPIOIDS</dc:title>
  <dc:creator>Lukas</dc:creator>
  <cp:lastModifiedBy>Lukas Blinka</cp:lastModifiedBy>
  <cp:revision>85</cp:revision>
  <cp:lastPrinted>2018-02-27T11:06:27Z</cp:lastPrinted>
  <dcterms:created xsi:type="dcterms:W3CDTF">2018-02-26T11:06:37Z</dcterms:created>
  <dcterms:modified xsi:type="dcterms:W3CDTF">2019-05-09T19:59:23Z</dcterms:modified>
</cp:coreProperties>
</file>