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0" r:id="rId3"/>
    <p:sldId id="264" r:id="rId4"/>
    <p:sldId id="309" r:id="rId5"/>
    <p:sldId id="265" r:id="rId6"/>
    <p:sldId id="308" r:id="rId7"/>
    <p:sldId id="259" r:id="rId8"/>
    <p:sldId id="306" r:id="rId9"/>
    <p:sldId id="257" r:id="rId10"/>
    <p:sldId id="307" r:id="rId11"/>
    <p:sldId id="310" r:id="rId12"/>
    <p:sldId id="266" r:id="rId13"/>
    <p:sldId id="260" r:id="rId14"/>
    <p:sldId id="261" r:id="rId15"/>
    <p:sldId id="262" r:id="rId16"/>
    <p:sldId id="267" r:id="rId17"/>
    <p:sldId id="268" r:id="rId18"/>
    <p:sldId id="269" r:id="rId19"/>
    <p:sldId id="271" r:id="rId20"/>
    <p:sldId id="302" r:id="rId21"/>
    <p:sldId id="303" r:id="rId22"/>
    <p:sldId id="304" r:id="rId23"/>
    <p:sldId id="284" r:id="rId24"/>
    <p:sldId id="285" r:id="rId25"/>
    <p:sldId id="311" r:id="rId26"/>
    <p:sldId id="312" r:id="rId27"/>
    <p:sldId id="263" r:id="rId28"/>
    <p:sldId id="286" r:id="rId29"/>
    <p:sldId id="289" r:id="rId30"/>
    <p:sldId id="290" r:id="rId31"/>
    <p:sldId id="287" r:id="rId32"/>
    <p:sldId id="288" r:id="rId33"/>
    <p:sldId id="291" r:id="rId34"/>
    <p:sldId id="292" r:id="rId35"/>
    <p:sldId id="293" r:id="rId36"/>
    <p:sldId id="294" r:id="rId37"/>
    <p:sldId id="295" r:id="rId38"/>
    <p:sldId id="296" r:id="rId39"/>
    <p:sldId id="297" r:id="rId40"/>
    <p:sldId id="298" r:id="rId41"/>
    <p:sldId id="300" r:id="rId42"/>
    <p:sldId id="301" r:id="rId43"/>
    <p:sldId id="305" r:id="rId4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06E25-F1D4-4C8B-A633-4C48C65A1B96}" type="datetimeFigureOut">
              <a:rPr lang="cs-CZ" smtClean="0"/>
              <a:t>26.4.2019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A61EA-169A-4920-AE20-CEBED374186B}" type="slidenum">
              <a:rPr lang="cs-CZ" smtClean="0"/>
              <a:t>‹#›</a:t>
            </a:fld>
            <a:endParaRPr lang="cs-CZ"/>
          </a:p>
        </p:txBody>
      </p:sp>
    </p:spTree>
    <p:extLst>
      <p:ext uri="{BB962C8B-B14F-4D97-AF65-F5344CB8AC3E}">
        <p14:creationId xmlns:p14="http://schemas.microsoft.com/office/powerpoint/2010/main" val="184501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s.wikipedia.org/wiki/Teori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s.wikipedia.org/wiki/Chov%C3%A1n%C3%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Pedagogickým pracovníkům, kteří vzdělávají  děti a  žáky-cizince, je  poskytována  informační, metodická a vzdělávací podpora prostřednictvím </a:t>
            </a:r>
          </a:p>
          <a:p>
            <a:endParaRPr lang="cs-CZ" dirty="0"/>
          </a:p>
        </p:txBody>
      </p:sp>
      <p:sp>
        <p:nvSpPr>
          <p:cNvPr id="4" name="Zástupný symbol pro číslo snímku 3"/>
          <p:cNvSpPr>
            <a:spLocks noGrp="1"/>
          </p:cNvSpPr>
          <p:nvPr>
            <p:ph type="sldNum" sz="quarter" idx="10"/>
          </p:nvPr>
        </p:nvSpPr>
        <p:spPr/>
        <p:txBody>
          <a:bodyPr/>
          <a:lstStyle/>
          <a:p>
            <a:fld id="{9C0A61EA-169A-4920-AE20-CEBED374186B}" type="slidenum">
              <a:rPr lang="cs-CZ" smtClean="0"/>
              <a:t>25</a:t>
            </a:fld>
            <a:endParaRPr lang="cs-CZ"/>
          </a:p>
        </p:txBody>
      </p:sp>
    </p:spTree>
    <p:extLst>
      <p:ext uri="{BB962C8B-B14F-4D97-AF65-F5344CB8AC3E}">
        <p14:creationId xmlns:p14="http://schemas.microsoft.com/office/powerpoint/2010/main" val="3089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tooltip="Teorie"/>
              </a:rPr>
              <a:t>teorií</a:t>
            </a:r>
            <a:r>
              <a:rPr lang="cs-CZ" dirty="0" smtClean="0"/>
              <a:t> a popisovat tedy všeobecný jev. Zároveň by však měla vycházet z každodenního výzkumu a z pozorování sociálního </a:t>
            </a:r>
            <a:r>
              <a:rPr lang="cs-CZ" dirty="0" smtClean="0">
                <a:hlinkClick r:id="rId4" tooltip="Chování"/>
              </a:rPr>
              <a:t>chování</a:t>
            </a:r>
            <a:r>
              <a:rPr lang="cs-CZ" dirty="0" smtClean="0"/>
              <a:t>, měla by být tedy podložená, ověřitelná.</a:t>
            </a:r>
            <a:endParaRPr lang="cs-CZ" dirty="0"/>
          </a:p>
        </p:txBody>
      </p:sp>
      <p:sp>
        <p:nvSpPr>
          <p:cNvPr id="4" name="Zástupný symbol pro číslo snímku 3"/>
          <p:cNvSpPr>
            <a:spLocks noGrp="1"/>
          </p:cNvSpPr>
          <p:nvPr>
            <p:ph type="sldNum" sz="quarter" idx="10"/>
          </p:nvPr>
        </p:nvSpPr>
        <p:spPr/>
        <p:txBody>
          <a:bodyPr/>
          <a:lstStyle/>
          <a:p>
            <a:fld id="{AEE72737-5E01-486F-97E2-BF1A17EE166C}" type="slidenum">
              <a:rPr lang="cs-CZ" smtClean="0"/>
              <a:t>34</a:t>
            </a:fld>
            <a:endParaRPr lang="cs-CZ"/>
          </a:p>
        </p:txBody>
      </p:sp>
    </p:spTree>
    <p:extLst>
      <p:ext uri="{BB962C8B-B14F-4D97-AF65-F5344CB8AC3E}">
        <p14:creationId xmlns:p14="http://schemas.microsoft.com/office/powerpoint/2010/main" val="309592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144942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189902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4655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131227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266222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2597A34-912E-4C11-9FE7-6D7C83BFED6A}" type="datetimeFigureOut">
              <a:rPr lang="cs-CZ" smtClean="0"/>
              <a:t>26.4.2019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370185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2597A34-912E-4C11-9FE7-6D7C83BFED6A}" type="datetimeFigureOut">
              <a:rPr lang="cs-CZ" smtClean="0"/>
              <a:t>26.4.2019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6998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2597A34-912E-4C11-9FE7-6D7C83BFED6A}" type="datetimeFigureOut">
              <a:rPr lang="cs-CZ" smtClean="0"/>
              <a:t>26.4.2019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42827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2597A34-912E-4C11-9FE7-6D7C83BFED6A}" type="datetimeFigureOut">
              <a:rPr lang="cs-CZ" smtClean="0"/>
              <a:t>26.4.2019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266369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2597A34-912E-4C11-9FE7-6D7C83BFED6A}" type="datetimeFigureOut">
              <a:rPr lang="cs-CZ" smtClean="0"/>
              <a:t>26.4.2019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278425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2597A34-912E-4C11-9FE7-6D7C83BFED6A}" type="datetimeFigureOut">
              <a:rPr lang="cs-CZ" smtClean="0"/>
              <a:t>26.4.2019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367EFC-2483-4771-A794-E9F3DA170D2E}" type="slidenum">
              <a:rPr lang="cs-CZ" smtClean="0"/>
              <a:t>‹#›</a:t>
            </a:fld>
            <a:endParaRPr lang="cs-CZ"/>
          </a:p>
        </p:txBody>
      </p:sp>
    </p:spTree>
    <p:extLst>
      <p:ext uri="{BB962C8B-B14F-4D97-AF65-F5344CB8AC3E}">
        <p14:creationId xmlns:p14="http://schemas.microsoft.com/office/powerpoint/2010/main" val="27558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97A34-912E-4C11-9FE7-6D7C83BFED6A}" type="datetimeFigureOut">
              <a:rPr lang="cs-CZ" smtClean="0"/>
              <a:t>26.4.2019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67EFC-2483-4771-A794-E9F3DA170D2E}" type="slidenum">
              <a:rPr lang="cs-CZ" smtClean="0"/>
              <a:t>‹#›</a:t>
            </a:fld>
            <a:endParaRPr lang="cs-CZ"/>
          </a:p>
        </p:txBody>
      </p:sp>
    </p:spTree>
    <p:extLst>
      <p:ext uri="{BB962C8B-B14F-4D97-AF65-F5344CB8AC3E}">
        <p14:creationId xmlns:p14="http://schemas.microsoft.com/office/powerpoint/2010/main" val="253540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ociocultur.ujep.cz/"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vp.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vp.cz/" TargetMode="External"/><Relationship Id="rId2" Type="http://schemas.openxmlformats.org/officeDocument/2006/relationships/hyperlink" Target="http://www.inkluzivniskola.cz/" TargetMode="External"/><Relationship Id="rId1" Type="http://schemas.openxmlformats.org/officeDocument/2006/relationships/slideLayout" Target="../slideLayouts/slideLayout2.xml"/><Relationship Id="rId4" Type="http://schemas.openxmlformats.org/officeDocument/2006/relationships/hyperlink" Target="http://www.meta-os.cz/"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izinci.nidv.cz/zasitovane-organiza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w6wkAUqqmag&amp;feature=youtu.b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P</a:t>
            </a:r>
            <a:r>
              <a:rPr lang="cs-CZ" dirty="0" smtClean="0"/>
              <a:t>roblematiky </a:t>
            </a:r>
            <a:r>
              <a:rPr lang="cs-CZ" dirty="0"/>
              <a:t>dětí z</a:t>
            </a:r>
            <a:r>
              <a:rPr lang="cs-CZ" dirty="0" smtClean="0"/>
              <a:t> odlišného</a:t>
            </a:r>
            <a:r>
              <a:rPr lang="cs-CZ" dirty="0"/>
              <a:t/>
            </a:r>
            <a:br>
              <a:rPr lang="cs-CZ" dirty="0"/>
            </a:br>
            <a:r>
              <a:rPr lang="cs-CZ" dirty="0" err="1" smtClean="0"/>
              <a:t>socio</a:t>
            </a:r>
            <a:r>
              <a:rPr lang="cs-CZ" dirty="0" smtClean="0"/>
              <a:t>-kulturního prostředí</a:t>
            </a:r>
            <a:endParaRPr lang="cs-CZ" dirty="0"/>
          </a:p>
        </p:txBody>
      </p:sp>
      <p:sp>
        <p:nvSpPr>
          <p:cNvPr id="3" name="Podnadpis 2"/>
          <p:cNvSpPr>
            <a:spLocks noGrp="1"/>
          </p:cNvSpPr>
          <p:nvPr>
            <p:ph type="subTitle" idx="1"/>
          </p:nvPr>
        </p:nvSpPr>
        <p:spPr/>
        <p:txBody>
          <a:bodyPr/>
          <a:lstStyle/>
          <a:p>
            <a:r>
              <a:rPr lang="cs-CZ" dirty="0" smtClean="0"/>
              <a:t>Mgr. Ondřej Bouša</a:t>
            </a:r>
            <a:endParaRPr lang="cs-CZ" dirty="0"/>
          </a:p>
        </p:txBody>
      </p:sp>
    </p:spTree>
    <p:extLst>
      <p:ext uri="{BB962C8B-B14F-4D97-AF65-F5344CB8AC3E}">
        <p14:creationId xmlns:p14="http://schemas.microsoft.com/office/powerpoint/2010/main" val="3403815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716348" cy="478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72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zinci studenti vysokých škol podle vybraných státních občanství – vývoj od roku 2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463500" cy="446449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fontScale="90000"/>
          </a:bodyPr>
          <a:lstStyle/>
          <a:p>
            <a:r>
              <a:rPr lang="cs-CZ" dirty="0"/>
              <a:t>Cizinci studenti vysokých škol podle vybraných státních občanství</a:t>
            </a:r>
          </a:p>
        </p:txBody>
      </p:sp>
    </p:spTree>
    <p:extLst>
      <p:ext uri="{BB962C8B-B14F-4D97-AF65-F5344CB8AC3E}">
        <p14:creationId xmlns:p14="http://schemas.microsoft.com/office/powerpoint/2010/main" val="201289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Vzdělávání cizinců</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Legislativně upraven v 561/2004 Sb. Školský zákon, § 20 a vyhláška</a:t>
            </a:r>
          </a:p>
          <a:p>
            <a:r>
              <a:rPr lang="cs-CZ" dirty="0" smtClean="0"/>
              <a:t>Zároveň se na ně vztahuje § 16 – Podpora vzdělávání dětí, žáků a studentů se speciálními vzdělávacími potřebami</a:t>
            </a:r>
          </a:p>
          <a:p>
            <a:r>
              <a:rPr lang="cs-CZ" dirty="0" smtClean="0"/>
              <a:t>Podpůrnými opatřeními se rozumí nezbytné úpravy ve vzdělávání a školských službách odpovídající zdravotnímu stavu, </a:t>
            </a:r>
            <a:r>
              <a:rPr lang="cs-CZ" b="1" dirty="0" smtClean="0"/>
              <a:t>kulturnímu prostředí </a:t>
            </a:r>
            <a:r>
              <a:rPr lang="cs-CZ" dirty="0" smtClean="0"/>
              <a:t>nebo jiným životním podmínkám dítěte, žáka nebo studenta.</a:t>
            </a:r>
          </a:p>
          <a:p>
            <a:r>
              <a:rPr lang="cs-CZ" dirty="0" smtClean="0"/>
              <a:t>nárok na bezplatné služby v rámci školních poradenských zařízení</a:t>
            </a:r>
          </a:p>
          <a:p>
            <a:endParaRPr lang="cs-CZ" dirty="0"/>
          </a:p>
        </p:txBody>
      </p:sp>
    </p:spTree>
    <p:extLst>
      <p:ext uri="{BB962C8B-B14F-4D97-AF65-F5344CB8AC3E}">
        <p14:creationId xmlns:p14="http://schemas.microsoft.com/office/powerpoint/2010/main" val="1129485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Školní opatření podporující</a:t>
            </a:r>
            <a:br>
              <a:rPr lang="cs-CZ" dirty="0" smtClean="0"/>
            </a:br>
            <a:r>
              <a:rPr lang="cs-CZ" dirty="0" smtClean="0"/>
              <a:t>integraci žáků cizinců</a:t>
            </a:r>
            <a:endParaRPr lang="cs-CZ" dirty="0"/>
          </a:p>
        </p:txBody>
      </p:sp>
      <p:sp>
        <p:nvSpPr>
          <p:cNvPr id="3" name="Zástupný symbol pro obsah 2"/>
          <p:cNvSpPr>
            <a:spLocks noGrp="1"/>
          </p:cNvSpPr>
          <p:nvPr>
            <p:ph idx="1"/>
          </p:nvPr>
        </p:nvSpPr>
        <p:spPr/>
        <p:txBody>
          <a:bodyPr>
            <a:normAutofit fontScale="92500"/>
          </a:bodyPr>
          <a:lstStyle/>
          <a:p>
            <a:r>
              <a:rPr lang="cs-CZ" dirty="0" smtClean="0"/>
              <a:t>Nabídka odpoledních </a:t>
            </a:r>
            <a:r>
              <a:rPr lang="cs-CZ" dirty="0"/>
              <a:t>kurzů češtiny, </a:t>
            </a:r>
            <a:endParaRPr lang="cs-CZ" dirty="0" smtClean="0"/>
          </a:p>
          <a:p>
            <a:r>
              <a:rPr lang="cs-CZ" dirty="0" smtClean="0"/>
              <a:t>školní </a:t>
            </a:r>
            <a:r>
              <a:rPr lang="cs-CZ" dirty="0"/>
              <a:t>klub pro žáky cizince</a:t>
            </a:r>
            <a:r>
              <a:rPr lang="cs-CZ" dirty="0" smtClean="0"/>
              <a:t>,</a:t>
            </a:r>
          </a:p>
          <a:p>
            <a:r>
              <a:rPr lang="cs-CZ" dirty="0" smtClean="0"/>
              <a:t>práce asistentů </a:t>
            </a:r>
            <a:r>
              <a:rPr lang="cs-CZ" dirty="0"/>
              <a:t>pedagoga, speciálního pedagoga, </a:t>
            </a:r>
            <a:endParaRPr lang="cs-CZ" dirty="0" smtClean="0"/>
          </a:p>
          <a:p>
            <a:r>
              <a:rPr lang="cs-CZ" dirty="0" smtClean="0"/>
              <a:t>speciální pomůcky (slovníky</a:t>
            </a:r>
            <a:r>
              <a:rPr lang="cs-CZ" dirty="0"/>
              <a:t>, učebnice, audio, video), </a:t>
            </a:r>
            <a:endParaRPr lang="cs-CZ" dirty="0" smtClean="0"/>
          </a:p>
          <a:p>
            <a:r>
              <a:rPr lang="cs-CZ" dirty="0" smtClean="0"/>
              <a:t>další </a:t>
            </a:r>
            <a:r>
              <a:rPr lang="cs-CZ" dirty="0"/>
              <a:t>vzdělávání </a:t>
            </a:r>
            <a:r>
              <a:rPr lang="cs-CZ" dirty="0" smtClean="0"/>
              <a:t>pedagogických pracovníků </a:t>
            </a:r>
            <a:r>
              <a:rPr lang="cs-CZ" dirty="0"/>
              <a:t>– jazykové nebo interkulturní, </a:t>
            </a:r>
            <a:endParaRPr lang="cs-CZ" dirty="0" smtClean="0"/>
          </a:p>
          <a:p>
            <a:r>
              <a:rPr lang="cs-CZ" dirty="0" smtClean="0"/>
              <a:t>Žákovské patronáty</a:t>
            </a:r>
            <a:endParaRPr lang="cs-CZ" dirty="0"/>
          </a:p>
        </p:txBody>
      </p:sp>
    </p:spTree>
    <p:extLst>
      <p:ext uri="{BB962C8B-B14F-4D97-AF65-F5344CB8AC3E}">
        <p14:creationId xmlns:p14="http://schemas.microsoft.com/office/powerpoint/2010/main" val="376431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Čtyři </a:t>
            </a:r>
            <a:r>
              <a:rPr lang="cs-CZ" dirty="0"/>
              <a:t>propojené okruhy </a:t>
            </a:r>
            <a:r>
              <a:rPr lang="cs-CZ" dirty="0" smtClean="0"/>
              <a:t>problémů</a:t>
            </a:r>
            <a:endParaRPr lang="cs-CZ" dirty="0"/>
          </a:p>
        </p:txBody>
      </p:sp>
      <p:sp>
        <p:nvSpPr>
          <p:cNvPr id="3" name="Zástupný symbol pro obsah 2"/>
          <p:cNvSpPr>
            <a:spLocks noGrp="1"/>
          </p:cNvSpPr>
          <p:nvPr>
            <p:ph idx="1"/>
          </p:nvPr>
        </p:nvSpPr>
        <p:spPr/>
        <p:txBody>
          <a:bodyPr/>
          <a:lstStyle/>
          <a:p>
            <a:r>
              <a:rPr lang="cs-CZ" dirty="0"/>
              <a:t>J</a:t>
            </a:r>
            <a:r>
              <a:rPr lang="cs-CZ" dirty="0" smtClean="0"/>
              <a:t>azykový handicap</a:t>
            </a:r>
          </a:p>
          <a:p>
            <a:r>
              <a:rPr lang="cs-CZ" dirty="0" smtClean="0"/>
              <a:t>Komunikaci s rodiči </a:t>
            </a:r>
          </a:p>
          <a:p>
            <a:r>
              <a:rPr lang="cs-CZ" dirty="0" smtClean="0"/>
              <a:t>Nesouvislá </a:t>
            </a:r>
            <a:r>
              <a:rPr lang="cs-CZ" dirty="0"/>
              <a:t>školní </a:t>
            </a:r>
            <a:r>
              <a:rPr lang="cs-CZ" dirty="0" smtClean="0"/>
              <a:t>docházku </a:t>
            </a:r>
          </a:p>
          <a:p>
            <a:r>
              <a:rPr lang="cs-CZ" dirty="0" smtClean="0"/>
              <a:t>Nedostatek metodické opory </a:t>
            </a:r>
            <a:r>
              <a:rPr lang="cs-CZ" dirty="0"/>
              <a:t>pro školy (</a:t>
            </a:r>
            <a:r>
              <a:rPr lang="cs-CZ" dirty="0" smtClean="0"/>
              <a:t>Hájková &amp; Strnadová, 2010)</a:t>
            </a:r>
            <a:endParaRPr lang="cs-CZ" dirty="0"/>
          </a:p>
        </p:txBody>
      </p:sp>
    </p:spTree>
    <p:extLst>
      <p:ext uri="{BB962C8B-B14F-4D97-AF65-F5344CB8AC3E}">
        <p14:creationId xmlns:p14="http://schemas.microsoft.com/office/powerpoint/2010/main" val="1489712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Autentický rozhovor s ředitelkou ZŠ</a:t>
            </a:r>
            <a:endParaRPr lang="cs-CZ" dirty="0"/>
          </a:p>
        </p:txBody>
      </p:sp>
      <p:sp>
        <p:nvSpPr>
          <p:cNvPr id="3" name="Zástupný symbol pro obsah 2"/>
          <p:cNvSpPr>
            <a:spLocks noGrp="1"/>
          </p:cNvSpPr>
          <p:nvPr>
            <p:ph idx="1"/>
          </p:nvPr>
        </p:nvSpPr>
        <p:spPr/>
        <p:txBody>
          <a:bodyPr>
            <a:normAutofit fontScale="92500" lnSpcReduction="10000"/>
          </a:bodyPr>
          <a:lstStyle/>
          <a:p>
            <a:r>
              <a:rPr lang="cs-CZ" i="1" dirty="0"/>
              <a:t>Protože když si vezmete, že klasická třída u nás vypadá, že je </a:t>
            </a:r>
            <a:r>
              <a:rPr lang="cs-CZ" i="1" dirty="0" smtClean="0"/>
              <a:t>25 dětí</a:t>
            </a:r>
            <a:r>
              <a:rPr lang="cs-CZ" i="1" dirty="0"/>
              <a:t>, </a:t>
            </a:r>
            <a:r>
              <a:rPr lang="cs-CZ" i="1" dirty="0" smtClean="0"/>
              <a:t>z </a:t>
            </a:r>
            <a:r>
              <a:rPr lang="cs-CZ" i="1" dirty="0"/>
              <a:t>toho je 5 cizinců – různých národností, na různý </a:t>
            </a:r>
            <a:r>
              <a:rPr lang="cs-CZ" i="1" dirty="0" smtClean="0"/>
              <a:t>jazykový úrovni</a:t>
            </a:r>
            <a:r>
              <a:rPr lang="cs-CZ" i="1" dirty="0"/>
              <a:t>, </a:t>
            </a:r>
            <a:r>
              <a:rPr lang="cs-CZ" i="1" dirty="0" smtClean="0"/>
              <a:t>minimálně </a:t>
            </a:r>
            <a:r>
              <a:rPr lang="cs-CZ" i="1" dirty="0"/>
              <a:t>7 dětí s vývojovými poruchami učení, </a:t>
            </a:r>
            <a:r>
              <a:rPr lang="cs-CZ" i="1" dirty="0" smtClean="0"/>
              <a:t>dyslektiků, </a:t>
            </a:r>
            <a:r>
              <a:rPr lang="cs-CZ" i="1" dirty="0" err="1" smtClean="0"/>
              <a:t>dysortografiků</a:t>
            </a:r>
            <a:r>
              <a:rPr lang="cs-CZ" i="1" dirty="0"/>
              <a:t>, </a:t>
            </a:r>
            <a:r>
              <a:rPr lang="cs-CZ" i="1" dirty="0" smtClean="0"/>
              <a:t>1 </a:t>
            </a:r>
            <a:r>
              <a:rPr lang="cs-CZ" i="1" dirty="0"/>
              <a:t>mimořádně nadaný nebo co se alespoň </a:t>
            </a:r>
            <a:r>
              <a:rPr lang="cs-CZ" i="1" dirty="0" smtClean="0"/>
              <a:t>tak dnes </a:t>
            </a:r>
            <a:r>
              <a:rPr lang="cs-CZ" i="1" dirty="0"/>
              <a:t>diagnostikuje, </a:t>
            </a:r>
            <a:r>
              <a:rPr lang="cs-CZ" i="1" dirty="0" smtClean="0"/>
              <a:t>a </a:t>
            </a:r>
            <a:r>
              <a:rPr lang="cs-CZ" i="1" dirty="0"/>
              <a:t>zbytek 12 dětí takových těch </a:t>
            </a:r>
            <a:r>
              <a:rPr lang="cs-CZ" i="1" dirty="0" smtClean="0"/>
              <a:t>normálních, průměrných</a:t>
            </a:r>
            <a:r>
              <a:rPr lang="cs-CZ" i="1" dirty="0"/>
              <a:t>, ale od dvojek do čtyřek. </a:t>
            </a:r>
            <a:endParaRPr lang="cs-CZ" i="1" dirty="0" smtClean="0"/>
          </a:p>
          <a:p>
            <a:r>
              <a:rPr lang="cs-CZ" i="1" dirty="0" smtClean="0"/>
              <a:t>Učitelka </a:t>
            </a:r>
            <a:r>
              <a:rPr lang="cs-CZ" i="1" dirty="0"/>
              <a:t>má 45 </a:t>
            </a:r>
            <a:r>
              <a:rPr lang="cs-CZ" i="1" dirty="0" smtClean="0"/>
              <a:t>minut a </a:t>
            </a:r>
            <a:r>
              <a:rPr lang="cs-CZ" i="1" dirty="0" err="1"/>
              <a:t>každýmu</a:t>
            </a:r>
            <a:r>
              <a:rPr lang="cs-CZ" i="1" dirty="0"/>
              <a:t> se individuálně věnovat a teď mi řekněte </a:t>
            </a:r>
            <a:r>
              <a:rPr lang="cs-CZ" i="1" dirty="0" smtClean="0"/>
              <a:t>jak?…</a:t>
            </a:r>
            <a:endParaRPr lang="cs-CZ" dirty="0"/>
          </a:p>
        </p:txBody>
      </p:sp>
    </p:spTree>
    <p:extLst>
      <p:ext uri="{BB962C8B-B14F-4D97-AF65-F5344CB8AC3E}">
        <p14:creationId xmlns:p14="http://schemas.microsoft.com/office/powerpoint/2010/main" val="3838316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Podpůrná opatření</a:t>
            </a:r>
            <a:endParaRPr lang="cs-CZ" dirty="0"/>
          </a:p>
        </p:txBody>
      </p:sp>
      <p:sp>
        <p:nvSpPr>
          <p:cNvPr id="3" name="Zástupný symbol pro obsah 2"/>
          <p:cNvSpPr>
            <a:spLocks noGrp="1"/>
          </p:cNvSpPr>
          <p:nvPr>
            <p:ph idx="1"/>
          </p:nvPr>
        </p:nvSpPr>
        <p:spPr/>
        <p:txBody>
          <a:bodyPr/>
          <a:lstStyle/>
          <a:p>
            <a:r>
              <a:rPr lang="cs-CZ" dirty="0" smtClean="0"/>
              <a:t>Nezbytné úpravy ve vzdělávání a školských službách odpovídající zdravotnímu stavu, kulturnímu prostředí nebo jiným životním podmínkám dítěte, žáka nebo studenta.</a:t>
            </a:r>
            <a:endParaRPr lang="cs-CZ" dirty="0"/>
          </a:p>
        </p:txBody>
      </p:sp>
    </p:spTree>
    <p:extLst>
      <p:ext uri="{BB962C8B-B14F-4D97-AF65-F5344CB8AC3E}">
        <p14:creationId xmlns:p14="http://schemas.microsoft.com/office/powerpoint/2010/main" val="297731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Podpůrná opatření (5 stupňů)</a:t>
            </a:r>
            <a:endParaRPr lang="cs-CZ" dirty="0"/>
          </a:p>
        </p:txBody>
      </p:sp>
      <p:sp>
        <p:nvSpPr>
          <p:cNvPr id="3" name="Zástupný symbol pro obsah 2"/>
          <p:cNvSpPr>
            <a:spLocks noGrp="1"/>
          </p:cNvSpPr>
          <p:nvPr>
            <p:ph idx="1"/>
          </p:nvPr>
        </p:nvSpPr>
        <p:spPr/>
        <p:txBody>
          <a:bodyPr>
            <a:normAutofit fontScale="55000" lnSpcReduction="20000"/>
          </a:bodyPr>
          <a:lstStyle/>
          <a:p>
            <a:pPr marL="0" indent="0">
              <a:buNone/>
            </a:pPr>
            <a:r>
              <a:rPr lang="cs-CZ" i="1" dirty="0" smtClean="0"/>
              <a:t>a)</a:t>
            </a:r>
            <a:r>
              <a:rPr lang="cs-CZ" dirty="0" smtClean="0"/>
              <a:t> poradenské pomoci školy a školského poradenského zařízení,</a:t>
            </a:r>
          </a:p>
          <a:p>
            <a:pPr marL="0" indent="0">
              <a:buNone/>
            </a:pPr>
            <a:r>
              <a:rPr lang="cs-CZ" i="1" dirty="0" smtClean="0"/>
              <a:t>b)</a:t>
            </a:r>
            <a:r>
              <a:rPr lang="cs-CZ" dirty="0" smtClean="0"/>
              <a:t> úpravě organizace, obsahu, hodnocení, forem a metod vzdělávání a školských služeb, včetně zabezpečení výuky předmětů speciálně pedagogické péče a včetně prodloužení délky středního nebo vyššího odborného vzdělávání až o dva roky,</a:t>
            </a:r>
          </a:p>
          <a:p>
            <a:pPr marL="0" indent="0">
              <a:buNone/>
            </a:pPr>
            <a:r>
              <a:rPr lang="cs-CZ" i="1" dirty="0" smtClean="0"/>
              <a:t>c)</a:t>
            </a:r>
            <a:r>
              <a:rPr lang="cs-CZ" dirty="0" smtClean="0"/>
              <a:t> úpravě podmínek přijímání ke vzdělávání a ukončování vzdělávání,</a:t>
            </a:r>
          </a:p>
          <a:p>
            <a:pPr marL="0" indent="0">
              <a:buNone/>
            </a:pPr>
            <a:r>
              <a:rPr lang="cs-CZ" i="1" dirty="0" smtClean="0"/>
              <a:t>d)</a:t>
            </a:r>
            <a:r>
              <a:rPr lang="cs-CZ" dirty="0" smtClean="0"/>
              <a:t> použití kompenzačních pomůcek, speciálních učebnic a speciálních učebních pomůcek, využívání komunikačních systémů neslyšících a hluchoslepých osob</a:t>
            </a:r>
            <a:r>
              <a:rPr lang="cs-CZ" baseline="30000" dirty="0" smtClean="0"/>
              <a:t>,</a:t>
            </a:r>
            <a:r>
              <a:rPr lang="cs-CZ" dirty="0" smtClean="0"/>
              <a:t> Braillova písma a podpůrných nebo náhradních komunikačních systémů,</a:t>
            </a:r>
          </a:p>
          <a:p>
            <a:pPr marL="0" indent="0">
              <a:buNone/>
            </a:pPr>
            <a:r>
              <a:rPr lang="cs-CZ" i="1" dirty="0" smtClean="0"/>
              <a:t>e)</a:t>
            </a:r>
            <a:r>
              <a:rPr lang="cs-CZ" dirty="0" smtClean="0"/>
              <a:t> úpravě očekávaných výstupů vzdělávání v mezích stanovených rámcovými vzdělávacími programy a akreditovanými vzdělávacími programy,</a:t>
            </a:r>
          </a:p>
          <a:p>
            <a:pPr marL="0" indent="0">
              <a:buNone/>
            </a:pPr>
            <a:r>
              <a:rPr lang="cs-CZ" i="1" dirty="0" smtClean="0"/>
              <a:t>f)</a:t>
            </a:r>
            <a:r>
              <a:rPr lang="cs-CZ" dirty="0" smtClean="0"/>
              <a:t> vzdělávání podle individuálního vzdělávacího plánu,</a:t>
            </a:r>
          </a:p>
          <a:p>
            <a:pPr marL="0" indent="0">
              <a:buNone/>
            </a:pPr>
            <a:r>
              <a:rPr lang="cs-CZ" i="1" dirty="0" smtClean="0"/>
              <a:t>g)</a:t>
            </a:r>
            <a:r>
              <a:rPr lang="cs-CZ" dirty="0" smtClean="0"/>
              <a:t> využití asistenta pedagoga,</a:t>
            </a:r>
          </a:p>
          <a:p>
            <a:pPr marL="0" indent="0">
              <a:buNone/>
            </a:pPr>
            <a:r>
              <a:rPr lang="cs-CZ" i="1" dirty="0" smtClean="0"/>
              <a:t>h)</a:t>
            </a:r>
            <a:r>
              <a:rPr lang="cs-CZ" dirty="0" smtClean="0"/>
              <a:t>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pPr marL="0" indent="0">
              <a:buNone/>
            </a:pPr>
            <a:r>
              <a:rPr lang="cs-CZ" i="1" dirty="0" smtClean="0"/>
              <a:t>i)</a:t>
            </a:r>
            <a:r>
              <a:rPr lang="cs-CZ" dirty="0" smtClean="0"/>
              <a:t> poskytování vzdělávání nebo školských služeb v prostorách stavebně nebo technicky upravených.</a:t>
            </a:r>
          </a:p>
          <a:p>
            <a:endParaRPr lang="cs-CZ" dirty="0"/>
          </a:p>
        </p:txBody>
      </p:sp>
    </p:spTree>
    <p:extLst>
      <p:ext uri="{BB962C8B-B14F-4D97-AF65-F5344CB8AC3E}">
        <p14:creationId xmlns:p14="http://schemas.microsoft.com/office/powerpoint/2010/main" val="4001300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Nárok na:</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R</a:t>
            </a:r>
            <a:r>
              <a:rPr lang="cs-CZ" dirty="0" smtClean="0"/>
              <a:t>ok studia rozdělen na dva roky</a:t>
            </a:r>
          </a:p>
          <a:p>
            <a:r>
              <a:rPr lang="cs-CZ" dirty="0" smtClean="0"/>
              <a:t>Maturitní ročník rozdělen na dva roky</a:t>
            </a:r>
          </a:p>
          <a:p>
            <a:r>
              <a:rPr lang="cs-CZ" dirty="0" smtClean="0"/>
              <a:t>Od II. Stupně mají nárok na hodiny výuky ČJ jako cizího jazyka navíc</a:t>
            </a:r>
          </a:p>
          <a:p>
            <a:r>
              <a:rPr lang="cs-CZ" dirty="0" smtClean="0"/>
              <a:t>! Musí se to vejít do celkového počtu disponibilních hodin (často není prostor)</a:t>
            </a:r>
          </a:p>
          <a:p>
            <a:r>
              <a:rPr lang="cs-CZ" dirty="0" smtClean="0"/>
              <a:t>! Škola musí vyčerpat veškeré pedagogické přístupy, které má k dispozici. Pro zařazení do II. Stupně je nezbytné vyšetření – až 5 měsíců de facto bez reálné podpory</a:t>
            </a:r>
          </a:p>
        </p:txBody>
      </p:sp>
    </p:spTree>
    <p:extLst>
      <p:ext uri="{BB962C8B-B14F-4D97-AF65-F5344CB8AC3E}">
        <p14:creationId xmlns:p14="http://schemas.microsoft.com/office/powerpoint/2010/main" val="382676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Metodická doporučení</a:t>
            </a:r>
            <a:endParaRPr lang="cs-CZ" dirty="0"/>
          </a:p>
        </p:txBody>
      </p:sp>
      <p:sp>
        <p:nvSpPr>
          <p:cNvPr id="3" name="Zástupný symbol pro obsah 2"/>
          <p:cNvSpPr>
            <a:spLocks noGrp="1"/>
          </p:cNvSpPr>
          <p:nvPr>
            <p:ph idx="1"/>
          </p:nvPr>
        </p:nvSpPr>
        <p:spPr/>
        <p:txBody>
          <a:bodyPr>
            <a:normAutofit fontScale="77500" lnSpcReduction="20000"/>
          </a:bodyPr>
          <a:lstStyle/>
          <a:p>
            <a:pPr marL="514350" indent="-514350">
              <a:buFont typeface="+mj-lt"/>
              <a:buAutoNum type="arabicPeriod"/>
            </a:pPr>
            <a:r>
              <a:rPr lang="cs-CZ" b="1" dirty="0" smtClean="0"/>
              <a:t>Navázat </a:t>
            </a:r>
            <a:r>
              <a:rPr lang="cs-CZ" b="1" dirty="0"/>
              <a:t>spolupráci s </a:t>
            </a:r>
            <a:r>
              <a:rPr lang="cs-CZ" b="1" dirty="0" smtClean="0"/>
              <a:t>rodiči</a:t>
            </a:r>
          </a:p>
          <a:p>
            <a:pPr marL="514350" indent="-514350">
              <a:buFont typeface="+mj-lt"/>
              <a:buAutoNum type="arabicPeriod"/>
            </a:pPr>
            <a:r>
              <a:rPr lang="cs-CZ" b="1" dirty="0"/>
              <a:t>Správně zařadit žáka do vyučovacího procesu </a:t>
            </a:r>
            <a:r>
              <a:rPr lang="cs-CZ" dirty="0"/>
              <a:t>(do ročníku</a:t>
            </a:r>
            <a:r>
              <a:rPr lang="cs-CZ" dirty="0" smtClean="0"/>
              <a:t>), faktory: </a:t>
            </a:r>
            <a:r>
              <a:rPr lang="cs-CZ" dirty="0"/>
              <a:t>věku žáka-cizince, jeho dosavadního vzdělávání a znalosti českého </a:t>
            </a:r>
            <a:r>
              <a:rPr lang="cs-CZ" dirty="0" smtClean="0"/>
              <a:t>jazyka. Event. zařazení </a:t>
            </a:r>
            <a:r>
              <a:rPr lang="cs-CZ" dirty="0"/>
              <a:t>žáka-cizince do </a:t>
            </a:r>
            <a:r>
              <a:rPr lang="cs-CZ" i="1" dirty="0"/>
              <a:t>přípravných </a:t>
            </a:r>
            <a:r>
              <a:rPr lang="cs-CZ" i="1" dirty="0" smtClean="0"/>
              <a:t>tříd</a:t>
            </a:r>
            <a:r>
              <a:rPr lang="cs-CZ" dirty="0" smtClean="0"/>
              <a:t>.</a:t>
            </a:r>
          </a:p>
          <a:p>
            <a:pPr marL="514350" indent="-514350">
              <a:buFont typeface="+mj-lt"/>
              <a:buAutoNum type="arabicPeriod"/>
            </a:pPr>
            <a:r>
              <a:rPr lang="cs-CZ" dirty="0" smtClean="0"/>
              <a:t>Běžnou </a:t>
            </a:r>
            <a:r>
              <a:rPr lang="cs-CZ" b="1" dirty="0"/>
              <a:t>výuku</a:t>
            </a:r>
            <a:r>
              <a:rPr lang="cs-CZ" dirty="0"/>
              <a:t> v multikulturní třídě je pak třeba </a:t>
            </a:r>
            <a:r>
              <a:rPr lang="cs-CZ" b="1" dirty="0"/>
              <a:t>organizovat speciálním způsobem</a:t>
            </a:r>
            <a:r>
              <a:rPr lang="cs-CZ" dirty="0"/>
              <a:t>, který v sobě spojuje metody běžně užívané v plně organizované škole s</a:t>
            </a:r>
            <a:r>
              <a:rPr lang="cs-CZ" i="1" dirty="0"/>
              <a:t> </a:t>
            </a:r>
            <a:r>
              <a:rPr lang="cs-CZ" dirty="0"/>
              <a:t>metodami uplatňovanými ve výuce s dětmi s poruchami učení či ve škole málotřídní</a:t>
            </a:r>
            <a:r>
              <a:rPr lang="cs-CZ" dirty="0" smtClean="0"/>
              <a:t>.</a:t>
            </a:r>
          </a:p>
          <a:p>
            <a:pPr marL="514350" indent="-514350">
              <a:buFont typeface="+mj-lt"/>
              <a:buAutoNum type="arabicPeriod"/>
            </a:pPr>
            <a:r>
              <a:rPr lang="cs-CZ" b="1" dirty="0"/>
              <a:t>Nekumulovat v jedné třídě</a:t>
            </a:r>
            <a:r>
              <a:rPr lang="cs-CZ" dirty="0"/>
              <a:t> (pokud se nejedná o třídu pro jazykovou přípravu, vyrovnávací či přípravnou)</a:t>
            </a:r>
            <a:r>
              <a:rPr lang="cs-CZ" b="1" dirty="0"/>
              <a:t> vyšší počet cizinců. </a:t>
            </a:r>
            <a:r>
              <a:rPr lang="cs-CZ" dirty="0"/>
              <a:t>Jako maximální počet se jeví 3–4 v jedné třídě</a:t>
            </a:r>
          </a:p>
        </p:txBody>
      </p:sp>
    </p:spTree>
    <p:extLst>
      <p:ext uri="{BB962C8B-B14F-4D97-AF65-F5344CB8AC3E}">
        <p14:creationId xmlns:p14="http://schemas.microsoft.com/office/powerpoint/2010/main" val="92168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Cizinec?</a:t>
            </a:r>
            <a:endParaRPr lang="cs-CZ" dirty="0"/>
          </a:p>
        </p:txBody>
      </p:sp>
      <p:sp>
        <p:nvSpPr>
          <p:cNvPr id="3" name="Zástupný symbol pro obsah 2"/>
          <p:cNvSpPr>
            <a:spLocks noGrp="1"/>
          </p:cNvSpPr>
          <p:nvPr>
            <p:ph idx="1"/>
          </p:nvPr>
        </p:nvSpPr>
        <p:spPr/>
        <p:txBody>
          <a:bodyPr/>
          <a:lstStyle/>
          <a:p>
            <a:r>
              <a:rPr lang="cs-CZ" dirty="0"/>
              <a:t>žáky, jejichž rodiče mají jiné občanství než české (rodiče jsou tedy občany jiného státu než České republiky). </a:t>
            </a:r>
            <a:endParaRPr lang="cs-CZ" dirty="0" smtClean="0"/>
          </a:p>
          <a:p>
            <a:r>
              <a:rPr lang="cs-CZ" dirty="0" smtClean="0"/>
              <a:t>Jedná </a:t>
            </a:r>
            <a:r>
              <a:rPr lang="cs-CZ" dirty="0"/>
              <a:t>se jak o děti, které do našeho státu právě přicestovaly nebo zde již delší dobu pobývají, tak o děti cizinců, které se v naší zemi narodily.</a:t>
            </a:r>
          </a:p>
          <a:p>
            <a:endParaRPr lang="cs-CZ" dirty="0"/>
          </a:p>
        </p:txBody>
      </p:sp>
    </p:spTree>
    <p:extLst>
      <p:ext uri="{BB962C8B-B14F-4D97-AF65-F5344CB8AC3E}">
        <p14:creationId xmlns:p14="http://schemas.microsoft.com/office/powerpoint/2010/main" val="1688087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pPr marL="514350" indent="-514350">
              <a:buFont typeface="+mj-lt"/>
              <a:buAutoNum type="arabicPeriod" startAt="5"/>
            </a:pPr>
            <a:r>
              <a:rPr lang="cs-CZ" b="1" dirty="0" smtClean="0"/>
              <a:t>Integrovat </a:t>
            </a:r>
            <a:r>
              <a:rPr lang="cs-CZ" b="1" dirty="0"/>
              <a:t>cizince do kolektivu třídy a školy, zabránit jejich společenské izolaci</a:t>
            </a:r>
            <a:r>
              <a:rPr lang="cs-CZ" b="1" dirty="0" smtClean="0"/>
              <a:t>.</a:t>
            </a:r>
          </a:p>
          <a:p>
            <a:pPr marL="514350" indent="-514350">
              <a:buFont typeface="+mj-lt"/>
              <a:buAutoNum type="arabicPeriod" startAt="5"/>
            </a:pPr>
            <a:r>
              <a:rPr lang="cs-CZ" b="1" dirty="0"/>
              <a:t>Vybízet žáky-cizince ke kooperaci s českými žáky</a:t>
            </a:r>
            <a:r>
              <a:rPr lang="cs-CZ" b="1" dirty="0" smtClean="0"/>
              <a:t>.</a:t>
            </a:r>
          </a:p>
          <a:p>
            <a:pPr marL="514350" indent="-514350">
              <a:buFont typeface="+mj-lt"/>
              <a:buAutoNum type="arabicPeriod" startAt="5"/>
            </a:pPr>
            <a:r>
              <a:rPr lang="cs-CZ" b="1" dirty="0"/>
              <a:t>Seznámit se se základními sociokulturními a zkušenostními rozdíly </a:t>
            </a:r>
            <a:r>
              <a:rPr lang="cs-CZ" i="1" dirty="0" smtClean="0"/>
              <a:t>Sociokulturní </a:t>
            </a:r>
            <a:r>
              <a:rPr lang="cs-CZ" i="1" dirty="0"/>
              <a:t>kompetence pro pracovníky škol a školských zařízení</a:t>
            </a:r>
            <a:r>
              <a:rPr lang="cs-CZ" dirty="0"/>
              <a:t> na </a:t>
            </a:r>
            <a:r>
              <a:rPr lang="cs-CZ" u="sng" dirty="0">
                <a:hlinkClick r:id="rId2"/>
              </a:rPr>
              <a:t>http://sociocultur.ujep.cz</a:t>
            </a:r>
            <a:r>
              <a:rPr lang="cs-CZ" u="sng" dirty="0" smtClean="0">
                <a:hlinkClick r:id="rId2"/>
              </a:rPr>
              <a:t>/</a:t>
            </a:r>
            <a:r>
              <a:rPr lang="cs-CZ" dirty="0" smtClean="0"/>
              <a:t>).</a:t>
            </a:r>
          </a:p>
          <a:p>
            <a:pPr marL="514350" indent="-514350">
              <a:buFont typeface="+mj-lt"/>
              <a:buAutoNum type="arabicPeriod" startAt="5"/>
            </a:pPr>
            <a:r>
              <a:rPr lang="cs-CZ" b="1" dirty="0" smtClean="0">
                <a:solidFill>
                  <a:schemeClr val="accent1"/>
                </a:solidFill>
              </a:rPr>
              <a:t>Připravit </a:t>
            </a:r>
            <a:r>
              <a:rPr lang="cs-CZ" b="1" dirty="0">
                <a:solidFill>
                  <a:schemeClr val="accent1"/>
                </a:solidFill>
              </a:rPr>
              <a:t>třídu na přijetí cizince, vhodně seznámit žáky s kulturními a sociálními odlišnostmi prostředí, </a:t>
            </a:r>
            <a:r>
              <a:rPr lang="cs-CZ" dirty="0">
                <a:solidFill>
                  <a:schemeClr val="accent1"/>
                </a:solidFill>
              </a:rPr>
              <a:t>z něhož nový žák přichází; </a:t>
            </a:r>
            <a:r>
              <a:rPr lang="cs-CZ" b="1" dirty="0">
                <a:solidFill>
                  <a:schemeClr val="accent1"/>
                </a:solidFill>
              </a:rPr>
              <a:t>přenést</a:t>
            </a:r>
            <a:r>
              <a:rPr lang="cs-CZ" dirty="0">
                <a:solidFill>
                  <a:schemeClr val="accent1"/>
                </a:solidFill>
              </a:rPr>
              <a:t> v tomto směru </a:t>
            </a:r>
            <a:r>
              <a:rPr lang="cs-CZ" b="1" dirty="0">
                <a:solidFill>
                  <a:schemeClr val="accent1"/>
                </a:solidFill>
              </a:rPr>
              <a:t>část iniciativy na žáka.</a:t>
            </a:r>
            <a:endParaRPr lang="cs-CZ" dirty="0">
              <a:solidFill>
                <a:schemeClr val="accent1"/>
              </a:solidFill>
            </a:endParaRPr>
          </a:p>
          <a:p>
            <a:pPr marL="514350" indent="-514350">
              <a:buFont typeface="+mj-lt"/>
              <a:buAutoNum type="arabicPeriod" startAt="5"/>
            </a:pPr>
            <a:endParaRPr lang="cs-CZ" dirty="0"/>
          </a:p>
          <a:p>
            <a:pPr marL="514350" indent="-514350">
              <a:buFont typeface="+mj-lt"/>
              <a:buAutoNum type="arabicPeriod" startAt="5"/>
            </a:pPr>
            <a:endParaRPr lang="cs-CZ" b="1" dirty="0" smtClean="0"/>
          </a:p>
          <a:p>
            <a:pPr marL="514350" indent="-514350">
              <a:buFont typeface="+mj-lt"/>
              <a:buAutoNum type="arabicPeriod" startAt="5"/>
            </a:pPr>
            <a:endParaRPr lang="cs-CZ" b="1" dirty="0" smtClean="0"/>
          </a:p>
          <a:p>
            <a:pPr marL="0" indent="0">
              <a:buNone/>
            </a:pPr>
            <a:endParaRPr lang="cs-CZ" dirty="0"/>
          </a:p>
        </p:txBody>
      </p:sp>
    </p:spTree>
    <p:extLst>
      <p:ext uri="{BB962C8B-B14F-4D97-AF65-F5344CB8AC3E}">
        <p14:creationId xmlns:p14="http://schemas.microsoft.com/office/powerpoint/2010/main" val="1247331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514350" indent="-514350">
              <a:buFont typeface="+mj-lt"/>
              <a:buAutoNum type="arabicPeriod" startAt="9"/>
            </a:pPr>
            <a:r>
              <a:rPr lang="cs-CZ" b="1" dirty="0"/>
              <a:t>Podporovat toleranci ze strany žáků a učitelů</a:t>
            </a:r>
            <a:r>
              <a:rPr lang="cs-CZ" dirty="0"/>
              <a:t> ke specifickým rysům a jevům, které souvisejí s náročností situace, v níž se cizinec v důsledku malé nebo žádné znalosti českého jazyka a zdejších poměrů a zvyklostí nachází</a:t>
            </a:r>
            <a:r>
              <a:rPr lang="cs-CZ" dirty="0" smtClean="0"/>
              <a:t>.</a:t>
            </a:r>
          </a:p>
          <a:p>
            <a:pPr marL="514350" indent="-514350">
              <a:buFont typeface="+mj-lt"/>
              <a:buAutoNum type="arabicPeriod" startAt="9"/>
            </a:pPr>
            <a:r>
              <a:rPr lang="cs-CZ" b="1" dirty="0"/>
              <a:t>Dát žáku-cizinci příležitost k pozitivní prezentaci</a:t>
            </a:r>
            <a:r>
              <a:rPr lang="cs-CZ" dirty="0"/>
              <a:t>, např. kulturními hodnotami svého etnika (písně, tanec, zvyky, další specifika apod.), dát mu prostor pro rozvoj jeho tvořivosti a </a:t>
            </a:r>
            <a:r>
              <a:rPr lang="cs-CZ" dirty="0" smtClean="0"/>
              <a:t>nadání.</a:t>
            </a:r>
          </a:p>
          <a:p>
            <a:pPr marL="514350" indent="-514350">
              <a:buFont typeface="+mj-lt"/>
              <a:buAutoNum type="arabicPeriod" startAt="9"/>
            </a:pPr>
            <a:r>
              <a:rPr lang="cs-CZ" b="1" dirty="0"/>
              <a:t>Prohloubit si znalosti typologie jazyků </a:t>
            </a:r>
            <a:r>
              <a:rPr lang="cs-CZ" dirty="0"/>
              <a:t>a získat základní informace o mateřském jazyce cizinců a těchto znalostí využívat při jejich výuce (dostupné např. v e-</a:t>
            </a:r>
            <a:r>
              <a:rPr lang="cs-CZ" dirty="0" err="1"/>
              <a:t>learningovém</a:t>
            </a:r>
            <a:r>
              <a:rPr lang="cs-CZ" dirty="0"/>
              <a:t> kurzu </a:t>
            </a:r>
            <a:r>
              <a:rPr lang="cs-CZ" i="1" dirty="0"/>
              <a:t>Specifika výuky češtiny pro žáky-cizince </a:t>
            </a:r>
            <a:r>
              <a:rPr lang="cs-CZ" dirty="0"/>
              <a:t>na </a:t>
            </a:r>
            <a:r>
              <a:rPr lang="cs-CZ" u="sng" dirty="0">
                <a:hlinkClick r:id="rId2"/>
              </a:rPr>
              <a:t>www.rvp.cz</a:t>
            </a:r>
            <a:r>
              <a:rPr lang="cs-CZ" dirty="0"/>
              <a:t>).</a:t>
            </a:r>
          </a:p>
          <a:p>
            <a:pPr marL="514350" indent="-514350">
              <a:buFont typeface="+mj-lt"/>
              <a:buAutoNum type="arabicPeriod" startAt="9"/>
            </a:pPr>
            <a:endParaRPr lang="cs-CZ" dirty="0" smtClean="0"/>
          </a:p>
          <a:p>
            <a:pPr marL="514350" indent="-514350">
              <a:buFont typeface="+mj-lt"/>
              <a:buAutoNum type="arabicPeriod" startAt="9"/>
            </a:pPr>
            <a:endParaRPr lang="cs-CZ" dirty="0" smtClean="0"/>
          </a:p>
          <a:p>
            <a:pPr marL="514350" indent="-514350">
              <a:buFont typeface="+mj-lt"/>
              <a:buAutoNum type="arabicPeriod" startAt="9"/>
            </a:pPr>
            <a:endParaRPr lang="cs-CZ" dirty="0"/>
          </a:p>
        </p:txBody>
      </p:sp>
    </p:spTree>
    <p:extLst>
      <p:ext uri="{BB962C8B-B14F-4D97-AF65-F5344CB8AC3E}">
        <p14:creationId xmlns:p14="http://schemas.microsoft.com/office/powerpoint/2010/main" val="288825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marL="514350" indent="-514350">
              <a:buFont typeface="+mj-lt"/>
              <a:buAutoNum type="arabicPeriod" startAt="12"/>
            </a:pPr>
            <a:r>
              <a:rPr lang="cs-CZ" dirty="0"/>
              <a:t>V ideálním případě by měl učitel </a:t>
            </a:r>
            <a:r>
              <a:rPr lang="cs-CZ" b="1" dirty="0"/>
              <a:t>zvládnout minimální základ školní komunikace </a:t>
            </a:r>
            <a:r>
              <a:rPr lang="cs-CZ" dirty="0"/>
              <a:t>se žákem, i když nezná jeho mateřský </a:t>
            </a:r>
            <a:r>
              <a:rPr lang="cs-CZ" dirty="0" smtClean="0"/>
              <a:t>jazyk.</a:t>
            </a:r>
          </a:p>
          <a:p>
            <a:pPr marL="514350" indent="-514350">
              <a:buFont typeface="+mj-lt"/>
              <a:buAutoNum type="arabicPeriod" startAt="12"/>
            </a:pPr>
            <a:r>
              <a:rPr lang="cs-CZ" b="1" dirty="0" smtClean="0"/>
              <a:t>Pracovat </a:t>
            </a:r>
            <a:r>
              <a:rPr lang="cs-CZ" b="1" dirty="0"/>
              <a:t>s názornými pomůckami</a:t>
            </a:r>
            <a:r>
              <a:rPr lang="cs-CZ" dirty="0"/>
              <a:t>, zejména obrazovými, které jsou k dispozici pro výuku cizím jazykům (např. angličtině, němčině), dále s obrazovými encyklopediemi, fotografiemi, vlastními zvukovými nahrávkami, časopisy pro děti a mládež atd. Využívat ve výuce mj. pomůcek, které jsou k dispozici pro výuku handicapovaných žáků, pro dyslektiky, dysgrafiky apod., a zkušeností speciálních pedagogů, logopedů </a:t>
            </a:r>
            <a:r>
              <a:rPr lang="cs-CZ" dirty="0" smtClean="0"/>
              <a:t>apod.</a:t>
            </a:r>
          </a:p>
          <a:p>
            <a:pPr marL="514350" indent="-514350">
              <a:buFont typeface="+mj-lt"/>
              <a:buAutoNum type="arabicPeriod" startAt="12"/>
            </a:pPr>
            <a:r>
              <a:rPr lang="cs-CZ" b="1" dirty="0" smtClean="0"/>
              <a:t>Přistupovat </a:t>
            </a:r>
            <a:r>
              <a:rPr lang="cs-CZ" b="1" dirty="0"/>
              <a:t>k výuce českému jazyku jako k výuce cizímu jazyku </a:t>
            </a:r>
            <a:r>
              <a:rPr lang="cs-CZ" dirty="0"/>
              <a:t>(z pozice cizince) a využívat dostupných učebnic, cvičebnic a dalších materiálů pro výuku žáků-cizinců češtině </a:t>
            </a:r>
            <a:r>
              <a:rPr lang="cs-CZ" i="1" u="sng" dirty="0" smtClean="0">
                <a:hlinkClick r:id="rId2"/>
              </a:rPr>
              <a:t>www.inkluzivniskola.cz</a:t>
            </a:r>
            <a:r>
              <a:rPr lang="cs-CZ" i="1" dirty="0"/>
              <a:t>, </a:t>
            </a:r>
            <a:r>
              <a:rPr lang="cs-CZ" i="1" u="sng" dirty="0">
                <a:hlinkClick r:id="rId3"/>
              </a:rPr>
              <a:t>www.rvp.cz</a:t>
            </a:r>
            <a:r>
              <a:rPr lang="cs-CZ" i="1" dirty="0"/>
              <a:t> nebo </a:t>
            </a:r>
            <a:r>
              <a:rPr lang="cs-CZ" i="1" u="sng" dirty="0">
                <a:hlinkClick r:id="rId4"/>
              </a:rPr>
              <a:t>www.meta-os.cz</a:t>
            </a:r>
            <a:r>
              <a:rPr lang="cs-CZ" i="1" dirty="0"/>
              <a:t>). </a:t>
            </a:r>
            <a:endParaRPr lang="cs-CZ" dirty="0" smtClean="0"/>
          </a:p>
          <a:p>
            <a:pPr marL="514350" indent="-514350">
              <a:buFont typeface="+mj-lt"/>
              <a:buAutoNum type="arabicPeriod" startAt="12"/>
            </a:pPr>
            <a:endParaRPr lang="cs-CZ" dirty="0"/>
          </a:p>
        </p:txBody>
      </p:sp>
    </p:spTree>
    <p:extLst>
      <p:ext uri="{BB962C8B-B14F-4D97-AF65-F5344CB8AC3E}">
        <p14:creationId xmlns:p14="http://schemas.microsoft.com/office/powerpoint/2010/main" val="2852594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marL="514350" indent="-514350">
              <a:buFont typeface="+mj-lt"/>
              <a:buAutoNum type="arabicPeriod" startAt="15"/>
            </a:pPr>
            <a:r>
              <a:rPr lang="cs-CZ" b="1" dirty="0" smtClean="0"/>
              <a:t>Vhodně</a:t>
            </a:r>
            <a:r>
              <a:rPr lang="cs-CZ" dirty="0" smtClean="0"/>
              <a:t> </a:t>
            </a:r>
            <a:r>
              <a:rPr lang="cs-CZ" b="1" dirty="0"/>
              <a:t>motivovat žáky-cizince při výuce českého jazyka</a:t>
            </a:r>
            <a:r>
              <a:rPr lang="cs-CZ" dirty="0"/>
              <a:t>, chválit je za sebemenší pokrok. Zároveň je nezbytné, aby učitelé kladli na žáky-cizince, kteří již plně komunikují v češtině, stejné požadavky, jaké kladou na jejich české spolužáky. </a:t>
            </a:r>
          </a:p>
          <a:p>
            <a:pPr marL="514350" indent="-514350">
              <a:buFont typeface="+mj-lt"/>
              <a:buAutoNum type="arabicPeriod" startAt="15"/>
            </a:pPr>
            <a:r>
              <a:rPr lang="cs-CZ" b="1" dirty="0" smtClean="0"/>
              <a:t>Navázat </a:t>
            </a:r>
            <a:r>
              <a:rPr lang="cs-CZ" b="1" dirty="0"/>
              <a:t>spolupráci se</a:t>
            </a:r>
            <a:r>
              <a:rPr lang="cs-CZ" dirty="0"/>
              <a:t> </a:t>
            </a:r>
            <a:r>
              <a:rPr lang="cs-CZ" b="1" dirty="0"/>
              <a:t>školními poradenskými pracovišti </a:t>
            </a:r>
            <a:r>
              <a:rPr lang="cs-CZ" dirty="0"/>
              <a:t>(ŠPP), </a:t>
            </a:r>
            <a:r>
              <a:rPr lang="cs-CZ" b="1" dirty="0"/>
              <a:t>pedagogicko-psychologickými poradnami </a:t>
            </a:r>
            <a:r>
              <a:rPr lang="cs-CZ" dirty="0"/>
              <a:t>(PPP)</a:t>
            </a:r>
            <a:r>
              <a:rPr lang="cs-CZ" b="1" dirty="0"/>
              <a:t> a nestátními neziskovými organizacemi </a:t>
            </a:r>
            <a:r>
              <a:rPr lang="cs-CZ" dirty="0"/>
              <a:t>(NNO)</a:t>
            </a:r>
            <a:r>
              <a:rPr lang="cs-CZ" b="1" dirty="0"/>
              <a:t>.</a:t>
            </a:r>
            <a:r>
              <a:rPr lang="cs-CZ" dirty="0"/>
              <a:t> </a:t>
            </a:r>
            <a:endParaRPr lang="cs-CZ" dirty="0" smtClean="0"/>
          </a:p>
          <a:p>
            <a:pPr marL="0" indent="0">
              <a:buNone/>
            </a:pPr>
            <a:endParaRPr lang="cs-CZ" dirty="0"/>
          </a:p>
          <a:p>
            <a:pPr marL="0" indent="0">
              <a:buNone/>
            </a:pPr>
            <a:r>
              <a:rPr lang="cs-CZ" dirty="0" smtClean="0"/>
              <a:t>Služby </a:t>
            </a:r>
            <a:r>
              <a:rPr lang="cs-CZ" dirty="0"/>
              <a:t>v </a:t>
            </a:r>
            <a:r>
              <a:rPr lang="cs-CZ" i="1" dirty="0"/>
              <a:t>ŠPP</a:t>
            </a:r>
            <a:r>
              <a:rPr lang="cs-CZ" dirty="0"/>
              <a:t> zajišťuje školní psycholog nebo školní speciální pedagog, výchovný poradce (kariérový poradce), školní metodik prevence a asistent speciálního pedagoga. Tyto služby koordinuje školní psycholog nebo speciální pedagog, který se společně s ostatními odbornými pracovníky, s třídními učiteli a vedením škol podílí na zkvalitňování sociálního klimatu ve školách, posiluje průběžnou a dlouhodobou péči o neprospívající děti, řeší problémy spojené se školní docházkou apod.</a:t>
            </a:r>
          </a:p>
          <a:p>
            <a:endParaRPr lang="cs-CZ" dirty="0"/>
          </a:p>
        </p:txBody>
      </p:sp>
    </p:spTree>
    <p:extLst>
      <p:ext uri="{BB962C8B-B14F-4D97-AF65-F5344CB8AC3E}">
        <p14:creationId xmlns:p14="http://schemas.microsoft.com/office/powerpoint/2010/main" val="3555029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Klasifikace</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Při </a:t>
            </a:r>
            <a:r>
              <a:rPr lang="cs-CZ" dirty="0"/>
              <a:t>klasifikaci žáků-cizinců postupuje škola v souladu se Zákonem č. 561/2004 Sb., § 20 a dle metodického pokynu MŠMT ČR č. j. 21 836/2000-11. </a:t>
            </a:r>
            <a:endParaRPr lang="cs-CZ" dirty="0" smtClean="0"/>
          </a:p>
          <a:p>
            <a:r>
              <a:rPr lang="cs-CZ" dirty="0" smtClean="0"/>
              <a:t>Při </a:t>
            </a:r>
            <a:r>
              <a:rPr lang="cs-CZ" dirty="0"/>
              <a:t>jejich hodnocení z předmětu Český jazyk a literatura by se mělo přihlédnout k dosažené úrovni znalosti českého jazyka. </a:t>
            </a:r>
            <a:endParaRPr lang="cs-CZ" dirty="0" smtClean="0"/>
          </a:p>
          <a:p>
            <a:r>
              <a:rPr lang="cs-CZ" dirty="0" smtClean="0"/>
              <a:t>Závažné </a:t>
            </a:r>
            <a:r>
              <a:rPr lang="cs-CZ" dirty="0"/>
              <a:t>nedostatky v osvojených vědomostech z tohoto předmětu se považují za objektivní příčinu, pro kterou nemusejí být žáci-cizinci v průběhu prvního roku docházky ve škole v České republice z tohoto předmětu klasifikováni. </a:t>
            </a:r>
            <a:endParaRPr lang="cs-CZ" dirty="0" smtClean="0"/>
          </a:p>
          <a:p>
            <a:r>
              <a:rPr lang="cs-CZ" dirty="0" smtClean="0"/>
              <a:t>Aby </a:t>
            </a:r>
            <a:r>
              <a:rPr lang="cs-CZ" dirty="0"/>
              <a:t>však mohli postoupit do vyššího ročníku, musejí být na konci školního roku klasifikováni i z předmětu Český jazyk a literatura, stejně jako žáci českého původu. Doporučujeme hodnotit je slovním vyjádřením.</a:t>
            </a:r>
          </a:p>
          <a:p>
            <a:r>
              <a:rPr lang="cs-CZ" dirty="0"/>
              <a:t>Žák slovenské národnosti má právo při výuce používat slovenštinu s výjimkou vyučovacího předmětu Český jazyk a literatura.</a:t>
            </a:r>
          </a:p>
          <a:p>
            <a:endParaRPr lang="cs-CZ" dirty="0"/>
          </a:p>
        </p:txBody>
      </p:sp>
    </p:spTree>
    <p:extLst>
      <p:ext uri="{BB962C8B-B14F-4D97-AF65-F5344CB8AC3E}">
        <p14:creationId xmlns:p14="http://schemas.microsoft.com/office/powerpoint/2010/main" val="3226039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smtClean="0"/>
              <a:t>Krajská  centra  </a:t>
            </a:r>
            <a:r>
              <a:rPr lang="cs-CZ" sz="2800" dirty="0"/>
              <a:t>podpory  při  krajských  pracovištích  Národního  institutu  pro  další  vzdělávání  (NIDV)</a:t>
            </a:r>
          </a:p>
        </p:txBody>
      </p:sp>
      <p:sp>
        <p:nvSpPr>
          <p:cNvPr id="3" name="Zástupný symbol pro obsah 2"/>
          <p:cNvSpPr>
            <a:spLocks noGrp="1"/>
          </p:cNvSpPr>
          <p:nvPr>
            <p:ph idx="1"/>
          </p:nvPr>
        </p:nvSpPr>
        <p:spPr>
          <a:xfrm>
            <a:off x="457200" y="1600200"/>
            <a:ext cx="8229600" cy="4781128"/>
          </a:xfrm>
        </p:spPr>
        <p:txBody>
          <a:bodyPr>
            <a:normAutofit fontScale="47500" lnSpcReduction="20000"/>
          </a:bodyPr>
          <a:lstStyle/>
          <a:p>
            <a:r>
              <a:rPr lang="cs-CZ" dirty="0" smtClean="0"/>
              <a:t>konzultace </a:t>
            </a:r>
            <a:r>
              <a:rPr lang="cs-CZ" dirty="0"/>
              <a:t>pro jednotlivé školy telefonicky, osobně, písemně, včetně konzultace přímo ve škole;</a:t>
            </a:r>
          </a:p>
          <a:p>
            <a:r>
              <a:rPr lang="cs-CZ" dirty="0" smtClean="0"/>
              <a:t>sdílení  </a:t>
            </a:r>
            <a:r>
              <a:rPr lang="cs-CZ" dirty="0"/>
              <a:t>příkladů  dobré  inspirativní  praxe;  krajští  koordinátoři  pomáhají  školám  navázat  spolupráci  škol  a  školských  zařízení </a:t>
            </a:r>
          </a:p>
          <a:p>
            <a:r>
              <a:rPr lang="cs-CZ" dirty="0"/>
              <a:t>s odborníky a partnery veřejné správy i neziskového sektoru;</a:t>
            </a:r>
          </a:p>
          <a:p>
            <a:r>
              <a:rPr lang="cs-CZ" dirty="0" smtClean="0"/>
              <a:t>vzdělávací </a:t>
            </a:r>
            <a:r>
              <a:rPr lang="cs-CZ" dirty="0"/>
              <a:t>programy v rámci dalšího vzdělávání pedagogických pracovníků k oblasti dětí a žáků cizinců;</a:t>
            </a:r>
          </a:p>
          <a:p>
            <a:r>
              <a:rPr lang="cs-CZ" dirty="0" smtClean="0"/>
              <a:t>diskusní </a:t>
            </a:r>
            <a:r>
              <a:rPr lang="cs-CZ" dirty="0"/>
              <a:t>setkání v jednotlivých krajích s odborníky na problematiku vzdělávání dětí a žáků cizinců;</a:t>
            </a:r>
          </a:p>
          <a:p>
            <a:r>
              <a:rPr lang="cs-CZ" dirty="0" smtClean="0"/>
              <a:t>podpůrné </a:t>
            </a:r>
            <a:r>
              <a:rPr lang="cs-CZ" dirty="0"/>
              <a:t>metodické a informační materiály pro pedagogické pracovníky k oblasti dětí a žáků cizinců; </a:t>
            </a:r>
          </a:p>
          <a:p>
            <a:r>
              <a:rPr lang="cs-CZ" dirty="0" smtClean="0"/>
              <a:t>webový </a:t>
            </a:r>
            <a:r>
              <a:rPr lang="cs-CZ" dirty="0"/>
              <a:t>portál pro pedagogickou veřejnost cizinci.nidv.cz, který je průběžně naplňován informacemi, odbornými materiály a  články </a:t>
            </a:r>
          </a:p>
          <a:p>
            <a:r>
              <a:rPr lang="cs-CZ" dirty="0"/>
              <a:t>ze  všech  oblastí  vzdělávání  dětí  a  žáků–cizinců.  Jsou  zde  k dispozici  i  metodické  materiály  pro  další  vzdělávání  pedagogických </a:t>
            </a:r>
          </a:p>
          <a:p>
            <a:r>
              <a:rPr lang="cs-CZ" dirty="0"/>
              <a:t>pracovníků;</a:t>
            </a:r>
          </a:p>
          <a:p>
            <a:r>
              <a:rPr lang="cs-CZ" dirty="0" smtClean="0"/>
              <a:t>„</a:t>
            </a:r>
            <a:r>
              <a:rPr lang="cs-CZ" dirty="0"/>
              <a:t>E-poradenství“ - internetový formulář, jehož prostřednictvím mohou školy pokládat své dotazy a žádat potřebné informace; </a:t>
            </a:r>
          </a:p>
          <a:p>
            <a:r>
              <a:rPr lang="cs-CZ" dirty="0" smtClean="0"/>
              <a:t>akreditovaný </a:t>
            </a:r>
            <a:r>
              <a:rPr lang="cs-CZ" dirty="0"/>
              <a:t>vzdělávací e-</a:t>
            </a:r>
            <a:r>
              <a:rPr lang="cs-CZ" dirty="0" err="1"/>
              <a:t>learningový</a:t>
            </a:r>
            <a:r>
              <a:rPr lang="cs-CZ" dirty="0"/>
              <a:t> program na podporu pedagogických pracovníků vzdělávajících  děti a  žáky-cizince, v němž </a:t>
            </a:r>
          </a:p>
          <a:p>
            <a:r>
              <a:rPr lang="cs-CZ" dirty="0"/>
              <a:t>účastníci získají základní a současně ucelené vědomosti o problematice tohoto typu vzdělávání.</a:t>
            </a:r>
          </a:p>
        </p:txBody>
      </p:sp>
    </p:spTree>
    <p:extLst>
      <p:ext uri="{BB962C8B-B14F-4D97-AF65-F5344CB8AC3E}">
        <p14:creationId xmlns:p14="http://schemas.microsoft.com/office/powerpoint/2010/main" val="323917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smtClean="0"/>
              <a:t>Nové </a:t>
            </a:r>
            <a:r>
              <a:rPr lang="cs-CZ" sz="3200" dirty="0"/>
              <a:t>formy podpory pro  žáky-cizince po jejich nástupu do základního vzdělávání v </a:t>
            </a:r>
            <a:r>
              <a:rPr lang="cs-CZ" sz="3200" dirty="0" smtClean="0"/>
              <a:t>ČR (2018/2019) </a:t>
            </a:r>
            <a:endParaRPr lang="cs-CZ" sz="3200" dirty="0"/>
          </a:p>
        </p:txBody>
      </p:sp>
      <p:sp>
        <p:nvSpPr>
          <p:cNvPr id="3" name="Zástupný symbol pro obsah 2"/>
          <p:cNvSpPr>
            <a:spLocks noGrp="1"/>
          </p:cNvSpPr>
          <p:nvPr>
            <p:ph idx="1"/>
          </p:nvPr>
        </p:nvSpPr>
        <p:spPr>
          <a:xfrm>
            <a:off x="457200" y="1600201"/>
            <a:ext cx="8229600" cy="3989040"/>
          </a:xfrm>
        </p:spPr>
        <p:txBody>
          <a:bodyPr>
            <a:normAutofit fontScale="92500"/>
          </a:bodyPr>
          <a:lstStyle/>
          <a:p>
            <a:r>
              <a:rPr lang="cs-CZ" b="1" dirty="0" smtClean="0"/>
              <a:t>adaptační koordinátor</a:t>
            </a:r>
            <a:r>
              <a:rPr lang="cs-CZ" dirty="0"/>
              <a:t>,  </a:t>
            </a:r>
            <a:r>
              <a:rPr lang="cs-CZ" dirty="0" smtClean="0"/>
              <a:t>pro  </a:t>
            </a:r>
            <a:r>
              <a:rPr lang="cs-CZ" dirty="0"/>
              <a:t>žáky-cizince,  kteří  poprvé  nastoupí  do  základního  vzdělávání  v </a:t>
            </a:r>
            <a:r>
              <a:rPr lang="cs-CZ" dirty="0" smtClean="0"/>
              <a:t>ČR  </a:t>
            </a:r>
            <a:r>
              <a:rPr lang="cs-CZ" dirty="0"/>
              <a:t>a  kteří  mají  jazykovou  či </a:t>
            </a:r>
            <a:r>
              <a:rPr lang="cs-CZ" dirty="0" smtClean="0"/>
              <a:t>kulturní </a:t>
            </a:r>
            <a:r>
              <a:rPr lang="cs-CZ" dirty="0" smtClean="0"/>
              <a:t>bariéru</a:t>
            </a:r>
          </a:p>
          <a:p>
            <a:r>
              <a:rPr lang="cs-CZ" dirty="0">
                <a:hlinkClick r:id="rId2"/>
              </a:rPr>
              <a:t>https://cizinci.nidv.cz/zasitovane-organizace/</a:t>
            </a:r>
            <a:endParaRPr lang="cs-CZ" dirty="0" smtClean="0"/>
          </a:p>
          <a:p>
            <a:r>
              <a:rPr lang="cs-CZ" b="1" dirty="0" smtClean="0"/>
              <a:t>překladatelské  </a:t>
            </a:r>
            <a:r>
              <a:rPr lang="cs-CZ" b="1" dirty="0"/>
              <a:t>a  tlumočnické  </a:t>
            </a:r>
            <a:r>
              <a:rPr lang="cs-CZ" b="1" dirty="0" smtClean="0"/>
              <a:t>služby</a:t>
            </a:r>
            <a:r>
              <a:rPr lang="cs-CZ" dirty="0"/>
              <a:t> </a:t>
            </a:r>
            <a:r>
              <a:rPr lang="cs-CZ" dirty="0" smtClean="0"/>
              <a:t>– k dispozici  </a:t>
            </a:r>
            <a:r>
              <a:rPr lang="cs-CZ" dirty="0"/>
              <a:t>žáku–cizinci  a  jeho  </a:t>
            </a:r>
            <a:r>
              <a:rPr lang="cs-CZ" dirty="0" smtClean="0"/>
              <a:t>rodičům </a:t>
            </a:r>
            <a:r>
              <a:rPr lang="cs-CZ" dirty="0"/>
              <a:t>pro komunikaci se školou </a:t>
            </a:r>
            <a:r>
              <a:rPr lang="cs-CZ" dirty="0" smtClean="0"/>
              <a:t>a </a:t>
            </a:r>
            <a:r>
              <a:rPr lang="cs-CZ" dirty="0"/>
              <a:t>pro vypracování překladu dokumentů, které žák </a:t>
            </a:r>
            <a:r>
              <a:rPr lang="cs-CZ" dirty="0" smtClean="0"/>
              <a:t>předkládá </a:t>
            </a:r>
            <a:r>
              <a:rPr lang="cs-CZ" dirty="0"/>
              <a:t>škole </a:t>
            </a:r>
          </a:p>
        </p:txBody>
      </p:sp>
    </p:spTree>
    <p:extLst>
      <p:ext uri="{BB962C8B-B14F-4D97-AF65-F5344CB8AC3E}">
        <p14:creationId xmlns:p14="http://schemas.microsoft.com/office/powerpoint/2010/main" val="216908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Imigrantský paradox</a:t>
            </a:r>
            <a:endParaRPr lang="cs-CZ"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138302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Než cizinec přijde</a:t>
            </a:r>
            <a:endParaRPr lang="cs-CZ" dirty="0"/>
          </a:p>
        </p:txBody>
      </p:sp>
      <p:sp>
        <p:nvSpPr>
          <p:cNvPr id="3" name="Zástupný symbol pro obsah 2"/>
          <p:cNvSpPr>
            <a:spLocks noGrp="1"/>
          </p:cNvSpPr>
          <p:nvPr>
            <p:ph idx="1"/>
          </p:nvPr>
        </p:nvSpPr>
        <p:spPr/>
        <p:txBody>
          <a:bodyPr>
            <a:normAutofit/>
          </a:bodyPr>
          <a:lstStyle/>
          <a:p>
            <a:r>
              <a:rPr lang="cs-CZ" dirty="0" smtClean="0"/>
              <a:t>Pohovor s rodiči</a:t>
            </a:r>
          </a:p>
          <a:p>
            <a:pPr lvl="1"/>
            <a:r>
              <a:rPr lang="cs-CZ" b="1" dirty="0" smtClean="0"/>
              <a:t>Tlumočník</a:t>
            </a:r>
          </a:p>
          <a:p>
            <a:pPr lvl="1"/>
            <a:r>
              <a:rPr lang="cs-CZ" b="1" dirty="0"/>
              <a:t>strategii začleňování žáka cizince do výuky</a:t>
            </a:r>
            <a:r>
              <a:rPr lang="cs-CZ" dirty="0"/>
              <a:t> (kdo ho/ji bude učit češtinu, jak bude podporován/a ve všech hodinách, jaké kurzy ČJ v okolí či jaké doučování může žák navštěvovat </a:t>
            </a:r>
            <a:r>
              <a:rPr lang="cs-CZ" dirty="0" smtClean="0"/>
              <a:t>atd.</a:t>
            </a:r>
          </a:p>
          <a:p>
            <a:pPr lvl="1"/>
            <a:r>
              <a:rPr lang="cs-CZ" b="1" dirty="0" smtClean="0"/>
              <a:t>Důležité informace v jazyce rodiny </a:t>
            </a:r>
            <a:r>
              <a:rPr lang="cs-CZ" dirty="0" smtClean="0"/>
              <a:t>(je-li to možné)</a:t>
            </a:r>
            <a:endParaRPr lang="cs-CZ" dirty="0"/>
          </a:p>
        </p:txBody>
      </p:sp>
    </p:spTree>
    <p:extLst>
      <p:ext uri="{BB962C8B-B14F-4D97-AF65-F5344CB8AC3E}">
        <p14:creationId xmlns:p14="http://schemas.microsoft.com/office/powerpoint/2010/main" val="2140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err="1" smtClean="0"/>
              <a:t>Phụ</a:t>
            </a:r>
            <a:r>
              <a:rPr lang="cs-CZ" dirty="0" smtClean="0"/>
              <a:t> </a:t>
            </a:r>
            <a:r>
              <a:rPr lang="cs-CZ" dirty="0" err="1"/>
              <a:t>huynh</a:t>
            </a:r>
            <a:r>
              <a:rPr lang="cs-CZ" dirty="0"/>
              <a:t> </a:t>
            </a:r>
            <a:r>
              <a:rPr lang="cs-CZ" dirty="0" err="1"/>
              <a:t>khính</a:t>
            </a:r>
            <a:r>
              <a:rPr lang="cs-CZ" dirty="0"/>
              <a:t> </a:t>
            </a:r>
            <a:r>
              <a:rPr lang="cs-CZ" dirty="0" err="1"/>
              <a:t>mến</a:t>
            </a:r>
            <a:r>
              <a:rPr lang="cs-CZ" dirty="0"/>
              <a:t>, </a:t>
            </a:r>
          </a:p>
          <a:p>
            <a:pPr marL="0" indent="0">
              <a:buNone/>
            </a:pPr>
            <a:r>
              <a:rPr lang="cs-CZ" dirty="0" err="1" smtClean="0"/>
              <a:t>trách</a:t>
            </a:r>
            <a:r>
              <a:rPr lang="cs-CZ" dirty="0" smtClean="0"/>
              <a:t> </a:t>
            </a:r>
            <a:r>
              <a:rPr lang="cs-CZ" dirty="0" err="1"/>
              <a:t>nhiệm</a:t>
            </a:r>
            <a:r>
              <a:rPr lang="cs-CZ" dirty="0"/>
              <a:t> </a:t>
            </a:r>
            <a:r>
              <a:rPr lang="cs-CZ" dirty="0" err="1"/>
              <a:t>của</a:t>
            </a:r>
            <a:r>
              <a:rPr lang="cs-CZ" dirty="0"/>
              <a:t> </a:t>
            </a:r>
            <a:r>
              <a:rPr lang="cs-CZ" dirty="0" err="1"/>
              <a:t>phụ</a:t>
            </a:r>
            <a:r>
              <a:rPr lang="cs-CZ" dirty="0"/>
              <a:t> </a:t>
            </a:r>
            <a:r>
              <a:rPr lang="cs-CZ" dirty="0" err="1"/>
              <a:t>huynh</a:t>
            </a:r>
            <a:r>
              <a:rPr lang="cs-CZ" dirty="0"/>
              <a:t> / </a:t>
            </a:r>
            <a:r>
              <a:rPr lang="cs-CZ" dirty="0" err="1"/>
              <a:t>đại</a:t>
            </a:r>
            <a:r>
              <a:rPr lang="cs-CZ" dirty="0"/>
              <a:t> </a:t>
            </a:r>
            <a:r>
              <a:rPr lang="cs-CZ" dirty="0" err="1"/>
              <a:t>diện</a:t>
            </a:r>
            <a:r>
              <a:rPr lang="cs-CZ" dirty="0"/>
              <a:t> </a:t>
            </a:r>
            <a:r>
              <a:rPr lang="cs-CZ" dirty="0" err="1"/>
              <a:t>pháp</a:t>
            </a:r>
            <a:r>
              <a:rPr lang="cs-CZ" dirty="0"/>
              <a:t> </a:t>
            </a:r>
            <a:r>
              <a:rPr lang="cs-CZ" dirty="0" err="1"/>
              <a:t>lý</a:t>
            </a:r>
            <a:r>
              <a:rPr lang="cs-CZ" dirty="0"/>
              <a:t> </a:t>
            </a:r>
            <a:r>
              <a:rPr lang="cs-CZ" dirty="0" err="1"/>
              <a:t>là</a:t>
            </a:r>
            <a:r>
              <a:rPr lang="cs-CZ" dirty="0"/>
              <a:t> </a:t>
            </a:r>
            <a:r>
              <a:rPr lang="cs-CZ" dirty="0" err="1"/>
              <a:t>xin</a:t>
            </a:r>
            <a:r>
              <a:rPr lang="cs-CZ" dirty="0"/>
              <a:t> </a:t>
            </a:r>
            <a:r>
              <a:rPr lang="cs-CZ" dirty="0" err="1"/>
              <a:t>phép</a:t>
            </a:r>
            <a:r>
              <a:rPr lang="cs-CZ" dirty="0"/>
              <a:t> </a:t>
            </a:r>
            <a:r>
              <a:rPr lang="cs-CZ" dirty="0" err="1"/>
              <a:t>trong</a:t>
            </a:r>
            <a:r>
              <a:rPr lang="cs-CZ" dirty="0"/>
              <a:t> </a:t>
            </a:r>
            <a:r>
              <a:rPr lang="cs-CZ" dirty="0" err="1"/>
              <a:t>trường</a:t>
            </a:r>
            <a:r>
              <a:rPr lang="cs-CZ" dirty="0"/>
              <a:t> </a:t>
            </a:r>
            <a:r>
              <a:rPr lang="cs-CZ" dirty="0" err="1"/>
              <a:t>hợp</a:t>
            </a:r>
            <a:r>
              <a:rPr lang="cs-CZ" dirty="0"/>
              <a:t> con </a:t>
            </a:r>
            <a:r>
              <a:rPr lang="cs-CZ" dirty="0" err="1"/>
              <a:t>của</a:t>
            </a:r>
            <a:r>
              <a:rPr lang="cs-CZ" dirty="0"/>
              <a:t> </a:t>
            </a:r>
            <a:r>
              <a:rPr lang="cs-CZ" dirty="0" err="1"/>
              <a:t>mình</a:t>
            </a:r>
            <a:r>
              <a:rPr lang="cs-CZ" dirty="0"/>
              <a:t> </a:t>
            </a:r>
            <a:r>
              <a:rPr lang="cs-CZ" dirty="0" err="1"/>
              <a:t>không</a:t>
            </a:r>
            <a:r>
              <a:rPr lang="cs-CZ" dirty="0"/>
              <a:t> </a:t>
            </a:r>
            <a:r>
              <a:rPr lang="cs-CZ" dirty="0" err="1"/>
              <a:t>có</a:t>
            </a:r>
            <a:r>
              <a:rPr lang="cs-CZ" dirty="0"/>
              <a:t> </a:t>
            </a:r>
            <a:r>
              <a:rPr lang="cs-CZ" dirty="0" err="1"/>
              <a:t>mặt</a:t>
            </a:r>
            <a:r>
              <a:rPr lang="cs-CZ" dirty="0"/>
              <a:t> </a:t>
            </a:r>
            <a:r>
              <a:rPr lang="cs-CZ" dirty="0" err="1"/>
              <a:t>tại</a:t>
            </a:r>
            <a:r>
              <a:rPr lang="cs-CZ" dirty="0"/>
              <a:t> </a:t>
            </a:r>
            <a:r>
              <a:rPr lang="cs-CZ" dirty="0" err="1"/>
              <a:t>trường</a:t>
            </a:r>
            <a:r>
              <a:rPr lang="cs-CZ" dirty="0"/>
              <a:t>. </a:t>
            </a:r>
            <a:r>
              <a:rPr lang="cs-CZ" dirty="0" err="1"/>
              <a:t>Nếu</a:t>
            </a:r>
            <a:r>
              <a:rPr lang="cs-CZ" dirty="0"/>
              <a:t> con </a:t>
            </a:r>
            <a:r>
              <a:rPr lang="cs-CZ" dirty="0" err="1"/>
              <a:t>của</a:t>
            </a:r>
            <a:r>
              <a:rPr lang="cs-CZ" dirty="0"/>
              <a:t> </a:t>
            </a:r>
            <a:r>
              <a:rPr lang="cs-CZ" dirty="0" err="1"/>
              <a:t>quý</a:t>
            </a:r>
            <a:r>
              <a:rPr lang="cs-CZ" dirty="0"/>
              <a:t> </a:t>
            </a:r>
            <a:r>
              <a:rPr lang="cs-CZ" dirty="0" err="1"/>
              <a:t>vị</a:t>
            </a:r>
            <a:r>
              <a:rPr lang="cs-CZ" dirty="0"/>
              <a:t> </a:t>
            </a:r>
            <a:r>
              <a:rPr lang="cs-CZ" dirty="0" err="1"/>
              <a:t>không</a:t>
            </a:r>
            <a:r>
              <a:rPr lang="cs-CZ" dirty="0"/>
              <a:t> </a:t>
            </a:r>
            <a:r>
              <a:rPr lang="cs-CZ" dirty="0" err="1"/>
              <a:t>có</a:t>
            </a:r>
            <a:r>
              <a:rPr lang="cs-CZ" dirty="0"/>
              <a:t> </a:t>
            </a:r>
            <a:r>
              <a:rPr lang="cs-CZ" dirty="0" err="1"/>
              <a:t>mặt</a:t>
            </a:r>
            <a:r>
              <a:rPr lang="cs-CZ" dirty="0"/>
              <a:t> </a:t>
            </a:r>
            <a:r>
              <a:rPr lang="cs-CZ" dirty="0" err="1"/>
              <a:t>tại</a:t>
            </a:r>
            <a:r>
              <a:rPr lang="cs-CZ" dirty="0"/>
              <a:t> </a:t>
            </a:r>
            <a:r>
              <a:rPr lang="cs-CZ" dirty="0" err="1"/>
              <a:t>trường</a:t>
            </a:r>
            <a:r>
              <a:rPr lang="cs-CZ" dirty="0"/>
              <a:t> </a:t>
            </a:r>
            <a:r>
              <a:rPr lang="cs-CZ" dirty="0" err="1"/>
              <a:t>vì</a:t>
            </a:r>
            <a:r>
              <a:rPr lang="cs-CZ" dirty="0"/>
              <a:t> </a:t>
            </a:r>
            <a:r>
              <a:rPr lang="cs-CZ" dirty="0" err="1"/>
              <a:t>bất</a:t>
            </a:r>
            <a:r>
              <a:rPr lang="cs-CZ" dirty="0"/>
              <a:t> </a:t>
            </a:r>
            <a:r>
              <a:rPr lang="cs-CZ" dirty="0" err="1"/>
              <a:t>cứ</a:t>
            </a:r>
            <a:r>
              <a:rPr lang="cs-CZ" dirty="0"/>
              <a:t> </a:t>
            </a:r>
            <a:r>
              <a:rPr lang="cs-CZ" dirty="0" err="1"/>
              <a:t>một</a:t>
            </a:r>
            <a:r>
              <a:rPr lang="cs-CZ" dirty="0"/>
              <a:t> </a:t>
            </a:r>
            <a:r>
              <a:rPr lang="cs-CZ" dirty="0" err="1"/>
              <a:t>lý</a:t>
            </a:r>
            <a:r>
              <a:rPr lang="cs-CZ" dirty="0"/>
              <a:t> do </a:t>
            </a:r>
            <a:r>
              <a:rPr lang="cs-CZ" dirty="0" err="1"/>
              <a:t>nào</a:t>
            </a:r>
            <a:r>
              <a:rPr lang="cs-CZ" dirty="0"/>
              <a:t>, </a:t>
            </a:r>
            <a:r>
              <a:rPr lang="cs-CZ" dirty="0" err="1"/>
              <a:t>ngay</a:t>
            </a:r>
            <a:r>
              <a:rPr lang="cs-CZ" dirty="0"/>
              <a:t> </a:t>
            </a:r>
            <a:r>
              <a:rPr lang="cs-CZ" dirty="0" err="1"/>
              <a:t>ngày</a:t>
            </a:r>
            <a:r>
              <a:rPr lang="cs-CZ" dirty="0"/>
              <a:t> </a:t>
            </a:r>
            <a:r>
              <a:rPr lang="cs-CZ" dirty="0" err="1"/>
              <a:t>hôm</a:t>
            </a:r>
            <a:r>
              <a:rPr lang="cs-CZ" dirty="0"/>
              <a:t> </a:t>
            </a:r>
            <a:r>
              <a:rPr lang="cs-CZ" dirty="0" err="1"/>
              <a:t>sau</a:t>
            </a:r>
            <a:r>
              <a:rPr lang="cs-CZ" dirty="0"/>
              <a:t> </a:t>
            </a:r>
            <a:r>
              <a:rPr lang="cs-CZ" dirty="0" err="1"/>
              <a:t>phụ</a:t>
            </a:r>
            <a:r>
              <a:rPr lang="cs-CZ" dirty="0"/>
              <a:t> </a:t>
            </a:r>
            <a:r>
              <a:rPr lang="cs-CZ" dirty="0" err="1"/>
              <a:t>huynh</a:t>
            </a:r>
            <a:r>
              <a:rPr lang="cs-CZ" dirty="0"/>
              <a:t> </a:t>
            </a:r>
            <a:r>
              <a:rPr lang="cs-CZ" dirty="0" err="1"/>
              <a:t>phải</a:t>
            </a:r>
            <a:r>
              <a:rPr lang="cs-CZ" dirty="0"/>
              <a:t> </a:t>
            </a:r>
            <a:r>
              <a:rPr lang="cs-CZ" dirty="0" err="1"/>
              <a:t>xin</a:t>
            </a:r>
            <a:r>
              <a:rPr lang="cs-CZ" dirty="0"/>
              <a:t> </a:t>
            </a:r>
            <a:r>
              <a:rPr lang="cs-CZ" dirty="0" err="1"/>
              <a:t>phép</a:t>
            </a:r>
            <a:r>
              <a:rPr lang="cs-CZ" dirty="0"/>
              <a:t> </a:t>
            </a:r>
            <a:r>
              <a:rPr lang="cs-CZ" dirty="0" err="1"/>
              <a:t>cho</a:t>
            </a:r>
            <a:r>
              <a:rPr lang="cs-CZ" dirty="0"/>
              <a:t> con </a:t>
            </a:r>
            <a:r>
              <a:rPr lang="cs-CZ" dirty="0" err="1"/>
              <a:t>mình</a:t>
            </a:r>
            <a:r>
              <a:rPr lang="cs-CZ" dirty="0"/>
              <a:t>. </a:t>
            </a:r>
            <a:r>
              <a:rPr lang="cs-CZ" dirty="0" err="1"/>
              <a:t>Phụ</a:t>
            </a:r>
            <a:r>
              <a:rPr lang="cs-CZ" dirty="0"/>
              <a:t> </a:t>
            </a:r>
            <a:r>
              <a:rPr lang="cs-CZ" dirty="0" err="1"/>
              <a:t>huynh</a:t>
            </a:r>
            <a:r>
              <a:rPr lang="cs-CZ" dirty="0"/>
              <a:t> </a:t>
            </a:r>
            <a:r>
              <a:rPr lang="cs-CZ" dirty="0" err="1"/>
              <a:t>có</a:t>
            </a:r>
            <a:r>
              <a:rPr lang="cs-CZ" dirty="0"/>
              <a:t> </a:t>
            </a:r>
            <a:r>
              <a:rPr lang="cs-CZ" dirty="0" err="1"/>
              <a:t>thể</a:t>
            </a:r>
            <a:r>
              <a:rPr lang="cs-CZ" dirty="0"/>
              <a:t> </a:t>
            </a:r>
            <a:r>
              <a:rPr lang="cs-CZ" dirty="0" err="1"/>
              <a:t>gọi</a:t>
            </a:r>
            <a:r>
              <a:rPr lang="cs-CZ" dirty="0"/>
              <a:t> </a:t>
            </a:r>
            <a:r>
              <a:rPr lang="cs-CZ" dirty="0" err="1"/>
              <a:t>điện</a:t>
            </a:r>
            <a:r>
              <a:rPr lang="cs-CZ" dirty="0"/>
              <a:t>, </a:t>
            </a:r>
            <a:r>
              <a:rPr lang="cs-CZ" dirty="0" err="1"/>
              <a:t>gửi</a:t>
            </a:r>
            <a:r>
              <a:rPr lang="cs-CZ" dirty="0"/>
              <a:t> </a:t>
            </a:r>
            <a:r>
              <a:rPr lang="cs-CZ" dirty="0" err="1"/>
              <a:t>thư</a:t>
            </a:r>
            <a:r>
              <a:rPr lang="cs-CZ" dirty="0"/>
              <a:t> </a:t>
            </a:r>
            <a:r>
              <a:rPr lang="cs-CZ" dirty="0" err="1"/>
              <a:t>đến</a:t>
            </a:r>
            <a:r>
              <a:rPr lang="cs-CZ" dirty="0"/>
              <a:t> </a:t>
            </a:r>
            <a:r>
              <a:rPr lang="cs-CZ" dirty="0" err="1"/>
              <a:t>văn</a:t>
            </a:r>
            <a:r>
              <a:rPr lang="cs-CZ" dirty="0"/>
              <a:t> </a:t>
            </a:r>
            <a:r>
              <a:rPr lang="cs-CZ" dirty="0" err="1"/>
              <a:t>phòng</a:t>
            </a:r>
            <a:r>
              <a:rPr lang="cs-CZ" dirty="0"/>
              <a:t> </a:t>
            </a:r>
            <a:r>
              <a:rPr lang="cs-CZ" dirty="0" err="1"/>
              <a:t>thư</a:t>
            </a:r>
            <a:r>
              <a:rPr lang="cs-CZ" dirty="0"/>
              <a:t> </a:t>
            </a:r>
            <a:r>
              <a:rPr lang="cs-CZ" dirty="0" err="1"/>
              <a:t>ký</a:t>
            </a:r>
            <a:r>
              <a:rPr lang="cs-CZ" dirty="0"/>
              <a:t> </a:t>
            </a:r>
            <a:r>
              <a:rPr lang="cs-CZ" dirty="0" err="1"/>
              <a:t>trường</a:t>
            </a:r>
            <a:r>
              <a:rPr lang="cs-CZ" dirty="0"/>
              <a:t> </a:t>
            </a:r>
            <a:r>
              <a:rPr lang="cs-CZ" dirty="0" err="1"/>
              <a:t>hoặc</a:t>
            </a:r>
            <a:r>
              <a:rPr lang="cs-CZ" dirty="0"/>
              <a:t> </a:t>
            </a:r>
            <a:r>
              <a:rPr lang="cs-CZ" dirty="0" err="1"/>
              <a:t>thầy</a:t>
            </a:r>
            <a:r>
              <a:rPr lang="cs-CZ" dirty="0"/>
              <a:t> </a:t>
            </a:r>
            <a:r>
              <a:rPr lang="cs-CZ" dirty="0" err="1"/>
              <a:t>cô</a:t>
            </a:r>
            <a:r>
              <a:rPr lang="cs-CZ" dirty="0"/>
              <a:t> </a:t>
            </a:r>
            <a:r>
              <a:rPr lang="cs-CZ" dirty="0" err="1"/>
              <a:t>chủ</a:t>
            </a:r>
            <a:r>
              <a:rPr lang="cs-CZ" dirty="0"/>
              <a:t> </a:t>
            </a:r>
            <a:r>
              <a:rPr lang="cs-CZ" dirty="0" err="1"/>
              <a:t>nhiệm</a:t>
            </a:r>
            <a:r>
              <a:rPr lang="cs-CZ" dirty="0"/>
              <a:t> </a:t>
            </a:r>
            <a:r>
              <a:rPr lang="cs-CZ" dirty="0" err="1"/>
              <a:t>và</a:t>
            </a:r>
            <a:r>
              <a:rPr lang="cs-CZ" dirty="0"/>
              <a:t> </a:t>
            </a:r>
            <a:r>
              <a:rPr lang="cs-CZ" dirty="0" err="1"/>
              <a:t>thông</a:t>
            </a:r>
            <a:r>
              <a:rPr lang="cs-CZ" dirty="0"/>
              <a:t> </a:t>
            </a:r>
            <a:r>
              <a:rPr lang="cs-CZ" dirty="0" err="1"/>
              <a:t>báo</a:t>
            </a:r>
            <a:r>
              <a:rPr lang="cs-CZ" dirty="0"/>
              <a:t> </a:t>
            </a:r>
            <a:r>
              <a:rPr lang="cs-CZ" dirty="0" err="1"/>
              <a:t>về</a:t>
            </a:r>
            <a:r>
              <a:rPr lang="cs-CZ" dirty="0"/>
              <a:t> </a:t>
            </a:r>
            <a:r>
              <a:rPr lang="cs-CZ" dirty="0" err="1"/>
              <a:t>sự</a:t>
            </a:r>
            <a:r>
              <a:rPr lang="cs-CZ" dirty="0"/>
              <a:t> </a:t>
            </a:r>
            <a:r>
              <a:rPr lang="cs-CZ" dirty="0" err="1"/>
              <a:t>vắng</a:t>
            </a:r>
            <a:r>
              <a:rPr lang="cs-CZ" dirty="0"/>
              <a:t> </a:t>
            </a:r>
            <a:r>
              <a:rPr lang="cs-CZ" dirty="0" err="1"/>
              <a:t>mặt</a:t>
            </a:r>
            <a:r>
              <a:rPr lang="cs-CZ" dirty="0"/>
              <a:t> </a:t>
            </a:r>
            <a:r>
              <a:rPr lang="cs-CZ" dirty="0" err="1"/>
              <a:t>của</a:t>
            </a:r>
            <a:r>
              <a:rPr lang="cs-CZ" dirty="0"/>
              <a:t> con </a:t>
            </a:r>
            <a:r>
              <a:rPr lang="cs-CZ" dirty="0" err="1"/>
              <a:t>mình</a:t>
            </a:r>
            <a:r>
              <a:rPr lang="cs-CZ" dirty="0"/>
              <a:t>. </a:t>
            </a:r>
          </a:p>
          <a:p>
            <a:endParaRPr lang="cs-CZ" dirty="0"/>
          </a:p>
        </p:txBody>
      </p:sp>
    </p:spTree>
    <p:extLst>
      <p:ext uri="{BB962C8B-B14F-4D97-AF65-F5344CB8AC3E}">
        <p14:creationId xmlns:p14="http://schemas.microsoft.com/office/powerpoint/2010/main" val="321767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Cizinci</a:t>
            </a:r>
          </a:p>
        </p:txBody>
      </p:sp>
      <p:sp>
        <p:nvSpPr>
          <p:cNvPr id="3" name="Zástupný symbol pro obsah 2"/>
          <p:cNvSpPr>
            <a:spLocks noGrp="1"/>
          </p:cNvSpPr>
          <p:nvPr>
            <p:ph idx="1"/>
          </p:nvPr>
        </p:nvSpPr>
        <p:spPr/>
        <p:txBody>
          <a:bodyPr/>
          <a:lstStyle/>
          <a:p>
            <a:r>
              <a:rPr lang="cs-CZ" dirty="0"/>
              <a:t>T</a:t>
            </a:r>
            <a:r>
              <a:rPr lang="cs-CZ" dirty="0" smtClean="0"/>
              <a:t>voří asi 4,5 procenta obyvatel České republiky. </a:t>
            </a:r>
          </a:p>
          <a:p>
            <a:r>
              <a:rPr lang="cs-CZ" dirty="0" smtClean="0"/>
              <a:t>Nad čtyři procenta se podíl dostal v roce 2008, od té doby se příliš neměnil. </a:t>
            </a:r>
          </a:p>
          <a:p>
            <a:r>
              <a:rPr lang="cs-CZ" dirty="0" smtClean="0"/>
              <a:t>Evropský průměr dosahuje asi 6,7 procenta. </a:t>
            </a:r>
          </a:p>
          <a:p>
            <a:r>
              <a:rPr lang="cs-CZ" dirty="0" smtClean="0"/>
              <a:t>V Lucembursku téměř každý druhý obyvatel </a:t>
            </a:r>
          </a:p>
          <a:p>
            <a:r>
              <a:rPr lang="cs-CZ" dirty="0" smtClean="0"/>
              <a:t>Polsko či Rumunsko je podíl asi 0,5 procenta.</a:t>
            </a:r>
            <a:endParaRPr lang="cs-CZ" dirty="0"/>
          </a:p>
        </p:txBody>
      </p:sp>
    </p:spTree>
    <p:extLst>
      <p:ext uri="{BB962C8B-B14F-4D97-AF65-F5344CB8AC3E}">
        <p14:creationId xmlns:p14="http://schemas.microsoft.com/office/powerpoint/2010/main" val="3921980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(CZ)</a:t>
            </a:r>
            <a:endParaRPr lang="cs-CZ" dirty="0"/>
          </a:p>
        </p:txBody>
      </p:sp>
      <p:sp>
        <p:nvSpPr>
          <p:cNvPr id="3" name="Zástupný symbol pro obsah 2"/>
          <p:cNvSpPr>
            <a:spLocks noGrp="1"/>
          </p:cNvSpPr>
          <p:nvPr>
            <p:ph idx="1"/>
          </p:nvPr>
        </p:nvSpPr>
        <p:spPr/>
        <p:txBody>
          <a:bodyPr/>
          <a:lstStyle/>
          <a:p>
            <a:r>
              <a:rPr lang="cs-CZ" dirty="0"/>
              <a:t>Vážení rodiče </a:t>
            </a:r>
            <a:r>
              <a:rPr lang="cs-CZ" dirty="0" smtClean="0"/>
              <a:t>povinností rodičů/zákonných </a:t>
            </a:r>
            <a:r>
              <a:rPr lang="cs-CZ" dirty="0"/>
              <a:t>zástupců je omlouvat nepřítomnost svých dětí. V případě, že Vaše dítě není z jakéhokoliv důvodu přítomno ve škole, musíte jej do druhého dne omluvit. Zavolejte nebo napište do kanceláře školy nebo třídnímu učiteli a informujte je o nepřítomnosti Vašeho dítěte. </a:t>
            </a:r>
          </a:p>
          <a:p>
            <a:endParaRPr lang="cs-CZ" dirty="0"/>
          </a:p>
        </p:txBody>
      </p:sp>
    </p:spTree>
    <p:extLst>
      <p:ext uri="{BB962C8B-B14F-4D97-AF65-F5344CB8AC3E}">
        <p14:creationId xmlns:p14="http://schemas.microsoft.com/office/powerpoint/2010/main" val="3039985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si připravit</a:t>
            </a:r>
            <a:endParaRPr lang="cs-CZ" dirty="0"/>
          </a:p>
        </p:txBody>
      </p:sp>
      <p:sp>
        <p:nvSpPr>
          <p:cNvPr id="3" name="Zástupný symbol pro obsah 2"/>
          <p:cNvSpPr>
            <a:spLocks noGrp="1"/>
          </p:cNvSpPr>
          <p:nvPr>
            <p:ph idx="1"/>
          </p:nvPr>
        </p:nvSpPr>
        <p:spPr/>
        <p:txBody>
          <a:bodyPr>
            <a:normAutofit fontScale="70000" lnSpcReduction="20000"/>
          </a:bodyPr>
          <a:lstStyle/>
          <a:p>
            <a:pPr fontAlgn="base"/>
            <a:r>
              <a:rPr lang="cs-CZ" b="1" dirty="0"/>
              <a:t>Vícejazyčný informační </a:t>
            </a:r>
            <a:r>
              <a:rPr lang="cs-CZ" b="1" dirty="0" smtClean="0"/>
              <a:t>materiál</a:t>
            </a:r>
            <a:r>
              <a:rPr lang="cs-CZ" dirty="0"/>
              <a:t> </a:t>
            </a:r>
            <a:r>
              <a:rPr lang="cs-CZ" dirty="0" smtClean="0"/>
              <a:t>o </a:t>
            </a:r>
            <a:r>
              <a:rPr lang="cs-CZ" dirty="0"/>
              <a:t>organizačních záležitostech školy, kde se zaměříte zejména na začátek a konec vyučování, rozvrhy hodin, </a:t>
            </a:r>
            <a:r>
              <a:rPr lang="cs-CZ" dirty="0" smtClean="0"/>
              <a:t>přestávky (kde, jak, kdy), </a:t>
            </a:r>
            <a:r>
              <a:rPr lang="cs-CZ" dirty="0"/>
              <a:t>družinu, prázdniny, stravování </a:t>
            </a:r>
            <a:r>
              <a:rPr lang="cs-CZ" dirty="0" smtClean="0"/>
              <a:t>(svačina), </a:t>
            </a:r>
            <a:r>
              <a:rPr lang="cs-CZ" dirty="0"/>
              <a:t>výlety, exkurze, </a:t>
            </a:r>
            <a:r>
              <a:rPr lang="cs-CZ" dirty="0" smtClean="0"/>
              <a:t>školy </a:t>
            </a:r>
            <a:r>
              <a:rPr lang="cs-CZ" dirty="0"/>
              <a:t>v přírodě apod. </a:t>
            </a:r>
            <a:endParaRPr lang="cs-CZ" dirty="0" smtClean="0"/>
          </a:p>
          <a:p>
            <a:pPr fontAlgn="base"/>
            <a:r>
              <a:rPr lang="cs-CZ" dirty="0" smtClean="0"/>
              <a:t>Stručné </a:t>
            </a:r>
            <a:r>
              <a:rPr lang="cs-CZ" dirty="0"/>
              <a:t>představení </a:t>
            </a:r>
            <a:r>
              <a:rPr lang="cs-CZ" b="1" dirty="0"/>
              <a:t>předmětové nabídky a pomůcek</a:t>
            </a:r>
            <a:r>
              <a:rPr lang="cs-CZ" dirty="0"/>
              <a:t>, které si žáci musí na příslušné hodiny nosit.</a:t>
            </a:r>
          </a:p>
          <a:p>
            <a:pPr fontAlgn="base"/>
            <a:r>
              <a:rPr lang="cs-CZ" dirty="0"/>
              <a:t>Shrnuté </a:t>
            </a:r>
            <a:r>
              <a:rPr lang="cs-CZ" b="1" dirty="0"/>
              <a:t>povinnosti žáků a rodičů vůči škole</a:t>
            </a:r>
            <a:r>
              <a:rPr lang="cs-CZ" dirty="0"/>
              <a:t> a očekávání školy od žáků a rodičů </a:t>
            </a:r>
            <a:r>
              <a:rPr lang="cs-CZ" dirty="0" smtClean="0"/>
              <a:t>(domácích úkoly, </a:t>
            </a:r>
            <a:r>
              <a:rPr lang="cs-CZ" dirty="0"/>
              <a:t>podepisování </a:t>
            </a:r>
            <a:r>
              <a:rPr lang="cs-CZ" dirty="0" smtClean="0"/>
              <a:t>ŽK, omluvenky).</a:t>
            </a:r>
          </a:p>
          <a:p>
            <a:pPr fontAlgn="base"/>
            <a:r>
              <a:rPr lang="cs-CZ" dirty="0" smtClean="0"/>
              <a:t>Informace </a:t>
            </a:r>
            <a:r>
              <a:rPr lang="cs-CZ" dirty="0"/>
              <a:t>o </a:t>
            </a:r>
            <a:r>
              <a:rPr lang="cs-CZ" b="1" dirty="0"/>
              <a:t>mimoškolních aktivitách </a:t>
            </a:r>
            <a:r>
              <a:rPr lang="cs-CZ" dirty="0"/>
              <a:t>a dalších nabídkách školy.</a:t>
            </a:r>
          </a:p>
          <a:p>
            <a:pPr fontAlgn="base"/>
            <a:r>
              <a:rPr lang="cs-CZ" dirty="0"/>
              <a:t>Informace o podpoře rodičů při </a:t>
            </a:r>
            <a:r>
              <a:rPr lang="cs-CZ" b="1" dirty="0"/>
              <a:t>konzultačních</a:t>
            </a:r>
            <a:r>
              <a:rPr lang="cs-CZ" dirty="0"/>
              <a:t> hodinách, rodičovských schůzkách, atd.</a:t>
            </a:r>
          </a:p>
          <a:p>
            <a:pPr fontAlgn="base"/>
            <a:r>
              <a:rPr lang="cs-CZ" b="1" dirty="0"/>
              <a:t>Plán školy</a:t>
            </a:r>
            <a:r>
              <a:rPr lang="cs-CZ" dirty="0"/>
              <a:t>, označená místa s důležitými osobami a </a:t>
            </a:r>
            <a:r>
              <a:rPr lang="cs-CZ" b="1" dirty="0"/>
              <a:t>kontakty</a:t>
            </a:r>
            <a:r>
              <a:rPr lang="cs-CZ" dirty="0"/>
              <a:t> na ně.</a:t>
            </a:r>
          </a:p>
          <a:p>
            <a:pPr fontAlgn="base"/>
            <a:r>
              <a:rPr lang="cs-CZ" b="1" dirty="0"/>
              <a:t>P</a:t>
            </a:r>
            <a:r>
              <a:rPr lang="cs-CZ" b="1" dirty="0" smtClean="0"/>
              <a:t>omůcky </a:t>
            </a:r>
            <a:r>
              <a:rPr lang="cs-CZ" b="1" dirty="0"/>
              <a:t>pro základní komunikaci</a:t>
            </a:r>
            <a:r>
              <a:rPr lang="cs-CZ" dirty="0"/>
              <a:t>. </a:t>
            </a:r>
          </a:p>
        </p:txBody>
      </p:sp>
    </p:spTree>
    <p:extLst>
      <p:ext uri="{BB962C8B-B14F-4D97-AF65-F5344CB8AC3E}">
        <p14:creationId xmlns:p14="http://schemas.microsoft.com/office/powerpoint/2010/main" val="1815005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pomůcky</a:t>
            </a:r>
            <a:endParaRPr lang="cs-CZ" dirty="0"/>
          </a:p>
        </p:txBody>
      </p:sp>
      <p:pic>
        <p:nvPicPr>
          <p:cNvPr id="4" name="Zástupný symbol pro obsah 3"/>
          <p:cNvPicPr>
            <a:picLocks noGrp="1" noChangeAspect="1"/>
          </p:cNvPicPr>
          <p:nvPr>
            <p:ph idx="1"/>
          </p:nvPr>
        </p:nvPicPr>
        <p:blipFill>
          <a:blip r:embed="rId2"/>
          <a:stretch>
            <a:fillRect/>
          </a:stretch>
        </p:blipFill>
        <p:spPr>
          <a:xfrm>
            <a:off x="2557099" y="1600200"/>
            <a:ext cx="4029801" cy="4525963"/>
          </a:xfrm>
          <a:prstGeom prst="rect">
            <a:avLst/>
          </a:prstGeom>
        </p:spPr>
      </p:pic>
    </p:spTree>
    <p:extLst>
      <p:ext uri="{BB962C8B-B14F-4D97-AF65-F5344CB8AC3E}">
        <p14:creationId xmlns:p14="http://schemas.microsoft.com/office/powerpoint/2010/main" val="480703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si připravit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Kolektiv!</a:t>
            </a:r>
          </a:p>
          <a:p>
            <a:pPr lvl="1"/>
            <a:r>
              <a:rPr lang="cs-CZ" dirty="0" smtClean="0"/>
              <a:t>Pedagogický (minimálně plná informovanost, ad hoc porady)</a:t>
            </a:r>
          </a:p>
          <a:p>
            <a:pPr lvl="1"/>
            <a:r>
              <a:rPr lang="cs-CZ" dirty="0" smtClean="0"/>
              <a:t>Třída (Teorie sociální identity, předsudky, stereotypy…)</a:t>
            </a:r>
          </a:p>
          <a:p>
            <a:pPr lvl="2"/>
            <a:r>
              <a:rPr lang="cs-CZ" dirty="0" smtClean="0"/>
              <a:t>Video </a:t>
            </a:r>
            <a:r>
              <a:rPr lang="cs-CZ" dirty="0" smtClean="0">
                <a:hlinkClick r:id="rId2"/>
              </a:rPr>
              <a:t>Film o kurdské dívce </a:t>
            </a:r>
            <a:r>
              <a:rPr lang="cs-CZ" dirty="0" err="1" smtClean="0">
                <a:hlinkClick r:id="rId2"/>
              </a:rPr>
              <a:t>Šádí</a:t>
            </a:r>
            <a:endParaRPr lang="cs-CZ" dirty="0" smtClean="0"/>
          </a:p>
          <a:p>
            <a:pPr lvl="2"/>
            <a:r>
              <a:rPr lang="cs-CZ" dirty="0" smtClean="0"/>
              <a:t>Postupy existují a jsou (měly by být psychologům zcela známé – Třída jako klient – příchod nového žáka)</a:t>
            </a:r>
          </a:p>
          <a:p>
            <a:pPr lvl="2"/>
            <a:r>
              <a:rPr lang="cs-CZ" dirty="0" smtClean="0"/>
              <a:t>Možnosti „poradny“</a:t>
            </a:r>
          </a:p>
          <a:p>
            <a:pPr lvl="2"/>
            <a:r>
              <a:rPr lang="cs-CZ" dirty="0" smtClean="0"/>
              <a:t>Možnosti školního psychologa</a:t>
            </a:r>
          </a:p>
        </p:txBody>
      </p:sp>
    </p:spTree>
    <p:extLst>
      <p:ext uri="{BB962C8B-B14F-4D97-AF65-F5344CB8AC3E}">
        <p14:creationId xmlns:p14="http://schemas.microsoft.com/office/powerpoint/2010/main" val="1411092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noAutofit/>
          </a:bodyPr>
          <a:lstStyle/>
          <a:p>
            <a:r>
              <a:rPr lang="cs-CZ" b="1" dirty="0" smtClean="0">
                <a:cs typeface="Arial" panose="020B0604020202020204" pitchFamily="34" charset="0"/>
              </a:rPr>
              <a:t>Teorie </a:t>
            </a:r>
            <a:r>
              <a:rPr lang="cs-CZ" b="1" dirty="0">
                <a:cs typeface="Arial" panose="020B0604020202020204" pitchFamily="34" charset="0"/>
              </a:rPr>
              <a:t>sociální identity (</a:t>
            </a:r>
            <a:r>
              <a:rPr lang="cs-CZ" b="1" dirty="0" err="1">
                <a:cs typeface="Arial" panose="020B0604020202020204" pitchFamily="34" charset="0"/>
              </a:rPr>
              <a:t>Tajfel</a:t>
            </a:r>
            <a:r>
              <a:rPr lang="cs-CZ" b="1" dirty="0">
                <a:cs typeface="Arial" panose="020B0604020202020204" pitchFamily="34" charset="0"/>
              </a:rPr>
              <a:t> </a:t>
            </a:r>
            <a:r>
              <a:rPr lang="cs-CZ" b="1" dirty="0" smtClean="0">
                <a:cs typeface="Arial" panose="020B0604020202020204" pitchFamily="34" charset="0"/>
              </a:rPr>
              <a:t>&amp; Turner)</a:t>
            </a:r>
            <a:endParaRPr lang="cs-CZ" b="1" dirty="0">
              <a:cs typeface="Arial" panose="020B0604020202020204" pitchFamily="34" charset="0"/>
            </a:endParaRPr>
          </a:p>
        </p:txBody>
      </p:sp>
      <p:sp>
        <p:nvSpPr>
          <p:cNvPr id="3" name="Zástupný symbol pro obsah 2"/>
          <p:cNvSpPr>
            <a:spLocks noGrp="1"/>
          </p:cNvSpPr>
          <p:nvPr>
            <p:ph idx="1"/>
          </p:nvPr>
        </p:nvSpPr>
        <p:spPr/>
        <p:txBody>
          <a:bodyPr/>
          <a:lstStyle/>
          <a:p>
            <a:r>
              <a:rPr lang="cs-CZ" sz="2800" dirty="0" smtClean="0">
                <a:cs typeface="Arial" panose="020B0604020202020204" pitchFamily="34" charset="0"/>
              </a:rPr>
              <a:t>Tzv. teorie středního dosahu</a:t>
            </a:r>
          </a:p>
          <a:p>
            <a:r>
              <a:rPr lang="cs-CZ" sz="2800" dirty="0">
                <a:cs typeface="Arial" panose="020B0604020202020204" pitchFamily="34" charset="0"/>
              </a:rPr>
              <a:t>lidé svou identitu odvozují od příslušnosti ke skupině </a:t>
            </a:r>
            <a:r>
              <a:rPr lang="cs-CZ" sz="2800" dirty="0" smtClean="0">
                <a:cs typeface="Arial" panose="020B0604020202020204" pitchFamily="34" charset="0"/>
              </a:rPr>
              <a:t>(i </a:t>
            </a:r>
            <a:r>
              <a:rPr lang="cs-CZ" sz="2800" dirty="0">
                <a:cs typeface="Arial" panose="020B0604020202020204" pitchFamily="34" charset="0"/>
              </a:rPr>
              <a:t>nepříslušnosti k jiným </a:t>
            </a:r>
            <a:r>
              <a:rPr lang="cs-CZ" sz="2800" dirty="0" smtClean="0">
                <a:cs typeface="Arial" panose="020B0604020202020204" pitchFamily="34" charset="0"/>
              </a:rPr>
              <a:t>skupinám), </a:t>
            </a:r>
          </a:p>
          <a:p>
            <a:r>
              <a:rPr lang="cs-CZ" sz="2800" dirty="0" smtClean="0">
                <a:cs typeface="Arial" panose="020B0604020202020204" pitchFamily="34" charset="0"/>
              </a:rPr>
              <a:t>maximalizují </a:t>
            </a:r>
            <a:r>
              <a:rPr lang="cs-CZ" sz="2800" dirty="0">
                <a:cs typeface="Arial" panose="020B0604020202020204" pitchFamily="34" charset="0"/>
              </a:rPr>
              <a:t>vnímání pozitivních rysů vlastní skupiny a negativních rysů cizích skupin.</a:t>
            </a:r>
            <a:endParaRPr lang="cs-CZ" sz="2800" dirty="0" smtClean="0">
              <a:cs typeface="Arial" panose="020B0604020202020204" pitchFamily="34" charset="0"/>
            </a:endParaRPr>
          </a:p>
          <a:p>
            <a:endParaRPr lang="cs-CZ" dirty="0"/>
          </a:p>
        </p:txBody>
      </p:sp>
    </p:spTree>
    <p:extLst>
      <p:ext uri="{BB962C8B-B14F-4D97-AF65-F5344CB8AC3E}">
        <p14:creationId xmlns:p14="http://schemas.microsoft.com/office/powerpoint/2010/main" val="4090765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chor="ctr"/>
          <a:lstStyle/>
          <a:p>
            <a:r>
              <a:rPr lang="cs-CZ" b="1" dirty="0" smtClean="0">
                <a:cs typeface="Arial" panose="020B0604020202020204" pitchFamily="34" charset="0"/>
              </a:rPr>
              <a:t>Kognitivní procesy v SIT</a:t>
            </a:r>
            <a:endParaRPr lang="cs-CZ" b="1" dirty="0">
              <a:cs typeface="Arial" panose="020B0604020202020204" pitchFamily="34" charset="0"/>
            </a:endParaRPr>
          </a:p>
        </p:txBody>
      </p:sp>
      <p:sp>
        <p:nvSpPr>
          <p:cNvPr id="3" name="Zástupný symbol pro obsah 2"/>
          <p:cNvSpPr>
            <a:spLocks noGrp="1"/>
          </p:cNvSpPr>
          <p:nvPr>
            <p:ph idx="1"/>
          </p:nvPr>
        </p:nvSpPr>
        <p:spPr/>
        <p:txBody>
          <a:bodyPr>
            <a:noAutofit/>
          </a:bodyPr>
          <a:lstStyle/>
          <a:p>
            <a:r>
              <a:rPr lang="cs-CZ" sz="2800" dirty="0" smtClean="0">
                <a:cs typeface="Arial" panose="020B0604020202020204" pitchFamily="34" charset="0"/>
              </a:rPr>
              <a:t>Týkají se obou variant – člen skupiny (in-</a:t>
            </a:r>
            <a:r>
              <a:rPr lang="cs-CZ" sz="2800" dirty="0" err="1" smtClean="0">
                <a:cs typeface="Arial" panose="020B0604020202020204" pitchFamily="34" charset="0"/>
              </a:rPr>
              <a:t>group</a:t>
            </a:r>
            <a:r>
              <a:rPr lang="cs-CZ" sz="2800" dirty="0" smtClean="0">
                <a:cs typeface="Arial" panose="020B0604020202020204" pitchFamily="34" charset="0"/>
              </a:rPr>
              <a:t>) i nečlen (</a:t>
            </a:r>
            <a:r>
              <a:rPr lang="cs-CZ" sz="2800" dirty="0" err="1" smtClean="0">
                <a:cs typeface="Arial" panose="020B0604020202020204" pitchFamily="34" charset="0"/>
              </a:rPr>
              <a:t>out-group</a:t>
            </a:r>
            <a:r>
              <a:rPr lang="cs-CZ" sz="2800" dirty="0" smtClean="0">
                <a:cs typeface="Arial" panose="020B0604020202020204" pitchFamily="34" charset="0"/>
              </a:rPr>
              <a:t>)</a:t>
            </a:r>
          </a:p>
          <a:p>
            <a:r>
              <a:rPr lang="cs-CZ" sz="2800" dirty="0">
                <a:cs typeface="Arial" panose="020B0604020202020204" pitchFamily="34" charset="0"/>
              </a:rPr>
              <a:t>Sociální kategorizace (</a:t>
            </a:r>
            <a:r>
              <a:rPr lang="cs-CZ" sz="2800" dirty="0" err="1">
                <a:cs typeface="Arial" panose="020B0604020202020204" pitchFamily="34" charset="0"/>
              </a:rPr>
              <a:t>Social</a:t>
            </a:r>
            <a:r>
              <a:rPr lang="cs-CZ" sz="2800" dirty="0">
                <a:cs typeface="Arial" panose="020B0604020202020204" pitchFamily="34" charset="0"/>
              </a:rPr>
              <a:t> </a:t>
            </a:r>
            <a:r>
              <a:rPr lang="cs-CZ" sz="2800" dirty="0" err="1" smtClean="0">
                <a:cs typeface="Arial" panose="020B0604020202020204" pitchFamily="34" charset="0"/>
              </a:rPr>
              <a:t>Categorisation</a:t>
            </a:r>
            <a:r>
              <a:rPr lang="cs-CZ" sz="2800" dirty="0" smtClean="0">
                <a:cs typeface="Arial" panose="020B0604020202020204" pitchFamily="34" charset="0"/>
              </a:rPr>
              <a:t>)</a:t>
            </a:r>
          </a:p>
          <a:p>
            <a:r>
              <a:rPr lang="cs-CZ" sz="2800" dirty="0" smtClean="0">
                <a:cs typeface="Arial" panose="020B0604020202020204" pitchFamily="34" charset="0"/>
              </a:rPr>
              <a:t>Sociální identifikace </a:t>
            </a:r>
            <a:r>
              <a:rPr lang="cs-CZ" sz="2800" dirty="0">
                <a:cs typeface="Arial" panose="020B0604020202020204" pitchFamily="34" charset="0"/>
              </a:rPr>
              <a:t>(</a:t>
            </a:r>
            <a:r>
              <a:rPr lang="cs-CZ" sz="2800" dirty="0" err="1">
                <a:cs typeface="Arial" panose="020B0604020202020204" pitchFamily="34" charset="0"/>
              </a:rPr>
              <a:t>Social</a:t>
            </a:r>
            <a:r>
              <a:rPr lang="cs-CZ" sz="2800" dirty="0">
                <a:cs typeface="Arial" panose="020B0604020202020204" pitchFamily="34" charset="0"/>
              </a:rPr>
              <a:t> </a:t>
            </a:r>
            <a:r>
              <a:rPr lang="cs-CZ" sz="2800" dirty="0" err="1" smtClean="0">
                <a:cs typeface="Arial" panose="020B0604020202020204" pitchFamily="34" charset="0"/>
              </a:rPr>
              <a:t>Identification</a:t>
            </a:r>
            <a:r>
              <a:rPr lang="cs-CZ" sz="2800" dirty="0" smtClean="0">
                <a:cs typeface="Arial" panose="020B0604020202020204" pitchFamily="34" charset="0"/>
              </a:rPr>
              <a:t>)</a:t>
            </a:r>
          </a:p>
          <a:p>
            <a:r>
              <a:rPr lang="cs-CZ" sz="2800" dirty="0" smtClean="0">
                <a:cs typeface="Arial" panose="020B0604020202020204" pitchFamily="34" charset="0"/>
              </a:rPr>
              <a:t>Sociální </a:t>
            </a:r>
            <a:r>
              <a:rPr lang="cs-CZ" sz="2800" dirty="0">
                <a:cs typeface="Arial" panose="020B0604020202020204" pitchFamily="34" charset="0"/>
              </a:rPr>
              <a:t>srovnávání (</a:t>
            </a:r>
            <a:r>
              <a:rPr lang="cs-CZ" sz="2800" dirty="0" err="1">
                <a:cs typeface="Arial" panose="020B0604020202020204" pitchFamily="34" charset="0"/>
              </a:rPr>
              <a:t>Social</a:t>
            </a:r>
            <a:r>
              <a:rPr lang="cs-CZ" sz="2800" dirty="0">
                <a:cs typeface="Arial" panose="020B0604020202020204" pitchFamily="34" charset="0"/>
              </a:rPr>
              <a:t> </a:t>
            </a:r>
            <a:r>
              <a:rPr lang="cs-CZ" sz="2800" dirty="0" err="1" smtClean="0">
                <a:cs typeface="Arial" panose="020B0604020202020204" pitchFamily="34" charset="0"/>
              </a:rPr>
              <a:t>Comparison</a:t>
            </a:r>
            <a:r>
              <a:rPr lang="cs-CZ" sz="2800" dirty="0" smtClean="0">
                <a:cs typeface="Arial" panose="020B0604020202020204" pitchFamily="34" charset="0"/>
              </a:rPr>
              <a:t>)</a:t>
            </a:r>
            <a:endParaRPr lang="cs-CZ" sz="2800" dirty="0">
              <a:cs typeface="Arial" panose="020B0604020202020204" pitchFamily="34" charset="0"/>
            </a:endParaRPr>
          </a:p>
        </p:txBody>
      </p:sp>
    </p:spTree>
    <p:extLst>
      <p:ext uri="{BB962C8B-B14F-4D97-AF65-F5344CB8AC3E}">
        <p14:creationId xmlns:p14="http://schemas.microsoft.com/office/powerpoint/2010/main" val="33366455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Práce se třídou</a:t>
            </a:r>
            <a:endParaRPr lang="cs-CZ" dirty="0"/>
          </a:p>
        </p:txBody>
      </p:sp>
      <p:sp>
        <p:nvSpPr>
          <p:cNvPr id="3" name="Zástupný symbol pro obsah 2"/>
          <p:cNvSpPr>
            <a:spLocks noGrp="1"/>
          </p:cNvSpPr>
          <p:nvPr>
            <p:ph idx="1"/>
          </p:nvPr>
        </p:nvSpPr>
        <p:spPr/>
        <p:txBody>
          <a:bodyPr/>
          <a:lstStyle/>
          <a:p>
            <a:r>
              <a:rPr lang="cs-CZ" dirty="0" smtClean="0"/>
              <a:t>Učitelé a rodiče často nevnímají jako problém</a:t>
            </a:r>
          </a:p>
          <a:p>
            <a:r>
              <a:rPr lang="cs-CZ" dirty="0" smtClean="0"/>
              <a:t>Významné socializační prostředí (pozice, status, normy, hodnoty, rituály)</a:t>
            </a:r>
          </a:p>
          <a:p>
            <a:r>
              <a:rPr lang="cs-CZ" dirty="0" smtClean="0"/>
              <a:t>Známé prostředí pro ostatní, neznámé pro nového žáka</a:t>
            </a:r>
          </a:p>
          <a:p>
            <a:r>
              <a:rPr lang="cs-CZ" dirty="0" smtClean="0"/>
              <a:t>Změna může (nevědomky) vyvolat napětí</a:t>
            </a:r>
          </a:p>
          <a:p>
            <a:r>
              <a:rPr lang="cs-CZ" dirty="0" smtClean="0"/>
              <a:t>Zvyšovat toleranci &amp; posilovat adaptační mechanismy</a:t>
            </a:r>
          </a:p>
          <a:p>
            <a:endParaRPr lang="cs-CZ" dirty="0"/>
          </a:p>
        </p:txBody>
      </p:sp>
    </p:spTree>
    <p:extLst>
      <p:ext uri="{BB962C8B-B14F-4D97-AF65-F5344CB8AC3E}">
        <p14:creationId xmlns:p14="http://schemas.microsoft.com/office/powerpoint/2010/main" val="813387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Co zohlednit</a:t>
            </a:r>
            <a:endParaRPr lang="cs-CZ" dirty="0"/>
          </a:p>
        </p:txBody>
      </p:sp>
      <p:sp>
        <p:nvSpPr>
          <p:cNvPr id="3" name="Zástupný symbol pro obsah 2"/>
          <p:cNvSpPr>
            <a:spLocks noGrp="1"/>
          </p:cNvSpPr>
          <p:nvPr>
            <p:ph idx="1"/>
          </p:nvPr>
        </p:nvSpPr>
        <p:spPr/>
        <p:txBody>
          <a:bodyPr/>
          <a:lstStyle/>
          <a:p>
            <a:r>
              <a:rPr lang="cs-CZ" dirty="0" smtClean="0"/>
              <a:t>Jazyk, kultura</a:t>
            </a:r>
          </a:p>
          <a:p>
            <a:r>
              <a:rPr lang="cs-CZ" dirty="0" smtClean="0"/>
              <a:t>Důvod přestupu</a:t>
            </a:r>
          </a:p>
          <a:p>
            <a:r>
              <a:rPr lang="cs-CZ" dirty="0" smtClean="0"/>
              <a:t>Období z pohledu třídy a školního roku</a:t>
            </a:r>
          </a:p>
          <a:p>
            <a:r>
              <a:rPr lang="cs-CZ" dirty="0" smtClean="0"/>
              <a:t>Ročník (stádium koheze třídy)</a:t>
            </a:r>
          </a:p>
          <a:p>
            <a:r>
              <a:rPr lang="cs-CZ" dirty="0" smtClean="0"/>
              <a:t>Historie třídy (zkušenosti)</a:t>
            </a:r>
          </a:p>
          <a:p>
            <a:r>
              <a:rPr lang="cs-CZ" dirty="0" smtClean="0"/>
              <a:t>Charakteristiky nového žáka</a:t>
            </a:r>
          </a:p>
          <a:p>
            <a:r>
              <a:rPr lang="cs-CZ" dirty="0" smtClean="0"/>
              <a:t>Čas (jak dlouho dopředu víme, že přijde)</a:t>
            </a:r>
          </a:p>
        </p:txBody>
      </p:sp>
    </p:spTree>
    <p:extLst>
      <p:ext uri="{BB962C8B-B14F-4D97-AF65-F5344CB8AC3E}">
        <p14:creationId xmlns:p14="http://schemas.microsoft.com/office/powerpoint/2010/main" val="227227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Obvyklý postup z pohledu psychologa</a:t>
            </a:r>
            <a:endParaRPr lang="cs-CZ" dirty="0"/>
          </a:p>
        </p:txBody>
      </p:sp>
      <p:sp>
        <p:nvSpPr>
          <p:cNvPr id="3" name="Zástupný symbol pro obsah 2"/>
          <p:cNvSpPr>
            <a:spLocks noGrp="1"/>
          </p:cNvSpPr>
          <p:nvPr>
            <p:ph idx="1"/>
          </p:nvPr>
        </p:nvSpPr>
        <p:spPr/>
        <p:txBody>
          <a:bodyPr>
            <a:normAutofit fontScale="92500"/>
          </a:bodyPr>
          <a:lstStyle/>
          <a:p>
            <a:r>
              <a:rPr lang="cs-CZ" dirty="0" smtClean="0"/>
              <a:t>Příchod žáka – vstoupit do interakce: pohovořit (je-li to možné) s rodiči, žákem, TU, třídou; být angažován do volby třídy (!), vysvětlit svou roli a nabídka podpory a nastavení komunikačního kanálu</a:t>
            </a:r>
          </a:p>
          <a:p>
            <a:r>
              <a:rPr lang="cs-CZ" dirty="0" smtClean="0"/>
              <a:t>Interakce se žákem – rozhovor (připravený text v jiném jazyce, tlumočník) zejména předchozí zkušenosti, osobně provést školou, neformálně seznámit (následně nechat jít domů)</a:t>
            </a:r>
            <a:endParaRPr lang="cs-CZ" dirty="0"/>
          </a:p>
        </p:txBody>
      </p:sp>
    </p:spTree>
    <p:extLst>
      <p:ext uri="{BB962C8B-B14F-4D97-AF65-F5344CB8AC3E}">
        <p14:creationId xmlns:p14="http://schemas.microsoft.com/office/powerpoint/2010/main" val="3352966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Obvyklý postup z pohledu psychologa</a:t>
            </a:r>
            <a:endParaRPr lang="cs-CZ" dirty="0"/>
          </a:p>
        </p:txBody>
      </p:sp>
      <p:sp>
        <p:nvSpPr>
          <p:cNvPr id="3" name="Zástupný symbol pro obsah 2"/>
          <p:cNvSpPr>
            <a:spLocks noGrp="1"/>
          </p:cNvSpPr>
          <p:nvPr>
            <p:ph idx="1"/>
          </p:nvPr>
        </p:nvSpPr>
        <p:spPr/>
        <p:txBody>
          <a:bodyPr>
            <a:normAutofit/>
          </a:bodyPr>
          <a:lstStyle/>
          <a:p>
            <a:r>
              <a:rPr lang="cs-CZ" dirty="0" smtClean="0"/>
              <a:t>Vstup psychologa do třídy – informovat, mluvit o pocitech i o jeho/její možných pocitech, požádat o pomoc, vymyslet místo, co může usnadnit, kdo žáka představí (dalším) učitelům</a:t>
            </a:r>
          </a:p>
          <a:p>
            <a:r>
              <a:rPr lang="cs-CZ" dirty="0" smtClean="0"/>
              <a:t>Vybrat „patrona“ (přirozená dětská autorita ve třídě), žák s podobnou zkušeností (?)</a:t>
            </a:r>
          </a:p>
          <a:p>
            <a:r>
              <a:rPr lang="cs-CZ" dirty="0" smtClean="0"/>
              <a:t>Je-li to možné, třída se připravuje s předstihem (techniky)</a:t>
            </a:r>
          </a:p>
        </p:txBody>
      </p:sp>
    </p:spTree>
    <p:extLst>
      <p:ext uri="{BB962C8B-B14F-4D97-AF65-F5344CB8AC3E}">
        <p14:creationId xmlns:p14="http://schemas.microsoft.com/office/powerpoint/2010/main" val="252553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zso.cz/documents/10180/28532303/2002486287.png/59ad188d-b9e0-4aa0-bd27-5402bc868b60?version=1.0&amp;t=1528183158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4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034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Inkluze Švédská škola</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17316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Švédská škola</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138347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Švédská škola</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77938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Dítě jinak znevýhodněné</a:t>
            </a:r>
            <a:endParaRPr lang="cs-CZ" dirty="0"/>
          </a:p>
        </p:txBody>
      </p:sp>
      <p:sp>
        <p:nvSpPr>
          <p:cNvPr id="3" name="Zástupný symbol pro obsah 2"/>
          <p:cNvSpPr>
            <a:spLocks noGrp="1"/>
          </p:cNvSpPr>
          <p:nvPr>
            <p:ph idx="1"/>
          </p:nvPr>
        </p:nvSpPr>
        <p:spPr/>
        <p:txBody>
          <a:bodyPr/>
          <a:lstStyle/>
          <a:p>
            <a:r>
              <a:rPr lang="cs-CZ" dirty="0" smtClean="0"/>
              <a:t>Dítě v ústavní péči nebo v NRP</a:t>
            </a:r>
          </a:p>
          <a:p>
            <a:pPr lvl="1"/>
            <a:r>
              <a:rPr lang="cs-CZ" dirty="0" smtClean="0"/>
              <a:t>Aktuálně jsou školy zcela nepřipraveny</a:t>
            </a:r>
          </a:p>
          <a:p>
            <a:pPr lvl="1"/>
            <a:r>
              <a:rPr lang="cs-CZ" dirty="0" smtClean="0"/>
              <a:t>Nechápou specifické projevy (dříve) deprivovaného dítěte</a:t>
            </a:r>
          </a:p>
          <a:p>
            <a:pPr lvl="1"/>
            <a:r>
              <a:rPr lang="cs-CZ" dirty="0" smtClean="0"/>
              <a:t>Časté nepochopení a posilování negativní spirály</a:t>
            </a:r>
          </a:p>
          <a:p>
            <a:pPr lvl="1"/>
            <a:r>
              <a:rPr lang="cs-CZ" dirty="0" smtClean="0"/>
              <a:t>Kazuistika osvojené dítě ve Švédsku (dvojí „znevýhodnění“)</a:t>
            </a:r>
            <a:endParaRPr lang="cs-CZ" dirty="0"/>
          </a:p>
        </p:txBody>
      </p:sp>
    </p:spTree>
    <p:extLst>
      <p:ext uri="{BB962C8B-B14F-4D97-AF65-F5344CB8AC3E}">
        <p14:creationId xmlns:p14="http://schemas.microsoft.com/office/powerpoint/2010/main" val="14209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je cizinec?</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smtClean="0"/>
              <a:t>1. cizinci</a:t>
            </a:r>
            <a:r>
              <a:rPr lang="cs-CZ" dirty="0"/>
              <a:t>, kterým bylo uděleno povolení k trvalému pobytu na území </a:t>
            </a:r>
            <a:endParaRPr lang="cs-CZ" dirty="0" smtClean="0"/>
          </a:p>
          <a:p>
            <a:pPr marL="0" indent="0">
              <a:buNone/>
            </a:pPr>
            <a:r>
              <a:rPr lang="cs-CZ" dirty="0"/>
              <a:t>	</a:t>
            </a:r>
            <a:r>
              <a:rPr lang="cs-CZ" dirty="0" smtClean="0"/>
              <a:t>ČR</a:t>
            </a:r>
            <a:r>
              <a:rPr lang="cs-CZ" dirty="0"/>
              <a:t>, </a:t>
            </a:r>
          </a:p>
          <a:p>
            <a:pPr marL="0" indent="0">
              <a:buNone/>
            </a:pPr>
            <a:r>
              <a:rPr lang="cs-CZ" dirty="0" smtClean="0"/>
              <a:t>2</a:t>
            </a:r>
            <a:r>
              <a:rPr lang="cs-CZ" dirty="0"/>
              <a:t>. cizinci, kteří na území ČR pobývají přechodně, a to </a:t>
            </a:r>
          </a:p>
          <a:p>
            <a:pPr marL="0" indent="0">
              <a:buNone/>
            </a:pPr>
            <a:r>
              <a:rPr lang="pl-PL" dirty="0" smtClean="0"/>
              <a:t>	a</a:t>
            </a:r>
            <a:r>
              <a:rPr lang="pl-PL" dirty="0"/>
              <a:t>) kterým byla udělena krátkodobá víza k pobytu do 90 dnů, </a:t>
            </a:r>
          </a:p>
          <a:p>
            <a:pPr marL="0" indent="0">
              <a:buNone/>
            </a:pPr>
            <a:r>
              <a:rPr lang="cs-CZ" dirty="0" smtClean="0"/>
              <a:t>	b</a:t>
            </a:r>
            <a:r>
              <a:rPr lang="cs-CZ" dirty="0"/>
              <a:t>) kterým byla udělena dlouhodobá víza k pobytu nad 90 dnů, </a:t>
            </a:r>
          </a:p>
          <a:p>
            <a:pPr marL="0" indent="0">
              <a:buNone/>
            </a:pPr>
            <a:r>
              <a:rPr lang="cs-CZ" i="1" dirty="0" smtClean="0"/>
              <a:t>	c</a:t>
            </a:r>
            <a:r>
              <a:rPr lang="cs-CZ" i="1" dirty="0"/>
              <a:t>) </a:t>
            </a:r>
            <a:r>
              <a:rPr lang="cs-CZ" dirty="0"/>
              <a:t>bez víza, </a:t>
            </a:r>
          </a:p>
          <a:p>
            <a:pPr marL="0" indent="0">
              <a:buNone/>
            </a:pPr>
            <a:r>
              <a:rPr lang="cs-CZ" dirty="0" smtClean="0"/>
              <a:t>3</a:t>
            </a:r>
            <a:r>
              <a:rPr lang="cs-CZ" dirty="0"/>
              <a:t>. cizinci, kterým byl na území České republiky udělen azyl - azylanti, </a:t>
            </a:r>
          </a:p>
          <a:p>
            <a:pPr marL="0" indent="0">
              <a:buNone/>
            </a:pPr>
            <a:r>
              <a:rPr lang="cs-CZ" dirty="0"/>
              <a:t>4. cizinci, kteří jsou účastníky řízení o udělení azylu, </a:t>
            </a:r>
          </a:p>
          <a:p>
            <a:pPr marL="0" indent="0">
              <a:buNone/>
            </a:pPr>
            <a:r>
              <a:rPr lang="pl-PL" dirty="0"/>
              <a:t>5. cizinci s vízem za účelem strpění pobytu, </a:t>
            </a:r>
          </a:p>
          <a:p>
            <a:pPr marL="0" indent="0">
              <a:buNone/>
            </a:pPr>
            <a:r>
              <a:rPr lang="pl-PL" dirty="0"/>
              <a:t>6. cizinci s vízem za účelem dočasné ochrany</a:t>
            </a:r>
            <a:r>
              <a:rPr lang="pl-PL" dirty="0" smtClean="0"/>
              <a:t>.</a:t>
            </a:r>
          </a:p>
          <a:p>
            <a:pPr lvl="1"/>
            <a:r>
              <a:rPr lang="pl-PL" dirty="0" smtClean="0"/>
              <a:t>Všichni mají nárok na </a:t>
            </a:r>
            <a:r>
              <a:rPr lang="cs-CZ" dirty="0" smtClean="0"/>
              <a:t>bezplatné </a:t>
            </a:r>
            <a:r>
              <a:rPr lang="cs-CZ" dirty="0"/>
              <a:t>vzdělávání </a:t>
            </a:r>
            <a:r>
              <a:rPr lang="cs-CZ" dirty="0" smtClean="0"/>
              <a:t>na základních a rovněž </a:t>
            </a:r>
            <a:r>
              <a:rPr lang="cs-CZ" dirty="0"/>
              <a:t>ve středních </a:t>
            </a:r>
            <a:r>
              <a:rPr lang="cs-CZ" dirty="0" smtClean="0"/>
              <a:t>školách.</a:t>
            </a:r>
          </a:p>
          <a:p>
            <a:pPr lvl="1"/>
            <a:r>
              <a:rPr lang="cs-CZ" dirty="0" smtClean="0"/>
              <a:t>V praxi – </a:t>
            </a:r>
            <a:r>
              <a:rPr lang="cs-CZ" b="1" dirty="0" smtClean="0"/>
              <a:t>děti </a:t>
            </a:r>
            <a:r>
              <a:rPr lang="cs-CZ" b="1" dirty="0"/>
              <a:t>s odlišným mateřským jazykem</a:t>
            </a:r>
            <a:endParaRPr lang="cs-CZ" b="1" dirty="0" smtClean="0"/>
          </a:p>
        </p:txBody>
      </p:sp>
    </p:spTree>
    <p:extLst>
      <p:ext uri="{BB962C8B-B14F-4D97-AF65-F5344CB8AC3E}">
        <p14:creationId xmlns:p14="http://schemas.microsoft.com/office/powerpoint/2010/main" val="4108601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a:t>Počty dětí/žáků/studentů s cizí státní příslušností na jednotlivých stupních škol </a:t>
            </a:r>
          </a:p>
        </p:txBody>
      </p:sp>
      <p:sp>
        <p:nvSpPr>
          <p:cNvPr id="3" name="Zástupný symbol pro obsah 2"/>
          <p:cNvSpPr>
            <a:spLocks noGrp="1"/>
          </p:cNvSpPr>
          <p:nvPr>
            <p:ph idx="1"/>
          </p:nvPr>
        </p:nvSpPr>
        <p:spPr/>
        <p:txBody>
          <a:bodyPr/>
          <a:lstStyle/>
          <a:p>
            <a:r>
              <a:rPr lang="cs-CZ" dirty="0" smtClean="0"/>
              <a:t>Školní rok 2016/2017: 83 241</a:t>
            </a:r>
          </a:p>
          <a:p>
            <a:pPr lvl="1"/>
            <a:r>
              <a:rPr lang="cs-CZ" dirty="0" smtClean="0"/>
              <a:t>Z toho 	52% na VŠ (cca 43 tisíc)</a:t>
            </a:r>
          </a:p>
          <a:p>
            <a:pPr marL="1828800" lvl="4" indent="0">
              <a:buNone/>
            </a:pPr>
            <a:r>
              <a:rPr lang="cs-CZ" sz="2800" dirty="0" smtClean="0"/>
              <a:t>24% na ZŠ (cca 20 tisíc)</a:t>
            </a:r>
          </a:p>
          <a:p>
            <a:pPr marL="1828800" lvl="4" indent="0">
              <a:buNone/>
            </a:pPr>
            <a:r>
              <a:rPr lang="cs-CZ" sz="2800" dirty="0" smtClean="0"/>
              <a:t>11% na MŠ</a:t>
            </a:r>
          </a:p>
          <a:p>
            <a:pPr marL="1828800" lvl="4" indent="0">
              <a:buNone/>
            </a:pPr>
            <a:r>
              <a:rPr lang="cs-CZ" sz="2800" dirty="0" smtClean="0"/>
              <a:t>11% na ZŠ</a:t>
            </a:r>
          </a:p>
          <a:p>
            <a:pPr marL="1828800" lvl="4" indent="0">
              <a:buNone/>
            </a:pPr>
            <a:r>
              <a:rPr lang="cs-CZ" sz="2800" dirty="0" smtClean="0"/>
              <a:t>&gt; 1% VOŠ, konzervatoře</a:t>
            </a:r>
            <a:endParaRPr lang="cs-CZ" sz="2800" dirty="0"/>
          </a:p>
        </p:txBody>
      </p:sp>
    </p:spTree>
    <p:extLst>
      <p:ext uri="{BB962C8B-B14F-4D97-AF65-F5344CB8AC3E}">
        <p14:creationId xmlns:p14="http://schemas.microsoft.com/office/powerpoint/2010/main" val="123299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4827"/>
            <a:ext cx="5976664" cy="666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90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
            <a:ext cx="9086041" cy="532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02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49" y="0"/>
            <a:ext cx="9247849"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62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1857</Words>
  <Application>Microsoft Office PowerPoint</Application>
  <PresentationFormat>Předvádění na obrazovce (4:3)</PresentationFormat>
  <Paragraphs>186</Paragraphs>
  <Slides>43</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43</vt:i4>
      </vt:variant>
    </vt:vector>
  </HeadingPairs>
  <TitlesOfParts>
    <vt:vector size="46" baseType="lpstr">
      <vt:lpstr>Arial</vt:lpstr>
      <vt:lpstr>Calibri</vt:lpstr>
      <vt:lpstr>Motiv systému Office</vt:lpstr>
      <vt:lpstr>Problematiky dětí z odlišného socio-kulturního prostředí</vt:lpstr>
      <vt:lpstr>Cizinec?</vt:lpstr>
      <vt:lpstr>Cizinci</vt:lpstr>
      <vt:lpstr>Prezentace aplikace PowerPoint</vt:lpstr>
      <vt:lpstr>Kdo je cizinec?</vt:lpstr>
      <vt:lpstr>Počty dětí/žáků/studentů s cizí státní příslušností na jednotlivých stupních škol </vt:lpstr>
      <vt:lpstr>Prezentace aplikace PowerPoint</vt:lpstr>
      <vt:lpstr>Prezentace aplikace PowerPoint</vt:lpstr>
      <vt:lpstr>Prezentace aplikace PowerPoint</vt:lpstr>
      <vt:lpstr>Prezentace aplikace PowerPoint</vt:lpstr>
      <vt:lpstr>Cizinci studenti vysokých škol podle vybraných státních občanství</vt:lpstr>
      <vt:lpstr>Vzdělávání cizinců</vt:lpstr>
      <vt:lpstr>Školní opatření podporující integraci žáků cizinců</vt:lpstr>
      <vt:lpstr>Čtyři propojené okruhy problémů</vt:lpstr>
      <vt:lpstr>Autentický rozhovor s ředitelkou ZŠ</vt:lpstr>
      <vt:lpstr>Podpůrná opatření</vt:lpstr>
      <vt:lpstr>Podpůrná opatření (5 stupňů)</vt:lpstr>
      <vt:lpstr>Nárok na:</vt:lpstr>
      <vt:lpstr>Metodická doporučení</vt:lpstr>
      <vt:lpstr>Prezentace aplikace PowerPoint</vt:lpstr>
      <vt:lpstr>Prezentace aplikace PowerPoint</vt:lpstr>
      <vt:lpstr>Prezentace aplikace PowerPoint</vt:lpstr>
      <vt:lpstr>Prezentace aplikace PowerPoint</vt:lpstr>
      <vt:lpstr>Klasifikace</vt:lpstr>
      <vt:lpstr>Krajská  centra  podpory  při  krajských  pracovištích  Národního  institutu  pro  další  vzdělávání  (NIDV)</vt:lpstr>
      <vt:lpstr>Nové formy podpory pro  žáky-cizince po jejich nástupu do základního vzdělávání v ČR (2018/2019) </vt:lpstr>
      <vt:lpstr>Imigrantský paradox</vt:lpstr>
      <vt:lpstr>Než cizinec přijde</vt:lpstr>
      <vt:lpstr>Příklad</vt:lpstr>
      <vt:lpstr>Příklad (CZ)</vt:lpstr>
      <vt:lpstr>Co si připravit</vt:lpstr>
      <vt:lpstr>Příklad pomůcky</vt:lpstr>
      <vt:lpstr>Co si připravit</vt:lpstr>
      <vt:lpstr>Teorie sociální identity (Tajfel &amp; Turner)</vt:lpstr>
      <vt:lpstr>Kognitivní procesy v SIT</vt:lpstr>
      <vt:lpstr>Práce se třídou</vt:lpstr>
      <vt:lpstr>Co zohlednit</vt:lpstr>
      <vt:lpstr>Obvyklý postup z pohledu psychologa</vt:lpstr>
      <vt:lpstr>Obvyklý postup z pohledu psychologa</vt:lpstr>
      <vt:lpstr>Inkluze Švédská škola</vt:lpstr>
      <vt:lpstr>Švédská škola</vt:lpstr>
      <vt:lpstr>Švédská škola</vt:lpstr>
      <vt:lpstr>Dítě jinak znevýhodněné</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Ondřej Bouša</cp:lastModifiedBy>
  <cp:revision>35</cp:revision>
  <dcterms:created xsi:type="dcterms:W3CDTF">2017-03-22T18:37:27Z</dcterms:created>
  <dcterms:modified xsi:type="dcterms:W3CDTF">2019-04-26T09:36:56Z</dcterms:modified>
</cp:coreProperties>
</file>