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sldIdLst>
    <p:sldId id="256" r:id="rId2"/>
    <p:sldId id="278" r:id="rId3"/>
    <p:sldId id="282" r:id="rId4"/>
    <p:sldId id="259" r:id="rId5"/>
    <p:sldId id="295" r:id="rId6"/>
    <p:sldId id="281" r:id="rId7"/>
    <p:sldId id="296" r:id="rId8"/>
    <p:sldId id="290" r:id="rId9"/>
    <p:sldId id="292" r:id="rId10"/>
    <p:sldId id="270" r:id="rId11"/>
    <p:sldId id="29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 varScale="1">
        <p:scale>
          <a:sx n="124" d="100"/>
          <a:sy n="124" d="100"/>
        </p:scale>
        <p:origin x="38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98DE181-CBF0-4ACC-ACB4-5011F294644E}" type="datetimeFigureOut">
              <a:rPr lang="cs-CZ" smtClean="0"/>
              <a:pPr/>
              <a:t>24.4.2019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D9ED187-52DC-4F2D-A887-A4C227200B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E181-CBF0-4ACC-ACB4-5011F294644E}" type="datetimeFigureOut">
              <a:rPr lang="cs-CZ" smtClean="0"/>
              <a:pPr/>
              <a:t>24.4.2019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ED187-52DC-4F2D-A887-A4C227200B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E181-CBF0-4ACC-ACB4-5011F294644E}" type="datetimeFigureOut">
              <a:rPr lang="cs-CZ" smtClean="0"/>
              <a:pPr/>
              <a:t>24.4.2019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ED187-52DC-4F2D-A887-A4C227200B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E181-CBF0-4ACC-ACB4-5011F294644E}" type="datetimeFigureOut">
              <a:rPr lang="cs-CZ" smtClean="0"/>
              <a:pPr/>
              <a:t>24.4.2019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ED187-52DC-4F2D-A887-A4C227200B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E181-CBF0-4ACC-ACB4-5011F294644E}" type="datetimeFigureOut">
              <a:rPr lang="cs-CZ" smtClean="0"/>
              <a:pPr/>
              <a:t>24.4.2019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ED187-52DC-4F2D-A887-A4C227200B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E181-CBF0-4ACC-ACB4-5011F294644E}" type="datetimeFigureOut">
              <a:rPr lang="cs-CZ" smtClean="0"/>
              <a:pPr/>
              <a:t>24.4.2019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ED187-52DC-4F2D-A887-A4C227200B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98DE181-CBF0-4ACC-ACB4-5011F294644E}" type="datetimeFigureOut">
              <a:rPr lang="cs-CZ" smtClean="0"/>
              <a:pPr/>
              <a:t>24.4.2019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D9ED187-52DC-4F2D-A887-A4C227200BD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98DE181-CBF0-4ACC-ACB4-5011F294644E}" type="datetimeFigureOut">
              <a:rPr lang="cs-CZ" smtClean="0"/>
              <a:pPr/>
              <a:t>24.4.2019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D9ED187-52DC-4F2D-A887-A4C227200B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E181-CBF0-4ACC-ACB4-5011F294644E}" type="datetimeFigureOut">
              <a:rPr lang="cs-CZ" smtClean="0"/>
              <a:pPr/>
              <a:t>24.4.2019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ED187-52DC-4F2D-A887-A4C227200B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E181-CBF0-4ACC-ACB4-5011F294644E}" type="datetimeFigureOut">
              <a:rPr lang="cs-CZ" smtClean="0"/>
              <a:pPr/>
              <a:t>24.4.2019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ED187-52DC-4F2D-A887-A4C227200B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E181-CBF0-4ACC-ACB4-5011F294644E}" type="datetimeFigureOut">
              <a:rPr lang="cs-CZ" smtClean="0"/>
              <a:pPr/>
              <a:t>24.4.2019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ED187-52DC-4F2D-A887-A4C227200BD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98DE181-CBF0-4ACC-ACB4-5011F294644E}" type="datetimeFigureOut">
              <a:rPr lang="cs-CZ" smtClean="0"/>
              <a:pPr/>
              <a:t>24.4.2019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D9ED187-52DC-4F2D-A887-A4C227200BD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844824"/>
            <a:ext cx="8458200" cy="1470025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Diagnostika poruch učení (seminář)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sz="2000" dirty="0"/>
              <a:t>Mgr. David Macek</a:t>
            </a:r>
          </a:p>
          <a:p>
            <a:pPr algn="ctr"/>
            <a:endParaRPr lang="cs-CZ" sz="3300" dirty="0"/>
          </a:p>
        </p:txBody>
      </p:sp>
    </p:spTree>
    <p:extLst>
      <p:ext uri="{BB962C8B-B14F-4D97-AF65-F5344CB8AC3E}">
        <p14:creationId xmlns:p14="http://schemas.microsoft.com/office/powerpoint/2010/main" val="853154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77281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A </a:t>
            </a:r>
            <a:r>
              <a:rPr lang="cs-CZ" dirty="0" smtClean="0"/>
              <a:t>jak by mohla vypadat následná péče?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2996952"/>
            <a:ext cx="2000000" cy="1952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07187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126222-2A1D-4FC7-B250-49472A8F5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pic>
        <p:nvPicPr>
          <p:cNvPr id="1026" name="Picture 2" descr="Výsledek obrázku pro dyslektik picture">
            <a:extLst>
              <a:ext uri="{FF2B5EF4-FFF2-40B4-BE49-F238E27FC236}">
                <a16:creationId xmlns:a16="http://schemas.microsoft.com/office/drawing/2014/main" id="{AA1C3417-EC0C-4504-9B17-EAA4004848B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291179"/>
            <a:ext cx="451485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4180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Cvičení č. 1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99026104-AF5C-4EF9-8013-A90EC7F2ED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2249424"/>
            <a:ext cx="2664296" cy="3984550"/>
          </a:xfrm>
          <a:prstGeom prst="rect">
            <a:avLst/>
          </a:prstGeom>
        </p:spPr>
      </p:pic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75D80AA-8A1D-4CD7-9CEC-21ED36249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4454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Modelový klient Tonda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Tonda je žák 4. třídy. Přichází do PPP v doprovodu otce.</a:t>
            </a:r>
          </a:p>
          <a:p>
            <a:endParaRPr lang="cs-CZ" dirty="0"/>
          </a:p>
          <a:p>
            <a:r>
              <a:rPr lang="cs-CZ" dirty="0"/>
              <a:t>Na žádance stojí „Nedostatek motivace, nestíhá“. 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/>
              <a:t>Po čem byste pátrali?  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988840"/>
            <a:ext cx="3021504" cy="4016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Anamnéza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Původ slova z řečtiny – rozpomínání, vybavování si</a:t>
            </a:r>
          </a:p>
          <a:p>
            <a:endParaRPr lang="cs-CZ" dirty="0"/>
          </a:p>
          <a:p>
            <a:r>
              <a:rPr lang="cs-CZ" dirty="0"/>
              <a:t>V rámci pedagogicko-psychologické diagnostiky polostrukturovaný rozhovor se zákonnými zástupci</a:t>
            </a:r>
          </a:p>
          <a:p>
            <a:endParaRPr lang="cs-CZ" dirty="0"/>
          </a:p>
          <a:p>
            <a:r>
              <a:rPr lang="cs-CZ" dirty="0"/>
              <a:t>Při úvodním vyšetření jakéhokoli druhu </a:t>
            </a:r>
            <a:r>
              <a:rPr lang="cs-CZ" u="sng" dirty="0"/>
              <a:t>vždy podstatná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/>
              <a:t>Raný psychomotorický vývoj, vývoj řeči, rodinná situace, adaptace v MŠ, zdravotní obtíže…</a:t>
            </a:r>
          </a:p>
          <a:p>
            <a:endParaRPr lang="cs-CZ" dirty="0"/>
          </a:p>
          <a:p>
            <a:r>
              <a:rPr lang="cs-CZ" dirty="0"/>
              <a:t>Z hlediska diagnostiky SPU jsou také důležitá </a:t>
            </a:r>
            <a:r>
              <a:rPr lang="cs-CZ" dirty="0" smtClean="0"/>
              <a:t>potenciální </a:t>
            </a:r>
            <a:r>
              <a:rPr lang="cs-CZ" u="sng" dirty="0" smtClean="0"/>
              <a:t>smyslová</a:t>
            </a:r>
            <a:r>
              <a:rPr lang="cs-CZ" dirty="0" smtClean="0"/>
              <a:t> </a:t>
            </a:r>
            <a:r>
              <a:rPr lang="cs-CZ" u="sng" dirty="0" smtClean="0"/>
              <a:t>oslabení </a:t>
            </a:r>
            <a:r>
              <a:rPr lang="cs-CZ" u="sng" dirty="0"/>
              <a:t>(sluch, zrak), vývoj řečových schopností, vývoj psychomotoriky</a:t>
            </a:r>
          </a:p>
          <a:p>
            <a:endParaRPr lang="cs-CZ" u="sng" dirty="0"/>
          </a:p>
          <a:p>
            <a:r>
              <a:rPr lang="cs-CZ" dirty="0"/>
              <a:t>Důraz na </a:t>
            </a:r>
            <a:r>
              <a:rPr lang="cs-CZ" dirty="0" smtClean="0"/>
              <a:t>také na zjištění </a:t>
            </a:r>
            <a:r>
              <a:rPr lang="cs-CZ" u="sng" dirty="0"/>
              <a:t>dosavadního průběhu školní docházky – např</a:t>
            </a:r>
            <a:r>
              <a:rPr lang="cs-CZ" u="sng" dirty="0" smtClean="0"/>
              <a:t>. zvládání učiva, způsob práce na domácích úkolech, postoj ke škole, k učitelům, spolužákům…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883218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DCF0D8-9FD6-453C-8AAC-03EF24432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Cvičení č. 2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454C6FC3-DA00-4D5D-94B6-A4F7BB60DD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0715" y="2060848"/>
            <a:ext cx="6222570" cy="4242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733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Shrnutí k </a:t>
            </a:r>
            <a:r>
              <a:rPr lang="cs-CZ" dirty="0" smtClean="0"/>
              <a:t>Tondovi – co víme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Na počátku školní docházky a během docházky do MŠ neměl větší problémy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Táta toho o Tondově domácí přípravě moc neví, ale víme, že se učí dlouho a (pravděpodobně) neefektivně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Raná anamnéza a zdravotní stav je bez výraznějších obtíží 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Současné selhávání bere Tonda špatně, vede k bojkotu školy a snahy</a:t>
            </a:r>
          </a:p>
          <a:p>
            <a:endParaRPr lang="cs-CZ" dirty="0"/>
          </a:p>
          <a:p>
            <a:r>
              <a:rPr lang="cs-CZ" dirty="0" smtClean="0"/>
              <a:t>Z informací ze školy vyplývá, že Tondovy schopnosti neodpovídají známkách, TU si Tondovo zhoršení vysvětluje polevením zájmu o učení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A3F0D3-857D-4D7E-B0AA-0D1DAE27B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Cvičení č. 3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55C9BF95-96AE-4B02-A4A1-3AB827305D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2669" y="2492896"/>
            <a:ext cx="3578662" cy="3164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189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 jak dopadl Tonda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r>
              <a:rPr lang="cs-CZ" b="1" u="sng" dirty="0"/>
              <a:t>IDS – kognitivní vývoj</a:t>
            </a:r>
          </a:p>
          <a:p>
            <a:r>
              <a:rPr lang="cs-CZ" b="1" dirty="0"/>
              <a:t>Zrakové vnímání </a:t>
            </a:r>
            <a:r>
              <a:rPr lang="cs-CZ" dirty="0"/>
              <a:t>(diferenciace vizuálních rozdílů mezi velmi podobnými tvary)</a:t>
            </a:r>
          </a:p>
          <a:p>
            <a:r>
              <a:rPr lang="cs-CZ" b="1" dirty="0"/>
              <a:t>Selektivní pozornost </a:t>
            </a:r>
            <a:r>
              <a:rPr lang="cs-CZ" dirty="0"/>
              <a:t>(pracuje se schopností  všímat si rozdílů ve vizuálních podnětech a časovým faktorem)</a:t>
            </a:r>
          </a:p>
          <a:p>
            <a:r>
              <a:rPr lang="cs-CZ" b="1" dirty="0"/>
              <a:t>Fonologická paměť </a:t>
            </a:r>
            <a:r>
              <a:rPr lang="cs-CZ" dirty="0"/>
              <a:t>(krátkodobé sluchové zapamatování, mentální operace)</a:t>
            </a:r>
          </a:p>
          <a:p>
            <a:r>
              <a:rPr lang="cs-CZ" b="1" dirty="0"/>
              <a:t>Vizuálně prostorová paměť </a:t>
            </a:r>
            <a:r>
              <a:rPr lang="cs-CZ" dirty="0"/>
              <a:t>(mentální operace s vizuálními podněty, pracovní paměť)</a:t>
            </a:r>
          </a:p>
          <a:p>
            <a:r>
              <a:rPr lang="cs-CZ" b="1" dirty="0"/>
              <a:t>Sluchová paměť</a:t>
            </a:r>
            <a:r>
              <a:rPr lang="cs-CZ" dirty="0"/>
              <a:t> (střednědobá paměť, práce s textem)</a:t>
            </a:r>
          </a:p>
          <a:p>
            <a:r>
              <a:rPr lang="cs-CZ" b="1" dirty="0"/>
              <a:t>Pojmové myšlení </a:t>
            </a:r>
            <a:r>
              <a:rPr lang="cs-CZ" dirty="0"/>
              <a:t>(verbální schopnosti, pasivní a aktivní slovní zásoba, hledání vztahů )</a:t>
            </a:r>
          </a:p>
          <a:p>
            <a:r>
              <a:rPr lang="cs-CZ" b="1" dirty="0"/>
              <a:t>Konstrukční myšlení </a:t>
            </a:r>
            <a:r>
              <a:rPr lang="cs-CZ" dirty="0"/>
              <a:t>(mentální operace s geometrickými útvary, prostorová představivost))</a:t>
            </a:r>
            <a:br>
              <a:rPr lang="cs-CZ" dirty="0"/>
            </a:br>
            <a:endParaRPr lang="cs-CZ" dirty="0"/>
          </a:p>
          <a:p>
            <a:pPr algn="ctr"/>
            <a:r>
              <a:rPr lang="cs-CZ" u="sng" dirty="0"/>
              <a:t>Tondovy  výsledky (SS):</a:t>
            </a:r>
          </a:p>
          <a:p>
            <a:pPr algn="ctr">
              <a:buNone/>
            </a:pPr>
            <a:r>
              <a:rPr lang="cs-CZ" dirty="0"/>
              <a:t>    ZV  – </a:t>
            </a:r>
            <a:r>
              <a:rPr lang="cs-CZ" dirty="0" smtClean="0"/>
              <a:t>94</a:t>
            </a:r>
            <a:endParaRPr lang="cs-CZ" dirty="0"/>
          </a:p>
          <a:p>
            <a:pPr algn="ctr">
              <a:buNone/>
            </a:pPr>
            <a:r>
              <a:rPr lang="cs-CZ" dirty="0"/>
              <a:t>    SP –  80</a:t>
            </a:r>
          </a:p>
          <a:p>
            <a:pPr algn="ctr">
              <a:buNone/>
            </a:pPr>
            <a:r>
              <a:rPr lang="cs-CZ"/>
              <a:t>     </a:t>
            </a:r>
            <a:r>
              <a:rPr lang="cs-CZ" smtClean="0"/>
              <a:t>FP </a:t>
            </a:r>
            <a:r>
              <a:rPr lang="cs-CZ" dirty="0"/>
              <a:t>–  110</a:t>
            </a:r>
          </a:p>
          <a:p>
            <a:pPr algn="ctr">
              <a:buNone/>
            </a:pPr>
            <a:r>
              <a:rPr lang="cs-CZ" dirty="0"/>
              <a:t>     SP  –  98</a:t>
            </a:r>
          </a:p>
          <a:p>
            <a:pPr algn="ctr">
              <a:buNone/>
            </a:pPr>
            <a:r>
              <a:rPr lang="cs-CZ"/>
              <a:t>    </a:t>
            </a:r>
            <a:r>
              <a:rPr lang="cs-CZ" smtClean="0"/>
              <a:t> PM </a:t>
            </a:r>
            <a:r>
              <a:rPr lang="cs-CZ" dirty="0"/>
              <a:t>– </a:t>
            </a:r>
            <a:r>
              <a:rPr lang="cs-CZ" dirty="0" smtClean="0"/>
              <a:t>118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 KM – 108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Celkový SS kognitivní oblasti – </a:t>
            </a:r>
            <a:r>
              <a:rPr lang="cs-CZ" dirty="0" smtClean="0"/>
              <a:t>109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jak dopadl Tonda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Výrazný deficit v oblasti </a:t>
            </a:r>
            <a:r>
              <a:rPr lang="cs-CZ" dirty="0" smtClean="0"/>
              <a:t>sluchové diferenciace - </a:t>
            </a:r>
            <a:r>
              <a:rPr lang="cs-CZ" dirty="0"/>
              <a:t>analýzy i </a:t>
            </a:r>
            <a:r>
              <a:rPr lang="cs-CZ" dirty="0" smtClean="0"/>
              <a:t>syntézy, trochu slabší také zraková diferenciace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Grafomotorické</a:t>
            </a:r>
            <a:r>
              <a:rPr lang="cs-CZ" dirty="0"/>
              <a:t> </a:t>
            </a:r>
            <a:r>
              <a:rPr lang="cs-CZ" dirty="0" smtClean="0"/>
              <a:t>schopnosti, vizuální </a:t>
            </a:r>
            <a:r>
              <a:rPr lang="cs-CZ" dirty="0"/>
              <a:t>a </a:t>
            </a:r>
            <a:r>
              <a:rPr lang="cs-CZ" dirty="0" err="1"/>
              <a:t>vizuomotorická</a:t>
            </a:r>
            <a:r>
              <a:rPr lang="cs-CZ" dirty="0"/>
              <a:t> koordinace dobrá.</a:t>
            </a:r>
          </a:p>
          <a:p>
            <a:endParaRPr lang="cs-CZ" dirty="0"/>
          </a:p>
          <a:p>
            <a:r>
              <a:rPr lang="cs-CZ" dirty="0"/>
              <a:t>Dobrá schopnost porozumění čtenému textu, i když čtení je pečlivé a pomalé, místy si domýšlí slova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Relativně dobré rozumové schopnosti – do druhé třídy mu umožňovaly „kompenzovat“</a:t>
            </a:r>
            <a:endParaRPr lang="cs-CZ" dirty="0"/>
          </a:p>
          <a:p>
            <a:endParaRPr lang="cs-CZ" dirty="0"/>
          </a:p>
          <a:p>
            <a:pPr algn="ctr"/>
            <a:r>
              <a:rPr lang="cs-CZ" u="sng" dirty="0"/>
              <a:t>Závěr: Dyslexie, dysortografie</a:t>
            </a:r>
          </a:p>
        </p:txBody>
      </p:sp>
    </p:spTree>
    <p:extLst>
      <p:ext uri="{BB962C8B-B14F-4D97-AF65-F5344CB8AC3E}">
        <p14:creationId xmlns:p14="http://schemas.microsoft.com/office/powerpoint/2010/main" val="23144892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1251</TotalTime>
  <Words>400</Words>
  <Application>Microsoft Office PowerPoint</Application>
  <PresentationFormat>Předvádění na obrazovce (4:3)</PresentationFormat>
  <Paragraphs>62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Georgia</vt:lpstr>
      <vt:lpstr>Trebuchet MS</vt:lpstr>
      <vt:lpstr>Wingdings 2</vt:lpstr>
      <vt:lpstr>Urbanistický</vt:lpstr>
      <vt:lpstr>Diagnostika poruch učení (seminář)</vt:lpstr>
      <vt:lpstr>Cvičení č. 1</vt:lpstr>
      <vt:lpstr>Modelový klient Tonda</vt:lpstr>
      <vt:lpstr>Anamnéza</vt:lpstr>
      <vt:lpstr>Cvičení č. 2</vt:lpstr>
      <vt:lpstr>Shrnutí k Tondovi – co víme</vt:lpstr>
      <vt:lpstr>Cvičení č. 3</vt:lpstr>
      <vt:lpstr>A jak dopadl Tonda</vt:lpstr>
      <vt:lpstr>A jak dopadl Tonda</vt:lpstr>
      <vt:lpstr>A jak by mohla vypadat následná péče?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Pedagogicko-psychologická diagnostika</dc:title>
  <dc:creator>Macek David Mgr.</dc:creator>
  <cp:lastModifiedBy>David Macek</cp:lastModifiedBy>
  <cp:revision>79</cp:revision>
  <dcterms:created xsi:type="dcterms:W3CDTF">2014-10-07T13:12:43Z</dcterms:created>
  <dcterms:modified xsi:type="dcterms:W3CDTF">2019-04-24T11:49:38Z</dcterms:modified>
</cp:coreProperties>
</file>