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sldIdLst>
    <p:sldId id="256" r:id="rId2"/>
    <p:sldId id="283" r:id="rId3"/>
    <p:sldId id="260" r:id="rId4"/>
    <p:sldId id="257" r:id="rId5"/>
    <p:sldId id="258" r:id="rId6"/>
    <p:sldId id="261" r:id="rId7"/>
    <p:sldId id="259" r:id="rId8"/>
    <p:sldId id="284" r:id="rId9"/>
    <p:sldId id="262" r:id="rId10"/>
    <p:sldId id="263" r:id="rId11"/>
    <p:sldId id="281" r:id="rId12"/>
    <p:sldId id="279" r:id="rId13"/>
    <p:sldId id="282" r:id="rId14"/>
    <p:sldId id="264" r:id="rId15"/>
    <p:sldId id="265" r:id="rId16"/>
    <p:sldId id="266" r:id="rId17"/>
    <p:sldId id="270" r:id="rId18"/>
    <p:sldId id="267" r:id="rId19"/>
    <p:sldId id="268" r:id="rId20"/>
    <p:sldId id="272" r:id="rId21"/>
    <p:sldId id="269" r:id="rId22"/>
    <p:sldId id="275" r:id="rId23"/>
    <p:sldId id="276" r:id="rId24"/>
    <p:sldId id="280" r:id="rId25"/>
    <p:sldId id="277" r:id="rId26"/>
    <p:sldId id="278"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AF028935-03FA-417A-AA1B-69CD0B3912DC}">
          <p14:sldIdLst>
            <p14:sldId id="256"/>
            <p14:sldId id="283"/>
            <p14:sldId id="260"/>
            <p14:sldId id="257"/>
            <p14:sldId id="258"/>
            <p14:sldId id="261"/>
            <p14:sldId id="259"/>
            <p14:sldId id="284"/>
            <p14:sldId id="262"/>
            <p14:sldId id="263"/>
            <p14:sldId id="281"/>
            <p14:sldId id="279"/>
            <p14:sldId id="282"/>
            <p14:sldId id="264"/>
            <p14:sldId id="265"/>
            <p14:sldId id="266"/>
            <p14:sldId id="270"/>
            <p14:sldId id="267"/>
            <p14:sldId id="268"/>
            <p14:sldId id="272"/>
            <p14:sldId id="269"/>
            <p14:sldId id="275"/>
            <p14:sldId id="276"/>
            <p14:sldId id="280"/>
            <p14:sldId id="277"/>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Obdélník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Obdélník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Obdélník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bdélník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Zaoblený obdélník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Zaoblený obdélník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Obdélník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bdélník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bdélník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Obdélník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Nadpis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cs-CZ"/>
              <a:t>Kliknutím lze upravit styl.</a:t>
            </a:r>
            <a:endParaRPr kumimoji="0" lang="en-US"/>
          </a:p>
        </p:txBody>
      </p:sp>
      <p:sp>
        <p:nvSpPr>
          <p:cNvPr id="9" name="Podnadpis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můžete upravit styl předlohy.</a:t>
            </a:r>
            <a:endParaRPr kumimoji="0" lang="en-US"/>
          </a:p>
        </p:txBody>
      </p:sp>
      <p:sp>
        <p:nvSpPr>
          <p:cNvPr id="28" name="Zástupný symbol pro datum 27"/>
          <p:cNvSpPr>
            <a:spLocks noGrp="1"/>
          </p:cNvSpPr>
          <p:nvPr>
            <p:ph type="dt" sz="half" idx="10"/>
          </p:nvPr>
        </p:nvSpPr>
        <p:spPr>
          <a:xfrm>
            <a:off x="8940800" y="4206240"/>
            <a:ext cx="1280160" cy="457200"/>
          </a:xfrm>
        </p:spPr>
        <p:txBody>
          <a:bodyPr/>
          <a:lstStyle/>
          <a:p>
            <a:fld id="{E3E6F12D-C76E-4046-90A7-9EF6C9A3B244}" type="datetimeFigureOut">
              <a:rPr lang="cs-CZ" smtClean="0"/>
              <a:t>6.5.2019</a:t>
            </a:fld>
            <a:endParaRPr lang="cs-CZ"/>
          </a:p>
        </p:txBody>
      </p:sp>
      <p:sp>
        <p:nvSpPr>
          <p:cNvPr id="17" name="Zástupný symbol pro zápatí 16"/>
          <p:cNvSpPr>
            <a:spLocks noGrp="1"/>
          </p:cNvSpPr>
          <p:nvPr>
            <p:ph type="ftr" sz="quarter" idx="11"/>
          </p:nvPr>
        </p:nvSpPr>
        <p:spPr>
          <a:xfrm>
            <a:off x="7213600" y="4205288"/>
            <a:ext cx="1727200" cy="457200"/>
          </a:xfrm>
        </p:spPr>
        <p:txBody>
          <a:bodyPr/>
          <a:lstStyle/>
          <a:p>
            <a:endParaRPr lang="cs-CZ"/>
          </a:p>
        </p:txBody>
      </p:sp>
      <p:sp>
        <p:nvSpPr>
          <p:cNvPr id="29" name="Zástupný symbol pro číslo snímku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D8D7B53-1995-49AC-8EB8-C3F620CE3FF4}" type="slidenum">
              <a:rPr lang="cs-CZ" smtClean="0"/>
              <a:t>‹#›</a:t>
            </a:fld>
            <a:endParaRPr lang="cs-CZ"/>
          </a:p>
        </p:txBody>
      </p:sp>
    </p:spTree>
    <p:extLst>
      <p:ext uri="{BB962C8B-B14F-4D97-AF65-F5344CB8AC3E}">
        <p14:creationId xmlns:p14="http://schemas.microsoft.com/office/powerpoint/2010/main" val="39982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3E6F12D-C76E-4046-90A7-9EF6C9A3B244}" type="datetimeFigureOut">
              <a:rPr lang="cs-CZ" smtClean="0"/>
              <a:t>6.5.2019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278820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042400" y="1143000"/>
            <a:ext cx="2540000" cy="5486400"/>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609600" y="1143000"/>
            <a:ext cx="8331200" cy="5486400"/>
          </a:xfrm>
        </p:spPr>
        <p:txBody>
          <a:bodyPr vert="eaVert"/>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3E6F12D-C76E-4046-90A7-9EF6C9A3B244}" type="datetimeFigureOut">
              <a:rPr lang="cs-CZ" smtClean="0"/>
              <a:t>6.5.2019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346670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3E6F12D-C76E-4046-90A7-9EF6C9A3B244}" type="datetimeFigureOut">
              <a:rPr lang="cs-CZ" smtClean="0"/>
              <a:t>6.5.2019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302745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a:t>Kliknutím lze upravit styl.</a:t>
            </a:r>
            <a:endParaRPr kumimoji="0" lang="en-US"/>
          </a:p>
        </p:txBody>
      </p:sp>
      <p:sp>
        <p:nvSpPr>
          <p:cNvPr id="3" name="Zástupný symbol pro text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Upravte styly předlohy textu.</a:t>
            </a:r>
          </a:p>
        </p:txBody>
      </p:sp>
      <p:sp>
        <p:nvSpPr>
          <p:cNvPr id="4" name="Zástupný symbol pro datum 3"/>
          <p:cNvSpPr>
            <a:spLocks noGrp="1"/>
          </p:cNvSpPr>
          <p:nvPr>
            <p:ph type="dt" sz="half" idx="10"/>
          </p:nvPr>
        </p:nvSpPr>
        <p:spPr/>
        <p:txBody>
          <a:bodyPr/>
          <a:lstStyle/>
          <a:p>
            <a:fld id="{E3E6F12D-C76E-4046-90A7-9EF6C9A3B244}" type="datetimeFigureOut">
              <a:rPr lang="cs-CZ" smtClean="0"/>
              <a:t>6.5.2019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182574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3E6F12D-C76E-4046-90A7-9EF6C9A3B244}" type="datetimeFigureOut">
              <a:rPr lang="cs-CZ" smtClean="0"/>
              <a:t>6.5.2019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278029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8000" y="1143000"/>
            <a:ext cx="11176000" cy="1069848"/>
          </a:xfrm>
        </p:spPr>
        <p:txBody>
          <a:bodyPr anchor="ctr"/>
          <a:lstStyle>
            <a:lvl1pPr>
              <a:defRPr sz="4000" b="0" i="0" cap="none"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Upravte styly předlohy textu.</a:t>
            </a:r>
          </a:p>
        </p:txBody>
      </p:sp>
      <p:sp>
        <p:nvSpPr>
          <p:cNvPr id="4" name="Zástupný symbol pro text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Upravte styly předlohy textu.</a:t>
            </a:r>
          </a:p>
        </p:txBody>
      </p:sp>
      <p:sp>
        <p:nvSpPr>
          <p:cNvPr id="5" name="Zástupný symbol pro obsah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datum 25"/>
          <p:cNvSpPr>
            <a:spLocks noGrp="1"/>
          </p:cNvSpPr>
          <p:nvPr>
            <p:ph type="dt" sz="half" idx="10"/>
          </p:nvPr>
        </p:nvSpPr>
        <p:spPr/>
        <p:txBody>
          <a:bodyPr rtlCol="0"/>
          <a:lstStyle/>
          <a:p>
            <a:fld id="{E3E6F12D-C76E-4046-90A7-9EF6C9A3B244}" type="datetimeFigureOut">
              <a:rPr lang="cs-CZ" smtClean="0"/>
              <a:t>6.5.2019</a:t>
            </a:fld>
            <a:endParaRPr lang="cs-CZ"/>
          </a:p>
        </p:txBody>
      </p:sp>
      <p:sp>
        <p:nvSpPr>
          <p:cNvPr id="27" name="Zástupný symbol pro číslo snímku 26"/>
          <p:cNvSpPr>
            <a:spLocks noGrp="1"/>
          </p:cNvSpPr>
          <p:nvPr>
            <p:ph type="sldNum" sz="quarter" idx="11"/>
          </p:nvPr>
        </p:nvSpPr>
        <p:spPr/>
        <p:txBody>
          <a:bodyPr rtlCol="0"/>
          <a:lstStyle/>
          <a:p>
            <a:fld id="{2D8D7B53-1995-49AC-8EB8-C3F620CE3FF4}" type="slidenum">
              <a:rPr lang="cs-CZ" smtClean="0"/>
              <a:t>‹#›</a:t>
            </a:fld>
            <a:endParaRPr lang="cs-CZ"/>
          </a:p>
        </p:txBody>
      </p:sp>
      <p:sp>
        <p:nvSpPr>
          <p:cNvPr id="28" name="Zástupný symbol pro zápatí 27"/>
          <p:cNvSpPr>
            <a:spLocks noGrp="1"/>
          </p:cNvSpPr>
          <p:nvPr>
            <p:ph type="ftr" sz="quarter" idx="12"/>
          </p:nvPr>
        </p:nvSpPr>
        <p:spPr/>
        <p:txBody>
          <a:bodyPr rtlCol="0"/>
          <a:lstStyle/>
          <a:p>
            <a:endParaRPr lang="cs-CZ"/>
          </a:p>
        </p:txBody>
      </p:sp>
    </p:spTree>
    <p:extLst>
      <p:ext uri="{BB962C8B-B14F-4D97-AF65-F5344CB8AC3E}">
        <p14:creationId xmlns:p14="http://schemas.microsoft.com/office/powerpoint/2010/main" val="100676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cs-CZ"/>
              <a:t>Kliknutím lze upravit styl.</a:t>
            </a:r>
            <a:endParaRPr kumimoji="0" lang="en-US"/>
          </a:p>
        </p:txBody>
      </p:sp>
      <p:sp>
        <p:nvSpPr>
          <p:cNvPr id="3" name="Zástupný symbol pro datum 2"/>
          <p:cNvSpPr>
            <a:spLocks noGrp="1"/>
          </p:cNvSpPr>
          <p:nvPr>
            <p:ph type="dt" sz="half" idx="10"/>
          </p:nvPr>
        </p:nvSpPr>
        <p:spPr>
          <a:xfrm>
            <a:off x="8778240" y="612648"/>
            <a:ext cx="1276352" cy="457200"/>
          </a:xfrm>
        </p:spPr>
        <p:txBody>
          <a:bodyPr/>
          <a:lstStyle/>
          <a:p>
            <a:fld id="{E3E6F12D-C76E-4046-90A7-9EF6C9A3B244}" type="datetimeFigureOut">
              <a:rPr lang="cs-CZ" smtClean="0"/>
              <a:t>6.5.2019</a:t>
            </a:fld>
            <a:endParaRPr lang="cs-CZ"/>
          </a:p>
        </p:txBody>
      </p:sp>
      <p:sp>
        <p:nvSpPr>
          <p:cNvPr id="4" name="Zástupný symbol pro zápatí 3"/>
          <p:cNvSpPr>
            <a:spLocks noGrp="1"/>
          </p:cNvSpPr>
          <p:nvPr>
            <p:ph type="ftr" sz="quarter" idx="11"/>
          </p:nvPr>
        </p:nvSpPr>
        <p:spPr>
          <a:xfrm>
            <a:off x="7010400" y="612648"/>
            <a:ext cx="1767840" cy="457200"/>
          </a:xfrm>
        </p:spPr>
        <p:txBody>
          <a:bodyPr/>
          <a:lstStyle/>
          <a:p>
            <a:endParaRPr lang="cs-CZ"/>
          </a:p>
        </p:txBody>
      </p:sp>
      <p:sp>
        <p:nvSpPr>
          <p:cNvPr id="5" name="Zástupný symbol pro číslo snímku 4"/>
          <p:cNvSpPr>
            <a:spLocks noGrp="1"/>
          </p:cNvSpPr>
          <p:nvPr>
            <p:ph type="sldNum" sz="quarter" idx="12"/>
          </p:nvPr>
        </p:nvSpPr>
        <p:spPr>
          <a:xfrm>
            <a:off x="10899648" y="2272"/>
            <a:ext cx="1016000" cy="365760"/>
          </a:xfrm>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176595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E6F12D-C76E-4046-90A7-9EF6C9A3B244}" type="datetimeFigureOut">
              <a:rPr lang="cs-CZ" smtClean="0"/>
              <a:t>6.5.2019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51527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137995" y="1101970"/>
            <a:ext cx="4511040" cy="877824"/>
          </a:xfrm>
        </p:spPr>
        <p:txBody>
          <a:bodyPr anchor="b"/>
          <a:lstStyle>
            <a:lvl1pPr algn="l">
              <a:buNone/>
              <a:defRPr sz="1800" b="1"/>
            </a:lvl1pPr>
          </a:lstStyle>
          <a:p>
            <a:r>
              <a:rPr kumimoji="0" lang="cs-CZ"/>
              <a:t>Kliknutím lze upravit styl.</a:t>
            </a:r>
            <a:endParaRPr kumimoji="0" lang="en-US"/>
          </a:p>
        </p:txBody>
      </p:sp>
      <p:sp>
        <p:nvSpPr>
          <p:cNvPr id="3" name="Zástupný symbol pro text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Upravte styly předlohy textu.</a:t>
            </a:r>
          </a:p>
        </p:txBody>
      </p:sp>
      <p:sp>
        <p:nvSpPr>
          <p:cNvPr id="4" name="Zástupný symbol pro obsah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Upravte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3E6F12D-C76E-4046-90A7-9EF6C9A3B244}" type="datetimeFigureOut">
              <a:rPr lang="cs-CZ" smtClean="0"/>
              <a:t>6.5.2019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132902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Upravte styly předlohy textu.</a:t>
            </a:r>
          </a:p>
        </p:txBody>
      </p:sp>
      <p:sp>
        <p:nvSpPr>
          <p:cNvPr id="5" name="Zástupný symbol pro datum 4"/>
          <p:cNvSpPr>
            <a:spLocks noGrp="1"/>
          </p:cNvSpPr>
          <p:nvPr>
            <p:ph type="dt" sz="half" idx="10"/>
          </p:nvPr>
        </p:nvSpPr>
        <p:spPr/>
        <p:txBody>
          <a:bodyPr/>
          <a:lstStyle/>
          <a:p>
            <a:fld id="{E3E6F12D-C76E-4046-90A7-9EF6C9A3B244}" type="datetimeFigureOut">
              <a:rPr lang="cs-CZ" smtClean="0"/>
              <a:t>6.5.2019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8D7B53-1995-49AC-8EB8-C3F620CE3FF4}" type="slidenum">
              <a:rPr lang="cs-CZ" smtClean="0"/>
              <a:t>‹#›</a:t>
            </a:fld>
            <a:endParaRPr lang="cs-CZ"/>
          </a:p>
        </p:txBody>
      </p:sp>
    </p:spTree>
    <p:extLst>
      <p:ext uri="{BB962C8B-B14F-4D97-AF65-F5344CB8AC3E}">
        <p14:creationId xmlns:p14="http://schemas.microsoft.com/office/powerpoint/2010/main" val="113254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Obdélník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Obdélník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Obdélník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Obdélník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Zaoblený obdélník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Zaoblený obdélník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Obdélník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Obdélník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Obdélník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Obdélník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Obdélník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Obdélník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Zástupný symbol pro nadpis 21"/>
          <p:cNvSpPr>
            <a:spLocks noGrp="1"/>
          </p:cNvSpPr>
          <p:nvPr>
            <p:ph type="title"/>
          </p:nvPr>
        </p:nvSpPr>
        <p:spPr>
          <a:xfrm>
            <a:off x="609600" y="1143000"/>
            <a:ext cx="10972800" cy="1066800"/>
          </a:xfrm>
          <a:prstGeom prst="rect">
            <a:avLst/>
          </a:prstGeom>
        </p:spPr>
        <p:txBody>
          <a:bodyPr vert="horz" anchor="ctr">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3E6F12D-C76E-4046-90A7-9EF6C9A3B244}" type="datetimeFigureOut">
              <a:rPr lang="cs-CZ" smtClean="0"/>
              <a:t>6.5.2019</a:t>
            </a:fld>
            <a:endParaRPr lang="cs-CZ"/>
          </a:p>
        </p:txBody>
      </p:sp>
      <p:sp>
        <p:nvSpPr>
          <p:cNvPr id="3" name="Zástupný symbol pro zápatí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D8D7B53-1995-49AC-8EB8-C3F620CE3FF4}" type="slidenum">
              <a:rPr lang="cs-CZ" smtClean="0"/>
              <a:t>‹#›</a:t>
            </a:fld>
            <a:endParaRPr lang="cs-CZ"/>
          </a:p>
        </p:txBody>
      </p:sp>
    </p:spTree>
    <p:extLst>
      <p:ext uri="{BB962C8B-B14F-4D97-AF65-F5344CB8AC3E}">
        <p14:creationId xmlns:p14="http://schemas.microsoft.com/office/powerpoint/2010/main" val="150627371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akladatelstvidh.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Specifické poruchy učení </a:t>
            </a:r>
            <a:br>
              <a:rPr lang="cs-CZ" dirty="0" smtClean="0"/>
            </a:br>
            <a:r>
              <a:rPr lang="cs-CZ" sz="3200" dirty="0" smtClean="0"/>
              <a:t>diagnostika a (psychologická) intervence</a:t>
            </a:r>
            <a:endParaRPr lang="cs-CZ" sz="3200" dirty="0"/>
          </a:p>
        </p:txBody>
      </p:sp>
      <p:sp>
        <p:nvSpPr>
          <p:cNvPr id="3" name="Podnadpis 2"/>
          <p:cNvSpPr>
            <a:spLocks noGrp="1"/>
          </p:cNvSpPr>
          <p:nvPr>
            <p:ph type="subTitle" idx="1"/>
          </p:nvPr>
        </p:nvSpPr>
        <p:spPr/>
        <p:txBody>
          <a:bodyPr>
            <a:normAutofit/>
          </a:bodyPr>
          <a:lstStyle/>
          <a:p>
            <a:endParaRPr lang="cs-CZ" dirty="0"/>
          </a:p>
          <a:p>
            <a:endParaRPr lang="cs-CZ" dirty="0"/>
          </a:p>
          <a:p>
            <a:r>
              <a:rPr lang="cs-CZ" sz="2000" dirty="0" smtClean="0"/>
              <a:t>Mgr</a:t>
            </a:r>
            <a:r>
              <a:rPr lang="cs-CZ" sz="2000" dirty="0"/>
              <a:t>. David Macek</a:t>
            </a:r>
          </a:p>
        </p:txBody>
      </p:sp>
    </p:spTree>
    <p:extLst>
      <p:ext uri="{BB962C8B-B14F-4D97-AF65-F5344CB8AC3E}">
        <p14:creationId xmlns:p14="http://schemas.microsoft.com/office/powerpoint/2010/main" val="50357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SPU na budoucnost - Kariérní poradenství</a:t>
            </a:r>
          </a:p>
        </p:txBody>
      </p:sp>
      <p:sp>
        <p:nvSpPr>
          <p:cNvPr id="3" name="Zástupný symbol pro obsah 2"/>
          <p:cNvSpPr>
            <a:spLocks noGrp="1"/>
          </p:cNvSpPr>
          <p:nvPr>
            <p:ph idx="1"/>
          </p:nvPr>
        </p:nvSpPr>
        <p:spPr/>
        <p:txBody>
          <a:bodyPr>
            <a:normAutofit fontScale="70000" lnSpcReduction="20000"/>
          </a:bodyPr>
          <a:lstStyle/>
          <a:p>
            <a:pPr lvl="0"/>
            <a:r>
              <a:rPr lang="cs-CZ" dirty="0"/>
              <a:t>Od roku 2000/2001 </a:t>
            </a:r>
            <a:r>
              <a:rPr lang="cs-CZ" dirty="0" smtClean="0"/>
              <a:t>je na </a:t>
            </a:r>
            <a:r>
              <a:rPr lang="cs-CZ" dirty="0"/>
              <a:t>na všech školách povinná Výchova k volbě povolání</a:t>
            </a:r>
          </a:p>
          <a:p>
            <a:endParaRPr lang="cs-CZ" dirty="0"/>
          </a:p>
          <a:p>
            <a:r>
              <a:rPr lang="cs-CZ" dirty="0"/>
              <a:t>Volba budoucího směřování jako jeden z mezníků v tomto období</a:t>
            </a:r>
          </a:p>
          <a:p>
            <a:endParaRPr lang="cs-CZ" dirty="0"/>
          </a:p>
          <a:p>
            <a:r>
              <a:rPr lang="cs-CZ" dirty="0"/>
              <a:t>Specifické poruchy učení samy o sobe nejsou překážkou ve studiu.</a:t>
            </a:r>
          </a:p>
          <a:p>
            <a:endParaRPr lang="cs-CZ" dirty="0"/>
          </a:p>
          <a:p>
            <a:r>
              <a:rPr lang="cs-CZ" dirty="0"/>
              <a:t>Mnohem více hrají v tomto období jiné </a:t>
            </a:r>
            <a:r>
              <a:rPr lang="cs-CZ" u="sng" dirty="0"/>
              <a:t>související faktory </a:t>
            </a:r>
            <a:r>
              <a:rPr lang="cs-CZ" dirty="0" smtClean="0"/>
              <a:t>jako právě školní </a:t>
            </a:r>
            <a:r>
              <a:rPr lang="cs-CZ" dirty="0"/>
              <a:t>sebepojetí, </a:t>
            </a:r>
            <a:r>
              <a:rPr lang="cs-CZ" dirty="0" smtClean="0"/>
              <a:t>motivace, znalost </a:t>
            </a:r>
            <a:r>
              <a:rPr lang="cs-CZ" dirty="0"/>
              <a:t>silných a slabých </a:t>
            </a:r>
            <a:r>
              <a:rPr lang="cs-CZ" dirty="0" smtClean="0"/>
              <a:t>stránek… a také </a:t>
            </a:r>
            <a:r>
              <a:rPr lang="cs-CZ" dirty="0"/>
              <a:t>schopnost </a:t>
            </a:r>
            <a:r>
              <a:rPr lang="cs-CZ" dirty="0" smtClean="0"/>
              <a:t>učení (informační zisk z textu).</a:t>
            </a:r>
            <a:endParaRPr lang="cs-CZ" dirty="0"/>
          </a:p>
          <a:p>
            <a:endParaRPr lang="cs-CZ" dirty="0"/>
          </a:p>
          <a:p>
            <a:r>
              <a:rPr lang="cs-CZ" dirty="0"/>
              <a:t>Důležitá je správná diagnostika schopností, analýza prostředí a kontextu (ne všechny školy jsou zvyklé/ochotné se žáky s SPU pracovat a ne všechny to umí)</a:t>
            </a:r>
          </a:p>
          <a:p>
            <a:endParaRPr lang="cs-CZ" dirty="0"/>
          </a:p>
          <a:p>
            <a:r>
              <a:rPr lang="cs-CZ" dirty="0"/>
              <a:t>Pro odborného pracovníka </a:t>
            </a:r>
            <a:r>
              <a:rPr lang="cs-CZ" dirty="0" smtClean="0"/>
              <a:t>je proto </a:t>
            </a:r>
            <a:r>
              <a:rPr lang="cs-CZ" dirty="0"/>
              <a:t>klíčová znalost středních škol a jejich způsobu práce se žáky s SPU.</a:t>
            </a:r>
          </a:p>
          <a:p>
            <a:endParaRPr lang="cs-CZ" dirty="0"/>
          </a:p>
          <a:p>
            <a:endParaRPr lang="cs-CZ" dirty="0"/>
          </a:p>
          <a:p>
            <a:endParaRPr lang="cs-CZ" dirty="0"/>
          </a:p>
        </p:txBody>
      </p:sp>
    </p:spTree>
    <p:extLst>
      <p:ext uri="{BB962C8B-B14F-4D97-AF65-F5344CB8AC3E}">
        <p14:creationId xmlns:p14="http://schemas.microsoft.com/office/powerpoint/2010/main" val="142126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2376E-B4FC-49C5-BA9D-9AB2F2CBAA87}"/>
              </a:ext>
            </a:extLst>
          </p:cNvPr>
          <p:cNvSpPr>
            <a:spLocks noGrp="1"/>
          </p:cNvSpPr>
          <p:nvPr>
            <p:ph type="title"/>
          </p:nvPr>
        </p:nvSpPr>
        <p:spPr/>
        <p:txBody>
          <a:bodyPr/>
          <a:lstStyle/>
          <a:p>
            <a:pPr algn="ctr"/>
            <a:r>
              <a:rPr lang="cs-CZ" dirty="0" smtClean="0"/>
              <a:t>SPU v dospělosti</a:t>
            </a:r>
            <a:endParaRPr lang="cs-CZ" dirty="0"/>
          </a:p>
        </p:txBody>
      </p:sp>
      <p:sp>
        <p:nvSpPr>
          <p:cNvPr id="3" name="Zástupný symbol pro obsah 2">
            <a:extLst>
              <a:ext uri="{FF2B5EF4-FFF2-40B4-BE49-F238E27FC236}">
                <a16:creationId xmlns:a16="http://schemas.microsoft.com/office/drawing/2014/main" id="{CF088B02-35BD-4375-808F-3AC3A480BF75}"/>
              </a:ext>
            </a:extLst>
          </p:cNvPr>
          <p:cNvSpPr>
            <a:spLocks noGrp="1"/>
          </p:cNvSpPr>
          <p:nvPr>
            <p:ph idx="1"/>
          </p:nvPr>
        </p:nvSpPr>
        <p:spPr/>
        <p:txBody>
          <a:bodyPr>
            <a:normAutofit fontScale="85000" lnSpcReduction="20000"/>
          </a:bodyPr>
          <a:lstStyle/>
          <a:p>
            <a:r>
              <a:rPr lang="cs-CZ" u="sng" dirty="0" smtClean="0"/>
              <a:t>Některé z možných důsledky </a:t>
            </a:r>
            <a:r>
              <a:rPr lang="cs-CZ" u="sng" dirty="0"/>
              <a:t>do dalšího vzdělávání i běžného života</a:t>
            </a:r>
          </a:p>
          <a:p>
            <a:endParaRPr lang="cs-CZ" dirty="0"/>
          </a:p>
          <a:p>
            <a:r>
              <a:rPr lang="cs-CZ" dirty="0" smtClean="0"/>
              <a:t>Obtíže s učením se cizím jazykům </a:t>
            </a:r>
            <a:r>
              <a:rPr lang="cs-CZ" dirty="0"/>
              <a:t>(neschopnost učení se mluvenému slovu, nebo naopak fonetickému přepisu), obtíže s krátkodobou pamětí, vědomá práce s pořadím. Organizovanost. </a:t>
            </a:r>
            <a:r>
              <a:rPr lang="cs-CZ" dirty="0" smtClean="0"/>
              <a:t>Ztížená koordinace oko - </a:t>
            </a:r>
            <a:r>
              <a:rPr lang="cs-CZ" dirty="0"/>
              <a:t>ruka.</a:t>
            </a:r>
          </a:p>
          <a:p>
            <a:endParaRPr lang="cs-CZ" dirty="0"/>
          </a:p>
          <a:p>
            <a:r>
              <a:rPr lang="cs-CZ" dirty="0"/>
              <a:t>Co se čtení týká, dospělí jedinci s dyslexií jsou například schopni číst plynule. Čtou ale pomaleji a s větší námahou k porozumění – rychleji je četba unaví.</a:t>
            </a:r>
          </a:p>
          <a:p>
            <a:endParaRPr lang="cs-CZ" dirty="0"/>
          </a:p>
          <a:p>
            <a:pPr marL="109728" indent="0" algn="ctr">
              <a:buNone/>
            </a:pPr>
            <a:r>
              <a:rPr lang="cs-CZ" i="1" dirty="0" smtClean="0"/>
              <a:t>„Výkon </a:t>
            </a:r>
            <a:r>
              <a:rPr lang="cs-CZ" i="1" dirty="0"/>
              <a:t>a sebepojetí korelují více než výkon a </a:t>
            </a:r>
            <a:r>
              <a:rPr lang="cs-CZ" i="1" dirty="0" smtClean="0"/>
              <a:t>inteligence“</a:t>
            </a:r>
          </a:p>
          <a:p>
            <a:pPr marL="109728" indent="0" algn="ctr">
              <a:buNone/>
            </a:pPr>
            <a:r>
              <a:rPr lang="cs-CZ" i="1" dirty="0" smtClean="0"/>
              <a:t> </a:t>
            </a:r>
            <a:endParaRPr lang="cs-CZ" i="1" dirty="0"/>
          </a:p>
          <a:p>
            <a:pPr marL="109728" indent="0" algn="ctr">
              <a:buNone/>
            </a:pPr>
            <a:r>
              <a:rPr lang="cs-CZ" dirty="0"/>
              <a:t>(Matějček, Vágnerová, 2006)</a:t>
            </a:r>
          </a:p>
          <a:p>
            <a:endParaRPr lang="cs-CZ" dirty="0"/>
          </a:p>
        </p:txBody>
      </p:sp>
    </p:spTree>
    <p:extLst>
      <p:ext uri="{BB962C8B-B14F-4D97-AF65-F5344CB8AC3E}">
        <p14:creationId xmlns:p14="http://schemas.microsoft.com/office/powerpoint/2010/main" val="109591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B684D-39A6-45D3-BC40-9F6C1DD3FCD4}"/>
              </a:ext>
            </a:extLst>
          </p:cNvPr>
          <p:cNvSpPr>
            <a:spLocks noGrp="1"/>
          </p:cNvSpPr>
          <p:nvPr>
            <p:ph type="title"/>
          </p:nvPr>
        </p:nvSpPr>
        <p:spPr/>
        <p:txBody>
          <a:bodyPr/>
          <a:lstStyle/>
          <a:p>
            <a:pPr algn="ctr"/>
            <a:r>
              <a:rPr lang="cs-CZ" dirty="0"/>
              <a:t>Legislativní ukotvení práce se žáky s SPU</a:t>
            </a:r>
          </a:p>
        </p:txBody>
      </p:sp>
      <p:sp>
        <p:nvSpPr>
          <p:cNvPr id="3" name="Zástupný symbol pro obsah 2">
            <a:extLst>
              <a:ext uri="{FF2B5EF4-FFF2-40B4-BE49-F238E27FC236}">
                <a16:creationId xmlns:a16="http://schemas.microsoft.com/office/drawing/2014/main" id="{8ECD62A6-A81A-4BD8-A58C-7189009B7490}"/>
              </a:ext>
            </a:extLst>
          </p:cNvPr>
          <p:cNvSpPr>
            <a:spLocks noGrp="1"/>
          </p:cNvSpPr>
          <p:nvPr>
            <p:ph idx="1"/>
          </p:nvPr>
        </p:nvSpPr>
        <p:spPr/>
        <p:txBody>
          <a:bodyPr>
            <a:normAutofit fontScale="85000" lnSpcReduction="20000"/>
          </a:bodyPr>
          <a:lstStyle/>
          <a:p>
            <a:pPr algn="ctr"/>
            <a:r>
              <a:rPr lang="cs-CZ" dirty="0"/>
              <a:t>Od roku 2004 u nás započala „Kurikulární reforma“ – základní stavební kámen dnešního vzdělávacího systému</a:t>
            </a:r>
          </a:p>
          <a:p>
            <a:endParaRPr lang="cs-CZ" dirty="0"/>
          </a:p>
          <a:p>
            <a:r>
              <a:rPr lang="cs-CZ" u="sng" dirty="0"/>
              <a:t>Rozdíl oproti předchozí koncepci:</a:t>
            </a:r>
          </a:p>
          <a:p>
            <a:endParaRPr lang="cs-CZ" dirty="0"/>
          </a:p>
          <a:p>
            <a:r>
              <a:rPr lang="cs-CZ" dirty="0"/>
              <a:t>Větší autonomie škol</a:t>
            </a:r>
          </a:p>
          <a:p>
            <a:r>
              <a:rPr lang="cs-CZ" dirty="0"/>
              <a:t>Humanistický přístup</a:t>
            </a:r>
          </a:p>
          <a:p>
            <a:r>
              <a:rPr lang="cs-CZ" dirty="0"/>
              <a:t>Psychologická analýza problémových výukových situací</a:t>
            </a:r>
          </a:p>
          <a:p>
            <a:r>
              <a:rPr lang="cs-CZ" dirty="0"/>
              <a:t>Vyváženost poznávacího a osobnostního rozvoje žáka</a:t>
            </a:r>
          </a:p>
          <a:p>
            <a:endParaRPr lang="cs-CZ" dirty="0"/>
          </a:p>
          <a:p>
            <a:pPr algn="ctr"/>
            <a:r>
              <a:rPr lang="cs-CZ" dirty="0"/>
              <a:t>Základním dokumentem tzv. Bílá kniha</a:t>
            </a:r>
          </a:p>
          <a:p>
            <a:endParaRPr lang="cs-CZ" dirty="0"/>
          </a:p>
          <a:p>
            <a:r>
              <a:rPr lang="cs-CZ" sz="1700" dirty="0"/>
              <a:t>(Kosíková, 2011)</a:t>
            </a:r>
          </a:p>
          <a:p>
            <a:pPr marL="109728" indent="0">
              <a:buNone/>
            </a:pPr>
            <a:endParaRPr lang="cs-CZ" dirty="0"/>
          </a:p>
        </p:txBody>
      </p:sp>
    </p:spTree>
    <p:extLst>
      <p:ext uri="{BB962C8B-B14F-4D97-AF65-F5344CB8AC3E}">
        <p14:creationId xmlns:p14="http://schemas.microsoft.com/office/powerpoint/2010/main" val="287197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07295-2804-49C6-B69B-B4FCA5B61501}"/>
              </a:ext>
            </a:extLst>
          </p:cNvPr>
          <p:cNvSpPr>
            <a:spLocks noGrp="1"/>
          </p:cNvSpPr>
          <p:nvPr>
            <p:ph type="title"/>
          </p:nvPr>
        </p:nvSpPr>
        <p:spPr>
          <a:xfrm>
            <a:off x="444617" y="1143000"/>
            <a:ext cx="11400637" cy="1066800"/>
          </a:xfrm>
        </p:spPr>
        <p:txBody>
          <a:bodyPr>
            <a:normAutofit fontScale="90000"/>
          </a:bodyPr>
          <a:lstStyle/>
          <a:p>
            <a:pPr algn="ctr"/>
            <a:r>
              <a:rPr lang="cs-CZ" dirty="0"/>
              <a:t>Školský zákon 561/2004 sb. a vyhláška č.27/2016 sb. (platné znění ze dne 1.9.2017)</a:t>
            </a:r>
            <a:br>
              <a:rPr lang="cs-CZ" dirty="0"/>
            </a:br>
            <a:endParaRPr lang="cs-CZ" dirty="0"/>
          </a:p>
        </p:txBody>
      </p:sp>
      <p:sp>
        <p:nvSpPr>
          <p:cNvPr id="3" name="Zástupný symbol pro obsah 2">
            <a:extLst>
              <a:ext uri="{FF2B5EF4-FFF2-40B4-BE49-F238E27FC236}">
                <a16:creationId xmlns:a16="http://schemas.microsoft.com/office/drawing/2014/main" id="{EC4B48D0-EA9A-40FF-B26C-F4BF9557CD52}"/>
              </a:ext>
            </a:extLst>
          </p:cNvPr>
          <p:cNvSpPr>
            <a:spLocks noGrp="1"/>
          </p:cNvSpPr>
          <p:nvPr>
            <p:ph idx="1"/>
          </p:nvPr>
        </p:nvSpPr>
        <p:spPr/>
        <p:txBody>
          <a:bodyPr>
            <a:normAutofit fontScale="55000" lnSpcReduction="20000"/>
          </a:bodyPr>
          <a:lstStyle/>
          <a:p>
            <a:r>
              <a:rPr lang="cs-CZ" dirty="0"/>
              <a:t>§ 16 - Vzdělávání dětí, žáků a studentů se speciálními vzdělávacími potřebami a dětí, žáků a studentů nadaných</a:t>
            </a:r>
          </a:p>
          <a:p>
            <a:endParaRPr lang="cs-CZ" dirty="0"/>
          </a:p>
          <a:p>
            <a:endParaRPr lang="cs-CZ" dirty="0"/>
          </a:p>
          <a:p>
            <a:r>
              <a:rPr lang="cs-CZ" dirty="0"/>
              <a:t>Podpůrná opatření spočívají v: </a:t>
            </a:r>
          </a:p>
          <a:p>
            <a:r>
              <a:rPr lang="cs-CZ" dirty="0"/>
              <a:t>a) poradenské pomoci školy a školského poradenského zařízení,</a:t>
            </a:r>
          </a:p>
          <a:p>
            <a:r>
              <a:rPr lang="cs-CZ" dirty="0"/>
              <a:t>b) úpravě organizace, obsahu, hodnocení, forem a metod vzdělávání, včetně zabezpečení výuky předmětů speciálně pedagogické péče a včetně prodloužení délky středního nebo vyššího odborného vzdělávání až o dva roky,</a:t>
            </a:r>
          </a:p>
          <a:p>
            <a:r>
              <a:rPr lang="cs-CZ" dirty="0"/>
              <a:t>c) úpravě podmínek přijímání ke vzdělávání a ukončování vzdělávání,</a:t>
            </a:r>
          </a:p>
          <a:p>
            <a:r>
              <a:rPr lang="cs-CZ" dirty="0"/>
              <a:t>d) použití kompenzačních pomůcek, speciálních učebnic a speciálních učebních pomůcek</a:t>
            </a:r>
          </a:p>
          <a:p>
            <a:r>
              <a:rPr lang="cs-CZ" dirty="0"/>
              <a:t>e) úpravě očekávaných výstupů vzdělávání v mezích stanovených rámcovými vzdělávacími programy a akreditovanými vzdělávacími programy,</a:t>
            </a:r>
          </a:p>
          <a:p>
            <a:r>
              <a:rPr lang="cs-CZ" dirty="0"/>
              <a:t>f) vzdělávání podle individuálního vzdělávacího plánu,</a:t>
            </a:r>
          </a:p>
          <a:p>
            <a:r>
              <a:rPr lang="cs-CZ" dirty="0"/>
              <a:t>g) využití asistenta pedagoga,</a:t>
            </a:r>
          </a:p>
          <a:p>
            <a:r>
              <a:rPr lang="cs-CZ" dirty="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endParaRPr lang="cs-CZ" dirty="0"/>
          </a:p>
          <a:p>
            <a:r>
              <a:rPr lang="cs-CZ" dirty="0"/>
              <a:t>Podpůrná opatření pro tyto žáky se člení do pěti stupňů podpory podle organizační, časové a finanční náročnosti.</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5294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Diagnostika SPU</a:t>
            </a:r>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dirty="0"/>
          </a:p>
          <a:p>
            <a:r>
              <a:rPr lang="cs-CZ" u="sng" dirty="0"/>
              <a:t>SPU</a:t>
            </a:r>
            <a:r>
              <a:rPr lang="cs-CZ" dirty="0"/>
              <a:t> - Dyslexie, dysortografie, dysgrafie, dyskalkulie</a:t>
            </a:r>
          </a:p>
          <a:p>
            <a:endParaRPr lang="cs-CZ" dirty="0"/>
          </a:p>
          <a:p>
            <a:r>
              <a:rPr lang="cs-CZ" dirty="0"/>
              <a:t>Výukové obtíže může způsobovat např. ale i porucha pozornosti (ADHD, ADD, </a:t>
            </a:r>
            <a:r>
              <a:rPr lang="cs-CZ" dirty="0" err="1"/>
              <a:t>hypoaktivní</a:t>
            </a:r>
            <a:r>
              <a:rPr lang="cs-CZ" dirty="0"/>
              <a:t> forma), mentální retardace, dále např. zrakové nebo sluchové postižení, autistické rysy, jiná zdravotní omezení (epilepsie), …</a:t>
            </a:r>
          </a:p>
          <a:p>
            <a:endParaRPr lang="cs-CZ" u="sng" dirty="0"/>
          </a:p>
          <a:p>
            <a:r>
              <a:rPr lang="cs-CZ" dirty="0"/>
              <a:t>Krizové životní situace, nedostatečně podnětné prostředí, zátěžové rodinné prostředí, …</a:t>
            </a:r>
          </a:p>
          <a:p>
            <a:endParaRPr lang="cs-CZ" dirty="0"/>
          </a:p>
          <a:p>
            <a:pPr algn="ctr"/>
            <a:r>
              <a:rPr lang="cs-CZ" u="sng" dirty="0"/>
              <a:t>Z toho vyplývá důležitost </a:t>
            </a:r>
            <a:r>
              <a:rPr lang="cs-CZ" b="1" u="sng" dirty="0"/>
              <a:t>diferenciální diagnostiky</a:t>
            </a:r>
          </a:p>
          <a:p>
            <a:endParaRPr lang="cs-CZ" dirty="0"/>
          </a:p>
        </p:txBody>
      </p:sp>
    </p:spTree>
    <p:extLst>
      <p:ext uri="{BB962C8B-B14F-4D97-AF65-F5344CB8AC3E}">
        <p14:creationId xmlns:p14="http://schemas.microsoft.com/office/powerpoint/2010/main" val="4979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1. Krok – identifikace a popis obtíží</a:t>
            </a:r>
          </a:p>
        </p:txBody>
      </p:sp>
      <p:sp>
        <p:nvSpPr>
          <p:cNvPr id="3" name="Zástupný symbol pro obsah 2"/>
          <p:cNvSpPr>
            <a:spLocks noGrp="1"/>
          </p:cNvSpPr>
          <p:nvPr>
            <p:ph idx="1"/>
          </p:nvPr>
        </p:nvSpPr>
        <p:spPr/>
        <p:txBody>
          <a:bodyPr>
            <a:normAutofit fontScale="92500"/>
          </a:bodyPr>
          <a:lstStyle/>
          <a:p>
            <a:r>
              <a:rPr lang="cs-CZ" dirty="0"/>
              <a:t>Klíčové informace se dozvíme z </a:t>
            </a:r>
            <a:r>
              <a:rPr lang="cs-CZ" u="sng" dirty="0"/>
              <a:t>anamnézy</a:t>
            </a:r>
          </a:p>
          <a:p>
            <a:endParaRPr lang="cs-CZ" dirty="0"/>
          </a:p>
          <a:p>
            <a:r>
              <a:rPr lang="cs-CZ" dirty="0"/>
              <a:t>Dále informace z rozhovoru s rodiči, učiteli, tedy z tzv. </a:t>
            </a:r>
            <a:r>
              <a:rPr lang="cs-CZ" u="sng" dirty="0"/>
              <a:t>nepřímých zdrojů</a:t>
            </a:r>
            <a:r>
              <a:rPr lang="cs-CZ" dirty="0"/>
              <a:t>.</a:t>
            </a:r>
          </a:p>
          <a:p>
            <a:endParaRPr lang="cs-CZ" dirty="0"/>
          </a:p>
          <a:p>
            <a:r>
              <a:rPr lang="cs-CZ" dirty="0"/>
              <a:t>Neméně podstatný je pak rozhovor se samotným žákem – </a:t>
            </a:r>
            <a:r>
              <a:rPr lang="cs-CZ" u="sng" dirty="0"/>
              <a:t>přímý zdroj.</a:t>
            </a:r>
          </a:p>
          <a:p>
            <a:endParaRPr lang="cs-CZ" u="sng" dirty="0"/>
          </a:p>
          <a:p>
            <a:r>
              <a:rPr lang="cs-CZ" dirty="0" smtClean="0"/>
              <a:t>Pro připomenutí --Diagnóza </a:t>
            </a:r>
            <a:r>
              <a:rPr lang="cs-CZ" dirty="0"/>
              <a:t>SPU se standardně </a:t>
            </a:r>
            <a:r>
              <a:rPr lang="cs-CZ" dirty="0" smtClean="0"/>
              <a:t>dává </a:t>
            </a:r>
            <a:r>
              <a:rPr lang="cs-CZ" dirty="0"/>
              <a:t>až ve školním období </a:t>
            </a:r>
            <a:r>
              <a:rPr lang="cs-CZ" dirty="0" smtClean="0"/>
              <a:t>(dříve má smysl pouze rozpoznat potencialitu rozvoje)</a:t>
            </a:r>
            <a:endParaRPr lang="cs-CZ" dirty="0">
              <a:sym typeface="Wingdings" panose="05000000000000000000" pitchFamily="2" charset="2"/>
            </a:endParaRPr>
          </a:p>
          <a:p>
            <a:endParaRPr lang="cs-CZ" u="sng" dirty="0"/>
          </a:p>
        </p:txBody>
      </p:sp>
    </p:spTree>
    <p:extLst>
      <p:ext uri="{BB962C8B-B14F-4D97-AF65-F5344CB8AC3E}">
        <p14:creationId xmlns:p14="http://schemas.microsoft.com/office/powerpoint/2010/main" val="50984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2. Krok – test intelektu</a:t>
            </a:r>
          </a:p>
        </p:txBody>
      </p:sp>
      <p:sp>
        <p:nvSpPr>
          <p:cNvPr id="3" name="Zástupný symbol pro obsah 2"/>
          <p:cNvSpPr>
            <a:spLocks noGrp="1"/>
          </p:cNvSpPr>
          <p:nvPr>
            <p:ph idx="1"/>
          </p:nvPr>
        </p:nvSpPr>
        <p:spPr/>
        <p:txBody>
          <a:bodyPr>
            <a:normAutofit fontScale="55000" lnSpcReduction="20000"/>
          </a:bodyPr>
          <a:lstStyle/>
          <a:p>
            <a:r>
              <a:rPr lang="cs-CZ" b="1" u="sng" dirty="0"/>
              <a:t>Testy založené na teorií multifaktoriálního pojetí intelektu:</a:t>
            </a:r>
          </a:p>
          <a:p>
            <a:endParaRPr lang="cs-CZ" b="1" u="sng" dirty="0"/>
          </a:p>
          <a:p>
            <a:r>
              <a:rPr lang="en-US" b="1" dirty="0"/>
              <a:t>Woodcock–Johnson Tests of Cognitive Abilities</a:t>
            </a:r>
            <a:r>
              <a:rPr lang="cs-CZ" b="1" dirty="0"/>
              <a:t> (WJIE)</a:t>
            </a:r>
            <a:r>
              <a:rPr lang="cs-CZ" dirty="0"/>
              <a:t> – do češtiny převedena II. Edice</a:t>
            </a:r>
          </a:p>
          <a:p>
            <a:r>
              <a:rPr lang="cs-CZ" b="1" dirty="0" err="1"/>
              <a:t>Wechsler</a:t>
            </a:r>
            <a:r>
              <a:rPr lang="cs-CZ" b="1" dirty="0"/>
              <a:t> </a:t>
            </a:r>
            <a:r>
              <a:rPr lang="cs-CZ" b="1" dirty="0" err="1"/>
              <a:t>Intelligence</a:t>
            </a:r>
            <a:r>
              <a:rPr lang="cs-CZ" b="1" dirty="0"/>
              <a:t> </a:t>
            </a:r>
            <a:r>
              <a:rPr lang="cs-CZ" b="1" dirty="0" err="1"/>
              <a:t>Scale</a:t>
            </a:r>
            <a:r>
              <a:rPr lang="cs-CZ" b="1" dirty="0"/>
              <a:t> </a:t>
            </a:r>
            <a:r>
              <a:rPr lang="cs-CZ" b="1" dirty="0" err="1"/>
              <a:t>for</a:t>
            </a:r>
            <a:r>
              <a:rPr lang="cs-CZ" b="1" dirty="0"/>
              <a:t> </a:t>
            </a:r>
            <a:r>
              <a:rPr lang="cs-CZ" b="1" dirty="0" err="1"/>
              <a:t>Children</a:t>
            </a:r>
            <a:r>
              <a:rPr lang="cs-CZ" b="1" dirty="0"/>
              <a:t> (WISC III)</a:t>
            </a:r>
          </a:p>
          <a:p>
            <a:r>
              <a:rPr lang="cs-CZ" b="1" dirty="0" err="1"/>
              <a:t>The</a:t>
            </a:r>
            <a:r>
              <a:rPr lang="cs-CZ" b="1" dirty="0"/>
              <a:t> </a:t>
            </a:r>
            <a:r>
              <a:rPr lang="cs-CZ" b="1" dirty="0" err="1"/>
              <a:t>Intelligence</a:t>
            </a:r>
            <a:r>
              <a:rPr lang="cs-CZ" b="1" dirty="0"/>
              <a:t> and Development </a:t>
            </a:r>
            <a:r>
              <a:rPr lang="cs-CZ" b="1" dirty="0" err="1"/>
              <a:t>Scales</a:t>
            </a:r>
            <a:r>
              <a:rPr lang="cs-CZ" b="1" dirty="0"/>
              <a:t> (IDS)</a:t>
            </a:r>
            <a:r>
              <a:rPr lang="cs-CZ" dirty="0"/>
              <a:t> – v češtině od roku 2013, věkové rozmezí 5-11 let</a:t>
            </a:r>
          </a:p>
          <a:p>
            <a:r>
              <a:rPr lang="cs-CZ" b="1" dirty="0" err="1"/>
              <a:t>Intelligence</a:t>
            </a:r>
            <a:r>
              <a:rPr lang="cs-CZ" b="1" dirty="0"/>
              <a:t> </a:t>
            </a:r>
            <a:r>
              <a:rPr lang="cs-CZ" b="1" dirty="0" err="1"/>
              <a:t>Structure</a:t>
            </a:r>
            <a:r>
              <a:rPr lang="cs-CZ" b="1" dirty="0"/>
              <a:t> Test (IST-2000)</a:t>
            </a:r>
          </a:p>
          <a:p>
            <a:r>
              <a:rPr lang="cs-CZ" dirty="0"/>
              <a:t> </a:t>
            </a:r>
          </a:p>
          <a:p>
            <a:r>
              <a:rPr lang="cs-CZ" dirty="0"/>
              <a:t>Důležitost přesného dodržení instrukcí administrace  - validita výsledku</a:t>
            </a:r>
          </a:p>
          <a:p>
            <a:endParaRPr lang="cs-CZ" dirty="0"/>
          </a:p>
          <a:p>
            <a:r>
              <a:rPr lang="cs-CZ" dirty="0"/>
              <a:t>IQ je relativní </a:t>
            </a:r>
            <a:r>
              <a:rPr lang="cs-CZ" dirty="0">
                <a:sym typeface="Wingdings" panose="05000000000000000000" pitchFamily="2" charset="2"/>
              </a:rPr>
              <a:t> (důležitost odchylky)</a:t>
            </a:r>
          </a:p>
          <a:p>
            <a:endParaRPr lang="cs-CZ" dirty="0">
              <a:sym typeface="Wingdings" panose="05000000000000000000" pitchFamily="2" charset="2"/>
            </a:endParaRPr>
          </a:p>
          <a:p>
            <a:r>
              <a:rPr lang="cs-CZ" dirty="0">
                <a:sym typeface="Wingdings" panose="05000000000000000000" pitchFamily="2" charset="2"/>
              </a:rPr>
              <a:t>(Nejen) při diagnostice SPU </a:t>
            </a:r>
            <a:r>
              <a:rPr lang="cs-CZ" u="sng" dirty="0">
                <a:sym typeface="Wingdings" panose="05000000000000000000" pitchFamily="2" charset="2"/>
              </a:rPr>
              <a:t>j</a:t>
            </a:r>
            <a:r>
              <a:rPr lang="cs-CZ" dirty="0">
                <a:sym typeface="Wingdings" panose="05000000000000000000" pitchFamily="2" charset="2"/>
              </a:rPr>
              <a:t>e více než celková hodnota IQ důležitá </a:t>
            </a:r>
            <a:r>
              <a:rPr lang="cs-CZ" u="sng" dirty="0">
                <a:sym typeface="Wingdings" panose="05000000000000000000" pitchFamily="2" charset="2"/>
              </a:rPr>
              <a:t>podoba profilu intelektových schopností:</a:t>
            </a:r>
          </a:p>
          <a:p>
            <a:r>
              <a:rPr lang="cs-CZ" dirty="0">
                <a:sym typeface="Wingdings" panose="05000000000000000000" pitchFamily="2" charset="2"/>
              </a:rPr>
              <a:t>Verbální a </a:t>
            </a:r>
            <a:r>
              <a:rPr lang="cs-CZ" dirty="0" err="1">
                <a:sym typeface="Wingdings" panose="05000000000000000000" pitchFamily="2" charset="2"/>
              </a:rPr>
              <a:t>performační</a:t>
            </a:r>
            <a:r>
              <a:rPr lang="cs-CZ" dirty="0">
                <a:sym typeface="Wingdings" panose="05000000000000000000" pitchFamily="2" charset="2"/>
              </a:rPr>
              <a:t> část u WISC III</a:t>
            </a:r>
          </a:p>
          <a:p>
            <a:r>
              <a:rPr lang="cs-CZ" dirty="0">
                <a:sym typeface="Wingdings" panose="05000000000000000000" pitchFamily="2" charset="2"/>
              </a:rPr>
              <a:t>U WJ-IE každá hodnota </a:t>
            </a:r>
            <a:r>
              <a:rPr lang="cs-CZ" dirty="0" err="1">
                <a:sym typeface="Wingdings" panose="05000000000000000000" pitchFamily="2" charset="2"/>
              </a:rPr>
              <a:t>dílčíchh</a:t>
            </a:r>
            <a:r>
              <a:rPr lang="cs-CZ" dirty="0">
                <a:sym typeface="Wingdings" panose="05000000000000000000" pitchFamily="2" charset="2"/>
              </a:rPr>
              <a:t> schopností samostatně </a:t>
            </a:r>
            <a:r>
              <a:rPr lang="cs-CZ" dirty="0" err="1">
                <a:sym typeface="Wingdings" panose="05000000000000000000" pitchFamily="2" charset="2"/>
              </a:rPr>
              <a:t>posuzovatelná</a:t>
            </a:r>
            <a:r>
              <a:rPr lang="cs-CZ" dirty="0">
                <a:sym typeface="Wingdings" panose="05000000000000000000" pitchFamily="2" charset="2"/>
              </a:rPr>
              <a:t>.</a:t>
            </a:r>
          </a:p>
          <a:p>
            <a:endParaRPr lang="cs-CZ" dirty="0"/>
          </a:p>
          <a:p>
            <a:r>
              <a:rPr lang="cs-CZ" dirty="0"/>
              <a:t>Celkový skór je důležitý především pro </a:t>
            </a:r>
            <a:r>
              <a:rPr lang="cs-CZ" u="sng" dirty="0"/>
              <a:t>diferenciální diagnostiku </a:t>
            </a:r>
          </a:p>
          <a:p>
            <a:endParaRPr lang="cs-CZ" dirty="0"/>
          </a:p>
        </p:txBody>
      </p:sp>
    </p:spTree>
    <p:extLst>
      <p:ext uri="{BB962C8B-B14F-4D97-AF65-F5344CB8AC3E}">
        <p14:creationId xmlns:p14="http://schemas.microsoft.com/office/powerpoint/2010/main" val="290588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Úskalí testování intelektu v ČR</a:t>
            </a:r>
          </a:p>
        </p:txBody>
      </p:sp>
      <p:sp>
        <p:nvSpPr>
          <p:cNvPr id="3" name="Zástupný symbol pro obsah 2"/>
          <p:cNvSpPr>
            <a:spLocks noGrp="1"/>
          </p:cNvSpPr>
          <p:nvPr>
            <p:ph idx="1"/>
          </p:nvPr>
        </p:nvSpPr>
        <p:spPr/>
        <p:txBody>
          <a:bodyPr>
            <a:normAutofit fontScale="70000" lnSpcReduction="20000"/>
          </a:bodyPr>
          <a:lstStyle/>
          <a:p>
            <a:r>
              <a:rPr lang="cs-CZ" dirty="0"/>
              <a:t>V češtině dostupné neaktuální verze </a:t>
            </a:r>
          </a:p>
          <a:p>
            <a:r>
              <a:rPr lang="cs-CZ" dirty="0"/>
              <a:t>Potažmo zastaralé normy</a:t>
            </a:r>
          </a:p>
          <a:p>
            <a:endParaRPr lang="cs-CZ" u="sng" dirty="0"/>
          </a:p>
          <a:p>
            <a:endParaRPr lang="cs-CZ" u="sng" dirty="0"/>
          </a:p>
          <a:p>
            <a:pPr algn="ctr"/>
            <a:r>
              <a:rPr lang="cs-CZ" b="1" u="sng" dirty="0" smtClean="0"/>
              <a:t>Pár slov k IST </a:t>
            </a:r>
            <a:r>
              <a:rPr lang="cs-CZ" b="1" u="sng" dirty="0"/>
              <a:t>– 2000 </a:t>
            </a:r>
          </a:p>
          <a:p>
            <a:r>
              <a:rPr lang="cs-CZ" dirty="0"/>
              <a:t>Často užívaný i ve školách, jeho velkou výhodou je možnost skupinové administrace a diferencovaný profil schopností.</a:t>
            </a:r>
          </a:p>
          <a:p>
            <a:r>
              <a:rPr lang="cs-CZ" dirty="0"/>
              <a:t>Nevýhodou je poměrně velká náročnost, ale především normy vycházející z nízkého vzorku populace – nízká validita</a:t>
            </a:r>
          </a:p>
          <a:p>
            <a:endParaRPr lang="cs-CZ" dirty="0"/>
          </a:p>
          <a:p>
            <a:r>
              <a:rPr lang="cs-CZ" dirty="0"/>
              <a:t>Vhodný spíše pro orientační přehled</a:t>
            </a:r>
          </a:p>
          <a:p>
            <a:endParaRPr lang="cs-CZ" dirty="0"/>
          </a:p>
          <a:p>
            <a:endParaRPr lang="cs-CZ" dirty="0"/>
          </a:p>
          <a:p>
            <a:r>
              <a:rPr lang="cs-CZ" dirty="0"/>
              <a:t>Jednodimenzionální testy intelektu, jako např. </a:t>
            </a:r>
            <a:r>
              <a:rPr lang="cs-CZ" b="1" dirty="0" err="1"/>
              <a:t>Ravenovy</a:t>
            </a:r>
            <a:r>
              <a:rPr lang="cs-CZ" b="1" dirty="0"/>
              <a:t> matice </a:t>
            </a:r>
            <a:r>
              <a:rPr lang="cs-CZ" dirty="0"/>
              <a:t>se také mohou použít, ale neřeknou nám nic bližšího k profilu schopností</a:t>
            </a:r>
          </a:p>
          <a:p>
            <a:endParaRPr lang="cs-CZ" dirty="0"/>
          </a:p>
        </p:txBody>
      </p:sp>
    </p:spTree>
    <p:extLst>
      <p:ext uri="{BB962C8B-B14F-4D97-AF65-F5344CB8AC3E}">
        <p14:creationId xmlns:p14="http://schemas.microsoft.com/office/powerpoint/2010/main" val="1221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3. Krok – diagnostika specifických obtíží</a:t>
            </a:r>
          </a:p>
        </p:txBody>
      </p:sp>
      <p:sp>
        <p:nvSpPr>
          <p:cNvPr id="3" name="Zástupný symbol pro obsah 2"/>
          <p:cNvSpPr>
            <a:spLocks noGrp="1"/>
          </p:cNvSpPr>
          <p:nvPr>
            <p:ph idx="1"/>
          </p:nvPr>
        </p:nvSpPr>
        <p:spPr/>
        <p:txBody>
          <a:bodyPr>
            <a:normAutofit fontScale="70000" lnSpcReduction="20000"/>
          </a:bodyPr>
          <a:lstStyle/>
          <a:p>
            <a:r>
              <a:rPr lang="cs-CZ" dirty="0"/>
              <a:t>Stávající diagnostické metody - Vágnerová (2008)</a:t>
            </a:r>
          </a:p>
          <a:p>
            <a:endParaRPr lang="cs-CZ" b="1" dirty="0"/>
          </a:p>
          <a:p>
            <a:r>
              <a:rPr lang="cs-CZ" b="1" u="sng" dirty="0"/>
              <a:t>V brněnské PPP doposud užívané</a:t>
            </a:r>
            <a:r>
              <a:rPr lang="cs-CZ" u="sng" dirty="0"/>
              <a:t>:</a:t>
            </a:r>
          </a:p>
          <a:p>
            <a:endParaRPr lang="cs-CZ" u="sng" dirty="0"/>
          </a:p>
          <a:p>
            <a:r>
              <a:rPr lang="cs-CZ" dirty="0"/>
              <a:t>Matějčkovy testy čtení a psaní, test laterality, test obkreslování</a:t>
            </a:r>
          </a:p>
          <a:p>
            <a:r>
              <a:rPr lang="cs-CZ" dirty="0" err="1"/>
              <a:t>Edfeldtův</a:t>
            </a:r>
            <a:r>
              <a:rPr lang="cs-CZ" dirty="0"/>
              <a:t> reverzní test / Test vizuální diferenciace</a:t>
            </a:r>
          </a:p>
          <a:p>
            <a:r>
              <a:rPr lang="cs-CZ" dirty="0"/>
              <a:t>Zkouška sluchové analýzy a syntézy SAS</a:t>
            </a:r>
          </a:p>
          <a:p>
            <a:r>
              <a:rPr lang="cs-CZ" dirty="0" err="1"/>
              <a:t>Rey-Osterriethova</a:t>
            </a:r>
            <a:r>
              <a:rPr lang="cs-CZ" dirty="0"/>
              <a:t> komplexní figura</a:t>
            </a:r>
          </a:p>
          <a:p>
            <a:r>
              <a:rPr lang="cs-CZ" dirty="0"/>
              <a:t>Další testy dle potřeby (např. paměťové testy, testy pozornosti)</a:t>
            </a:r>
          </a:p>
          <a:p>
            <a:endParaRPr lang="cs-CZ" dirty="0"/>
          </a:p>
          <a:p>
            <a:endParaRPr lang="cs-CZ" dirty="0"/>
          </a:p>
          <a:p>
            <a:r>
              <a:rPr lang="cs-CZ" b="1" u="sng" dirty="0"/>
              <a:t>Od roku 2015 nová diagnostická baterie</a:t>
            </a:r>
          </a:p>
          <a:p>
            <a:endParaRPr lang="cs-CZ" b="1" u="sng" dirty="0"/>
          </a:p>
          <a:p>
            <a:r>
              <a:rPr lang="cs-CZ" dirty="0"/>
              <a:t>Autorka Mgr. Jiřina Bednářová a kol.</a:t>
            </a:r>
          </a:p>
          <a:p>
            <a:r>
              <a:rPr lang="cs-CZ" dirty="0"/>
              <a:t>Komplexní diagnostika SPU určená pro žáky 1. - 4. třídy</a:t>
            </a:r>
          </a:p>
          <a:p>
            <a:endParaRPr lang="cs-CZ" dirty="0"/>
          </a:p>
        </p:txBody>
      </p:sp>
    </p:spTree>
    <p:extLst>
      <p:ext uri="{BB962C8B-B14F-4D97-AF65-F5344CB8AC3E}">
        <p14:creationId xmlns:p14="http://schemas.microsoft.com/office/powerpoint/2010/main" val="360861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Diagnostická baterie SPU</a:t>
            </a:r>
          </a:p>
        </p:txBody>
      </p:sp>
      <p:sp>
        <p:nvSpPr>
          <p:cNvPr id="3" name="Zástupný symbol pro obsah 2"/>
          <p:cNvSpPr>
            <a:spLocks noGrp="1"/>
          </p:cNvSpPr>
          <p:nvPr>
            <p:ph idx="1"/>
          </p:nvPr>
        </p:nvSpPr>
        <p:spPr/>
        <p:txBody>
          <a:bodyPr>
            <a:normAutofit fontScale="55000" lnSpcReduction="20000"/>
          </a:bodyPr>
          <a:lstStyle/>
          <a:p>
            <a:r>
              <a:rPr lang="cs-CZ" b="1" u="sng" dirty="0"/>
              <a:t>Teoretické ukotvení: </a:t>
            </a:r>
          </a:p>
          <a:p>
            <a:r>
              <a:rPr lang="cs-CZ" dirty="0"/>
              <a:t>Fonologická teorie, teorie tzv. dvojího deficitu, teorie vizuálního deficitu, narušení očních pohybu </a:t>
            </a:r>
            <a:r>
              <a:rPr lang="cs-CZ" dirty="0" smtClean="0"/>
              <a:t>(viz. </a:t>
            </a:r>
            <a:r>
              <a:rPr lang="cs-CZ" smtClean="0"/>
              <a:t>příští </a:t>
            </a:r>
            <a:r>
              <a:rPr lang="cs-CZ" dirty="0" smtClean="0"/>
              <a:t>přednáška)</a:t>
            </a:r>
            <a:endParaRPr lang="cs-CZ" dirty="0"/>
          </a:p>
          <a:p>
            <a:endParaRPr lang="cs-CZ" dirty="0"/>
          </a:p>
          <a:p>
            <a:r>
              <a:rPr lang="cs-CZ" u="sng" dirty="0"/>
              <a:t>Zkoušky čtení:</a:t>
            </a:r>
          </a:p>
          <a:p>
            <a:r>
              <a:rPr lang="cs-CZ" dirty="0"/>
              <a:t>Čtení slabik</a:t>
            </a:r>
          </a:p>
          <a:p>
            <a:r>
              <a:rPr lang="cs-CZ" dirty="0"/>
              <a:t>Čtení souvislého textu</a:t>
            </a:r>
          </a:p>
          <a:p>
            <a:r>
              <a:rPr lang="cs-CZ" dirty="0"/>
              <a:t>Čtení bezobsažného textu</a:t>
            </a:r>
          </a:p>
          <a:p>
            <a:r>
              <a:rPr lang="cs-CZ" dirty="0"/>
              <a:t>Čtení (tiché) s porozuměním</a:t>
            </a:r>
          </a:p>
          <a:p>
            <a:endParaRPr lang="cs-CZ" dirty="0"/>
          </a:p>
          <a:p>
            <a:r>
              <a:rPr lang="cs-CZ" u="sng" dirty="0"/>
              <a:t>Zkoušky psaní:</a:t>
            </a:r>
          </a:p>
          <a:p>
            <a:r>
              <a:rPr lang="cs-CZ" dirty="0"/>
              <a:t>Diktát</a:t>
            </a:r>
          </a:p>
          <a:p>
            <a:r>
              <a:rPr lang="cs-CZ" dirty="0"/>
              <a:t>Přepis</a:t>
            </a:r>
          </a:p>
          <a:p>
            <a:endParaRPr lang="cs-CZ" dirty="0"/>
          </a:p>
          <a:p>
            <a:r>
              <a:rPr lang="cs-CZ" u="sng" dirty="0"/>
              <a:t>Prostorová orientace</a:t>
            </a:r>
          </a:p>
          <a:p>
            <a:endParaRPr lang="cs-CZ" u="sng" dirty="0"/>
          </a:p>
          <a:p>
            <a:r>
              <a:rPr lang="cs-CZ" u="sng" dirty="0"/>
              <a:t>Lateralita</a:t>
            </a:r>
          </a:p>
          <a:p>
            <a:endParaRPr lang="cs-CZ" dirty="0"/>
          </a:p>
        </p:txBody>
      </p:sp>
    </p:spTree>
    <p:extLst>
      <p:ext uri="{BB962C8B-B14F-4D97-AF65-F5344CB8AC3E}">
        <p14:creationId xmlns:p14="http://schemas.microsoft.com/office/powerpoint/2010/main" val="29489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Obecná charakteristika poruch učení</a:t>
            </a:r>
            <a:endParaRPr lang="cs-CZ" dirty="0"/>
          </a:p>
        </p:txBody>
      </p:sp>
      <p:sp>
        <p:nvSpPr>
          <p:cNvPr id="3" name="Zástupný symbol pro obsah 2"/>
          <p:cNvSpPr>
            <a:spLocks noGrp="1"/>
          </p:cNvSpPr>
          <p:nvPr>
            <p:ph idx="1"/>
          </p:nvPr>
        </p:nvSpPr>
        <p:spPr/>
        <p:txBody>
          <a:bodyPr>
            <a:normAutofit fontScale="92500"/>
          </a:bodyPr>
          <a:lstStyle/>
          <a:p>
            <a:r>
              <a:rPr lang="cs-CZ" dirty="0" smtClean="0"/>
              <a:t>„Ztížená schopnost naučit se číst, psát nebo počítat pomocí běžných výukových metod při současně běžné úrovni inteligence a přiměřeným sociokulturním příležitostem.“</a:t>
            </a:r>
          </a:p>
          <a:p>
            <a:endParaRPr lang="cs-CZ" dirty="0"/>
          </a:p>
          <a:p>
            <a:r>
              <a:rPr lang="cs-CZ" dirty="0" smtClean="0"/>
              <a:t>Intelekt narušen není, narušeny jsou ale specifické funkce, které potřebné pro učení se těmto dovednostem. Jde především o funkce:</a:t>
            </a:r>
          </a:p>
          <a:p>
            <a:r>
              <a:rPr lang="cs-CZ" dirty="0" smtClean="0"/>
              <a:t>Percepční – citlivost sluchových a zrakových vjemů</a:t>
            </a:r>
          </a:p>
          <a:p>
            <a:r>
              <a:rPr lang="cs-CZ" dirty="0" smtClean="0"/>
              <a:t>Motorické - jemná i hrubá motorika, oční pohyby</a:t>
            </a:r>
          </a:p>
          <a:p>
            <a:r>
              <a:rPr lang="cs-CZ" dirty="0" smtClean="0"/>
              <a:t>Kognitivní – např. pozornost, paměť, schopnost automatizace činností</a:t>
            </a:r>
            <a:endParaRPr lang="cs-CZ" dirty="0"/>
          </a:p>
          <a:p>
            <a:endParaRPr lang="cs-CZ" dirty="0" smtClean="0"/>
          </a:p>
        </p:txBody>
      </p:sp>
    </p:spTree>
    <p:extLst>
      <p:ext uri="{BB962C8B-B14F-4D97-AF65-F5344CB8AC3E}">
        <p14:creationId xmlns:p14="http://schemas.microsoft.com/office/powerpoint/2010/main" val="285822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Diagnostická baterie SPU</a:t>
            </a:r>
          </a:p>
        </p:txBody>
      </p:sp>
      <p:sp>
        <p:nvSpPr>
          <p:cNvPr id="8" name="Zástupný symbol pro obsah 7"/>
          <p:cNvSpPr>
            <a:spLocks noGrp="1"/>
          </p:cNvSpPr>
          <p:nvPr>
            <p:ph sz="half" idx="1"/>
          </p:nvPr>
        </p:nvSpPr>
        <p:spPr/>
        <p:txBody>
          <a:bodyPr/>
          <a:lstStyle/>
          <a:p>
            <a:r>
              <a:rPr lang="cs-CZ" u="sng" dirty="0"/>
              <a:t>Fonologické uvědomování:</a:t>
            </a:r>
          </a:p>
          <a:p>
            <a:endParaRPr lang="cs-CZ" dirty="0"/>
          </a:p>
          <a:p>
            <a:r>
              <a:rPr lang="cs-CZ" dirty="0"/>
              <a:t>Sluchová diferenciace</a:t>
            </a:r>
          </a:p>
          <a:p>
            <a:r>
              <a:rPr lang="cs-CZ" dirty="0"/>
              <a:t>Sluchová analýza a syntéza</a:t>
            </a:r>
          </a:p>
          <a:p>
            <a:r>
              <a:rPr lang="cs-CZ" dirty="0"/>
              <a:t>Fonologická manipulace</a:t>
            </a:r>
          </a:p>
          <a:p>
            <a:endParaRPr lang="cs-CZ" dirty="0"/>
          </a:p>
        </p:txBody>
      </p:sp>
      <p:sp>
        <p:nvSpPr>
          <p:cNvPr id="2" name="Zástupný symbol pro obsah 1"/>
          <p:cNvSpPr>
            <a:spLocks noGrp="1"/>
          </p:cNvSpPr>
          <p:nvPr>
            <p:ph sz="half" idx="2"/>
          </p:nvPr>
        </p:nvSpPr>
        <p:spPr/>
        <p:txBody>
          <a:bodyPr/>
          <a:lstStyle/>
          <a:p>
            <a:r>
              <a:rPr lang="cs-CZ" u="sng" dirty="0"/>
              <a:t>Zraková diferenciace:</a:t>
            </a:r>
          </a:p>
          <a:p>
            <a:endParaRPr lang="cs-CZ" dirty="0"/>
          </a:p>
          <a:p>
            <a:r>
              <a:rPr lang="cs-CZ" dirty="0"/>
              <a:t>Rozlišení shodných a neshodných dvojic</a:t>
            </a:r>
          </a:p>
          <a:p>
            <a:r>
              <a:rPr lang="cs-CZ" dirty="0"/>
              <a:t>Vyhledávání shodných tvarů s vizuální oporou</a:t>
            </a:r>
          </a:p>
          <a:p>
            <a:r>
              <a:rPr lang="cs-CZ" dirty="0"/>
              <a:t>Vyhledávání shodných tvarů bez vizuální opory</a:t>
            </a:r>
          </a:p>
          <a:p>
            <a:endParaRPr lang="cs-CZ" dirty="0"/>
          </a:p>
          <a:p>
            <a:endParaRPr lang="cs-CZ" dirty="0"/>
          </a:p>
        </p:txBody>
      </p:sp>
    </p:spTree>
    <p:extLst>
      <p:ext uri="{BB962C8B-B14F-4D97-AF65-F5344CB8AC3E}">
        <p14:creationId xmlns:p14="http://schemas.microsoft.com/office/powerpoint/2010/main" val="71198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5. Zhodnocení výsledků, doporučení pro práci se žákem</a:t>
            </a:r>
            <a:br>
              <a:rPr lang="cs-CZ" dirty="0"/>
            </a:br>
            <a:endParaRPr lang="cs-CZ" dirty="0"/>
          </a:p>
        </p:txBody>
      </p:sp>
      <p:sp>
        <p:nvSpPr>
          <p:cNvPr id="3" name="Zástupný symbol pro obsah 2"/>
          <p:cNvSpPr>
            <a:spLocks noGrp="1"/>
          </p:cNvSpPr>
          <p:nvPr>
            <p:ph idx="1"/>
          </p:nvPr>
        </p:nvSpPr>
        <p:spPr/>
        <p:txBody>
          <a:bodyPr>
            <a:normAutofit fontScale="62500" lnSpcReduction="20000"/>
          </a:bodyPr>
          <a:lstStyle/>
          <a:p>
            <a:r>
              <a:rPr lang="cs-CZ" b="1" u="sng" dirty="0"/>
              <a:t>Psychologická zpráva z vyšetření</a:t>
            </a:r>
          </a:p>
          <a:p>
            <a:endParaRPr lang="cs-CZ" dirty="0"/>
          </a:p>
          <a:p>
            <a:r>
              <a:rPr lang="cs-CZ" dirty="0"/>
              <a:t>Kromě identifikace problému a jeho etiologie i </a:t>
            </a:r>
            <a:r>
              <a:rPr lang="cs-CZ" u="sng" dirty="0"/>
              <a:t>doporučení týkající se následné práce se žákem, jeho hodnocení a způsobu výuky</a:t>
            </a:r>
            <a:r>
              <a:rPr lang="cs-CZ" dirty="0"/>
              <a:t>.</a:t>
            </a:r>
          </a:p>
          <a:p>
            <a:endParaRPr lang="cs-CZ" dirty="0"/>
          </a:p>
          <a:p>
            <a:r>
              <a:rPr lang="cs-CZ" dirty="0"/>
              <a:t>Stanovení stupně PO 1.-5.</a:t>
            </a:r>
          </a:p>
          <a:p>
            <a:endParaRPr lang="cs-CZ" dirty="0"/>
          </a:p>
          <a:p>
            <a:r>
              <a:rPr lang="cs-CZ" u="sng" dirty="0"/>
              <a:t>Konkrétní doporučení pro práci se žáky s SPU ve školním prostředí: </a:t>
            </a:r>
          </a:p>
          <a:p>
            <a:endParaRPr lang="cs-CZ" dirty="0"/>
          </a:p>
          <a:p>
            <a:r>
              <a:rPr lang="cs-CZ" dirty="0"/>
              <a:t>Ponechávání dostatečného/navýšeného množství času na vypracování psaného/čteného textu</a:t>
            </a:r>
          </a:p>
          <a:p>
            <a:r>
              <a:rPr lang="cs-CZ" dirty="0"/>
              <a:t>Doplňovací cvičení místo diktátu</a:t>
            </a:r>
          </a:p>
          <a:p>
            <a:r>
              <a:rPr lang="cs-CZ" dirty="0"/>
              <a:t>Tolerance tzv. specifických chyb v písemném projevu (problém – maturity)</a:t>
            </a:r>
          </a:p>
          <a:p>
            <a:r>
              <a:rPr lang="cs-CZ" dirty="0"/>
              <a:t>Preference ústního zkoušení před písemným</a:t>
            </a:r>
          </a:p>
          <a:p>
            <a:r>
              <a:rPr lang="cs-CZ" dirty="0"/>
              <a:t>V cizím jazyce preference hodnocení verbálních dovedností před písemnými, tolerance fonologického přepisu textu</a:t>
            </a:r>
          </a:p>
          <a:p>
            <a:r>
              <a:rPr lang="cs-CZ" dirty="0"/>
              <a:t>V případě selhávání při písemném testu/práci slovně </a:t>
            </a:r>
            <a:r>
              <a:rPr lang="cs-CZ" dirty="0" err="1"/>
              <a:t>doověřovat</a:t>
            </a:r>
            <a:r>
              <a:rPr lang="cs-CZ" dirty="0"/>
              <a:t> porozumění</a:t>
            </a:r>
          </a:p>
          <a:p>
            <a:endParaRPr lang="cs-CZ" dirty="0"/>
          </a:p>
          <a:p>
            <a:endParaRPr lang="cs-CZ" dirty="0"/>
          </a:p>
          <a:p>
            <a:endParaRPr lang="cs-CZ" dirty="0"/>
          </a:p>
        </p:txBody>
      </p:sp>
    </p:spTree>
    <p:extLst>
      <p:ext uri="{BB962C8B-B14F-4D97-AF65-F5344CB8AC3E}">
        <p14:creationId xmlns:p14="http://schemas.microsoft.com/office/powerpoint/2010/main" val="29752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Práce se žákem s SPU</a:t>
            </a:r>
          </a:p>
        </p:txBody>
      </p:sp>
      <p:sp>
        <p:nvSpPr>
          <p:cNvPr id="3" name="Zástupný symbol pro obsah 2"/>
          <p:cNvSpPr>
            <a:spLocks noGrp="1"/>
          </p:cNvSpPr>
          <p:nvPr>
            <p:ph idx="1"/>
          </p:nvPr>
        </p:nvSpPr>
        <p:spPr/>
        <p:txBody>
          <a:bodyPr>
            <a:normAutofit fontScale="55000" lnSpcReduction="20000"/>
          </a:bodyPr>
          <a:lstStyle/>
          <a:p>
            <a:r>
              <a:rPr lang="cs-CZ" dirty="0"/>
              <a:t>Do určité míry lze specifické obtíže vhodnými způsoby práce kompenzovat. Čím dříve se na poruchy specifického charakteru přijde, tím lépe.</a:t>
            </a:r>
          </a:p>
          <a:p>
            <a:endParaRPr lang="cs-CZ" dirty="0"/>
          </a:p>
          <a:p>
            <a:endParaRPr lang="cs-CZ" dirty="0"/>
          </a:p>
          <a:p>
            <a:pPr marL="109728" indent="0" algn="ctr">
              <a:buNone/>
            </a:pPr>
            <a:r>
              <a:rPr lang="cs-CZ" b="1" u="sng" dirty="0"/>
              <a:t>Možnosti  školy</a:t>
            </a:r>
            <a:r>
              <a:rPr lang="cs-CZ" dirty="0"/>
              <a:t/>
            </a:r>
            <a:br>
              <a:rPr lang="cs-CZ" dirty="0"/>
            </a:br>
            <a:endParaRPr lang="cs-CZ" dirty="0"/>
          </a:p>
          <a:p>
            <a:r>
              <a:rPr lang="cs-CZ" dirty="0"/>
              <a:t>Speciální češtinářské kroužky, doučování, rozvíjení školních schopností formou tzv. </a:t>
            </a:r>
            <a:r>
              <a:rPr lang="cs-CZ" u="sng" dirty="0"/>
              <a:t>pedagogické intervence</a:t>
            </a:r>
          </a:p>
          <a:p>
            <a:endParaRPr lang="cs-CZ" dirty="0"/>
          </a:p>
          <a:p>
            <a:r>
              <a:rPr lang="cs-CZ" u="sng" dirty="0"/>
              <a:t>Individuální speciálně pedagogická péče</a:t>
            </a:r>
            <a:r>
              <a:rPr lang="cs-CZ" dirty="0"/>
              <a:t> a </a:t>
            </a:r>
            <a:r>
              <a:rPr lang="cs-CZ" u="sng" dirty="0"/>
              <a:t>psychologická péče</a:t>
            </a:r>
          </a:p>
          <a:p>
            <a:endParaRPr lang="cs-CZ" dirty="0"/>
          </a:p>
          <a:p>
            <a:r>
              <a:rPr lang="cs-CZ" u="sng" dirty="0"/>
              <a:t>Individuální výukový plán IVP</a:t>
            </a:r>
            <a:r>
              <a:rPr lang="cs-CZ" dirty="0"/>
              <a:t/>
            </a:r>
            <a:br>
              <a:rPr lang="cs-CZ" dirty="0"/>
            </a:br>
            <a:r>
              <a:rPr lang="cs-CZ" dirty="0"/>
              <a:t>Obsahuje rozpis práce se žákem, formu výuky, specifikaci požadavků, způsoby hodnocení.</a:t>
            </a:r>
            <a:br>
              <a:rPr lang="cs-CZ" dirty="0"/>
            </a:br>
            <a:endParaRPr lang="cs-CZ" dirty="0"/>
          </a:p>
          <a:p>
            <a:endParaRPr lang="cs-CZ" dirty="0"/>
          </a:p>
          <a:p>
            <a:r>
              <a:rPr lang="cs-CZ" dirty="0"/>
              <a:t>Pozn. </a:t>
            </a:r>
            <a:br>
              <a:rPr lang="cs-CZ" dirty="0"/>
            </a:br>
            <a:r>
              <a:rPr lang="cs-CZ" dirty="0"/>
              <a:t>Z hlediska práce s žáky druhého stupně ZŠ a výše už jsou klíčové spíše strategie a styly učení než nápravy</a:t>
            </a:r>
          </a:p>
          <a:p>
            <a:pPr marL="109728" indent="0">
              <a:buNone/>
            </a:pPr>
            <a:r>
              <a:rPr lang="cs-CZ" dirty="0"/>
              <a:t>     (auditivní typ, haptický typ, vizuální typ, motorický typ – chození při učení, časté změny polohy..)</a:t>
            </a:r>
          </a:p>
          <a:p>
            <a:pPr marL="109728" indent="0">
              <a:buNone/>
            </a:pPr>
            <a:r>
              <a:rPr lang="cs-CZ" dirty="0"/>
              <a:t>     (Žáková, 2005)</a:t>
            </a:r>
          </a:p>
          <a:p>
            <a:endParaRPr lang="cs-CZ" dirty="0"/>
          </a:p>
        </p:txBody>
      </p:sp>
    </p:spTree>
    <p:extLst>
      <p:ext uri="{BB962C8B-B14F-4D97-AF65-F5344CB8AC3E}">
        <p14:creationId xmlns:p14="http://schemas.microsoft.com/office/powerpoint/2010/main" val="287926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Obecné zásady práce s dítětem s SPU</a:t>
            </a:r>
          </a:p>
        </p:txBody>
      </p:sp>
      <p:sp>
        <p:nvSpPr>
          <p:cNvPr id="3" name="Zástupný symbol pro obsah 2"/>
          <p:cNvSpPr>
            <a:spLocks noGrp="1"/>
          </p:cNvSpPr>
          <p:nvPr>
            <p:ph idx="1"/>
          </p:nvPr>
        </p:nvSpPr>
        <p:spPr/>
        <p:txBody>
          <a:bodyPr>
            <a:normAutofit/>
          </a:bodyPr>
          <a:lstStyle/>
          <a:p>
            <a:r>
              <a:rPr lang="cs-CZ" dirty="0"/>
              <a:t>Zaměření vždy na konkrétní dítě, konkrétní případ</a:t>
            </a:r>
          </a:p>
          <a:p>
            <a:r>
              <a:rPr lang="cs-CZ" dirty="0"/>
              <a:t>V analyzovat celou situaci dítěte včetně rodinného prostředí, historie…</a:t>
            </a:r>
          </a:p>
          <a:p>
            <a:r>
              <a:rPr lang="cs-CZ" dirty="0"/>
              <a:t>Dát možnost zažívání úspěchu (i díky nastaveným opatřením)</a:t>
            </a:r>
          </a:p>
          <a:p>
            <a:r>
              <a:rPr lang="cs-CZ" dirty="0"/>
              <a:t>Postupné kroky</a:t>
            </a:r>
          </a:p>
          <a:p>
            <a:r>
              <a:rPr lang="cs-CZ" dirty="0"/>
              <a:t>Pravidelná denní práce (a utvoření podmínek pro ni)</a:t>
            </a:r>
          </a:p>
          <a:p>
            <a:r>
              <a:rPr lang="cs-CZ" dirty="0"/>
              <a:t>Podpora</a:t>
            </a:r>
          </a:p>
          <a:p>
            <a:r>
              <a:rPr lang="cs-CZ" dirty="0"/>
              <a:t>Konstantnost</a:t>
            </a:r>
          </a:p>
          <a:p>
            <a:endParaRPr lang="cs-CZ" dirty="0"/>
          </a:p>
        </p:txBody>
      </p:sp>
    </p:spTree>
    <p:extLst>
      <p:ext uri="{BB962C8B-B14F-4D97-AF65-F5344CB8AC3E}">
        <p14:creationId xmlns:p14="http://schemas.microsoft.com/office/powerpoint/2010/main" val="195511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C2B03-0685-4009-A9FA-B4FE093E7CA7}"/>
              </a:ext>
            </a:extLst>
          </p:cNvPr>
          <p:cNvSpPr>
            <a:spLocks noGrp="1"/>
          </p:cNvSpPr>
          <p:nvPr>
            <p:ph type="title"/>
          </p:nvPr>
        </p:nvSpPr>
        <p:spPr/>
        <p:txBody>
          <a:bodyPr/>
          <a:lstStyle/>
          <a:p>
            <a:r>
              <a:rPr lang="cs-CZ" dirty="0"/>
              <a:t>Práce psychologa s klienty s SPU</a:t>
            </a:r>
          </a:p>
        </p:txBody>
      </p:sp>
      <p:sp>
        <p:nvSpPr>
          <p:cNvPr id="3" name="Zástupný symbol pro obsah 2">
            <a:extLst>
              <a:ext uri="{FF2B5EF4-FFF2-40B4-BE49-F238E27FC236}">
                <a16:creationId xmlns:a16="http://schemas.microsoft.com/office/drawing/2014/main" id="{3776AC1D-C8D4-4EE2-B698-1D790B95E993}"/>
              </a:ext>
            </a:extLst>
          </p:cNvPr>
          <p:cNvSpPr>
            <a:spLocks noGrp="1"/>
          </p:cNvSpPr>
          <p:nvPr>
            <p:ph idx="1"/>
          </p:nvPr>
        </p:nvSpPr>
        <p:spPr/>
        <p:txBody>
          <a:bodyPr/>
          <a:lstStyle/>
          <a:p>
            <a:r>
              <a:rPr lang="cs-CZ" dirty="0"/>
              <a:t>Nejčastěji na pozici školního psychologa, ale i klinického psychologa, v rámci psychoterapie, atd.</a:t>
            </a:r>
          </a:p>
          <a:p>
            <a:endParaRPr lang="cs-CZ" dirty="0"/>
          </a:p>
          <a:p>
            <a:r>
              <a:rPr lang="cs-CZ" u="sng" dirty="0"/>
              <a:t>Práce s důsledky</a:t>
            </a:r>
            <a:r>
              <a:rPr lang="cs-CZ" dirty="0"/>
              <a:t>:</a:t>
            </a:r>
          </a:p>
          <a:p>
            <a:pPr marL="109728" indent="0">
              <a:buNone/>
            </a:pPr>
            <a:r>
              <a:rPr lang="cs-CZ" dirty="0"/>
              <a:t>- Nízké sebehodnocení</a:t>
            </a:r>
          </a:p>
          <a:p>
            <a:pPr marL="109728" indent="0">
              <a:buNone/>
            </a:pPr>
            <a:r>
              <a:rPr lang="cs-CZ" dirty="0"/>
              <a:t>- Školní neúspěšnost (její prevence)</a:t>
            </a:r>
          </a:p>
          <a:p>
            <a:pPr marL="109728" indent="0">
              <a:buNone/>
            </a:pPr>
            <a:r>
              <a:rPr lang="cs-CZ" dirty="0"/>
              <a:t>- </a:t>
            </a:r>
            <a:r>
              <a:rPr lang="cs-CZ" dirty="0" err="1"/>
              <a:t>Sebepřijetí</a:t>
            </a:r>
            <a:endParaRPr lang="cs-CZ" dirty="0"/>
          </a:p>
          <a:p>
            <a:pPr marL="109728" indent="0">
              <a:buNone/>
            </a:pPr>
            <a:r>
              <a:rPr lang="cs-CZ" dirty="0"/>
              <a:t>- Sociální akceptace poruch učení – práce s třídními kolektivy</a:t>
            </a:r>
          </a:p>
        </p:txBody>
      </p:sp>
    </p:spTree>
    <p:extLst>
      <p:ext uri="{BB962C8B-B14F-4D97-AF65-F5344CB8AC3E}">
        <p14:creationId xmlns:p14="http://schemas.microsoft.com/office/powerpoint/2010/main" val="248188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Systemický přístup práce se žáky s SPU (Pokorná, 2009)</a:t>
            </a:r>
          </a:p>
        </p:txBody>
      </p:sp>
      <p:sp>
        <p:nvSpPr>
          <p:cNvPr id="3" name="Zástupný symbol pro obsah 2"/>
          <p:cNvSpPr>
            <a:spLocks noGrp="1"/>
          </p:cNvSpPr>
          <p:nvPr>
            <p:ph idx="1"/>
          </p:nvPr>
        </p:nvSpPr>
        <p:spPr/>
        <p:txBody>
          <a:bodyPr>
            <a:normAutofit fontScale="62500" lnSpcReduction="20000"/>
          </a:bodyPr>
          <a:lstStyle/>
          <a:p>
            <a:endParaRPr lang="cs-CZ" dirty="0"/>
          </a:p>
          <a:p>
            <a:r>
              <a:rPr lang="cs-CZ" dirty="0"/>
              <a:t>„Diagnóza popisuje patologii a etiologii obtíží a slouží jako východisko. Nelze z ní ale vyvozovat obraz postavení dítěte ve společnosti.“</a:t>
            </a:r>
          </a:p>
          <a:p>
            <a:endParaRPr lang="cs-CZ" dirty="0"/>
          </a:p>
          <a:p>
            <a:r>
              <a:rPr lang="cs-CZ" dirty="0"/>
              <a:t>Vychází z principu </a:t>
            </a:r>
            <a:r>
              <a:rPr lang="cs-CZ" u="sng" dirty="0"/>
              <a:t>systemické terapie </a:t>
            </a:r>
          </a:p>
          <a:p>
            <a:r>
              <a:rPr lang="cs-CZ" dirty="0"/>
              <a:t>Práce s celým rodinným systémem</a:t>
            </a:r>
          </a:p>
          <a:p>
            <a:r>
              <a:rPr lang="cs-CZ" dirty="0"/>
              <a:t>Rodiče – důležitá je edukace, poučení (často řeší pocit zanedbání péče o dítě)</a:t>
            </a:r>
          </a:p>
          <a:p>
            <a:r>
              <a:rPr lang="cs-CZ" dirty="0"/>
              <a:t>Sociální systémy mají velký vliv na samotné zvládání a kompenzaci nedostatků.</a:t>
            </a:r>
          </a:p>
          <a:p>
            <a:r>
              <a:rPr lang="cs-CZ" dirty="0"/>
              <a:t> </a:t>
            </a:r>
          </a:p>
          <a:p>
            <a:r>
              <a:rPr lang="cs-CZ" u="sng" dirty="0"/>
              <a:t>Systémy pomoci:</a:t>
            </a:r>
          </a:p>
          <a:p>
            <a:r>
              <a:rPr lang="cs-CZ" dirty="0"/>
              <a:t>Sociokulturní systém, systém školy (motivace k učení, učitel), systém školní pomoci pro žáky, kamarádi ve třídě, rodiče spolužáků, vychovatelé, kontext v domácím prostředí (pracovní stůl, pracovní pokoj, klid na učení), volný čas, … centrem všeho je </a:t>
            </a:r>
            <a:r>
              <a:rPr lang="cs-CZ" u="sng" dirty="0"/>
              <a:t>dítě</a:t>
            </a:r>
          </a:p>
          <a:p>
            <a:r>
              <a:rPr lang="cs-CZ" dirty="0"/>
              <a:t>Protože i rodina a její členové jsou součásti systému – práce s rodinou.</a:t>
            </a:r>
          </a:p>
          <a:p>
            <a:r>
              <a:rPr lang="cs-CZ" dirty="0"/>
              <a:t> </a:t>
            </a:r>
          </a:p>
          <a:p>
            <a:r>
              <a:rPr lang="cs-CZ" dirty="0"/>
              <a:t>Terapeutické práce  vychází ze subsystému dítě-terapeut</a:t>
            </a:r>
          </a:p>
          <a:p>
            <a:endParaRPr lang="cs-CZ" dirty="0"/>
          </a:p>
          <a:p>
            <a:endParaRPr lang="cs-CZ" dirty="0"/>
          </a:p>
        </p:txBody>
      </p:sp>
    </p:spTree>
    <p:extLst>
      <p:ext uri="{BB962C8B-B14F-4D97-AF65-F5344CB8AC3E}">
        <p14:creationId xmlns:p14="http://schemas.microsoft.com/office/powerpoint/2010/main" val="280395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Literatura </a:t>
            </a:r>
          </a:p>
        </p:txBody>
      </p:sp>
      <p:sp>
        <p:nvSpPr>
          <p:cNvPr id="3" name="Zástupný symbol pro obsah 2"/>
          <p:cNvSpPr>
            <a:spLocks noGrp="1"/>
          </p:cNvSpPr>
          <p:nvPr>
            <p:ph idx="1"/>
          </p:nvPr>
        </p:nvSpPr>
        <p:spPr/>
        <p:txBody>
          <a:bodyPr>
            <a:normAutofit fontScale="62500" lnSpcReduction="20000"/>
          </a:bodyPr>
          <a:lstStyle/>
          <a:p>
            <a:r>
              <a:rPr lang="cs-CZ" dirty="0">
                <a:hlinkClick r:id="rId2"/>
              </a:rPr>
              <a:t>http://www.nakladatelstvidh.cz/</a:t>
            </a:r>
            <a:endParaRPr lang="cs-CZ" dirty="0"/>
          </a:p>
          <a:p>
            <a:endParaRPr lang="cs-CZ" dirty="0"/>
          </a:p>
          <a:p>
            <a:r>
              <a:rPr lang="cs-CZ" dirty="0"/>
              <a:t>Bartoňová, M., Vítková, M. a kol (2008). </a:t>
            </a:r>
            <a:r>
              <a:rPr lang="cs-CZ" i="1" dirty="0"/>
              <a:t>Strategie ve vzdělávání dětí a žáků se speciálními vzdělávacími potřebami. </a:t>
            </a:r>
            <a:r>
              <a:rPr lang="cs-CZ" dirty="0"/>
              <a:t>Praha: </a:t>
            </a:r>
            <a:r>
              <a:rPr lang="cs-CZ" dirty="0" err="1"/>
              <a:t>Paido</a:t>
            </a:r>
            <a:endParaRPr lang="cs-CZ" dirty="0"/>
          </a:p>
          <a:p>
            <a:endParaRPr lang="cs-CZ" dirty="0"/>
          </a:p>
          <a:p>
            <a:r>
              <a:rPr lang="cs-CZ" dirty="0" err="1"/>
              <a:t>Jucovičová</a:t>
            </a:r>
            <a:r>
              <a:rPr lang="cs-CZ" dirty="0"/>
              <a:t>, D., Žáčková, D. (2009). </a:t>
            </a:r>
            <a:r>
              <a:rPr lang="cs-CZ" i="1" dirty="0"/>
              <a:t>Metody reedukace specifických poruch učení</a:t>
            </a:r>
          </a:p>
          <a:p>
            <a:r>
              <a:rPr lang="cs-CZ" i="1" dirty="0"/>
              <a:t>- </a:t>
            </a:r>
            <a:r>
              <a:rPr lang="cs-CZ" dirty="0"/>
              <a:t>díly Dyslexie, Dysortografie, Neklidné dítě,…</a:t>
            </a:r>
          </a:p>
          <a:p>
            <a:endParaRPr lang="cs-CZ" dirty="0"/>
          </a:p>
          <a:p>
            <a:r>
              <a:rPr lang="cs-CZ" dirty="0"/>
              <a:t>Kosíková, V. (2011). </a:t>
            </a:r>
            <a:r>
              <a:rPr lang="cs-CZ" i="1" dirty="0"/>
              <a:t>Psychologie ve vzdělávání a její psychodiagnostické aspekty</a:t>
            </a:r>
            <a:r>
              <a:rPr lang="cs-CZ" dirty="0"/>
              <a:t>. Praha: </a:t>
            </a:r>
            <a:r>
              <a:rPr lang="cs-CZ" dirty="0" err="1"/>
              <a:t>Grada</a:t>
            </a:r>
            <a:r>
              <a:rPr lang="cs-CZ" dirty="0"/>
              <a:t> </a:t>
            </a:r>
            <a:r>
              <a:rPr lang="cs-CZ" dirty="0" err="1"/>
              <a:t>Publishing</a:t>
            </a:r>
            <a:endParaRPr lang="cs-CZ" dirty="0"/>
          </a:p>
          <a:p>
            <a:endParaRPr lang="cs-CZ" i="1" dirty="0"/>
          </a:p>
          <a:p>
            <a:r>
              <a:rPr lang="cs-CZ" dirty="0"/>
              <a:t>Matějček, Z., Vágnerová, M. (2006). </a:t>
            </a:r>
            <a:r>
              <a:rPr lang="cs-CZ" i="1" dirty="0"/>
              <a:t>Sociální aspekty dyslexie. </a:t>
            </a:r>
            <a:r>
              <a:rPr lang="cs-CZ" dirty="0"/>
              <a:t>Praha: Karolinum</a:t>
            </a:r>
          </a:p>
          <a:p>
            <a:endParaRPr lang="cs-CZ" i="1" dirty="0"/>
          </a:p>
          <a:p>
            <a:r>
              <a:rPr lang="cs-CZ" dirty="0"/>
              <a:t>Pokorná, V. (2009). </a:t>
            </a:r>
            <a:r>
              <a:rPr lang="cs-CZ" i="1" dirty="0"/>
              <a:t>Teorie a náprava vývojových poruch učení.</a:t>
            </a:r>
            <a:r>
              <a:rPr lang="cs-CZ" dirty="0"/>
              <a:t> Praha: Portál </a:t>
            </a:r>
          </a:p>
          <a:p>
            <a:endParaRPr lang="cs-CZ" dirty="0"/>
          </a:p>
          <a:p>
            <a:r>
              <a:rPr lang="cs-CZ" dirty="0"/>
              <a:t>Zelinková, O. (2004). </a:t>
            </a:r>
            <a:r>
              <a:rPr lang="cs-CZ" i="1" dirty="0"/>
              <a:t>Specifické vývojové poruchy čtení, psaní a dalších školních dovedností. </a:t>
            </a:r>
            <a:r>
              <a:rPr lang="cs-CZ" dirty="0"/>
              <a:t>Praha: Portál</a:t>
            </a:r>
          </a:p>
          <a:p>
            <a:endParaRPr lang="cs-CZ" dirty="0"/>
          </a:p>
          <a:p>
            <a:endParaRPr lang="cs-CZ" dirty="0"/>
          </a:p>
          <a:p>
            <a:pPr marL="109728" indent="0">
              <a:buNone/>
            </a:pPr>
            <a:endParaRPr lang="cs-CZ" dirty="0"/>
          </a:p>
          <a:p>
            <a:endParaRPr lang="cs-CZ" dirty="0"/>
          </a:p>
          <a:p>
            <a:endParaRPr lang="cs-CZ" dirty="0"/>
          </a:p>
          <a:p>
            <a:endParaRPr lang="cs-CZ" dirty="0"/>
          </a:p>
        </p:txBody>
      </p:sp>
    </p:spTree>
    <p:extLst>
      <p:ext uri="{BB962C8B-B14F-4D97-AF65-F5344CB8AC3E}">
        <p14:creationId xmlns:p14="http://schemas.microsoft.com/office/powerpoint/2010/main" val="116944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Obecná charakteristika poruch učení</a:t>
            </a:r>
          </a:p>
        </p:txBody>
      </p:sp>
      <p:sp>
        <p:nvSpPr>
          <p:cNvPr id="3" name="Zástupný symbol pro obsah 2"/>
          <p:cNvSpPr>
            <a:spLocks noGrp="1"/>
          </p:cNvSpPr>
          <p:nvPr>
            <p:ph idx="1"/>
          </p:nvPr>
        </p:nvSpPr>
        <p:spPr/>
        <p:txBody>
          <a:bodyPr>
            <a:normAutofit fontScale="77500" lnSpcReduction="20000"/>
          </a:bodyPr>
          <a:lstStyle/>
          <a:p>
            <a:r>
              <a:rPr lang="cs-CZ" dirty="0"/>
              <a:t>Komorbidita: Poruchy řeči, poruchy pozornosti, hyperaktivita, poruchy paměti,…</a:t>
            </a:r>
          </a:p>
          <a:p>
            <a:endParaRPr lang="cs-CZ" dirty="0"/>
          </a:p>
          <a:p>
            <a:r>
              <a:rPr lang="cs-CZ" dirty="0"/>
              <a:t>Pozor, </a:t>
            </a:r>
            <a:r>
              <a:rPr lang="cs-CZ" dirty="0" smtClean="0"/>
              <a:t>v praxi důležité </a:t>
            </a:r>
            <a:r>
              <a:rPr lang="cs-CZ" b="1" dirty="0"/>
              <a:t>odlišení </a:t>
            </a:r>
            <a:r>
              <a:rPr lang="cs-CZ" dirty="0"/>
              <a:t>zejména od: </a:t>
            </a:r>
          </a:p>
          <a:p>
            <a:endParaRPr lang="cs-CZ" dirty="0"/>
          </a:p>
          <a:p>
            <a:r>
              <a:rPr lang="cs-CZ" u="sng" dirty="0"/>
              <a:t>Vývojová </a:t>
            </a:r>
            <a:r>
              <a:rPr lang="cs-CZ" u="sng" dirty="0" smtClean="0"/>
              <a:t>dysfázie</a:t>
            </a:r>
          </a:p>
          <a:p>
            <a:r>
              <a:rPr lang="cs-CZ" dirty="0"/>
              <a:t>s</a:t>
            </a:r>
            <a:r>
              <a:rPr lang="cs-CZ" dirty="0" smtClean="0"/>
              <a:t>pecifická vývojová porucha </a:t>
            </a:r>
            <a:r>
              <a:rPr lang="cs-CZ" u="sng" dirty="0" smtClean="0"/>
              <a:t>řeči</a:t>
            </a:r>
            <a:endParaRPr lang="cs-CZ" u="sng" dirty="0"/>
          </a:p>
          <a:p>
            <a:r>
              <a:rPr lang="cs-CZ" dirty="0" smtClean="0"/>
              <a:t>jde o narušení </a:t>
            </a:r>
            <a:r>
              <a:rPr lang="cs-CZ" dirty="0"/>
              <a:t>schopnost zpracování řečového signálu</a:t>
            </a:r>
          </a:p>
          <a:p>
            <a:r>
              <a:rPr lang="cs-CZ" dirty="0"/>
              <a:t>dítě vše slyší, vidí, ale jeho centrální nervová soustava a mozek nejsou schopny dostatečně správně zpracovat sluchové a zrakové signály, které přijímá z okolí. </a:t>
            </a:r>
            <a:endParaRPr lang="cs-CZ" dirty="0" smtClean="0"/>
          </a:p>
          <a:p>
            <a:r>
              <a:rPr lang="cs-CZ" dirty="0"/>
              <a:t>p</a:t>
            </a:r>
            <a:r>
              <a:rPr lang="cs-CZ" dirty="0" smtClean="0"/>
              <a:t>ozději z hlediska projevů snadno zaměnitelné za SPU</a:t>
            </a:r>
            <a:endParaRPr lang="cs-CZ" dirty="0"/>
          </a:p>
          <a:p>
            <a:endParaRPr lang="cs-CZ" dirty="0"/>
          </a:p>
          <a:p>
            <a:endParaRPr lang="cs-CZ" dirty="0"/>
          </a:p>
          <a:p>
            <a:r>
              <a:rPr lang="cs-CZ" sz="2400" dirty="0"/>
              <a:t>Více k etiologii a příčinám vzniku SPU </a:t>
            </a:r>
            <a:r>
              <a:rPr lang="cs-CZ" sz="2400" dirty="0" smtClean="0"/>
              <a:t>na příští </a:t>
            </a:r>
            <a:r>
              <a:rPr lang="cs-CZ" sz="2400" dirty="0"/>
              <a:t>přednášce </a:t>
            </a:r>
            <a:r>
              <a:rPr lang="cs-CZ" sz="2400" dirty="0" smtClean="0">
                <a:sym typeface="Wingdings" panose="05000000000000000000" pitchFamily="2" charset="2"/>
              </a:rPr>
              <a:t></a:t>
            </a:r>
            <a:endParaRPr lang="cs-CZ" sz="2400" dirty="0"/>
          </a:p>
          <a:p>
            <a:pPr marL="0" indent="0">
              <a:buNone/>
            </a:pPr>
            <a:endParaRPr lang="cs-CZ" dirty="0"/>
          </a:p>
        </p:txBody>
      </p:sp>
    </p:spTree>
    <p:extLst>
      <p:ext uri="{BB962C8B-B14F-4D97-AF65-F5344CB8AC3E}">
        <p14:creationId xmlns:p14="http://schemas.microsoft.com/office/powerpoint/2010/main" val="18798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Slovník SPU pojmů</a:t>
            </a:r>
            <a:endParaRPr lang="cs-CZ" dirty="0"/>
          </a:p>
        </p:txBody>
      </p:sp>
      <p:sp>
        <p:nvSpPr>
          <p:cNvPr id="3" name="Zástupný symbol pro obsah 2"/>
          <p:cNvSpPr>
            <a:spLocks noGrp="1"/>
          </p:cNvSpPr>
          <p:nvPr>
            <p:ph idx="1"/>
          </p:nvPr>
        </p:nvSpPr>
        <p:spPr/>
        <p:txBody>
          <a:bodyPr>
            <a:normAutofit fontScale="92500" lnSpcReduction="10000"/>
          </a:bodyPr>
          <a:lstStyle/>
          <a:p>
            <a:endParaRPr lang="cs-CZ" dirty="0"/>
          </a:p>
          <a:p>
            <a:r>
              <a:rPr lang="cs-CZ" b="1" u="sng" dirty="0"/>
              <a:t>Mezi specifické poruchy učení patří</a:t>
            </a:r>
            <a:r>
              <a:rPr lang="cs-CZ" b="1" dirty="0"/>
              <a:t>:</a:t>
            </a:r>
          </a:p>
          <a:p>
            <a:endParaRPr lang="cs-CZ" dirty="0"/>
          </a:p>
          <a:p>
            <a:r>
              <a:rPr lang="cs-CZ" u="sng" dirty="0"/>
              <a:t>Dyslexie</a:t>
            </a:r>
            <a:r>
              <a:rPr lang="cs-CZ" dirty="0"/>
              <a:t> – porucha čtení</a:t>
            </a:r>
          </a:p>
          <a:p>
            <a:endParaRPr lang="cs-CZ" dirty="0"/>
          </a:p>
          <a:p>
            <a:r>
              <a:rPr lang="cs-CZ" u="sng" dirty="0"/>
              <a:t>Dysortografie</a:t>
            </a:r>
            <a:r>
              <a:rPr lang="cs-CZ" dirty="0"/>
              <a:t> – porucha pravopisu, chyby specifického charakteru</a:t>
            </a:r>
          </a:p>
          <a:p>
            <a:endParaRPr lang="cs-CZ" dirty="0"/>
          </a:p>
          <a:p>
            <a:r>
              <a:rPr lang="cs-CZ" u="sng" dirty="0"/>
              <a:t>Dysgrafie</a:t>
            </a:r>
            <a:r>
              <a:rPr lang="cs-CZ" dirty="0"/>
              <a:t> – porucha grafomotoriky, písma</a:t>
            </a:r>
          </a:p>
          <a:p>
            <a:endParaRPr lang="cs-CZ" dirty="0"/>
          </a:p>
          <a:p>
            <a:r>
              <a:rPr lang="cs-CZ" u="sng" dirty="0"/>
              <a:t>Dyskalkulie</a:t>
            </a:r>
            <a:r>
              <a:rPr lang="cs-CZ" dirty="0"/>
              <a:t> – specifické obtíže v matematických schopnostech</a:t>
            </a:r>
          </a:p>
          <a:p>
            <a:endParaRPr lang="cs-CZ" dirty="0"/>
          </a:p>
          <a:p>
            <a:endParaRPr lang="cs-CZ" dirty="0"/>
          </a:p>
        </p:txBody>
      </p:sp>
      <p:pic>
        <p:nvPicPr>
          <p:cNvPr id="4" name="Picture 3"/>
          <p:cNvPicPr>
            <a:picLocks noChangeAspect="1" noChangeArrowheads="1"/>
          </p:cNvPicPr>
          <p:nvPr/>
        </p:nvPicPr>
        <p:blipFill>
          <a:blip r:embed="rId2" cstate="print"/>
          <a:srcRect/>
          <a:stretch>
            <a:fillRect/>
          </a:stretch>
        </p:blipFill>
        <p:spPr bwMode="auto">
          <a:xfrm>
            <a:off x="8606335" y="1478638"/>
            <a:ext cx="2387600" cy="2413000"/>
          </a:xfrm>
          <a:prstGeom prst="rect">
            <a:avLst/>
          </a:prstGeom>
          <a:noFill/>
          <a:ln w="9525">
            <a:noFill/>
            <a:miter lim="800000"/>
            <a:headEnd/>
            <a:tailEnd/>
          </a:ln>
        </p:spPr>
      </p:pic>
    </p:spTree>
    <p:extLst>
      <p:ext uri="{BB962C8B-B14F-4D97-AF65-F5344CB8AC3E}">
        <p14:creationId xmlns:p14="http://schemas.microsoft.com/office/powerpoint/2010/main" val="147171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Rizika SPU ve škole</a:t>
            </a:r>
            <a:endParaRPr lang="cs-CZ" dirty="0"/>
          </a:p>
        </p:txBody>
      </p:sp>
      <p:sp>
        <p:nvSpPr>
          <p:cNvPr id="3" name="Zástupný symbol pro obsah 2"/>
          <p:cNvSpPr>
            <a:spLocks noGrp="1"/>
          </p:cNvSpPr>
          <p:nvPr>
            <p:ph idx="1"/>
          </p:nvPr>
        </p:nvSpPr>
        <p:spPr>
          <a:xfrm>
            <a:off x="609600" y="2249424"/>
            <a:ext cx="10972800" cy="4325112"/>
          </a:xfrm>
        </p:spPr>
        <p:txBody>
          <a:bodyPr>
            <a:normAutofit fontScale="62500" lnSpcReduction="20000"/>
          </a:bodyPr>
          <a:lstStyle/>
          <a:p>
            <a:pPr marL="0" indent="0" algn="ctr">
              <a:buNone/>
            </a:pPr>
            <a:r>
              <a:rPr lang="cs-CZ" dirty="0"/>
              <a:t>Dopad na </a:t>
            </a:r>
            <a:r>
              <a:rPr lang="cs-CZ" b="1" dirty="0"/>
              <a:t>školní úspěšnost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endParaRPr lang="cs-CZ" sz="2200" i="1" dirty="0"/>
          </a:p>
          <a:p>
            <a:pPr marL="0" indent="0" algn="ctr">
              <a:buNone/>
            </a:pPr>
            <a:r>
              <a:rPr lang="cs-CZ" sz="2200" i="1" dirty="0"/>
              <a:t>Jako školní úspěšnost jsou označovány soubory dispozic, které žákovi umožňují plnit požadavky školy. V širším pojetí je jeho součástí i subjektivní prožívání školního výkonu žákem.</a:t>
            </a:r>
            <a:r>
              <a:rPr lang="cs-CZ" sz="2200" dirty="0"/>
              <a:t> </a:t>
            </a:r>
          </a:p>
          <a:p>
            <a:pPr marL="0" indent="0" algn="ctr">
              <a:buNone/>
            </a:pPr>
            <a:r>
              <a:rPr lang="cs-CZ" sz="2200" dirty="0"/>
              <a:t>(Kosíková, 2011)</a:t>
            </a:r>
          </a:p>
          <a:p>
            <a:pPr marL="0" indent="0" algn="ctr">
              <a:buNone/>
            </a:pPr>
            <a:endParaRPr lang="cs-CZ" sz="2200" u="sng" dirty="0"/>
          </a:p>
          <a:p>
            <a:pPr marL="0" indent="0">
              <a:buNone/>
            </a:pPr>
            <a:r>
              <a:rPr lang="cs-CZ" sz="2200" u="sng" dirty="0"/>
              <a:t>Čáp a Mareš (2001) hovoří o dvou hlavních činitelích školní úspěšnosti:</a:t>
            </a:r>
          </a:p>
          <a:p>
            <a:pPr marL="0" indent="0">
              <a:buNone/>
            </a:pPr>
            <a:r>
              <a:rPr lang="cs-CZ" sz="2200" b="1" dirty="0"/>
              <a:t>Vnější činitelé </a:t>
            </a:r>
            <a:r>
              <a:rPr lang="cs-CZ" sz="2200" dirty="0"/>
              <a:t>školní úspěšnosti jsou např. učitelé, jejich působení, učivo, podmínky ke vzdělávání, postoj rodiny, vrstevníků</a:t>
            </a:r>
          </a:p>
          <a:p>
            <a:pPr marL="0" indent="0">
              <a:buNone/>
            </a:pPr>
            <a:r>
              <a:rPr lang="cs-CZ" sz="2200" b="1" dirty="0"/>
              <a:t>Vnitřní činitelé </a:t>
            </a:r>
            <a:r>
              <a:rPr lang="cs-CZ" sz="2200" dirty="0"/>
              <a:t>školní </a:t>
            </a:r>
            <a:r>
              <a:rPr lang="cs-CZ" sz="2200" dirty="0" err="1"/>
              <a:t>úspěšhnosti</a:t>
            </a:r>
            <a:r>
              <a:rPr lang="cs-CZ" sz="2200" dirty="0"/>
              <a:t> zahrnují žákovu autoregulaci a motivaci, vědomosti, dovednosti, návyky, biologické předpoklady.</a:t>
            </a:r>
          </a:p>
          <a:p>
            <a:pPr marL="0" indent="0" algn="ctr">
              <a:buNone/>
            </a:pPr>
            <a:endParaRPr lang="cs-CZ" sz="2200" i="1" dirty="0"/>
          </a:p>
          <a:p>
            <a:pPr marL="0" indent="0" algn="ctr">
              <a:buNone/>
            </a:pPr>
            <a:r>
              <a:rPr lang="cs-CZ" sz="2200" dirty="0"/>
              <a:t>Specifické poruchy učení mohou ovlivňovat obě roviny</a:t>
            </a:r>
            <a:endParaRPr lang="cs-CZ" dirty="0"/>
          </a:p>
          <a:p>
            <a:pPr marL="0" indent="0">
              <a:buNone/>
            </a:pPr>
            <a:endParaRPr lang="cs-CZ" dirty="0"/>
          </a:p>
        </p:txBody>
      </p:sp>
      <p:pic>
        <p:nvPicPr>
          <p:cNvPr id="4" name="Obrázek 3"/>
          <p:cNvPicPr>
            <a:picLocks noChangeAspect="1"/>
          </p:cNvPicPr>
          <p:nvPr/>
        </p:nvPicPr>
        <p:blipFill>
          <a:blip r:embed="rId2"/>
          <a:stretch>
            <a:fillRect/>
          </a:stretch>
        </p:blipFill>
        <p:spPr>
          <a:xfrm>
            <a:off x="4850235" y="2598490"/>
            <a:ext cx="2491529" cy="1661019"/>
          </a:xfrm>
          <a:prstGeom prst="rect">
            <a:avLst/>
          </a:prstGeom>
        </p:spPr>
      </p:pic>
    </p:spTree>
    <p:extLst>
      <p:ext uri="{BB962C8B-B14F-4D97-AF65-F5344CB8AC3E}">
        <p14:creationId xmlns:p14="http://schemas.microsoft.com/office/powerpoint/2010/main" val="32667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19633" y="1429620"/>
            <a:ext cx="4471634" cy="310253"/>
          </a:xfrm>
        </p:spPr>
        <p:txBody>
          <a:bodyPr>
            <a:normAutofit fontScale="90000"/>
          </a:bodyPr>
          <a:lstStyle/>
          <a:p>
            <a:endParaRPr lang="cs-CZ" dirty="0"/>
          </a:p>
        </p:txBody>
      </p:sp>
      <p:sp>
        <p:nvSpPr>
          <p:cNvPr id="3" name="Zástupný symbol pro obsah 2"/>
          <p:cNvSpPr>
            <a:spLocks noGrp="1"/>
          </p:cNvSpPr>
          <p:nvPr>
            <p:ph idx="1"/>
          </p:nvPr>
        </p:nvSpPr>
        <p:spPr>
          <a:xfrm>
            <a:off x="609600" y="1914769"/>
            <a:ext cx="10972800" cy="4659767"/>
          </a:xfrm>
        </p:spPr>
        <p:txBody>
          <a:bodyPr/>
          <a:lstStyle/>
          <a:p>
            <a:pPr algn="ctr"/>
            <a:r>
              <a:rPr lang="cs-CZ" b="1" u="sng" dirty="0"/>
              <a:t>Důsledky školní neúspěšnosti</a:t>
            </a:r>
          </a:p>
          <a:p>
            <a:endParaRPr lang="cs-CZ" dirty="0"/>
          </a:p>
          <a:p>
            <a:r>
              <a:rPr lang="cs-CZ" dirty="0"/>
              <a:t>„</a:t>
            </a:r>
            <a:r>
              <a:rPr lang="cs-CZ" sz="1600" dirty="0"/>
              <a:t>Dítě, které je dlouhodobě vystavováno a frustrováno svými školní neúspěchy, se dostává do stavu nesnesitelného napětí. Trvá-li delší dobu, vyvolává toto napětí různé neurotické příznaky (nechutenství, bolesti hlavy, žaludku, poruchy spánku…)“ </a:t>
            </a:r>
          </a:p>
          <a:p>
            <a:pPr marL="109728" indent="0">
              <a:buNone/>
            </a:pPr>
            <a:r>
              <a:rPr lang="cs-CZ" sz="1600" dirty="0"/>
              <a:t>     (Vágnerová, 2009)</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pic>
        <p:nvPicPr>
          <p:cNvPr id="1030" name="Picture 6" descr="Výsledek obrázku pro school failure">
            <a:extLst>
              <a:ext uri="{FF2B5EF4-FFF2-40B4-BE49-F238E27FC236}">
                <a16:creationId xmlns:a16="http://schemas.microsoft.com/office/drawing/2014/main" id="{5DE3B04A-4848-4F77-B938-F3FD42F7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561" y="4127816"/>
            <a:ext cx="4563613" cy="221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4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Charakteristické faktory utváření školního sebepojetí v jednotlivých obdobích</a:t>
            </a:r>
          </a:p>
        </p:txBody>
      </p:sp>
      <p:sp>
        <p:nvSpPr>
          <p:cNvPr id="3" name="Zástupný symbol pro obsah 2"/>
          <p:cNvSpPr>
            <a:spLocks noGrp="1"/>
          </p:cNvSpPr>
          <p:nvPr>
            <p:ph idx="1"/>
          </p:nvPr>
        </p:nvSpPr>
        <p:spPr/>
        <p:txBody>
          <a:bodyPr>
            <a:normAutofit fontScale="62500" lnSpcReduction="20000"/>
          </a:bodyPr>
          <a:lstStyle/>
          <a:p>
            <a:endParaRPr lang="cs-CZ" b="1" u="sng" dirty="0"/>
          </a:p>
          <a:p>
            <a:r>
              <a:rPr lang="cs-CZ" b="1" u="sng" dirty="0"/>
              <a:t>Předškolní </a:t>
            </a:r>
            <a:r>
              <a:rPr lang="cs-CZ" b="1" u="sng" dirty="0" smtClean="0"/>
              <a:t>období</a:t>
            </a:r>
            <a:endParaRPr lang="cs-CZ" b="1" u="sng" dirty="0"/>
          </a:p>
          <a:p>
            <a:endParaRPr lang="cs-CZ" dirty="0"/>
          </a:p>
          <a:p>
            <a:r>
              <a:rPr lang="cs-CZ" dirty="0"/>
              <a:t>Vysoká citlivost na vnímání vlastního výkonu v kontextu požadavku rodičů / </a:t>
            </a:r>
            <a:r>
              <a:rPr lang="cs-CZ" dirty="0" smtClean="0"/>
              <a:t>TU</a:t>
            </a:r>
          </a:p>
          <a:p>
            <a:r>
              <a:rPr lang="cs-CZ" dirty="0" smtClean="0"/>
              <a:t>Rodiče v tomto období přirozeným vzorem chování i zvládání situací</a:t>
            </a:r>
          </a:p>
          <a:p>
            <a:r>
              <a:rPr lang="cs-CZ" dirty="0"/>
              <a:t>O</a:t>
            </a:r>
            <a:r>
              <a:rPr lang="cs-CZ" dirty="0" smtClean="0"/>
              <a:t>bdobí přípravy na školní docházku</a:t>
            </a:r>
          </a:p>
          <a:p>
            <a:r>
              <a:rPr lang="cs-CZ" dirty="0" smtClean="0"/>
              <a:t>SPU v tomto období ještě </a:t>
            </a:r>
            <a:r>
              <a:rPr lang="cs-CZ" dirty="0" err="1" smtClean="0"/>
              <a:t>nediagnostikovatelné</a:t>
            </a:r>
            <a:r>
              <a:rPr lang="cs-CZ" dirty="0" smtClean="0"/>
              <a:t>, lze ale už vysledovat „predispozice“ </a:t>
            </a:r>
          </a:p>
          <a:p>
            <a:r>
              <a:rPr lang="cs-CZ" dirty="0" smtClean="0"/>
              <a:t>Smyslové vnímání jako primární poznávací proces z hlediska vývoje</a:t>
            </a:r>
          </a:p>
          <a:p>
            <a:endParaRPr lang="cs-CZ" dirty="0"/>
          </a:p>
          <a:p>
            <a:endParaRPr lang="cs-CZ" dirty="0"/>
          </a:p>
          <a:p>
            <a:r>
              <a:rPr lang="cs-CZ" dirty="0" smtClean="0"/>
              <a:t>Rizika</a:t>
            </a:r>
          </a:p>
          <a:p>
            <a:r>
              <a:rPr lang="cs-CZ" dirty="0" smtClean="0"/>
              <a:t>Pokud </a:t>
            </a:r>
            <a:r>
              <a:rPr lang="cs-CZ" dirty="0"/>
              <a:t>už </a:t>
            </a:r>
            <a:r>
              <a:rPr lang="cs-CZ" dirty="0" smtClean="0"/>
              <a:t>v rámci společných činností ve školce, zejména při předškolní přípravě, </a:t>
            </a:r>
            <a:r>
              <a:rPr lang="cs-CZ" dirty="0"/>
              <a:t>dítě selhává, utváří se jeho postoj ke škole ještě dříve, než do školy </a:t>
            </a:r>
            <a:r>
              <a:rPr lang="cs-CZ" dirty="0" smtClean="0"/>
              <a:t>vstoupí</a:t>
            </a:r>
          </a:p>
          <a:p>
            <a:r>
              <a:rPr lang="cs-CZ" dirty="0" smtClean="0"/>
              <a:t>Riziko podcenění deficitů („však on to ve škole dožene“). Toto období je naopak z hlediska intervencí „nejtvárnější“, nejde ale jen o konkrétní praktická cvičení ale i podporu, oceňování.</a:t>
            </a:r>
          </a:p>
          <a:p>
            <a:endParaRPr lang="cs-CZ" dirty="0" smtClean="0"/>
          </a:p>
          <a:p>
            <a:endParaRPr lang="cs-CZ" dirty="0"/>
          </a:p>
          <a:p>
            <a:endParaRPr lang="cs-CZ" b="1" u="sng" dirty="0"/>
          </a:p>
          <a:p>
            <a:endParaRPr lang="cs-CZ" dirty="0"/>
          </a:p>
          <a:p>
            <a:pPr marL="0" indent="0">
              <a:buNone/>
            </a:pPr>
            <a:endParaRPr lang="cs-CZ" dirty="0"/>
          </a:p>
        </p:txBody>
      </p:sp>
    </p:spTree>
    <p:extLst>
      <p:ext uri="{BB962C8B-B14F-4D97-AF65-F5344CB8AC3E}">
        <p14:creationId xmlns:p14="http://schemas.microsoft.com/office/powerpoint/2010/main" val="270548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cs-CZ" b="1" u="sng" dirty="0" smtClean="0"/>
              <a:t>1. </a:t>
            </a:r>
            <a:r>
              <a:rPr lang="cs-CZ" b="1" u="sng" dirty="0"/>
              <a:t>- 5. třída</a:t>
            </a:r>
          </a:p>
          <a:p>
            <a:endParaRPr lang="cs-CZ" dirty="0"/>
          </a:p>
          <a:p>
            <a:r>
              <a:rPr lang="cs-CZ" dirty="0"/>
              <a:t>Stále velmi důležitý vliv učitele a dospělých osob na utváření školního sebepojetí </a:t>
            </a:r>
            <a:r>
              <a:rPr lang="cs-CZ" dirty="0" smtClean="0"/>
              <a:t>dítěte</a:t>
            </a:r>
          </a:p>
          <a:p>
            <a:r>
              <a:rPr lang="cs-CZ" dirty="0" smtClean="0"/>
              <a:t>Hodnocení učitele se odráží do hodnocení „jaký jsem“</a:t>
            </a:r>
            <a:endParaRPr lang="cs-CZ" dirty="0"/>
          </a:p>
          <a:p>
            <a:endParaRPr lang="cs-CZ" dirty="0"/>
          </a:p>
          <a:p>
            <a:r>
              <a:rPr lang="cs-CZ" dirty="0" smtClean="0"/>
              <a:t>Rizika:</a:t>
            </a:r>
          </a:p>
          <a:p>
            <a:r>
              <a:rPr lang="cs-CZ" dirty="0" smtClean="0"/>
              <a:t>U dětí, u nichž v tomto období nedochází k cílené intervenci a nápravám, hrozí zvýšené školní selhávání</a:t>
            </a:r>
          </a:p>
          <a:p>
            <a:r>
              <a:rPr lang="cs-CZ" dirty="0" smtClean="0"/>
              <a:t>Školní prostředí je prostředí podporující </a:t>
            </a:r>
            <a:r>
              <a:rPr lang="cs-CZ" u="sng" dirty="0" smtClean="0"/>
              <a:t>srovnávání výkonů </a:t>
            </a:r>
          </a:p>
          <a:p>
            <a:r>
              <a:rPr lang="cs-CZ" dirty="0"/>
              <a:t>Ve 3. třídě dochází ke „zlomu“ z hlediska výukových požadavků. Tou dobou už se předpokládá, že rozvoj základních schopností čtení a psaní je ustálen. Začíná osvojování gramatiky</a:t>
            </a:r>
            <a:r>
              <a:rPr lang="cs-CZ" dirty="0" smtClean="0"/>
              <a:t>. Pro </a:t>
            </a:r>
            <a:r>
              <a:rPr lang="cs-CZ" dirty="0"/>
              <a:t>žáky s SPU představuje tento přechod zvýšenou zátěž</a:t>
            </a:r>
          </a:p>
          <a:p>
            <a:endParaRPr lang="cs-CZ" dirty="0"/>
          </a:p>
          <a:p>
            <a:endParaRPr lang="cs-CZ" dirty="0"/>
          </a:p>
        </p:txBody>
      </p:sp>
    </p:spTree>
    <p:extLst>
      <p:ext uri="{BB962C8B-B14F-4D97-AF65-F5344CB8AC3E}">
        <p14:creationId xmlns:p14="http://schemas.microsoft.com/office/powerpoint/2010/main" val="81303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2. Stupeň </a:t>
            </a:r>
            <a:r>
              <a:rPr lang="cs-CZ" dirty="0" smtClean="0"/>
              <a:t>ZŠ a </a:t>
            </a:r>
            <a:r>
              <a:rPr lang="cs-CZ" dirty="0"/>
              <a:t>SŠ</a:t>
            </a:r>
          </a:p>
        </p:txBody>
      </p:sp>
      <p:sp>
        <p:nvSpPr>
          <p:cNvPr id="3" name="Zástupný symbol pro obsah 2"/>
          <p:cNvSpPr>
            <a:spLocks noGrp="1"/>
          </p:cNvSpPr>
          <p:nvPr>
            <p:ph idx="1"/>
          </p:nvPr>
        </p:nvSpPr>
        <p:spPr/>
        <p:txBody>
          <a:bodyPr>
            <a:normAutofit fontScale="55000" lnSpcReduction="20000"/>
          </a:bodyPr>
          <a:lstStyle/>
          <a:p>
            <a:r>
              <a:rPr lang="cs-CZ" dirty="0"/>
              <a:t>Čím dál méně důležitý vliv učitele na sebehodnocení, naopak vzrůstající vliv vrstevníků</a:t>
            </a:r>
          </a:p>
          <a:p>
            <a:r>
              <a:rPr lang="cs-CZ" dirty="0" smtClean="0"/>
              <a:t>Pubescence</a:t>
            </a:r>
            <a:r>
              <a:rPr lang="cs-CZ" dirty="0"/>
              <a:t>, adolescence – citlivé období z hlediska sebeúcty.</a:t>
            </a:r>
          </a:p>
          <a:p>
            <a:r>
              <a:rPr lang="cs-CZ" dirty="0" smtClean="0"/>
              <a:t>Projevy </a:t>
            </a:r>
            <a:r>
              <a:rPr lang="cs-CZ" dirty="0"/>
              <a:t>poruch učení v adolescenci v podstatě totožné jako v dětství, ale – adolescenti mají více tendence jít do hloubky, zkoumat proč a jak – dopad na sebehodnocení.</a:t>
            </a:r>
          </a:p>
          <a:p>
            <a:r>
              <a:rPr lang="cs-CZ" dirty="0" smtClean="0"/>
              <a:t>Z </a:t>
            </a:r>
            <a:r>
              <a:rPr lang="cs-CZ" dirty="0"/>
              <a:t>hlediska sociální akceptace je také v tomto věku velmi citlivě vnímána „odlišnost“ žáků s SPU od ostatních vrstevníků</a:t>
            </a:r>
          </a:p>
          <a:p>
            <a:endParaRPr lang="cs-CZ" dirty="0" smtClean="0"/>
          </a:p>
          <a:p>
            <a:endParaRPr lang="cs-CZ" dirty="0"/>
          </a:p>
          <a:p>
            <a:r>
              <a:rPr lang="cs-CZ" dirty="0" smtClean="0"/>
              <a:t>Rizika:</a:t>
            </a:r>
          </a:p>
          <a:p>
            <a:r>
              <a:rPr lang="cs-CZ" dirty="0" smtClean="0"/>
              <a:t>Pokud až v tomto období dochází k diagnostice/intervenci zaměřené na práci s poruchami učení, je většinou už pozdě na nápravu schopností (spíše omezení dopadů)</a:t>
            </a:r>
          </a:p>
          <a:p>
            <a:r>
              <a:rPr lang="cs-CZ" dirty="0"/>
              <a:t>Problémem v tomto období nejsou jen samotné SPU, ale především už jimi vytvořené postoje ke školnímu vzdělávání, k učení, vlastních schopnostech a sebehodnotě</a:t>
            </a:r>
            <a:r>
              <a:rPr lang="cs-CZ" dirty="0" smtClean="0"/>
              <a:t>.</a:t>
            </a:r>
          </a:p>
          <a:p>
            <a:endParaRPr lang="cs-CZ" dirty="0"/>
          </a:p>
          <a:p>
            <a:endParaRPr lang="cs-CZ" dirty="0"/>
          </a:p>
          <a:p>
            <a:pPr marL="109728" indent="0">
              <a:buNone/>
            </a:pPr>
            <a:r>
              <a:rPr lang="cs-CZ" dirty="0" smtClean="0"/>
              <a:t>                                 </a:t>
            </a:r>
            <a:r>
              <a:rPr lang="cs-CZ" u="sng" dirty="0" smtClean="0"/>
              <a:t>Důsledky </a:t>
            </a:r>
            <a:r>
              <a:rPr lang="cs-CZ" u="sng" dirty="0"/>
              <a:t>školní neúspěšnosti</a:t>
            </a:r>
            <a:r>
              <a:rPr lang="cs-CZ" dirty="0" smtClean="0"/>
              <a:t>: Třetina </a:t>
            </a:r>
            <a:r>
              <a:rPr lang="cs-CZ" dirty="0"/>
              <a:t>žáků nedokončí střední školu, i když má průměrný nebo </a:t>
            </a:r>
            <a:r>
              <a:rPr lang="cs-CZ" dirty="0" smtClean="0"/>
              <a:t>nadprůměrný</a:t>
            </a:r>
          </a:p>
          <a:p>
            <a:pPr marL="109728" indent="0">
              <a:buNone/>
            </a:pPr>
            <a:r>
              <a:rPr lang="cs-CZ" dirty="0"/>
              <a:t> </a:t>
            </a:r>
            <a:r>
              <a:rPr lang="cs-CZ" dirty="0" smtClean="0"/>
              <a:t>                                                                                         intelekt</a:t>
            </a:r>
            <a:endParaRPr lang="cs-CZ" dirty="0"/>
          </a:p>
          <a:p>
            <a:endParaRPr lang="cs-CZ" dirty="0"/>
          </a:p>
          <a:p>
            <a:endParaRPr lang="cs-CZ" dirty="0"/>
          </a:p>
          <a:p>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68" y="4965692"/>
            <a:ext cx="1202265" cy="90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772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Diagnostika SPU (přednášková verze)</Template>
  <TotalTime>766</TotalTime>
  <Words>1799</Words>
  <Application>Microsoft Office PowerPoint</Application>
  <PresentationFormat>Širokoúhlá obrazovka</PresentationFormat>
  <Paragraphs>329</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Georgia</vt:lpstr>
      <vt:lpstr>Trebuchet MS</vt:lpstr>
      <vt:lpstr>Wingdings</vt:lpstr>
      <vt:lpstr>Wingdings 2</vt:lpstr>
      <vt:lpstr>Urbanistický</vt:lpstr>
      <vt:lpstr>Specifické poruchy učení  diagnostika a (psychologická) intervence</vt:lpstr>
      <vt:lpstr>Obecná charakteristika poruch učení</vt:lpstr>
      <vt:lpstr>Obecná charakteristika poruch učení</vt:lpstr>
      <vt:lpstr>Slovník SPU pojmů</vt:lpstr>
      <vt:lpstr>Rizika SPU ve škole</vt:lpstr>
      <vt:lpstr>Prezentace aplikace PowerPoint</vt:lpstr>
      <vt:lpstr>Charakteristické faktory utváření školního sebepojetí v jednotlivých obdobích</vt:lpstr>
      <vt:lpstr>Prezentace aplikace PowerPoint</vt:lpstr>
      <vt:lpstr>2. Stupeň ZŠ a SŠ</vt:lpstr>
      <vt:lpstr>Vliv SPU na budoucnost - Kariérní poradenství</vt:lpstr>
      <vt:lpstr>SPU v dospělosti</vt:lpstr>
      <vt:lpstr>Legislativní ukotvení práce se žáky s SPU</vt:lpstr>
      <vt:lpstr>Školský zákon 561/2004 sb. a vyhláška č.27/2016 sb. (platné znění ze dne 1.9.2017) </vt:lpstr>
      <vt:lpstr>Diagnostika SPU</vt:lpstr>
      <vt:lpstr>1. Krok – identifikace a popis obtíží</vt:lpstr>
      <vt:lpstr>2. Krok – test intelektu</vt:lpstr>
      <vt:lpstr>Úskalí testování intelektu v ČR</vt:lpstr>
      <vt:lpstr>3. Krok – diagnostika specifických obtíží</vt:lpstr>
      <vt:lpstr>Diagnostická baterie SPU</vt:lpstr>
      <vt:lpstr>Diagnostická baterie SPU</vt:lpstr>
      <vt:lpstr>5. Zhodnocení výsledků, doporučení pro práci se žákem </vt:lpstr>
      <vt:lpstr>Práce se žákem s SPU</vt:lpstr>
      <vt:lpstr>Obecné zásady práce s dítětem s SPU</vt:lpstr>
      <vt:lpstr>Práce psychologa s klienty s SPU</vt:lpstr>
      <vt:lpstr>Systemický přístup práce se žáky s SPU (Pokorná, 2009)</vt:lpstr>
      <vt:lpstr>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Poruchy učení</dc:title>
  <dc:creator>Eltharion</dc:creator>
  <cp:lastModifiedBy>David Macek</cp:lastModifiedBy>
  <cp:revision>41</cp:revision>
  <dcterms:created xsi:type="dcterms:W3CDTF">2017-05-04T05:12:32Z</dcterms:created>
  <dcterms:modified xsi:type="dcterms:W3CDTF">2019-05-06T10:31:47Z</dcterms:modified>
</cp:coreProperties>
</file>