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16" r:id="rId3"/>
    <p:sldId id="323" r:id="rId4"/>
    <p:sldId id="322" r:id="rId5"/>
    <p:sldId id="332" r:id="rId6"/>
    <p:sldId id="334" r:id="rId7"/>
    <p:sldId id="335" r:id="rId8"/>
    <p:sldId id="333" r:id="rId9"/>
    <p:sldId id="336" r:id="rId10"/>
    <p:sldId id="338" r:id="rId11"/>
    <p:sldId id="339" r:id="rId12"/>
    <p:sldId id="337" r:id="rId13"/>
    <p:sldId id="340" r:id="rId14"/>
    <p:sldId id="343" r:id="rId15"/>
    <p:sldId id="344" r:id="rId16"/>
    <p:sldId id="345" r:id="rId17"/>
    <p:sldId id="346" r:id="rId18"/>
    <p:sldId id="347" r:id="rId19"/>
    <p:sldId id="349" r:id="rId20"/>
    <p:sldId id="348" r:id="rId21"/>
    <p:sldId id="32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DE0E-E96B-4346-A142-7D73720294C5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5A539-3BBE-4B04-AF96-B571996F0B5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37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6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54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36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05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1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12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6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85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4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E3E11AA-4F06-4B08-BCF5-243CE56D0EF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79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62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3E11AA-4F06-4B08-BCF5-243CE56D0EF4}" type="datetimeFigureOut">
              <a:rPr lang="cs-CZ" smtClean="0"/>
              <a:pPr/>
              <a:t>25.10.2018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7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toolkit.org/" TargetMode="External"/><Relationship Id="rId2" Type="http://schemas.openxmlformats.org/officeDocument/2006/relationships/hyperlink" Target="http://pebl.sourceforg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ortes@fss.muni.cz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testyschopnosti/" TargetMode="External"/><Relationship Id="rId5" Type="http://schemas.openxmlformats.org/officeDocument/2006/relationships/hyperlink" Target="http://www.testy-schopnosti.cz/" TargetMode="External"/><Relationship Id="rId4" Type="http://schemas.openxmlformats.org/officeDocument/2006/relationships/hyperlink" Target="mailto:michal.jaburek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5618" y="519466"/>
            <a:ext cx="7543800" cy="3566160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INVENIO:</a:t>
            </a:r>
            <a:r>
              <a:rPr lang="cs-CZ" sz="4400" b="1" dirty="0" smtClean="0"/>
              <a:t/>
            </a:r>
            <a:br>
              <a:rPr lang="cs-CZ" sz="4400" b="1" dirty="0" smtClean="0"/>
            </a:br>
            <a:r>
              <a:rPr lang="cs-CZ" sz="4400" b="1" dirty="0" smtClean="0"/>
              <a:t>screeningový systém </a:t>
            </a:r>
            <a:br>
              <a:rPr lang="cs-CZ" sz="4400" b="1" dirty="0" smtClean="0"/>
            </a:br>
            <a:r>
              <a:rPr lang="cs-CZ" sz="4400" b="1" dirty="0" smtClean="0"/>
              <a:t>k </a:t>
            </a:r>
            <a:r>
              <a:rPr lang="cs-CZ" sz="4400" b="1" dirty="0"/>
              <a:t>vyhledávání kognitivně </a:t>
            </a:r>
            <a:r>
              <a:rPr lang="cs-CZ" sz="4400" b="1" dirty="0" smtClean="0"/>
              <a:t>mimořádně nadaných </a:t>
            </a:r>
            <a:r>
              <a:rPr lang="cs-CZ" sz="4400" b="1" dirty="0"/>
              <a:t>žáků</a:t>
            </a:r>
            <a:endParaRPr lang="en-US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55618" y="4720107"/>
            <a:ext cx="7543800" cy="153498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			Šárka </a:t>
            </a:r>
            <a:r>
              <a:rPr lang="cs-CZ" dirty="0" err="1" smtClean="0"/>
              <a:t>Portešová</a:t>
            </a:r>
            <a:endParaRPr lang="cs-CZ" dirty="0" smtClean="0"/>
          </a:p>
          <a:p>
            <a:r>
              <a:rPr lang="cs-CZ" dirty="0" smtClean="0"/>
              <a:t>			Michal </a:t>
            </a:r>
            <a:r>
              <a:rPr lang="cs-CZ" dirty="0"/>
              <a:t>Jabůrek </a:t>
            </a:r>
          </a:p>
          <a:p>
            <a:r>
              <a:rPr lang="cs-CZ" dirty="0" smtClean="0"/>
              <a:t>			</a:t>
            </a:r>
            <a:r>
              <a:rPr lang="cs-CZ" dirty="0" err="1" smtClean="0"/>
              <a:t>ondřej</a:t>
            </a:r>
            <a:r>
              <a:rPr lang="cs-CZ" dirty="0" smtClean="0"/>
              <a:t> straka a další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14401" y="371989"/>
            <a:ext cx="822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Centrum rozvoje nadaných dětí</a:t>
            </a:r>
            <a:br>
              <a:rPr lang="cs-CZ" sz="28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cs-CZ" sz="2800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IVDMR a Katedra psychologie FSS MU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8" y="4592079"/>
            <a:ext cx="1609443" cy="14335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20" y="1233280"/>
            <a:ext cx="1766070" cy="7143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8" y="371989"/>
            <a:ext cx="1544822" cy="7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témata:</a:t>
            </a:r>
            <a:br>
              <a:rPr lang="cs-CZ" dirty="0"/>
            </a:br>
            <a:r>
              <a:rPr lang="cs-CZ" dirty="0"/>
              <a:t>2) Vývoj nové hry – faktor </a:t>
            </a:r>
            <a:r>
              <a:rPr lang="cs-CZ" dirty="0" err="1"/>
              <a:t>Gv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B) Zachycení pohledu – 3D free program </a:t>
            </a:r>
            <a:r>
              <a:rPr lang="cs-CZ" b="1" dirty="0" err="1" smtClean="0"/>
              <a:t>SketchUp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  <p:pic>
        <p:nvPicPr>
          <p:cNvPr id="6" name="Picture 7" descr="C:\Users\Jimmmy\Downloads\mest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35" y="2171702"/>
            <a:ext cx="6323648" cy="224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20" y="4080192"/>
            <a:ext cx="6100763" cy="21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témata:</a:t>
            </a:r>
            <a:br>
              <a:rPr lang="cs-CZ" dirty="0"/>
            </a:br>
            <a:r>
              <a:rPr lang="cs-CZ" dirty="0"/>
              <a:t>2) Vývoj nové hry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zahrnuje vývoj nové hry?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Promyšlení základní koncepce a jednotlivých principů testu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Tvorba položek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Kognitivní pilotáž na ověření základních principů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Krátká pilotáž na ověření testu samotného, jednotlivých položek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Delší pilotáž s již ověřeným testem měřícím stejný/podobný konstrukt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témata:</a:t>
            </a:r>
            <a:br>
              <a:rPr lang="cs-CZ" dirty="0"/>
            </a:br>
            <a:r>
              <a:rPr lang="cs-CZ" dirty="0" smtClean="0"/>
              <a:t>3) </a:t>
            </a:r>
            <a:r>
              <a:rPr lang="cs-CZ" dirty="0"/>
              <a:t>Vývoj nové hry – faktor </a:t>
            </a:r>
            <a:r>
              <a:rPr lang="cs-CZ" dirty="0" err="1" smtClean="0"/>
              <a:t>Gc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2"/>
            <a:ext cx="7543801" cy="5012267"/>
          </a:xfrm>
        </p:spPr>
        <p:txBody>
          <a:bodyPr>
            <a:normAutofit/>
          </a:bodyPr>
          <a:lstStyle/>
          <a:p>
            <a:r>
              <a:rPr lang="cs-CZ" b="1" dirty="0" smtClean="0"/>
              <a:t>Porozumění-znalost </a:t>
            </a:r>
            <a:r>
              <a:rPr lang="en-US" b="1" dirty="0" smtClean="0"/>
              <a:t>(G</a:t>
            </a:r>
            <a:r>
              <a:rPr lang="cs-CZ" b="1" dirty="0" smtClean="0"/>
              <a:t>c</a:t>
            </a:r>
            <a:r>
              <a:rPr lang="en-US" b="1" dirty="0" smtClean="0"/>
              <a:t>)</a:t>
            </a:r>
            <a:r>
              <a:rPr lang="cs-CZ" dirty="0" smtClean="0"/>
              <a:t>, známější spíše jako krystalická inteligence </a:t>
            </a:r>
            <a:r>
              <a:rPr lang="cs-CZ" dirty="0"/>
              <a:t>– </a:t>
            </a:r>
            <a:r>
              <a:rPr lang="cs-CZ" dirty="0" smtClean="0"/>
              <a:t>nejedná se jen o slovní zásobu, ale také o znalosti kultury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Obvykle testováno </a:t>
            </a:r>
            <a:r>
              <a:rPr lang="cs-CZ" dirty="0" smtClean="0"/>
              <a:t>pomocí: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obrázkový slovník</a:t>
            </a:r>
            <a:endParaRPr lang="cs-CZ" dirty="0"/>
          </a:p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synonyma: „Jak jinak můžeš říci veliký?“</a:t>
            </a:r>
            <a:br>
              <a:rPr lang="cs-CZ" dirty="0" smtClean="0"/>
            </a:br>
            <a:r>
              <a:rPr lang="cs-CZ" dirty="0" smtClean="0"/>
              <a:t>- antonyma: „Jaký je opak slova život?“</a:t>
            </a:r>
            <a:br>
              <a:rPr lang="cs-CZ" dirty="0" smtClean="0"/>
            </a:br>
            <a:r>
              <a:rPr lang="cs-CZ" dirty="0" smtClean="0"/>
              <a:t>- všeobecné </a:t>
            </a:r>
            <a:r>
              <a:rPr lang="cs-CZ" dirty="0"/>
              <a:t>znalosti – </a:t>
            </a:r>
            <a:r>
              <a:rPr lang="cs-CZ" dirty="0" smtClean="0"/>
              <a:t>Kde: „Kde </a:t>
            </a:r>
            <a:r>
              <a:rPr lang="cs-CZ" dirty="0"/>
              <a:t>obvykle bývá… míza, porota, kopyto</a:t>
            </a:r>
            <a:r>
              <a:rPr lang="cs-CZ" dirty="0" smtClean="0"/>
              <a:t>?“</a:t>
            </a:r>
            <a:br>
              <a:rPr lang="cs-CZ" dirty="0" smtClean="0"/>
            </a:br>
            <a:r>
              <a:rPr lang="cs-CZ" dirty="0" smtClean="0"/>
              <a:t>- všeobecné znalosti – K čemu</a:t>
            </a:r>
            <a:r>
              <a:rPr lang="cs-CZ" smtClean="0"/>
              <a:t>: „</a:t>
            </a:r>
            <a:r>
              <a:rPr lang="cs-CZ" dirty="0"/>
              <a:t>K čemu se obvykle používá… zubní pasta, mobil, tachometr</a:t>
            </a:r>
            <a:r>
              <a:rPr lang="cs-CZ" dirty="0" smtClean="0"/>
              <a:t>?“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312" y="3100979"/>
            <a:ext cx="972225" cy="12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témata:</a:t>
            </a:r>
            <a:br>
              <a:rPr lang="cs-CZ" dirty="0"/>
            </a:br>
            <a:r>
              <a:rPr lang="cs-CZ" dirty="0" smtClean="0"/>
              <a:t>3) </a:t>
            </a:r>
            <a:r>
              <a:rPr lang="cs-CZ" dirty="0"/>
              <a:t>Vývoj nové hry – faktor </a:t>
            </a:r>
            <a:r>
              <a:rPr lang="cs-CZ" dirty="0" err="1"/>
              <a:t>Gc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A) Lhář – verbální absurdity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  <p:pic>
        <p:nvPicPr>
          <p:cNvPr id="6" name="Picture 2" descr="VÃ½sledek obrÃ¡zku pro detective cartoon think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41" y="2299601"/>
            <a:ext cx="6223635" cy="342995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530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témata:</a:t>
            </a:r>
            <a:br>
              <a:rPr lang="cs-CZ" dirty="0"/>
            </a:br>
            <a:r>
              <a:rPr lang="cs-CZ" dirty="0" smtClean="0"/>
              <a:t>3) </a:t>
            </a:r>
            <a:r>
              <a:rPr lang="cs-CZ" dirty="0"/>
              <a:t>Vývoj nové hry – faktor </a:t>
            </a:r>
            <a:r>
              <a:rPr lang="cs-CZ" dirty="0" err="1"/>
              <a:t>Gc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A) Lhář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471" y="2352674"/>
            <a:ext cx="3914775" cy="37814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" y="2676314"/>
            <a:ext cx="26289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témata:</a:t>
            </a:r>
            <a:br>
              <a:rPr lang="cs-CZ" dirty="0"/>
            </a:br>
            <a:r>
              <a:rPr lang="cs-CZ" dirty="0"/>
              <a:t>3</a:t>
            </a:r>
            <a:r>
              <a:rPr lang="cs-CZ" dirty="0" smtClean="0"/>
              <a:t>) </a:t>
            </a:r>
            <a:r>
              <a:rPr lang="cs-CZ" dirty="0"/>
              <a:t>Vývoj nové hry – faktor </a:t>
            </a:r>
            <a:r>
              <a:rPr lang="cs-CZ" dirty="0" err="1"/>
              <a:t>Gc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A) Lhář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471" y="2352674"/>
            <a:ext cx="3914775" cy="37814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" y="2676314"/>
            <a:ext cx="2628900" cy="11811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571" y="2352674"/>
            <a:ext cx="3876675" cy="37623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346" y="2676314"/>
            <a:ext cx="25146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témata:</a:t>
            </a:r>
            <a:br>
              <a:rPr lang="cs-CZ" dirty="0"/>
            </a:br>
            <a:r>
              <a:rPr lang="cs-CZ" dirty="0"/>
              <a:t>3</a:t>
            </a:r>
            <a:r>
              <a:rPr lang="cs-CZ" dirty="0" smtClean="0"/>
              <a:t>) </a:t>
            </a:r>
            <a:r>
              <a:rPr lang="cs-CZ" dirty="0"/>
              <a:t>Vývoj nové hry – faktor </a:t>
            </a:r>
            <a:r>
              <a:rPr lang="cs-CZ" dirty="0" err="1"/>
              <a:t>Gc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A) Lhář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471" y="2352674"/>
            <a:ext cx="3914775" cy="37814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" y="2676314"/>
            <a:ext cx="2628900" cy="11811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571" y="2352674"/>
            <a:ext cx="3876675" cy="37623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346" y="2676314"/>
            <a:ext cx="2514600" cy="12763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146" y="2362198"/>
            <a:ext cx="3886200" cy="37433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71" y="4592744"/>
            <a:ext cx="25527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témata:</a:t>
            </a:r>
            <a:br>
              <a:rPr lang="cs-CZ" dirty="0"/>
            </a:br>
            <a:r>
              <a:rPr lang="cs-CZ" dirty="0"/>
              <a:t>3</a:t>
            </a:r>
            <a:r>
              <a:rPr lang="cs-CZ" dirty="0" smtClean="0"/>
              <a:t>) </a:t>
            </a:r>
            <a:r>
              <a:rPr lang="cs-CZ" dirty="0"/>
              <a:t>Vývoj nové hry – faktor </a:t>
            </a:r>
            <a:r>
              <a:rPr lang="cs-CZ" dirty="0" err="1"/>
              <a:t>Gc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A) Lhář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471" y="2352674"/>
            <a:ext cx="3914775" cy="37814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1" y="2676314"/>
            <a:ext cx="2628900" cy="11811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346" y="2676314"/>
            <a:ext cx="2514600" cy="12763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1" y="4592744"/>
            <a:ext cx="2552700" cy="12763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385" y="2357436"/>
            <a:ext cx="3790950" cy="37719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0346" y="4491356"/>
            <a:ext cx="22288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Nabízená témata:</a:t>
            </a:r>
            <a:br>
              <a:rPr lang="cs-CZ" dirty="0"/>
            </a:br>
            <a:r>
              <a:rPr lang="cs-CZ" dirty="0" smtClean="0"/>
              <a:t>4) Ověření principu – faktor </a:t>
            </a:r>
            <a:r>
              <a:rPr lang="cs-CZ" dirty="0" err="1" smtClean="0"/>
              <a:t>Gt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Rychlost reakce či rozhodování (</a:t>
            </a:r>
            <a:r>
              <a:rPr lang="cs-CZ" b="1" dirty="0" err="1" smtClean="0"/>
              <a:t>Gt</a:t>
            </a:r>
            <a:r>
              <a:rPr lang="cs-CZ" b="1" dirty="0" smtClean="0"/>
              <a:t>)</a:t>
            </a:r>
            <a:r>
              <a:rPr lang="cs-CZ" dirty="0" smtClean="0"/>
              <a:t> – rychlost, s jakou jedinec udělá velmi jednoduché rozhodnutí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Obdoba </a:t>
            </a:r>
            <a:r>
              <a:rPr lang="cs-CZ" dirty="0" err="1" smtClean="0"/>
              <a:t>Stroopova</a:t>
            </a:r>
            <a:r>
              <a:rPr lang="cs-CZ" dirty="0" smtClean="0"/>
              <a:t> testu pro děti – úkol: „Jaké zvíře je ve skutečnosti větší (bez ohledu na velikost podnětu na obrazovce)?“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886" y="3292297"/>
            <a:ext cx="5201946" cy="30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témata:</a:t>
            </a:r>
            <a:br>
              <a:rPr lang="cs-CZ" dirty="0"/>
            </a:br>
            <a:r>
              <a:rPr lang="cs-CZ" dirty="0"/>
              <a:t>4) Ověření principu – faktor </a:t>
            </a:r>
            <a:r>
              <a:rPr lang="cs-CZ" dirty="0" err="1"/>
              <a:t>Gt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Obdoba </a:t>
            </a:r>
            <a:r>
              <a:rPr lang="cs-CZ" b="1" dirty="0" err="1"/>
              <a:t>Stroopova</a:t>
            </a:r>
            <a:r>
              <a:rPr lang="cs-CZ" b="1" dirty="0"/>
              <a:t> testu pro </a:t>
            </a:r>
            <a:r>
              <a:rPr lang="cs-CZ" b="1" dirty="0" smtClean="0"/>
              <a:t>děti</a:t>
            </a:r>
            <a:endParaRPr lang="cs-CZ" dirty="0" smtClean="0"/>
          </a:p>
          <a:p>
            <a:r>
              <a:rPr lang="cs-CZ" b="1" dirty="0" smtClean="0"/>
              <a:t>Téma zahrnuje:</a:t>
            </a:r>
          </a:p>
          <a:p>
            <a:r>
              <a:rPr lang="cs-CZ" dirty="0" smtClean="0"/>
              <a:t>- jednoduché naprogramování experimentu</a:t>
            </a:r>
          </a:p>
          <a:p>
            <a:pPr lvl="1"/>
            <a:r>
              <a:rPr lang="cs-CZ" dirty="0" smtClean="0"/>
              <a:t>Např. </a:t>
            </a:r>
            <a:r>
              <a:rPr lang="cs-CZ" dirty="0">
                <a:hlinkClick r:id="rId2"/>
              </a:rPr>
              <a:t>http://pebl.sourceforge.net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nebo </a:t>
            </a:r>
            <a:r>
              <a:rPr lang="cs-CZ" dirty="0">
                <a:hlinkClick r:id="rId3"/>
              </a:rPr>
              <a:t>https://www.psytoolkit.org/</a:t>
            </a:r>
            <a:endParaRPr lang="cs-CZ" dirty="0" smtClean="0"/>
          </a:p>
          <a:p>
            <a:r>
              <a:rPr lang="cs-CZ" dirty="0" smtClean="0"/>
              <a:t>- administrace s podobnými zkouškami, např.:</a:t>
            </a:r>
          </a:p>
          <a:p>
            <a:pPr lvl="1"/>
            <a:r>
              <a:rPr lang="cs-CZ" dirty="0" smtClean="0"/>
              <a:t>Klasický </a:t>
            </a:r>
            <a:r>
              <a:rPr lang="cs-CZ" dirty="0" err="1" smtClean="0"/>
              <a:t>Stroopův</a:t>
            </a:r>
            <a:r>
              <a:rPr lang="cs-CZ" dirty="0" smtClean="0"/>
              <a:t> test s barevným textem</a:t>
            </a:r>
          </a:p>
          <a:p>
            <a:pPr lvl="1"/>
            <a:r>
              <a:rPr lang="cs-CZ" dirty="0" smtClean="0"/>
              <a:t>Test na jednoduchý reakční čas (podnět -</a:t>
            </a:r>
            <a:r>
              <a:rPr lang="en-US" dirty="0" smtClean="0"/>
              <a:t>&gt;</a:t>
            </a:r>
            <a:r>
              <a:rPr lang="cs-CZ" dirty="0" smtClean="0"/>
              <a:t> reakce)</a:t>
            </a:r>
          </a:p>
          <a:p>
            <a:pPr lvl="1"/>
            <a:r>
              <a:rPr lang="cs-CZ" dirty="0" smtClean="0"/>
              <a:t>Test na faktor </a:t>
            </a:r>
            <a:r>
              <a:rPr lang="cs-CZ" dirty="0" err="1" smtClean="0"/>
              <a:t>Gs</a:t>
            </a:r>
            <a:r>
              <a:rPr lang="cs-CZ" dirty="0" smtClean="0"/>
              <a:t> (rychlost zpracování informací) – např. klasický škrtací test (najdi v každém řádku co nejrychleji dvě stejná čísla)</a:t>
            </a:r>
          </a:p>
          <a:p>
            <a:pPr marL="0">
              <a:buNone/>
            </a:pPr>
            <a:r>
              <a:rPr lang="cs-CZ" dirty="0" smtClean="0"/>
              <a:t>- cílem je ověření principu jako takového a souběžné a diskriminační validity testu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Východiska a účel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I</a:t>
            </a:r>
            <a:r>
              <a:rPr lang="cs-CZ" dirty="0" smtClean="0"/>
              <a:t>dentifikováno pouhých </a:t>
            </a:r>
            <a:r>
              <a:rPr lang="cs-CZ" dirty="0"/>
              <a:t>932 dětí z celkového počtu více než 27 000 mimořádně nadaných dětí </a:t>
            </a:r>
            <a:r>
              <a:rPr lang="cs-CZ" dirty="0" smtClean="0"/>
              <a:t>(analýza </a:t>
            </a:r>
            <a:r>
              <a:rPr lang="cs-CZ" dirty="0"/>
              <a:t>z </a:t>
            </a:r>
            <a:r>
              <a:rPr lang="cs-CZ" dirty="0" smtClean="0"/>
              <a:t>MŠMT)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Tzn. </a:t>
            </a:r>
            <a:r>
              <a:rPr lang="cs-CZ" dirty="0"/>
              <a:t>více než 96,6 % mimořádně nadaných dětí v </a:t>
            </a:r>
            <a:r>
              <a:rPr lang="cs-CZ" dirty="0" smtClean="0"/>
              <a:t>ČR není </a:t>
            </a:r>
            <a:r>
              <a:rPr lang="cs-CZ" dirty="0"/>
              <a:t>identifikováno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Cílem je poskytnout pedagogům a školním psychologům ověřený nástroj k plošnému </a:t>
            </a:r>
            <a:r>
              <a:rPr lang="cs-CZ" dirty="0" err="1" smtClean="0"/>
              <a:t>skríningu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Čím dříve je nadání identifikováno, tím lépe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Primárně zaměřeno na 1.-5. třídu ZŠ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Všichni nadaní žáci nejsou stejní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Zjištěný silných a slabých stránek – profil schopností v rámci C-H-C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Klasické testování není vždy zábavné a může být stresující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Inovativní pojetí testování – game-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endParaRPr lang="cs-CZ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Analýzy v rámci </a:t>
            </a:r>
            <a:r>
              <a:rPr lang="cs-CZ" dirty="0" smtClean="0"/>
              <a:t>IRT umožní v budoucnu adaptivní </a:t>
            </a:r>
            <a:r>
              <a:rPr lang="cs-CZ" dirty="0"/>
              <a:t>testování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Nabízená témata: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1) Výzkum s existujícími hrami</a:t>
            </a:r>
            <a:br>
              <a:rPr lang="cs-CZ" dirty="0" smtClean="0"/>
            </a:br>
            <a:r>
              <a:rPr lang="cs-CZ" dirty="0" smtClean="0"/>
              <a:t>- např. ověření rybek u dyslektiků</a:t>
            </a:r>
          </a:p>
          <a:p>
            <a:r>
              <a:rPr lang="cs-CZ" dirty="0" smtClean="0"/>
              <a:t>2) Vývoj nové hry – </a:t>
            </a:r>
            <a:r>
              <a:rPr lang="cs-CZ" dirty="0" err="1" smtClean="0"/>
              <a:t>vizuo</a:t>
            </a:r>
            <a:r>
              <a:rPr lang="cs-CZ" dirty="0" smtClean="0"/>
              <a:t>-prostorový faktor </a:t>
            </a:r>
            <a:r>
              <a:rPr lang="cs-CZ" dirty="0" err="1" smtClean="0"/>
              <a:t>Gv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např. hra kufr či zachycení místa pohledu</a:t>
            </a:r>
          </a:p>
          <a:p>
            <a:r>
              <a:rPr lang="cs-CZ" dirty="0" smtClean="0"/>
              <a:t>3) Vývoj nové hry – porozumění-znalost </a:t>
            </a:r>
            <a:r>
              <a:rPr lang="cs-CZ" dirty="0" err="1" smtClean="0"/>
              <a:t>Gc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např. hra „lhář“ na verbální absurdity</a:t>
            </a:r>
          </a:p>
          <a:p>
            <a:r>
              <a:rPr lang="cs-CZ" dirty="0" smtClean="0"/>
              <a:t>4) Ověření nového principu – rychlost reakce </a:t>
            </a:r>
            <a:r>
              <a:rPr lang="cs-CZ" dirty="0" err="1" smtClean="0"/>
              <a:t>Gt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ověření „</a:t>
            </a:r>
            <a:r>
              <a:rPr lang="cs-CZ" dirty="0" err="1" smtClean="0"/>
              <a:t>Stroopova</a:t>
            </a:r>
            <a:r>
              <a:rPr lang="cs-CZ" dirty="0" smtClean="0"/>
              <a:t>“ testu pro mladší děti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b="1" dirty="0" smtClean="0"/>
              <a:t>Koho hledáme</a:t>
            </a:r>
          </a:p>
          <a:p>
            <a:r>
              <a:rPr lang="cs-CZ" dirty="0" smtClean="0"/>
              <a:t>- motivované a tvořivé studenty</a:t>
            </a:r>
          </a:p>
          <a:p>
            <a:r>
              <a:rPr lang="cs-CZ" dirty="0" smtClean="0"/>
              <a:t>- zásadní je dostatek času (ideálně by byl alespoň rok) na zpracování práce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73596" y="208438"/>
            <a:ext cx="291944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3" y="1723012"/>
            <a:ext cx="9363697" cy="526708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043487" y="208438"/>
            <a:ext cx="4500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Kdykoliv na e-mail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hlinkClick r:id="rId3"/>
              </a:rPr>
              <a:t>portes@fss.muni.cz</a:t>
            </a:r>
            <a:endParaRPr lang="cs-CZ" sz="200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hlinkClick r:id="rId4"/>
              </a:rPr>
              <a:t>michal.jaburek@gmail.com</a:t>
            </a:r>
            <a:endParaRPr lang="cs-CZ" sz="200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Osobně </a:t>
            </a:r>
            <a:r>
              <a:rPr lang="cs-CZ" sz="2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 kanceláři </a:t>
            </a:r>
            <a:r>
              <a:rPr lang="cs-CZ" sz="2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2.49/2.48</a:t>
            </a:r>
            <a:endParaRPr lang="cs-CZ" sz="2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09549" y="208438"/>
            <a:ext cx="45005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Více </a:t>
            </a:r>
            <a:r>
              <a:rPr lang="cs-CZ" sz="20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info</a:t>
            </a:r>
            <a:r>
              <a:rPr lang="cs-CZ" sz="2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na:</a:t>
            </a:r>
            <a:endParaRPr lang="cs-CZ" sz="2000" spc="-5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hlinkClick r:id="rId5"/>
              </a:rPr>
              <a:t>www.testy-schopnosti.cz</a:t>
            </a:r>
            <a:endParaRPr lang="cs-CZ" sz="200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Facebook</a:t>
            </a:r>
            <a:r>
              <a:rPr lang="cs-CZ" sz="2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– stránka </a:t>
            </a:r>
            <a:r>
              <a:rPr lang="cs-CZ" sz="200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Invenio</a:t>
            </a:r>
            <a:r>
              <a:rPr lang="cs-CZ" sz="2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2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cs-CZ" sz="1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sz="16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hlinkClick r:id="rId6"/>
              </a:rPr>
              <a:t>https://www.facebook.com/</a:t>
            </a:r>
            <a:r>
              <a:rPr lang="cs-CZ" sz="1600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hlinkClick r:id="rId6"/>
              </a:rPr>
              <a:t>testyschopnosti</a:t>
            </a:r>
            <a:r>
              <a:rPr lang="cs-CZ" sz="16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  <a:hlinkClick r:id="rId6"/>
              </a:rPr>
              <a:t>/</a:t>
            </a:r>
            <a:r>
              <a:rPr lang="cs-CZ" sz="16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000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286366" y="1865718"/>
            <a:ext cx="4590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sz="3200" b="1" spc="-50" dirty="0" smtClean="0">
                <a:solidFill>
                  <a:schemeClr val="bg1"/>
                </a:solidFill>
              </a:rPr>
              <a:t>Děkujeme za pozornost.</a:t>
            </a:r>
            <a:endParaRPr lang="cs-CZ" sz="3200" b="1" spc="-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3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96349" cy="68580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4087" y="1485191"/>
            <a:ext cx="239238" cy="25217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9436" y="1821871"/>
            <a:ext cx="432552" cy="40418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05" y="828793"/>
            <a:ext cx="411341" cy="36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Měřené schopnosti - aktuálně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Ryby – Fluidní inteligence (</a:t>
            </a:r>
            <a:r>
              <a:rPr lang="cs-CZ" dirty="0" err="1" smtClean="0"/>
              <a:t>Gf</a:t>
            </a:r>
            <a:r>
              <a:rPr lang="cs-CZ" dirty="0" smtClean="0"/>
              <a:t>) – deduktivní (RG) a kvantitativní (RQ) </a:t>
            </a:r>
            <a:r>
              <a:rPr lang="cs-CZ" dirty="0" err="1" smtClean="0"/>
              <a:t>usuz</a:t>
            </a:r>
            <a:r>
              <a:rPr lang="cs-CZ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Ufoni – Fluidní inteligence (</a:t>
            </a:r>
            <a:r>
              <a:rPr lang="cs-CZ" dirty="0" err="1" smtClean="0"/>
              <a:t>Gf</a:t>
            </a:r>
            <a:r>
              <a:rPr lang="cs-CZ" dirty="0" smtClean="0"/>
              <a:t>) – deduktivní usuzování (RG)</a:t>
            </a:r>
          </a:p>
          <a:p>
            <a:pPr marL="0" indent="0">
              <a:buNone/>
            </a:pPr>
            <a:r>
              <a:rPr lang="cs-CZ" dirty="0" smtClean="0"/>
              <a:t>Ptáci – Dlouhodobá paměť a učení (</a:t>
            </a:r>
            <a:r>
              <a:rPr lang="cs-CZ" dirty="0" err="1" smtClean="0"/>
              <a:t>Glr</a:t>
            </a:r>
            <a:r>
              <a:rPr lang="cs-CZ" dirty="0" smtClean="0"/>
              <a:t>) – asociační paměť (MA)</a:t>
            </a:r>
          </a:p>
          <a:p>
            <a:pPr marL="0" indent="0">
              <a:buNone/>
            </a:pPr>
            <a:endParaRPr lang="cs-CZ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407" y="2309459"/>
            <a:ext cx="239238" cy="2521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259" y="1737360"/>
            <a:ext cx="432552" cy="4041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0" y="2729540"/>
            <a:ext cx="411341" cy="36637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Aktuálně řešená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Paměťová hra s ptáky – vliv délky expozice podnětu a jeho charakteristik (smysluplné vs. neexistující jídlo) na výkon 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Vývoj </a:t>
            </a:r>
            <a:r>
              <a:rPr lang="cs-CZ" dirty="0" smtClean="0"/>
              <a:t>nové hry na induktivní </a:t>
            </a:r>
            <a:r>
              <a:rPr lang="cs-CZ" dirty="0" smtClean="0"/>
              <a:t>usuzování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Logická hra s rybkami </a:t>
            </a:r>
            <a:r>
              <a:rPr lang="cs-CZ" dirty="0"/>
              <a:t>–</a:t>
            </a:r>
            <a:r>
              <a:rPr lang="cs-CZ" dirty="0" smtClean="0"/>
              <a:t> zapojení různých typů pracovní paměti při řešení úloh na fluidní inteligenci; ovlivňuje komplexita/obtížnost úloh míru tohoto zapojení?</a:t>
            </a:r>
            <a:br>
              <a:rPr lang="cs-CZ" dirty="0" smtClean="0"/>
            </a:b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Logická hra s rybkami – efekt zpětné vazby na výkon; jaké jsou strategie dětí v případě, že mohou volit z různých typů zpětné </a:t>
            </a:r>
            <a:br>
              <a:rPr lang="cs-CZ" dirty="0" smtClean="0"/>
            </a:br>
            <a:r>
              <a:rPr lang="cs-CZ" dirty="0" smtClean="0"/>
              <a:t>vazby, odvíjí se tyto strategie od míry fluidní inteligence?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354" y="2842465"/>
            <a:ext cx="566417" cy="5284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506" y="2803362"/>
            <a:ext cx="572498" cy="5689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146" y="2823297"/>
            <a:ext cx="578985" cy="5475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85" y="1844885"/>
            <a:ext cx="536735" cy="4820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23" y="2272733"/>
            <a:ext cx="385763" cy="4344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87" y="1784263"/>
            <a:ext cx="552993" cy="53741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26" y="2260208"/>
            <a:ext cx="581026" cy="44694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53" y="4143741"/>
            <a:ext cx="4022702" cy="22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Nabízená </a:t>
            </a:r>
            <a:r>
              <a:rPr lang="cs-CZ" dirty="0" smtClean="0"/>
              <a:t>témata: </a:t>
            </a:r>
            <a:br>
              <a:rPr lang="cs-CZ" dirty="0" smtClean="0"/>
            </a:br>
            <a:r>
              <a:rPr lang="cs-CZ" dirty="0" smtClean="0"/>
              <a:t>1) výzkum s existujícími hrami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</a:t>
            </a:r>
            <a:r>
              <a:rPr lang="cs-CZ" dirty="0" err="1" smtClean="0"/>
              <a:t>validizační</a:t>
            </a:r>
            <a:r>
              <a:rPr lang="cs-CZ" dirty="0" smtClean="0"/>
              <a:t> studie na hře s rybkami</a:t>
            </a:r>
            <a:br>
              <a:rPr lang="cs-CZ" dirty="0" smtClean="0"/>
            </a:br>
            <a:r>
              <a:rPr lang="cs-CZ" dirty="0" smtClean="0"/>
              <a:t>– jaký je výkon a styl práce dyslektiků v této hře ve srovnání s běžnou populací</a:t>
            </a:r>
          </a:p>
          <a:p>
            <a:pPr lvl="1"/>
            <a:r>
              <a:rPr lang="cs-CZ" dirty="0" smtClean="0"/>
              <a:t>Sehnání vzorku dyslektiků (cca 50 dětí)</a:t>
            </a:r>
          </a:p>
          <a:p>
            <a:pPr lvl="1"/>
            <a:r>
              <a:rPr lang="cs-CZ" dirty="0" smtClean="0"/>
              <a:t>Vytvoření dotazníku pro administrátory – kvalitativní analýza stylu práce</a:t>
            </a:r>
          </a:p>
          <a:p>
            <a:pPr lvl="1"/>
            <a:r>
              <a:rPr lang="cs-CZ" dirty="0" smtClean="0"/>
              <a:t>Porovnání obou skupin žáků</a:t>
            </a:r>
          </a:p>
          <a:p>
            <a:pPr lvl="2"/>
            <a:r>
              <a:rPr lang="cs-CZ" dirty="0" smtClean="0"/>
              <a:t>Výkon</a:t>
            </a:r>
          </a:p>
          <a:p>
            <a:pPr lvl="2"/>
            <a:r>
              <a:rPr lang="cs-CZ" dirty="0" smtClean="0"/>
              <a:t>Délka řešení jednotlivých úloh</a:t>
            </a:r>
          </a:p>
          <a:p>
            <a:pPr lvl="2"/>
            <a:r>
              <a:rPr lang="cs-CZ" dirty="0" smtClean="0"/>
              <a:t>Styl práce (např. počet přesunů jednotlivých prvků na obrazovce)</a:t>
            </a:r>
          </a:p>
          <a:p>
            <a:pPr lvl="1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>2) Vývoj nové hry – faktor </a:t>
            </a:r>
            <a:r>
              <a:rPr lang="cs-CZ" dirty="0" err="1" smtClean="0"/>
              <a:t>Gv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Vizuo</a:t>
            </a:r>
            <a:r>
              <a:rPr lang="cs-CZ" b="1" dirty="0" smtClean="0"/>
              <a:t>-prostorové schopnosti </a:t>
            </a:r>
            <a:r>
              <a:rPr lang="en-US" b="1" dirty="0" smtClean="0"/>
              <a:t>(</a:t>
            </a:r>
            <a:r>
              <a:rPr lang="en-US" b="1" dirty="0" err="1" smtClean="0"/>
              <a:t>Gv</a:t>
            </a:r>
            <a:r>
              <a:rPr lang="en-US" b="1" dirty="0" smtClean="0"/>
              <a:t>)</a:t>
            </a:r>
            <a:r>
              <a:rPr lang="cs-CZ" b="1" dirty="0" smtClean="0"/>
              <a:t> </a:t>
            </a:r>
            <a:r>
              <a:rPr lang="cs-CZ" dirty="0" smtClean="0"/>
              <a:t>– definice dle CHC: „Schopnost využívat vizuální představivost při řešení problémů</a:t>
            </a:r>
            <a:r>
              <a:rPr lang="en-US" dirty="0" smtClean="0"/>
              <a:t>.</a:t>
            </a:r>
            <a:r>
              <a:rPr lang="cs-CZ" dirty="0" smtClean="0"/>
              <a:t> Schopnost vnímat, diskriminovat vizuální podněty a manipulovat s nimi v představách.“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Obvykle testováno pomocí mentálních rotací či skládání tvarů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24" y="3320733"/>
            <a:ext cx="4676514" cy="254836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631" y="4140933"/>
            <a:ext cx="3873264" cy="9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Nabízená </a:t>
            </a:r>
            <a:r>
              <a:rPr lang="cs-CZ" dirty="0"/>
              <a:t>témata:</a:t>
            </a:r>
            <a:br>
              <a:rPr lang="cs-CZ" dirty="0"/>
            </a:br>
            <a:r>
              <a:rPr lang="cs-CZ" dirty="0"/>
              <a:t>2) Vývoj nové hry – faktor </a:t>
            </a:r>
            <a:r>
              <a:rPr lang="cs-CZ" dirty="0" err="1" smtClean="0"/>
              <a:t>Gv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A) Kufr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329" y="1844885"/>
            <a:ext cx="6118684" cy="43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Nabízená témata:</a:t>
            </a:r>
            <a:br>
              <a:rPr lang="cs-CZ" dirty="0"/>
            </a:br>
            <a:r>
              <a:rPr lang="cs-CZ" dirty="0"/>
              <a:t>2) Vývoj nové hry – faktor </a:t>
            </a:r>
            <a:r>
              <a:rPr lang="cs-CZ" dirty="0" err="1"/>
              <a:t>Gv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B) Zachycení pohledu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040" y="179080"/>
            <a:ext cx="1766070" cy="714366"/>
          </a:xfrm>
          <a:prstGeom prst="rect">
            <a:avLst/>
          </a:prstGeom>
        </p:spPr>
      </p:pic>
      <p:pic>
        <p:nvPicPr>
          <p:cNvPr id="5" name="Picture 6" descr="C:\Users\Jimmmy\Downloads\ukázk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98" y="2199853"/>
            <a:ext cx="6009322" cy="3777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1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2339</TotalTime>
  <Words>506</Words>
  <Application>Microsoft Office PowerPoint</Application>
  <PresentationFormat>Předvádění na obrazovce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Wingdings</vt:lpstr>
      <vt:lpstr>Retrospektiva</vt:lpstr>
      <vt:lpstr>INVENIO: screeningový systém  k vyhledávání kognitivně mimořádně nadaných žáků</vt:lpstr>
      <vt:lpstr>Východiska a účel</vt:lpstr>
      <vt:lpstr>Prezentace aplikace PowerPoint</vt:lpstr>
      <vt:lpstr>Měřené schopnosti - aktuálně</vt:lpstr>
      <vt:lpstr>Aktuálně řešená témata</vt:lpstr>
      <vt:lpstr>Nabízená témata:  1) výzkum s existujícími hrami</vt:lpstr>
      <vt:lpstr>Nabízená témata: 2) Vývoj nové hry – faktor Gv</vt:lpstr>
      <vt:lpstr>Nabízená témata: 2) Vývoj nové hry – faktor Gv</vt:lpstr>
      <vt:lpstr>Nabízená témata: 2) Vývoj nové hry – faktor Gv</vt:lpstr>
      <vt:lpstr>Nabízená témata: 2) Vývoj nové hry – faktor Gv</vt:lpstr>
      <vt:lpstr>Nabízená témata: 2) Vývoj nové hry</vt:lpstr>
      <vt:lpstr>Nabízená témata: 3) Vývoj nové hry – faktor Gc</vt:lpstr>
      <vt:lpstr>Nabízená témata: 3) Vývoj nové hry – faktor Gc</vt:lpstr>
      <vt:lpstr>Nabízená témata: 3) Vývoj nové hry – faktor Gc</vt:lpstr>
      <vt:lpstr>Nabízená témata: 3) Vývoj nové hry – faktor Gc</vt:lpstr>
      <vt:lpstr>Nabízená témata: 3) Vývoj nové hry – faktor Gc</vt:lpstr>
      <vt:lpstr>Nabízená témata: 3) Vývoj nové hry – faktor Gc</vt:lpstr>
      <vt:lpstr>Nabízená témata: 4) Ověření principu – faktor Gt</vt:lpstr>
      <vt:lpstr>Nabízená témata: 4) Ověření principu – faktor Gt</vt:lpstr>
      <vt:lpstr>Nabízená témata: 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TIM: Test for Identifying Gifted Students in Mathematics</dc:title>
  <dc:creator>Hynek Cígler</dc:creator>
  <cp:lastModifiedBy>Michal Jabůrek</cp:lastModifiedBy>
  <cp:revision>205</cp:revision>
  <dcterms:created xsi:type="dcterms:W3CDTF">2015-02-11T16:19:38Z</dcterms:created>
  <dcterms:modified xsi:type="dcterms:W3CDTF">2018-10-25T13:21:03Z</dcterms:modified>
</cp:coreProperties>
</file>