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59" r:id="rId11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300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758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486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6418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98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126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197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2141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675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823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519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1F39A-39F4-4EBC-BC98-1142BB7EE0FF}" type="datetimeFigureOut">
              <a:rPr lang="sk-SK" smtClean="0"/>
              <a:t>23. 4. 2019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C01FD-6992-4848-9D58-DF513BC5E34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8730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7909" y="78985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k-SK" i="1" u="sng" dirty="0"/>
              <a:t>Socializmus a postsocialistická transformácia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SAN 106, </a:t>
            </a:r>
            <a:r>
              <a:rPr lang="sk-SK" dirty="0" smtClean="0"/>
              <a:t>25</a:t>
            </a:r>
            <a:r>
              <a:rPr lang="sk-SK" dirty="0" smtClean="0"/>
              <a:t>.4.2019, </a:t>
            </a:r>
            <a:r>
              <a:rPr lang="sk-SK" dirty="0" smtClean="0"/>
              <a:t>10</a:t>
            </a:r>
            <a:r>
              <a:rPr lang="sk-SK" dirty="0" smtClean="0"/>
              <a:t>. </a:t>
            </a:r>
            <a:r>
              <a:rPr lang="sk-SK" dirty="0" smtClean="0"/>
              <a:t>týždeň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37598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Antropológie socializmu a jeho pádu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Burawoy</a:t>
            </a:r>
            <a:r>
              <a:rPr lang="sk-SK" dirty="0" smtClean="0"/>
              <a:t>, Michael. 1985.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 err="1"/>
              <a:t>Politics</a:t>
            </a:r>
            <a:r>
              <a:rPr lang="sk-SK" i="1" dirty="0"/>
              <a:t> of </a:t>
            </a:r>
            <a:r>
              <a:rPr lang="sk-SK" i="1" dirty="0" err="1"/>
              <a:t>Production</a:t>
            </a:r>
            <a:r>
              <a:rPr lang="sk-SK" i="1" dirty="0"/>
              <a:t>: </a:t>
            </a:r>
            <a:r>
              <a:rPr lang="sk-SK" i="1" dirty="0" err="1"/>
              <a:t>Factory</a:t>
            </a:r>
            <a:r>
              <a:rPr lang="sk-SK" i="1" dirty="0"/>
              <a:t> </a:t>
            </a:r>
            <a:r>
              <a:rPr lang="sk-SK" i="1" dirty="0" err="1"/>
              <a:t>Regimes</a:t>
            </a:r>
            <a:r>
              <a:rPr lang="sk-SK" i="1" dirty="0"/>
              <a:t> </a:t>
            </a:r>
            <a:r>
              <a:rPr lang="sk-SK" i="1" dirty="0" err="1"/>
              <a:t>Under</a:t>
            </a:r>
            <a:r>
              <a:rPr lang="sk-SK" i="1" dirty="0"/>
              <a:t> </a:t>
            </a:r>
            <a:r>
              <a:rPr lang="sk-SK" i="1" dirty="0" err="1"/>
              <a:t>Capitalism</a:t>
            </a:r>
            <a:r>
              <a:rPr lang="sk-SK" i="1" dirty="0"/>
              <a:t> and </a:t>
            </a:r>
            <a:r>
              <a:rPr lang="sk-SK" i="1" dirty="0" err="1"/>
              <a:t>Socialism</a:t>
            </a:r>
            <a:r>
              <a:rPr lang="sk-SK" dirty="0"/>
              <a:t>. </a:t>
            </a:r>
            <a:endParaRPr lang="sk-SK" dirty="0" smtClean="0"/>
          </a:p>
          <a:p>
            <a:r>
              <a:rPr lang="sk-SK" dirty="0" err="1" smtClean="0"/>
              <a:t>Burawoy</a:t>
            </a:r>
            <a:r>
              <a:rPr lang="sk-SK" dirty="0" smtClean="0"/>
              <a:t>, Michael. 1992. </a:t>
            </a:r>
            <a:r>
              <a:rPr lang="sk-SK" i="1" dirty="0" err="1" smtClean="0"/>
              <a:t>The</a:t>
            </a:r>
            <a:r>
              <a:rPr lang="sk-SK" i="1" dirty="0" smtClean="0"/>
              <a:t> </a:t>
            </a:r>
            <a:r>
              <a:rPr lang="sk-SK" i="1" dirty="0" err="1"/>
              <a:t>Radiant</a:t>
            </a:r>
            <a:r>
              <a:rPr lang="sk-SK" i="1" dirty="0"/>
              <a:t> </a:t>
            </a:r>
            <a:r>
              <a:rPr lang="sk-SK" i="1" dirty="0" err="1"/>
              <a:t>Past</a:t>
            </a:r>
            <a:r>
              <a:rPr lang="sk-SK" i="1" dirty="0"/>
              <a:t>: </a:t>
            </a:r>
            <a:r>
              <a:rPr lang="sk-SK" i="1" dirty="0" err="1"/>
              <a:t>Ideology</a:t>
            </a:r>
            <a:r>
              <a:rPr lang="sk-SK" i="1" dirty="0"/>
              <a:t> and Reality in </a:t>
            </a:r>
            <a:r>
              <a:rPr lang="sk-SK" i="1" dirty="0" err="1"/>
              <a:t>Hungary's</a:t>
            </a:r>
            <a:r>
              <a:rPr lang="sk-SK" i="1" dirty="0"/>
              <a:t> Road to </a:t>
            </a:r>
            <a:r>
              <a:rPr lang="sk-SK" i="1" dirty="0" err="1"/>
              <a:t>Capitalism</a:t>
            </a:r>
            <a:r>
              <a:rPr lang="sk-SK" dirty="0"/>
              <a:t>. </a:t>
            </a:r>
            <a:endParaRPr lang="sk-SK" dirty="0" smtClean="0"/>
          </a:p>
          <a:p>
            <a:r>
              <a:rPr lang="sk-SK" dirty="0" err="1" smtClean="0"/>
              <a:t>Humphrey</a:t>
            </a:r>
            <a:r>
              <a:rPr lang="sk-SK" dirty="0" smtClean="0"/>
              <a:t>, </a:t>
            </a:r>
            <a:r>
              <a:rPr lang="sk-SK" dirty="0" err="1" smtClean="0"/>
              <a:t>Caroline</a:t>
            </a:r>
            <a:r>
              <a:rPr lang="sk-SK" dirty="0" smtClean="0"/>
              <a:t>. 1983. </a:t>
            </a:r>
            <a:r>
              <a:rPr lang="sk-SK" dirty="0" err="1" smtClean="0"/>
              <a:t>Karl</a:t>
            </a:r>
            <a:r>
              <a:rPr lang="sk-SK" dirty="0" smtClean="0"/>
              <a:t> Marx </a:t>
            </a:r>
            <a:r>
              <a:rPr lang="sk-SK" dirty="0" err="1" smtClean="0"/>
              <a:t>Collective</a:t>
            </a:r>
            <a:endParaRPr lang="sk-SK" dirty="0" smtClean="0"/>
          </a:p>
          <a:p>
            <a:r>
              <a:rPr lang="sk-SK" i="1" dirty="0" err="1" smtClean="0"/>
              <a:t>Verdery</a:t>
            </a:r>
            <a:r>
              <a:rPr lang="sk-SK" i="1" dirty="0" smtClean="0"/>
              <a:t>, </a:t>
            </a:r>
            <a:r>
              <a:rPr lang="sk-SK" i="1" dirty="0" err="1" smtClean="0"/>
              <a:t>Katherine</a:t>
            </a:r>
            <a:r>
              <a:rPr lang="sk-SK" i="1" dirty="0" smtClean="0"/>
              <a:t>. 1996. </a:t>
            </a:r>
            <a:r>
              <a:rPr lang="sk-SK" i="1" dirty="0" err="1" smtClean="0"/>
              <a:t>What</a:t>
            </a:r>
            <a:r>
              <a:rPr lang="sk-SK" i="1" dirty="0" smtClean="0"/>
              <a:t> </a:t>
            </a:r>
            <a:r>
              <a:rPr lang="sk-SK" i="1" dirty="0" err="1" smtClean="0"/>
              <a:t>Was</a:t>
            </a:r>
            <a:r>
              <a:rPr lang="sk-SK" i="1" dirty="0" smtClean="0"/>
              <a:t> </a:t>
            </a:r>
            <a:r>
              <a:rPr lang="sk-SK" i="1" dirty="0" err="1" smtClean="0"/>
              <a:t>Socialism</a:t>
            </a:r>
            <a:r>
              <a:rPr lang="sk-SK" i="1" dirty="0" smtClean="0"/>
              <a:t> and </a:t>
            </a:r>
            <a:r>
              <a:rPr lang="sk-SK" i="1" dirty="0" err="1" smtClean="0"/>
              <a:t>What</a:t>
            </a:r>
            <a:r>
              <a:rPr lang="sk-SK" i="1" dirty="0" smtClean="0"/>
              <a:t> </a:t>
            </a:r>
            <a:r>
              <a:rPr lang="sk-SK" i="1" dirty="0" err="1" smtClean="0"/>
              <a:t>Comes</a:t>
            </a:r>
            <a:r>
              <a:rPr lang="sk-SK" i="1" dirty="0" smtClean="0"/>
              <a:t> </a:t>
            </a:r>
            <a:r>
              <a:rPr lang="sk-SK" i="1" dirty="0" err="1" smtClean="0"/>
              <a:t>Next</a:t>
            </a:r>
            <a:r>
              <a:rPr lang="sk-SK" i="1" dirty="0" smtClean="0"/>
              <a:t>? 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325340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Modernizácia: vytváranie socialistického človeka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pretvorenie „zaostalého“ vidieckeho obyvateľstva na modernú uvedomelú robotnícku </a:t>
            </a:r>
            <a:r>
              <a:rPr lang="sk-SK" dirty="0" smtClean="0"/>
              <a:t>triedu. V utopistickej komunistickej budúcnosti mala vyústiť do </a:t>
            </a:r>
            <a:r>
              <a:rPr lang="sk-SK" dirty="0" err="1" smtClean="0"/>
              <a:t>egalitárskeho</a:t>
            </a:r>
            <a:r>
              <a:rPr lang="sk-SK" dirty="0" smtClean="0"/>
              <a:t> odmeňovania každého podľa jeho potrieb.</a:t>
            </a:r>
          </a:p>
          <a:p>
            <a:r>
              <a:rPr lang="sk-SK" dirty="0" smtClean="0"/>
              <a:t>explicitne spojená s politikou nútenej </a:t>
            </a:r>
            <a:r>
              <a:rPr lang="sk-SK" dirty="0"/>
              <a:t>akumulácie výrobných prostriedkov, oslabovaním úlohy dopytu v organizácii produkcie a spotreby a všeobecným zanedbávaním výroby spotrebného tovaru</a:t>
            </a:r>
            <a:r>
              <a:rPr lang="sk-SK" dirty="0" smtClean="0"/>
              <a:t>.</a:t>
            </a:r>
          </a:p>
          <a:p>
            <a:r>
              <a:rPr lang="sk-SK" dirty="0" smtClean="0"/>
              <a:t>Sústredenie na </a:t>
            </a:r>
            <a:r>
              <a:rPr lang="sk-SK" dirty="0"/>
              <a:t>produkciu, predovšetkým na rozvíjanie ťažkého priemyslu a budovanie infraštruktúry</a:t>
            </a:r>
            <a:r>
              <a:rPr lang="sk-SK" dirty="0" smtClean="0"/>
              <a:t>. Ale nútenou </a:t>
            </a:r>
            <a:r>
              <a:rPr lang="sk-SK" dirty="0"/>
              <a:t>kolektivizáciou a znárodnením </a:t>
            </a:r>
            <a:r>
              <a:rPr lang="sk-SK" dirty="0" smtClean="0"/>
              <a:t>socializmus dovŕšil </a:t>
            </a:r>
            <a:r>
              <a:rPr lang="sk-SK" dirty="0"/>
              <a:t>spotrebnú </a:t>
            </a:r>
            <a:r>
              <a:rPr lang="sk-SK" dirty="0" smtClean="0"/>
              <a:t>revolúciu (ľudia sú závislí na produktoch, ktoré si kupujú na trhu) </a:t>
            </a:r>
          </a:p>
        </p:txBody>
      </p:sp>
    </p:spTree>
    <p:extLst>
      <p:ext uri="{BB962C8B-B14F-4D97-AF65-F5344CB8AC3E}">
        <p14:creationId xmlns:p14="http://schemas.microsoft.com/office/powerpoint/2010/main" val="212246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b="1" dirty="0" err="1" smtClean="0">
                <a:latin typeface="+mn-lt"/>
              </a:rPr>
              <a:t>Verdery</a:t>
            </a:r>
            <a:r>
              <a:rPr lang="sk-SK" sz="3600" b="1" dirty="0">
                <a:latin typeface="+mn-lt"/>
              </a:rPr>
              <a:t>, </a:t>
            </a:r>
            <a:r>
              <a:rPr lang="sk-SK" sz="3600" b="1" dirty="0" err="1">
                <a:latin typeface="+mn-lt"/>
              </a:rPr>
              <a:t>Katherine</a:t>
            </a:r>
            <a:r>
              <a:rPr lang="sk-SK" sz="3600" b="1" dirty="0">
                <a:latin typeface="+mn-lt"/>
              </a:rPr>
              <a:t>. 1996. </a:t>
            </a:r>
            <a:r>
              <a:rPr lang="sk-SK" sz="3600" b="1" i="1" dirty="0" err="1" smtClean="0">
                <a:latin typeface="+mn-lt"/>
              </a:rPr>
              <a:t>What</a:t>
            </a:r>
            <a:r>
              <a:rPr lang="sk-SK" sz="3600" b="1" i="1" dirty="0" smtClean="0">
                <a:latin typeface="+mn-lt"/>
              </a:rPr>
              <a:t> </a:t>
            </a:r>
            <a:r>
              <a:rPr lang="sk-SK" sz="3600" b="1" i="1" dirty="0" err="1">
                <a:latin typeface="+mn-lt"/>
              </a:rPr>
              <a:t>Was</a:t>
            </a:r>
            <a:r>
              <a:rPr lang="sk-SK" sz="3600" b="1" i="1" dirty="0">
                <a:latin typeface="+mn-lt"/>
              </a:rPr>
              <a:t> </a:t>
            </a:r>
            <a:r>
              <a:rPr lang="sk-SK" sz="3600" b="1" i="1" dirty="0" err="1">
                <a:latin typeface="+mn-lt"/>
              </a:rPr>
              <a:t>Socialism</a:t>
            </a:r>
            <a:r>
              <a:rPr lang="sk-SK" sz="3600" b="1" i="1" dirty="0">
                <a:latin typeface="+mn-lt"/>
              </a:rPr>
              <a:t> and </a:t>
            </a:r>
            <a:r>
              <a:rPr lang="sk-SK" sz="3600" b="1" i="1" dirty="0" err="1">
                <a:latin typeface="+mn-lt"/>
              </a:rPr>
              <a:t>What</a:t>
            </a:r>
            <a:r>
              <a:rPr lang="sk-SK" sz="3600" b="1" i="1" dirty="0">
                <a:latin typeface="+mn-lt"/>
              </a:rPr>
              <a:t> </a:t>
            </a:r>
            <a:r>
              <a:rPr lang="sk-SK" sz="3600" b="1" i="1" dirty="0" err="1">
                <a:latin typeface="+mn-lt"/>
              </a:rPr>
              <a:t>Comes</a:t>
            </a:r>
            <a:r>
              <a:rPr lang="sk-SK" sz="3600" b="1" i="1" dirty="0">
                <a:latin typeface="+mn-lt"/>
              </a:rPr>
              <a:t> </a:t>
            </a:r>
            <a:r>
              <a:rPr lang="sk-SK" sz="3600" b="1" i="1" dirty="0" err="1">
                <a:latin typeface="+mn-lt"/>
              </a:rPr>
              <a:t>Next</a:t>
            </a:r>
            <a:r>
              <a:rPr lang="sk-SK" sz="3600" b="1" i="1" dirty="0">
                <a:latin typeface="+mn-lt"/>
              </a:rPr>
              <a:t>?</a:t>
            </a:r>
            <a:r>
              <a:rPr lang="sk-SK" sz="3600" b="1" dirty="0">
                <a:latin typeface="+mn-lt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Najvýznamnejšia antropologická konceptualizácia socializmu a jeho pádu</a:t>
            </a:r>
          </a:p>
          <a:p>
            <a:r>
              <a:rPr lang="sk-SK" dirty="0" err="1" smtClean="0"/>
              <a:t>Vycházda</a:t>
            </a:r>
            <a:r>
              <a:rPr lang="sk-SK" dirty="0" smtClean="0"/>
              <a:t> z etnografie Rumunska a východoeurópskych teoretikov (napr. </a:t>
            </a:r>
            <a:r>
              <a:rPr lang="sk-SK" dirty="0" err="1" smtClean="0"/>
              <a:t>Kornayov</a:t>
            </a:r>
            <a:r>
              <a:rPr lang="sk-SK" dirty="0" smtClean="0"/>
              <a:t> koncept ekonomiky nedostatku)</a:t>
            </a:r>
          </a:p>
          <a:p>
            <a:r>
              <a:rPr lang="sk-SK" dirty="0" smtClean="0"/>
              <a:t>Ideálny typ, formalistický text, socializmus ako antitéza kapitalistického voľného trhu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0703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Verdery</a:t>
            </a:r>
            <a:r>
              <a:rPr lang="sk-SK" b="1" dirty="0" smtClean="0"/>
              <a:t>: socialistický paternalizmus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 smtClean="0"/>
              <a:t>Socialistický štát založený na kombinácii paternalizmu a kontroly občanov</a:t>
            </a:r>
          </a:p>
          <a:p>
            <a:pPr marL="0" indent="0">
              <a:buNone/>
            </a:pPr>
            <a:r>
              <a:rPr lang="sk-SK" dirty="0" smtClean="0"/>
              <a:t>Socialistický </a:t>
            </a:r>
            <a:r>
              <a:rPr lang="sk-SK" dirty="0"/>
              <a:t>paternalizmus </a:t>
            </a:r>
            <a:r>
              <a:rPr lang="sk-SK" dirty="0" smtClean="0"/>
              <a:t>legitimizoval vládu </a:t>
            </a:r>
            <a:r>
              <a:rPr lang="sk-SK" dirty="0" err="1" smtClean="0"/>
              <a:t>komnistickej</a:t>
            </a:r>
            <a:r>
              <a:rPr lang="sk-SK" dirty="0" smtClean="0"/>
              <a:t> </a:t>
            </a:r>
            <a:r>
              <a:rPr lang="sk-SK" dirty="0"/>
              <a:t>strany tým, že sa ujal starostlivosti o všetky potreby všetkých svojich </a:t>
            </a:r>
            <a:r>
              <a:rPr lang="sk-SK" dirty="0" smtClean="0"/>
              <a:t>občanov: </a:t>
            </a:r>
          </a:p>
          <a:p>
            <a:r>
              <a:rPr lang="sk-SK" dirty="0" smtClean="0"/>
              <a:t>Dôraz na výrobu a </a:t>
            </a:r>
            <a:r>
              <a:rPr lang="sk-SK" dirty="0" err="1" smtClean="0"/>
              <a:t>redistribúciu</a:t>
            </a:r>
            <a:r>
              <a:rPr lang="sk-SK" dirty="0" smtClean="0"/>
              <a:t>, oficiálna ideológia sľubuje spravodlivé sociálne rozdeľovanie a zabezpečenie.</a:t>
            </a:r>
          </a:p>
          <a:p>
            <a:r>
              <a:rPr lang="sk-SK" dirty="0" smtClean="0"/>
              <a:t>Štát </a:t>
            </a:r>
            <a:r>
              <a:rPr lang="sk-SK" dirty="0"/>
              <a:t>sľuboval uspokojenie základných </a:t>
            </a:r>
            <a:r>
              <a:rPr lang="sk-SK" dirty="0" smtClean="0"/>
              <a:t>(nie všetkých) potrieb občanov- vyžaduje si to kontrolu veľkého </a:t>
            </a:r>
            <a:r>
              <a:rPr lang="sk-SK" dirty="0"/>
              <a:t>množstvo </a:t>
            </a:r>
            <a:r>
              <a:rPr lang="sk-SK" dirty="0" smtClean="0"/>
              <a:t>zdrojov (umožnená znárodnením, orientáciou </a:t>
            </a:r>
            <a:r>
              <a:rPr lang="sk-SK" dirty="0"/>
              <a:t>na produkciu, </a:t>
            </a:r>
            <a:r>
              <a:rPr lang="sk-SK" dirty="0" smtClean="0"/>
              <a:t>neustále narastajúce produkčné plány).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48302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Verdery</a:t>
            </a:r>
            <a:r>
              <a:rPr lang="sk-SK" b="1" dirty="0" smtClean="0"/>
              <a:t>: socialistický paternalizmus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k-SK" b="1" dirty="0" smtClean="0"/>
              <a:t>Kapitalistická ekonomika:</a:t>
            </a:r>
          </a:p>
          <a:p>
            <a:r>
              <a:rPr lang="sk-SK" dirty="0" smtClean="0"/>
              <a:t>kľúčovým problémom ekonomických aktérov je získanie profitu predajom</a:t>
            </a:r>
          </a:p>
          <a:p>
            <a:r>
              <a:rPr lang="sk-SK" dirty="0" smtClean="0"/>
              <a:t>firmy súťažia navzájom o trhy, na ktorých sa snažia získať zisk</a:t>
            </a:r>
          </a:p>
          <a:p>
            <a:r>
              <a:rPr lang="sk-SK" dirty="0" smtClean="0"/>
              <a:t>cieľom je získať si spotrebiteľa (predavači sú milí</a:t>
            </a:r>
            <a:r>
              <a:rPr lang="sk-SK" dirty="0" smtClean="0"/>
              <a:t>)</a:t>
            </a:r>
            <a:endParaRPr lang="sk-SK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k-SK" b="1" dirty="0"/>
              <a:t>Socialistická ekonomika: </a:t>
            </a:r>
          </a:p>
          <a:p>
            <a:r>
              <a:rPr lang="sk-SK" dirty="0"/>
              <a:t>zisk je irelevantný - poháňajúcou silou nebolo akumulovať zisk, ale prerozdeľovať zdroje, získavať a zhromažďovať veci </a:t>
            </a:r>
          </a:p>
          <a:p>
            <a:r>
              <a:rPr lang="sk-SK" dirty="0"/>
              <a:t>firmy sa usilujú maximalizovať svoju schopnosť vyjednávať s dodávateľmi, ktorí stoja nad nimi. </a:t>
            </a:r>
          </a:p>
          <a:p>
            <a:r>
              <a:rPr lang="sk-SK" dirty="0"/>
              <a:t>konkurenciou sú ostatní spotrebitelia a na to, aby vyhrali, si musia získať dodávateľov, predavačov či úradníkov, ktorí majú v moci rozdeľovanie zdrojov  (snažia sa spotrebitelia, nie predavači)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8086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Legitimizácia</a:t>
            </a:r>
            <a:r>
              <a:rPr lang="sk-SK" b="1" dirty="0" smtClean="0"/>
              <a:t> a rezistencia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Paradox systému: Na </a:t>
            </a:r>
            <a:r>
              <a:rPr lang="sk-SK" dirty="0" err="1" smtClean="0"/>
              <a:t>legitimizáciu</a:t>
            </a:r>
            <a:r>
              <a:rPr lang="sk-SK" dirty="0" smtClean="0"/>
              <a:t> je potrebné prerozdeľovanie, na získanie moci kontrola zdrojov. Nemôžu byť naraz súčasne – buď prerozdeľujete zdroje, alebo ich máte. </a:t>
            </a:r>
          </a:p>
          <a:p>
            <a:r>
              <a:rPr lang="sk-SK" dirty="0" smtClean="0"/>
              <a:t>Neformálna ekonomika funguje popri formálnej (štátnej) – od legálnej po ilegálnu</a:t>
            </a:r>
            <a:r>
              <a:rPr lang="en-US" dirty="0" smtClean="0"/>
              <a:t>; </a:t>
            </a:r>
            <a:r>
              <a:rPr lang="en-US" dirty="0" err="1" smtClean="0"/>
              <a:t>sp</a:t>
            </a:r>
            <a:r>
              <a:rPr lang="sk-SK" dirty="0" err="1" smtClean="0"/>
              <a:t>ôsob</a:t>
            </a:r>
            <a:r>
              <a:rPr lang="sk-SK" dirty="0" smtClean="0"/>
              <a:t> získavania nedostatkových zdrojov</a:t>
            </a:r>
          </a:p>
          <a:p>
            <a:pPr marL="0" indent="0">
              <a:buNone/>
            </a:pPr>
            <a:r>
              <a:rPr lang="sk-SK" b="1" dirty="0" err="1"/>
              <a:t>Burawoy</a:t>
            </a:r>
            <a:r>
              <a:rPr lang="sk-SK" b="1" dirty="0"/>
              <a:t>, Michael. 1985. </a:t>
            </a:r>
            <a:r>
              <a:rPr lang="sk-SK" b="1" i="1" dirty="0" err="1"/>
              <a:t>The</a:t>
            </a:r>
            <a:r>
              <a:rPr lang="sk-SK" b="1" i="1" dirty="0"/>
              <a:t> </a:t>
            </a:r>
            <a:r>
              <a:rPr lang="sk-SK" b="1" i="1" dirty="0" err="1"/>
              <a:t>Politics</a:t>
            </a:r>
            <a:r>
              <a:rPr lang="sk-SK" b="1" i="1" dirty="0"/>
              <a:t> of </a:t>
            </a:r>
            <a:r>
              <a:rPr lang="sk-SK" b="1" i="1" dirty="0" err="1"/>
              <a:t>Production</a:t>
            </a:r>
            <a:r>
              <a:rPr lang="sk-SK" b="1" i="1" dirty="0"/>
              <a:t>: </a:t>
            </a:r>
            <a:r>
              <a:rPr lang="sk-SK" b="1" i="1" dirty="0" err="1"/>
              <a:t>Factory</a:t>
            </a:r>
            <a:r>
              <a:rPr lang="sk-SK" b="1" i="1" dirty="0"/>
              <a:t> </a:t>
            </a:r>
            <a:r>
              <a:rPr lang="sk-SK" b="1" i="1" dirty="0" err="1"/>
              <a:t>Regimes</a:t>
            </a:r>
            <a:r>
              <a:rPr lang="sk-SK" b="1" i="1" dirty="0"/>
              <a:t> </a:t>
            </a:r>
            <a:r>
              <a:rPr lang="sk-SK" b="1" i="1" dirty="0" err="1"/>
              <a:t>Under</a:t>
            </a:r>
            <a:r>
              <a:rPr lang="sk-SK" b="1" i="1" dirty="0"/>
              <a:t> </a:t>
            </a:r>
            <a:r>
              <a:rPr lang="sk-SK" b="1" i="1" dirty="0" err="1"/>
              <a:t>Capitalism</a:t>
            </a:r>
            <a:r>
              <a:rPr lang="sk-SK" b="1" i="1" dirty="0"/>
              <a:t> and </a:t>
            </a:r>
            <a:r>
              <a:rPr lang="sk-SK" b="1" i="1" dirty="0" err="1"/>
              <a:t>Socialism</a:t>
            </a:r>
            <a:r>
              <a:rPr lang="sk-SK" b="1" dirty="0"/>
              <a:t>. </a:t>
            </a:r>
          </a:p>
          <a:p>
            <a:pPr marL="0" indent="0">
              <a:buNone/>
            </a:pPr>
            <a:r>
              <a:rPr lang="sk-SK" b="1" dirty="0" err="1"/>
              <a:t>Burawoy</a:t>
            </a:r>
            <a:r>
              <a:rPr lang="sk-SK" b="1" dirty="0"/>
              <a:t>, Michael. 1992. </a:t>
            </a:r>
            <a:r>
              <a:rPr lang="sk-SK" b="1" i="1" dirty="0" err="1"/>
              <a:t>The</a:t>
            </a:r>
            <a:r>
              <a:rPr lang="sk-SK" b="1" i="1" dirty="0"/>
              <a:t> </a:t>
            </a:r>
            <a:r>
              <a:rPr lang="sk-SK" b="1" i="1" dirty="0" err="1"/>
              <a:t>Radiant</a:t>
            </a:r>
            <a:r>
              <a:rPr lang="sk-SK" b="1" i="1" dirty="0"/>
              <a:t> </a:t>
            </a:r>
            <a:r>
              <a:rPr lang="sk-SK" b="1" i="1" dirty="0" err="1"/>
              <a:t>Past</a:t>
            </a:r>
            <a:r>
              <a:rPr lang="sk-SK" b="1" i="1" dirty="0"/>
              <a:t>: </a:t>
            </a:r>
            <a:r>
              <a:rPr lang="sk-SK" b="1" i="1" dirty="0" err="1"/>
              <a:t>Ideology</a:t>
            </a:r>
            <a:r>
              <a:rPr lang="sk-SK" b="1" i="1" dirty="0"/>
              <a:t> and Reality in </a:t>
            </a:r>
            <a:r>
              <a:rPr lang="sk-SK" b="1" i="1" dirty="0" err="1"/>
              <a:t>Hungary's</a:t>
            </a:r>
            <a:r>
              <a:rPr lang="sk-SK" b="1" i="1" dirty="0"/>
              <a:t> Road to </a:t>
            </a:r>
            <a:r>
              <a:rPr lang="sk-SK" b="1" i="1" dirty="0" err="1"/>
              <a:t>Capitalism</a:t>
            </a:r>
            <a:r>
              <a:rPr lang="sk-SK" b="1" dirty="0"/>
              <a:t>. </a:t>
            </a:r>
          </a:p>
          <a:p>
            <a:r>
              <a:rPr lang="sk-SK" dirty="0" smtClean="0"/>
              <a:t>Vertikálna organizácia moci vedie k rezistencii robotníkov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0190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Pád socializmu: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populácia uprednostnila demokratický volebný systém, ktorý jej umožnil väčšiu suverenitu a </a:t>
            </a:r>
            <a:r>
              <a:rPr lang="sk-SK" dirty="0" smtClean="0"/>
              <a:t>moc</a:t>
            </a:r>
            <a:r>
              <a:rPr lang="sk-SK" dirty="0"/>
              <a:t> </a:t>
            </a:r>
            <a:r>
              <a:rPr lang="sk-SK" dirty="0" smtClean="0"/>
              <a:t>(štandardné liberálne vysvetlenia)</a:t>
            </a:r>
          </a:p>
          <a:p>
            <a:r>
              <a:rPr lang="sk-SK" dirty="0"/>
              <a:t>túžba mať moc nad tovarmi poskytovanými trhom (alebo v socialistických štátoch samotným štátom) a nad službami poskytovanými </a:t>
            </a:r>
            <a:r>
              <a:rPr lang="sk-SK" dirty="0" smtClean="0"/>
              <a:t>vládou (</a:t>
            </a:r>
            <a:r>
              <a:rPr lang="sk-SK" dirty="0" err="1" smtClean="0"/>
              <a:t>Miller</a:t>
            </a:r>
            <a:r>
              <a:rPr lang="sk-SK" dirty="0" smtClean="0"/>
              <a:t>), stabilnejšia možnosť reprodukcie kapitálu rodín (Možný)</a:t>
            </a:r>
          </a:p>
          <a:p>
            <a:r>
              <a:rPr lang="sk-SK" dirty="0" smtClean="0"/>
              <a:t>neformálna ekonomika </a:t>
            </a:r>
            <a:r>
              <a:rPr lang="sk-SK" dirty="0" err="1"/>
              <a:t>exemplifikovala</a:t>
            </a:r>
            <a:r>
              <a:rPr lang="sk-SK" dirty="0"/>
              <a:t> podnikavý individualizmus, odmietanie autority v súkromnom živote, autonómiu definovanú ako tvorbu svojej vlastnej osobnosti, či súkromie a domov ako priestor zmysluplného života – čiže presne tie hodnoty, s ktorými identifikujeme spotrebnú kultúru západnej moderny v jej heroickej fáze. Západná spotreba nepredstavovala len znak úspechu či súkromné pôžitky, ale bola aj výsledkom a dôkazom istej osobnej slobody. </a:t>
            </a:r>
            <a:r>
              <a:rPr lang="sk-SK" dirty="0" smtClean="0"/>
              <a:t>A (</a:t>
            </a:r>
            <a:r>
              <a:rPr lang="sk-SK" dirty="0"/>
              <a:t>SLATER 2004: 35-36).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90076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Skupinová práca: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Ako vysvetľuje pád socializmu </a:t>
            </a:r>
            <a:r>
              <a:rPr lang="sk-SK" dirty="0" err="1" smtClean="0"/>
              <a:t>Verdéry</a:t>
            </a:r>
            <a:r>
              <a:rPr lang="sk-SK" dirty="0" smtClean="0"/>
              <a:t>?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3454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Pád socializmus: </a:t>
            </a:r>
            <a:r>
              <a:rPr lang="sk-SK" dirty="0" err="1" smtClean="0"/>
              <a:t>Verdéry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Nie je hladká trajektória zmeny</a:t>
            </a:r>
            <a:endParaRPr lang="sk-SK" dirty="0"/>
          </a:p>
          <a:p>
            <a:r>
              <a:rPr lang="sk-SK" dirty="0" smtClean="0"/>
              <a:t>Transformácia je rôzna v rôznych krajinách – závisí od konkrétnej skúsenosti so socializmom, stratégií elít a nových chudobných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95470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379</Words>
  <Application>Microsoft Office PowerPoint</Application>
  <PresentationFormat>Širokoúhlá obrazovka</PresentationFormat>
  <Paragraphs>44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Socializmus a postsocialistická transformácia </vt:lpstr>
      <vt:lpstr>Modernizácia: vytváranie socialistického človeka</vt:lpstr>
      <vt:lpstr>Verdery, Katherine. 1996. What Was Socialism and What Comes Next? </vt:lpstr>
      <vt:lpstr>Verdery: socialistický paternalizmus</vt:lpstr>
      <vt:lpstr>Verdery: socialistický paternalizmus</vt:lpstr>
      <vt:lpstr>Legitimizácia a rezistencia</vt:lpstr>
      <vt:lpstr>Pád socializmu:</vt:lpstr>
      <vt:lpstr>Skupinová práca:</vt:lpstr>
      <vt:lpstr>Pád socializmus: Verdéry</vt:lpstr>
      <vt:lpstr>Antropológie socializmu a jeho pádu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Socializmus a postsocialistická transformácia</dc:title>
  <dc:creator>Zuzana Burikova</dc:creator>
  <cp:lastModifiedBy>Zuzana Burikova</cp:lastModifiedBy>
  <cp:revision>15</cp:revision>
  <dcterms:created xsi:type="dcterms:W3CDTF">2018-04-16T09:07:35Z</dcterms:created>
  <dcterms:modified xsi:type="dcterms:W3CDTF">2019-04-23T08:49:56Z</dcterms:modified>
</cp:coreProperties>
</file>