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2" r:id="rId6"/>
    <p:sldId id="270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70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813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5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99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07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15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27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52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55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24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4CA2-6760-4CBA-AF3C-CC3CE33F0E7C}" type="datetimeFigureOut">
              <a:rPr lang="sk-SK" smtClean="0"/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D165-A6E2-4ADA-9F05-B2B11E11D8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4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i="1" u="sng" dirty="0"/>
              <a:t>Odpor a rezistencia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SAN106, 12. </a:t>
            </a:r>
            <a:r>
              <a:rPr lang="sk-SK" dirty="0" err="1" smtClean="0"/>
              <a:t>týžeň</a:t>
            </a:r>
            <a:r>
              <a:rPr lang="sk-SK" dirty="0" smtClean="0"/>
              <a:t>, 9.5.2019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0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Rezistencia a (re)definícia moci</a:t>
            </a:r>
            <a:endParaRPr lang="sk-SK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Práca vo dvojiciach: </a:t>
            </a:r>
          </a:p>
          <a:p>
            <a:r>
              <a:rPr lang="sk-SK" dirty="0" smtClean="0"/>
              <a:t>Popíšte sféry a taktiky rezistencie, ktoré používajú beduínske ženy</a:t>
            </a:r>
          </a:p>
          <a:p>
            <a:r>
              <a:rPr lang="sk-SK" dirty="0" smtClean="0"/>
              <a:t>Ako </a:t>
            </a:r>
            <a:r>
              <a:rPr lang="sk-SK" dirty="0" err="1" smtClean="0"/>
              <a:t>Lughod</a:t>
            </a:r>
            <a:r>
              <a:rPr lang="sk-SK" dirty="0" smtClean="0"/>
              <a:t> popisuje súčasnú zmenu v ich rezistencii?</a:t>
            </a:r>
            <a:endParaRPr lang="sk-SK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08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1087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Rezistencia a (re)definícia moci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err="1" smtClean="0"/>
              <a:t>Ortner</a:t>
            </a:r>
            <a:r>
              <a:rPr lang="sk-SK" b="1" dirty="0" smtClean="0"/>
              <a:t>, </a:t>
            </a:r>
            <a:r>
              <a:rPr lang="sk-SK" b="1" dirty="0" err="1" smtClean="0"/>
              <a:t>Sch</a:t>
            </a:r>
            <a:r>
              <a:rPr lang="sk-SK" b="1" dirty="0" smtClean="0"/>
              <a:t>. </a:t>
            </a:r>
            <a:r>
              <a:rPr lang="en-US" b="1" dirty="0" smtClean="0"/>
              <a:t>(1995) Resistance and the Problem of Ethnographic Refusal. </a:t>
            </a:r>
            <a:r>
              <a:rPr lang="en-US" b="1" i="1" dirty="0" smtClean="0"/>
              <a:t>Comparative Studies in Society and History</a:t>
            </a:r>
            <a:r>
              <a:rPr lang="en-US" b="1" dirty="0" smtClean="0"/>
              <a:t> 37(1):173-193</a:t>
            </a:r>
            <a:endParaRPr lang="sk-SK" b="1" dirty="0" smtClean="0"/>
          </a:p>
          <a:p>
            <a:r>
              <a:rPr lang="sk-SK" dirty="0" smtClean="0"/>
              <a:t>Kritika jednoduchej opozície medzi dominanciou a rezistenciou</a:t>
            </a:r>
          </a:p>
          <a:p>
            <a:r>
              <a:rPr lang="sk-SK" dirty="0" err="1" smtClean="0"/>
              <a:t>Subalterns</a:t>
            </a:r>
            <a:r>
              <a:rPr lang="sk-SK" dirty="0" smtClean="0"/>
              <a:t> – majú vlastnú internú politiku a mocenské vzťahy, nie sú homogénna skupina</a:t>
            </a:r>
          </a:p>
          <a:p>
            <a:r>
              <a:rPr lang="sk-SK" dirty="0" smtClean="0"/>
              <a:t>Jednotlivci v rámci jednej skupiny nemajú nevyhnutne rovnaké identity a vedomie</a:t>
            </a:r>
            <a:endParaRPr lang="sk-SK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22" y="2455386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296247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Rezistencia a (re)definícia </a:t>
            </a:r>
            <a:r>
              <a:rPr lang="sk-SK" dirty="0" err="1" smtClean="0"/>
              <a:t>politična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err="1" smtClean="0"/>
              <a:t>Comaroff</a:t>
            </a:r>
            <a:r>
              <a:rPr lang="sk-SK" dirty="0" smtClean="0"/>
              <a:t> and </a:t>
            </a:r>
            <a:r>
              <a:rPr lang="sk-SK" dirty="0" err="1" smtClean="0"/>
              <a:t>Comaroff</a:t>
            </a:r>
            <a:r>
              <a:rPr lang="sk-SK" dirty="0" smtClean="0"/>
              <a:t>. 1997. </a:t>
            </a:r>
            <a:r>
              <a:rPr lang="sk-SK" i="1" dirty="0" smtClean="0"/>
              <a:t>Of </a:t>
            </a:r>
            <a:r>
              <a:rPr lang="sk-SK" i="1" dirty="0" err="1" smtClean="0"/>
              <a:t>Revolution</a:t>
            </a:r>
            <a:r>
              <a:rPr lang="sk-SK" i="1" dirty="0" smtClean="0"/>
              <a:t> and </a:t>
            </a:r>
            <a:r>
              <a:rPr lang="sk-SK" i="1" dirty="0" err="1" smtClean="0"/>
              <a:t>Revelation</a:t>
            </a:r>
            <a:endParaRPr lang="sk-SK" i="1" dirty="0" smtClean="0"/>
          </a:p>
          <a:p>
            <a:r>
              <a:rPr lang="sk-SK" dirty="0"/>
              <a:t> </a:t>
            </a:r>
            <a:r>
              <a:rPr lang="sk-SK" dirty="0" err="1" smtClean="0"/>
              <a:t>Tshidi</a:t>
            </a:r>
            <a:r>
              <a:rPr lang="sk-SK" dirty="0" smtClean="0"/>
              <a:t> (skupina </a:t>
            </a:r>
            <a:r>
              <a:rPr lang="sk-SK" dirty="0" err="1" smtClean="0"/>
              <a:t>Twsana</a:t>
            </a:r>
            <a:r>
              <a:rPr lang="sk-SK" dirty="0" smtClean="0"/>
              <a:t>), hranica medzi Južnou Afrikou a Botswanou.</a:t>
            </a:r>
          </a:p>
          <a:p>
            <a:r>
              <a:rPr lang="sk-SK" dirty="0" smtClean="0"/>
              <a:t>Koloniálny režim donútil mladých mužov prijať </a:t>
            </a:r>
            <a:r>
              <a:rPr lang="sk-SK" dirty="0" err="1" smtClean="0"/>
              <a:t>migrantskú</a:t>
            </a:r>
            <a:r>
              <a:rPr lang="sk-SK" dirty="0" smtClean="0"/>
              <a:t> prácu v mestách, nízke platy pod úrovňou prežitia, marginalizovaný ekonomicky aj etnicky</a:t>
            </a:r>
          </a:p>
          <a:p>
            <a:r>
              <a:rPr lang="sk-SK" dirty="0" smtClean="0"/>
              <a:t>Odpoveď: prestup z </a:t>
            </a:r>
            <a:r>
              <a:rPr lang="sk-SK" dirty="0" err="1" smtClean="0"/>
              <a:t>metodizmu</a:t>
            </a:r>
            <a:r>
              <a:rPr lang="sk-SK" dirty="0" smtClean="0"/>
              <a:t> do </a:t>
            </a:r>
            <a:r>
              <a:rPr lang="sk-SK" dirty="0" err="1" smtClean="0"/>
              <a:t>Zionistickej</a:t>
            </a:r>
            <a:r>
              <a:rPr lang="sk-SK" dirty="0" smtClean="0"/>
              <a:t> fundamentalistickej kresťanskej cirkvi. 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52796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Rezistencia a (re)definícia </a:t>
            </a:r>
            <a:r>
              <a:rPr lang="sk-SK" dirty="0" err="1" smtClean="0"/>
              <a:t>politična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err="1" smtClean="0"/>
              <a:t>Protihegemónna</a:t>
            </a:r>
            <a:r>
              <a:rPr lang="sk-SK" sz="2400" dirty="0" smtClean="0"/>
              <a:t> globálna kultúra (odpoveď na globalizáciu), súčasť väčšieho pohybu symbolických rádov, ktoré sú v opozícii k buržoáznemu liberálnemu sekularizmu a prísľub premeny </a:t>
            </a:r>
            <a:r>
              <a:rPr lang="sk-SK" sz="2400" dirty="0" err="1" smtClean="0"/>
              <a:t>rozelených</a:t>
            </a:r>
            <a:r>
              <a:rPr lang="sk-SK" sz="2400" dirty="0" smtClean="0"/>
              <a:t> štruktúr koloniálnej spol. </a:t>
            </a:r>
          </a:p>
          <a:p>
            <a:pPr algn="just"/>
            <a:r>
              <a:rPr lang="sk-SK" sz="2400" dirty="0" smtClean="0"/>
              <a:t>Produkt externých aktérov, lokálnych systémov a individuálnych histórií</a:t>
            </a:r>
          </a:p>
          <a:p>
            <a:pPr algn="just"/>
            <a:r>
              <a:rPr lang="sk-SK" sz="2400" dirty="0" smtClean="0"/>
              <a:t>Náboženské je (minimálne v tomto kontexte) politické</a:t>
            </a:r>
          </a:p>
          <a:p>
            <a:pPr algn="just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3563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Rezistencia a (re)definícia </a:t>
            </a:r>
            <a:r>
              <a:rPr lang="sk-SK" dirty="0" err="1" smtClean="0"/>
              <a:t>politična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err="1" smtClean="0"/>
              <a:t>Worsley</a:t>
            </a:r>
            <a:r>
              <a:rPr lang="en-US" i="1" dirty="0" smtClean="0"/>
              <a:t>, Peter (1957), The Trumpet Shall Sound: A study of "cargo cults in Melanesia</a:t>
            </a:r>
            <a:endParaRPr lang="sk-SK" i="1" dirty="0" smtClean="0"/>
          </a:p>
          <a:p>
            <a:r>
              <a:rPr lang="sk-SK" dirty="0" smtClean="0"/>
              <a:t>Cargo, Melanézia</a:t>
            </a:r>
          </a:p>
          <a:p>
            <a:r>
              <a:rPr lang="sk-SK" dirty="0" err="1" smtClean="0"/>
              <a:t>Mileniárne</a:t>
            </a:r>
            <a:r>
              <a:rPr lang="sk-SK" dirty="0" smtClean="0"/>
              <a:t> </a:t>
            </a:r>
            <a:r>
              <a:rPr lang="sk-SK" dirty="0" err="1" smtClean="0"/>
              <a:t>cargo</a:t>
            </a:r>
            <a:r>
              <a:rPr lang="sk-SK" dirty="0" smtClean="0"/>
              <a:t> kulty sú objektívne politicko-náboženské, pretože bez ohľadu na motiváciu aktérov privádzajú účastníkov do konfliktu s inštitucionálnymi autoritami</a:t>
            </a:r>
            <a:r>
              <a:rPr lang="en-US" dirty="0" smtClean="0"/>
              <a:t>; </a:t>
            </a:r>
            <a:r>
              <a:rPr lang="en-US" dirty="0" err="1" smtClean="0"/>
              <a:t>nie</a:t>
            </a:r>
            <a:r>
              <a:rPr lang="en-US" dirty="0" smtClean="0"/>
              <a:t> je to “cultural breakdown”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10569"/>
            <a:ext cx="4953000" cy="3981450"/>
          </a:xfrm>
        </p:spPr>
      </p:pic>
    </p:spTree>
    <p:extLst>
      <p:ext uri="{BB962C8B-B14F-4D97-AF65-F5344CB8AC3E}">
        <p14:creationId xmlns:p14="http://schemas.microsoft.com/office/powerpoint/2010/main" val="95866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Rezistencia a odpor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sz="2400" dirty="0" smtClean="0"/>
              <a:t> </a:t>
            </a:r>
            <a:endParaRPr lang="sk-SK" sz="2400" dirty="0"/>
          </a:p>
          <a:p>
            <a:endParaRPr lang="sk-SK" sz="2400" dirty="0" smtClean="0"/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Prečo sledovať:</a:t>
            </a:r>
          </a:p>
          <a:p>
            <a:r>
              <a:rPr lang="sk-SK" dirty="0" smtClean="0"/>
              <a:t>Dôležité lebo vedie k rozšíreniu nášho chápania štruktúry a </a:t>
            </a:r>
            <a:r>
              <a:rPr lang="sk-SK" dirty="0" err="1" smtClean="0"/>
              <a:t>aktérstva</a:t>
            </a:r>
            <a:r>
              <a:rPr lang="sk-SK" dirty="0" smtClean="0"/>
              <a:t> (</a:t>
            </a:r>
            <a:r>
              <a:rPr lang="sk-SK" dirty="0" err="1" smtClean="0"/>
              <a:t>agency</a:t>
            </a:r>
            <a:r>
              <a:rPr lang="sk-SK" dirty="0" smtClean="0"/>
              <a:t>), moci a </a:t>
            </a:r>
            <a:r>
              <a:rPr lang="sk-SK" dirty="0" err="1" smtClean="0"/>
              <a:t>politična</a:t>
            </a:r>
            <a:r>
              <a:rPr lang="sk-SK" dirty="0" smtClean="0"/>
              <a:t> </a:t>
            </a:r>
          </a:p>
          <a:p>
            <a:pPr lvl="0"/>
            <a:r>
              <a:rPr lang="sk-SK" b="1" dirty="0" err="1" smtClean="0"/>
              <a:t>Abu-Lughod</a:t>
            </a:r>
            <a:r>
              <a:rPr lang="sk-SK" b="1" dirty="0" smtClean="0"/>
              <a:t>: </a:t>
            </a:r>
            <a:r>
              <a:rPr lang="sk-SK" dirty="0" smtClean="0"/>
              <a:t>používa rezistenciu na </a:t>
            </a:r>
            <a:r>
              <a:rPr lang="sk-SK" b="1" dirty="0" smtClean="0"/>
              <a:t>diagnostika moci</a:t>
            </a:r>
            <a:r>
              <a:rPr lang="en-US" b="1" dirty="0" smtClean="0"/>
              <a:t>; </a:t>
            </a:r>
            <a:r>
              <a:rPr lang="sk-SK" dirty="0" err="1" smtClean="0"/>
              <a:t>Foucault</a:t>
            </a:r>
            <a:r>
              <a:rPr lang="sk-SK" dirty="0" smtClean="0"/>
              <a:t>: kde je moc, je aj rezistencia. Rezistencia nie je voči moci externá. Moc neprodukuje len represiu, produkuje pôžitok, vedomosti, tovary a </a:t>
            </a:r>
            <a:r>
              <a:rPr lang="sk-SK" dirty="0" err="1" smtClean="0"/>
              <a:t>diskurzy</a:t>
            </a:r>
            <a:r>
              <a:rPr lang="en-US" dirty="0" smtClean="0"/>
              <a:t>. </a:t>
            </a:r>
            <a:r>
              <a:rPr lang="sk-SK" dirty="0" smtClean="0"/>
              <a:t>Výskum odporu nám pomôže pochopiť formy moci</a:t>
            </a:r>
          </a:p>
          <a:p>
            <a:endParaRPr lang="sk-SK" dirty="0"/>
          </a:p>
        </p:txBody>
      </p:sp>
      <p:pic>
        <p:nvPicPr>
          <p:cNvPr id="6" name="Zástupný symbol pro obsah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25525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Rezistencia a odpor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sz="2400" dirty="0" smtClean="0"/>
              <a:t> </a:t>
            </a:r>
            <a:endParaRPr lang="sk-SK" sz="2400" dirty="0"/>
          </a:p>
          <a:p>
            <a:endParaRPr lang="sk-SK" sz="2400" dirty="0" smtClean="0"/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50361"/>
            <a:ext cx="5181600" cy="2543571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Témy:</a:t>
            </a:r>
          </a:p>
          <a:p>
            <a:r>
              <a:rPr lang="sk-SK" dirty="0" smtClean="0"/>
              <a:t>v štúdiách kolonializmu a </a:t>
            </a:r>
            <a:r>
              <a:rPr lang="sk-SK" dirty="0" err="1" smtClean="0"/>
              <a:t>postkolonializmu</a:t>
            </a:r>
            <a:r>
              <a:rPr lang="sk-SK" dirty="0" smtClean="0"/>
              <a:t> – stret neštátnych spoločenstiev so štátom, otroci, kultúrna dominancia</a:t>
            </a:r>
          </a:p>
          <a:p>
            <a:r>
              <a:rPr lang="sk-SK" dirty="0" smtClean="0"/>
              <a:t>Neskôr otázka ako môžu ľudia vzdorovať štruktúram a moci. Aké sú nástroje odporu (hlavne slabých, dominovaných skupín obyvateľstva)? </a:t>
            </a:r>
          </a:p>
          <a:p>
            <a:pPr marL="0" lvl="0" indent="0">
              <a:buNone/>
            </a:pPr>
            <a:r>
              <a:rPr lang="sk-SK" dirty="0" smtClean="0"/>
              <a:t> 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204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Úloha vo dvojiciach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Pripravte si 3 </a:t>
            </a:r>
            <a:r>
              <a:rPr lang="sk-SK" dirty="0"/>
              <a:t>príklady prostriedkov, ktoré ľudia používajú, aby odporovali </a:t>
            </a:r>
            <a:r>
              <a:rPr lang="sk-SK" dirty="0" smtClean="0"/>
              <a:t>moci. Sústreďte sa na detaily – ako vzdorujú? akej moci?</a:t>
            </a:r>
            <a:endParaRPr lang="sk-SK" dirty="0"/>
          </a:p>
          <a:p>
            <a:endParaRPr lang="sk-SK" dirty="0"/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825625"/>
            <a:ext cx="5181600" cy="3456086"/>
          </a:xfrm>
        </p:spPr>
      </p:pic>
    </p:spTree>
    <p:extLst>
      <p:ext uri="{BB962C8B-B14F-4D97-AF65-F5344CB8AC3E}">
        <p14:creationId xmlns:p14="http://schemas.microsoft.com/office/powerpoint/2010/main" val="166877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Zbrane slabých</a:t>
            </a:r>
            <a:endParaRPr lang="sk-SK" b="1" dirty="0"/>
          </a:p>
        </p:txBody>
      </p:sp>
      <p:pic>
        <p:nvPicPr>
          <p:cNvPr id="6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825625"/>
            <a:ext cx="5181600" cy="38862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Nástroje, ktoré používajú dominované skupiny/skupiny na spodku hierarchií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400" b="1" dirty="0" smtClean="0"/>
              <a:t>James </a:t>
            </a:r>
            <a:r>
              <a:rPr lang="sk-SK" sz="2400" b="1" dirty="0" err="1" smtClean="0"/>
              <a:t>Scott</a:t>
            </a:r>
            <a:r>
              <a:rPr lang="sk-SK" sz="2400" b="1" dirty="0" smtClean="0"/>
              <a:t> </a:t>
            </a:r>
            <a:r>
              <a:rPr lang="sk-SK" sz="2400" b="1" i="1" dirty="0" err="1" smtClean="0"/>
              <a:t>Weapons</a:t>
            </a:r>
            <a:r>
              <a:rPr lang="sk-SK" sz="2400" b="1" i="1" dirty="0" smtClean="0"/>
              <a:t> of </a:t>
            </a:r>
            <a:r>
              <a:rPr lang="sk-SK" sz="2400" b="1" i="1" dirty="0" err="1" smtClean="0"/>
              <a:t>the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Weak</a:t>
            </a:r>
            <a:r>
              <a:rPr lang="sk-SK" sz="2400" b="1" i="1" dirty="0" smtClean="0"/>
              <a:t> </a:t>
            </a:r>
            <a:r>
              <a:rPr lang="sk-SK" sz="2400" b="1" dirty="0" smtClean="0"/>
              <a:t>(1985).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Roľníci</a:t>
            </a:r>
            <a:r>
              <a:rPr lang="en-US" sz="2400" dirty="0" smtClean="0"/>
              <a:t>; </a:t>
            </a:r>
            <a:r>
              <a:rPr lang="en-US" sz="2400" dirty="0" err="1" smtClean="0"/>
              <a:t>ka</a:t>
            </a:r>
            <a:r>
              <a:rPr lang="sk-SK" sz="2400" dirty="0" err="1" smtClean="0"/>
              <a:t>ždodenná</a:t>
            </a:r>
            <a:r>
              <a:rPr lang="sk-SK" sz="2400" dirty="0" smtClean="0"/>
              <a:t> rutinná rezistencia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„</a:t>
            </a:r>
            <a:r>
              <a:rPr lang="sk-SK" sz="2400" dirty="0" err="1" smtClean="0"/>
              <a:t>class</a:t>
            </a:r>
            <a:r>
              <a:rPr lang="sk-SK" sz="2400" dirty="0" smtClean="0"/>
              <a:t> </a:t>
            </a:r>
            <a:r>
              <a:rPr lang="sk-SK" sz="2400" dirty="0" err="1" smtClean="0"/>
              <a:t>resistance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any</a:t>
            </a:r>
            <a:r>
              <a:rPr lang="sk-SK" sz="2400" dirty="0" smtClean="0"/>
              <a:t> </a:t>
            </a:r>
            <a:r>
              <a:rPr lang="sk-SK" sz="2400" dirty="0" err="1"/>
              <a:t>act</a:t>
            </a:r>
            <a:r>
              <a:rPr lang="sk-SK" sz="2400" dirty="0"/>
              <a:t> by </a:t>
            </a:r>
            <a:r>
              <a:rPr lang="sk-SK" sz="2400" dirty="0" err="1"/>
              <a:t>the</a:t>
            </a:r>
            <a:r>
              <a:rPr lang="sk-SK" sz="2400" dirty="0"/>
              <a:t> poor </a:t>
            </a:r>
            <a:r>
              <a:rPr lang="sk-SK" sz="2400" dirty="0" err="1"/>
              <a:t>intended</a:t>
            </a:r>
            <a:r>
              <a:rPr lang="sk-SK" sz="2400" dirty="0"/>
              <a:t> to </a:t>
            </a:r>
            <a:r>
              <a:rPr lang="sk-SK" sz="2400" dirty="0" err="1"/>
              <a:t>advance</a:t>
            </a:r>
            <a:r>
              <a:rPr lang="sk-SK" sz="2400" dirty="0"/>
              <a:t> </a:t>
            </a:r>
            <a:r>
              <a:rPr lang="sk-SK" sz="2400" dirty="0" err="1"/>
              <a:t>its</a:t>
            </a:r>
            <a:r>
              <a:rPr lang="sk-SK" sz="2400" dirty="0"/>
              <a:t> </a:t>
            </a:r>
            <a:r>
              <a:rPr lang="sk-SK" sz="2400" dirty="0" err="1"/>
              <a:t>own</a:t>
            </a:r>
            <a:r>
              <a:rPr lang="sk-SK" sz="2400" dirty="0"/>
              <a:t> </a:t>
            </a:r>
            <a:r>
              <a:rPr lang="sk-SK" sz="2400" dirty="0" err="1"/>
              <a:t>claims</a:t>
            </a:r>
            <a:r>
              <a:rPr lang="sk-SK" sz="2400" dirty="0"/>
              <a:t> or to </a:t>
            </a:r>
            <a:r>
              <a:rPr lang="sk-SK" sz="2400" dirty="0" err="1"/>
              <a:t>mitigate</a:t>
            </a:r>
            <a:r>
              <a:rPr lang="sk-SK" sz="2400" dirty="0"/>
              <a:t> </a:t>
            </a:r>
            <a:r>
              <a:rPr lang="sk-SK" sz="2400" dirty="0" err="1"/>
              <a:t>claims</a:t>
            </a:r>
            <a:r>
              <a:rPr lang="sk-SK" sz="2400" dirty="0"/>
              <a:t> by a </a:t>
            </a:r>
            <a:r>
              <a:rPr lang="sk-SK" sz="2400" dirty="0" err="1"/>
              <a:t>superordinate</a:t>
            </a:r>
            <a:r>
              <a:rPr lang="sk-SK" sz="2400" dirty="0"/>
              <a:t> </a:t>
            </a:r>
            <a:r>
              <a:rPr lang="sk-SK" sz="2400" dirty="0" err="1" smtClean="0"/>
              <a:t>class</a:t>
            </a:r>
            <a:r>
              <a:rPr lang="sk-SK" sz="2400" dirty="0" smtClean="0"/>
              <a:t>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Môže ale nemusí byť organizovaná, ale </a:t>
            </a:r>
            <a:r>
              <a:rPr lang="sk-SK" sz="2400" b="1" dirty="0" smtClean="0"/>
              <a:t>nie je </a:t>
            </a:r>
            <a:r>
              <a:rPr lang="sk-SK" sz="2400" dirty="0" smtClean="0"/>
              <a:t>spojená s ideológiou, alebo politickým hnutím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3786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Zbrane slabých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dirty="0" smtClean="0"/>
              <a:t>Vyhýba sa konfrontácii so silnejšími, je zaobalená v jazyku podriadenosti a konformity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dirty="0" smtClean="0"/>
              <a:t>Nie revolúcia –drobné akty, ktorými sa rozdrobuje a znižuje moc silných, podrýva sa ich autorita, znižuje ich dôstojnosť</a:t>
            </a:r>
            <a:r>
              <a:rPr lang="en-US" dirty="0" smtClean="0"/>
              <a:t>: V</a:t>
            </a:r>
            <a:r>
              <a:rPr lang="sk-SK" dirty="0" err="1" smtClean="0"/>
              <a:t>šetky</a:t>
            </a:r>
            <a:r>
              <a:rPr lang="sk-SK" dirty="0" smtClean="0"/>
              <a:t> podriadené skupiny si vytvárajú „skryté </a:t>
            </a:r>
            <a:r>
              <a:rPr lang="sk-SK" dirty="0" err="1" smtClean="0"/>
              <a:t>scénare</a:t>
            </a:r>
            <a:r>
              <a:rPr lang="sk-SK" dirty="0" smtClean="0"/>
              <a:t>“ (</a:t>
            </a:r>
            <a:r>
              <a:rPr lang="sk-SK" dirty="0"/>
              <a:t>‘</a:t>
            </a:r>
            <a:r>
              <a:rPr lang="sk-SK" dirty="0" err="1"/>
              <a:t>hidden</a:t>
            </a:r>
            <a:r>
              <a:rPr lang="sk-SK" dirty="0"/>
              <a:t> </a:t>
            </a:r>
            <a:r>
              <a:rPr lang="sk-SK" dirty="0" err="1"/>
              <a:t>transcript</a:t>
            </a:r>
            <a:r>
              <a:rPr lang="sk-SK" dirty="0" smtClean="0"/>
              <a:t>’) – kritika dominujúcich mimo miest kontroly.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181600" cy="2918023"/>
          </a:xfrm>
        </p:spPr>
      </p:pic>
    </p:spTree>
    <p:extLst>
      <p:ext uri="{BB962C8B-B14F-4D97-AF65-F5344CB8AC3E}">
        <p14:creationId xmlns:p14="http://schemas.microsoft.com/office/powerpoint/2010/main" val="79083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Zbrane slabých: keď ľudia nechcú štát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/>
              <a:t>Pierre </a:t>
            </a:r>
            <a:r>
              <a:rPr lang="sk-SK" sz="2400" dirty="0" err="1" smtClean="0"/>
              <a:t>Clastres</a:t>
            </a:r>
            <a:r>
              <a:rPr lang="sk-SK" sz="2400" dirty="0" smtClean="0"/>
              <a:t>. </a:t>
            </a:r>
            <a:r>
              <a:rPr lang="sk-SK" sz="2400" dirty="0"/>
              <a:t>(1977</a:t>
            </a:r>
            <a:r>
              <a:rPr lang="sk-SK" sz="2400" dirty="0" smtClean="0"/>
              <a:t>). </a:t>
            </a:r>
            <a:r>
              <a:rPr lang="sk-SK" sz="2400" i="1" dirty="0" smtClean="0"/>
              <a:t>Society </a:t>
            </a:r>
            <a:r>
              <a:rPr lang="sk-SK" sz="2400" i="1" dirty="0" err="1"/>
              <a:t>against</a:t>
            </a:r>
            <a:r>
              <a:rPr lang="sk-SK" sz="2400" i="1" dirty="0"/>
              <a:t> </a:t>
            </a:r>
            <a:r>
              <a:rPr lang="sk-SK" sz="2400" i="1" dirty="0" err="1"/>
              <a:t>the</a:t>
            </a:r>
            <a:r>
              <a:rPr lang="sk-SK" sz="2400" i="1" dirty="0"/>
              <a:t> State </a:t>
            </a:r>
            <a:endParaRPr lang="sk-SK" sz="2400" i="1" dirty="0" smtClean="0"/>
          </a:p>
          <a:p>
            <a:pPr algn="just"/>
            <a:r>
              <a:rPr lang="sk-SK" sz="2400" dirty="0" smtClean="0"/>
              <a:t>Moc rozptýlená medzi ľuďmi bráni vytvoreniu štátnych spoločností v kmeňoch</a:t>
            </a:r>
          </a:p>
          <a:p>
            <a:pPr algn="just"/>
            <a:r>
              <a:rPr lang="sk-SK" sz="2400" dirty="0" err="1" smtClean="0"/>
              <a:t>Geronimo</a:t>
            </a:r>
            <a:r>
              <a:rPr lang="sk-SK" sz="2400" dirty="0" smtClean="0"/>
              <a:t>, </a:t>
            </a:r>
            <a:r>
              <a:rPr lang="sk-SK" sz="2400" dirty="0" err="1" smtClean="0"/>
              <a:t>Tupinambovia</a:t>
            </a:r>
            <a:r>
              <a:rPr lang="sk-SK" sz="2400" dirty="0" smtClean="0"/>
              <a:t> </a:t>
            </a:r>
            <a:r>
              <a:rPr lang="sk-SK" sz="2400" dirty="0" err="1" smtClean="0"/>
              <a:t>etc</a:t>
            </a:r>
            <a:r>
              <a:rPr lang="sk-SK" sz="2400" dirty="0" smtClean="0"/>
              <a:t>. </a:t>
            </a:r>
            <a:endParaRPr lang="sk-SK" sz="2400" dirty="0"/>
          </a:p>
          <a:p>
            <a:pPr algn="just"/>
            <a:endParaRPr lang="sk-SK" sz="2400" dirty="0" smtClean="0"/>
          </a:p>
          <a:p>
            <a:pPr marL="0" indent="0" algn="just">
              <a:buNone/>
            </a:pPr>
            <a:r>
              <a:rPr lang="sk-SK" sz="2400" dirty="0"/>
              <a:t>“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history</a:t>
            </a:r>
            <a:r>
              <a:rPr lang="sk-SK" sz="2400" dirty="0"/>
              <a:t> of </a:t>
            </a:r>
            <a:r>
              <a:rPr lang="sk-SK" sz="2400" dirty="0" err="1"/>
              <a:t>peoples</a:t>
            </a:r>
            <a:r>
              <a:rPr lang="sk-SK" sz="2400" dirty="0"/>
              <a:t> </a:t>
            </a:r>
            <a:r>
              <a:rPr lang="sk-SK" sz="2400" dirty="0" err="1"/>
              <a:t>without</a:t>
            </a:r>
            <a:r>
              <a:rPr lang="sk-SK" sz="2400" dirty="0"/>
              <a:t> </a:t>
            </a:r>
            <a:r>
              <a:rPr lang="sk-SK" sz="2400" dirty="0" err="1"/>
              <a:t>history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history</a:t>
            </a:r>
            <a:r>
              <a:rPr lang="sk-SK" sz="2400" dirty="0"/>
              <a:t> of </a:t>
            </a:r>
            <a:r>
              <a:rPr lang="sk-SK" sz="2400" dirty="0" err="1"/>
              <a:t>their</a:t>
            </a:r>
            <a:r>
              <a:rPr lang="sk-SK" sz="2400" dirty="0"/>
              <a:t> </a:t>
            </a:r>
            <a:r>
              <a:rPr lang="sk-SK" sz="2400" dirty="0" err="1"/>
              <a:t>struggle</a:t>
            </a:r>
            <a:r>
              <a:rPr lang="sk-SK" sz="2400" dirty="0"/>
              <a:t> </a:t>
            </a:r>
            <a:r>
              <a:rPr lang="sk-SK" sz="2400" dirty="0" err="1"/>
              <a:t>against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State” </a:t>
            </a:r>
            <a:r>
              <a:rPr lang="sk-SK" sz="2400" dirty="0" smtClean="0"/>
              <a:t>(</a:t>
            </a:r>
            <a:r>
              <a:rPr lang="sk-SK" sz="2400" dirty="0"/>
              <a:t>p. 186).</a:t>
            </a:r>
          </a:p>
          <a:p>
            <a:pPr algn="just"/>
            <a:endParaRPr lang="sk-SK" sz="24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690688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203402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Zbrane slabých: keď ľudia nechcú štát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Skaln</a:t>
            </a:r>
            <a:r>
              <a:rPr lang="sk-SK" sz="2400" dirty="0" smtClean="0"/>
              <a:t>í</a:t>
            </a:r>
            <a:r>
              <a:rPr lang="en-US" sz="2400" dirty="0" smtClean="0"/>
              <a:t>k</a:t>
            </a:r>
            <a:r>
              <a:rPr lang="en-US" sz="2400" dirty="0"/>
              <a:t>, Peter. 1989. </a:t>
            </a:r>
            <a:r>
              <a:rPr lang="en-US" sz="2400" i="1" dirty="0" smtClean="0"/>
              <a:t>Outwitting </a:t>
            </a:r>
            <a:r>
              <a:rPr lang="en-US" sz="2400" i="1" dirty="0"/>
              <a:t>the State: Political Anthropology. </a:t>
            </a:r>
            <a:endParaRPr lang="sk-SK" sz="2400" i="1" dirty="0" smtClean="0"/>
          </a:p>
          <a:p>
            <a:pPr marL="0" indent="0" algn="just">
              <a:buNone/>
            </a:pPr>
            <a:r>
              <a:rPr lang="sk-SK" sz="2400" dirty="0" smtClean="0"/>
              <a:t>Stratégie kmeňových/etnických skupín na zachovanie autonómie v štátnych celkoch:</a:t>
            </a:r>
          </a:p>
          <a:p>
            <a:pPr algn="just"/>
            <a:r>
              <a:rPr lang="sk-SK" sz="2400" dirty="0" smtClean="0"/>
              <a:t>Vnútenie reciprocity</a:t>
            </a:r>
          </a:p>
          <a:p>
            <a:pPr algn="just"/>
            <a:r>
              <a:rPr lang="sk-SK" sz="2400" dirty="0" smtClean="0"/>
              <a:t>Kolaborácia a následné využívanie štátnej politiky proti štátu</a:t>
            </a:r>
          </a:p>
          <a:p>
            <a:pPr algn="just"/>
            <a:r>
              <a:rPr lang="sk-SK" sz="2400" dirty="0" err="1" smtClean="0"/>
              <a:t>Vyčkatie</a:t>
            </a:r>
            <a:r>
              <a:rPr lang="sk-SK" sz="2400" dirty="0" smtClean="0"/>
              <a:t> a vrátenie sa k tradíciám</a:t>
            </a:r>
          </a:p>
          <a:p>
            <a:pPr algn="just"/>
            <a:r>
              <a:rPr lang="sk-SK" sz="2400" dirty="0" err="1" smtClean="0"/>
              <a:t>Vzialenie</a:t>
            </a:r>
            <a:r>
              <a:rPr lang="sk-SK" sz="2400" dirty="0" smtClean="0"/>
              <a:t> sa od centra</a:t>
            </a:r>
            <a:endParaRPr lang="sk-SK" sz="24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191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Násilie – zbraň mocných aj slabých</a:t>
            </a:r>
            <a:endParaRPr lang="sk-SK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3275"/>
            <a:ext cx="5181600" cy="3976037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k-SK" dirty="0" smtClean="0"/>
              <a:t>To, čo je násilie a aký má význam v spoločnosti je kultúrne špecifické</a:t>
            </a:r>
          </a:p>
          <a:p>
            <a:pPr algn="just"/>
            <a:r>
              <a:rPr lang="sk-SK" dirty="0" smtClean="0"/>
              <a:t>V moderných štátoch má štát legitímnu moc používať násilie. </a:t>
            </a:r>
          </a:p>
          <a:p>
            <a:pPr algn="just"/>
            <a:r>
              <a:rPr lang="sk-SK" dirty="0" smtClean="0"/>
              <a:t>Násilie začína a končí vzbury a revolúcie</a:t>
            </a:r>
          </a:p>
          <a:p>
            <a:pPr algn="just"/>
            <a:r>
              <a:rPr lang="sk-SK" dirty="0" smtClean="0"/>
              <a:t>Dlhodobá stratégia silných, alebo slabých</a:t>
            </a:r>
          </a:p>
          <a:p>
            <a:pPr algn="just"/>
            <a:r>
              <a:rPr lang="sk-SK" dirty="0" smtClean="0"/>
              <a:t>Posledná možnosť ako reagovať na zneužívanie moci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0299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635</Words>
  <Application>Microsoft Office PowerPoint</Application>
  <PresentationFormat>Širokoúhlá obrazovka</PresentationFormat>
  <Paragraphs>67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Odpor a rezistencia </vt:lpstr>
      <vt:lpstr>Rezistencia a odpor</vt:lpstr>
      <vt:lpstr>Rezistencia a odpor</vt:lpstr>
      <vt:lpstr>Úloha vo dvojiciach</vt:lpstr>
      <vt:lpstr>Zbrane slabých</vt:lpstr>
      <vt:lpstr>Zbrane slabých</vt:lpstr>
      <vt:lpstr>Zbrane slabých: keď ľudia nechcú štát</vt:lpstr>
      <vt:lpstr>Zbrane slabých: keď ľudia nechcú štát</vt:lpstr>
      <vt:lpstr>Násilie – zbraň mocných aj slabých</vt:lpstr>
      <vt:lpstr>Rezistencia a (re)definícia moci</vt:lpstr>
      <vt:lpstr>Rezistencia a (re)definícia moci</vt:lpstr>
      <vt:lpstr>Rezistencia a (re)definícia politična</vt:lpstr>
      <vt:lpstr>Rezistencia a (re)definícia politična</vt:lpstr>
      <vt:lpstr>Rezistencia a (re)definícia politična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Odpor a rezistencia </dc:title>
  <dc:creator>Zuzana Burikova</dc:creator>
  <cp:lastModifiedBy>Zuzana Burikova</cp:lastModifiedBy>
  <cp:revision>16</cp:revision>
  <dcterms:created xsi:type="dcterms:W3CDTF">2019-05-08T07:11:49Z</dcterms:created>
  <dcterms:modified xsi:type="dcterms:W3CDTF">2019-05-08T10:02:43Z</dcterms:modified>
</cp:coreProperties>
</file>