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0" r:id="rId4"/>
    <p:sldId id="262" r:id="rId5"/>
    <p:sldId id="263" r:id="rId6"/>
    <p:sldId id="271" r:id="rId7"/>
    <p:sldId id="274" r:id="rId8"/>
    <p:sldId id="265" r:id="rId9"/>
    <p:sldId id="267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553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930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664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747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627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107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194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556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538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766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341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5915E-5A20-4EE0-8E05-F5D9B8B53443}" type="datetimeFigureOut">
              <a:rPr lang="sk-SK" smtClean="0"/>
              <a:t>29. 4. 2019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B7D74-A5DC-4855-AB20-C76342127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475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i="1" u="sng" dirty="0" err="1"/>
              <a:t>Neoliberalizmus</a:t>
            </a:r>
            <a:r>
              <a:rPr lang="sk-SK" i="1" u="sng" dirty="0"/>
              <a:t> a </a:t>
            </a:r>
            <a:r>
              <a:rPr lang="sk-SK" i="1" u="sng" dirty="0" err="1"/>
              <a:t>neoliberálna</a:t>
            </a:r>
            <a:r>
              <a:rPr lang="sk-SK" i="1" u="sng" dirty="0"/>
              <a:t> </a:t>
            </a:r>
            <a:r>
              <a:rPr lang="sk-SK" i="1" u="sng" dirty="0" err="1"/>
              <a:t>governmentalita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SAN 106, 10. týždeň, 24.4.2018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301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Individuálna</a:t>
            </a:r>
            <a:r>
              <a:rPr lang="cs-CZ" dirty="0" smtClean="0"/>
              <a:t> </a:t>
            </a:r>
            <a:r>
              <a:rPr lang="cs-CZ" dirty="0" err="1" smtClean="0"/>
              <a:t>práca</a:t>
            </a:r>
            <a:r>
              <a:rPr lang="cs-CZ" dirty="0" smtClean="0"/>
              <a:t>: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10 </a:t>
            </a:r>
            <a:r>
              <a:rPr lang="cs-CZ" dirty="0" err="1" smtClean="0"/>
              <a:t>viet</a:t>
            </a:r>
            <a:r>
              <a:rPr lang="cs-CZ" dirty="0" smtClean="0"/>
              <a:t> – </a:t>
            </a:r>
            <a:r>
              <a:rPr lang="cs-CZ" dirty="0" err="1" smtClean="0"/>
              <a:t>sumarizácia</a:t>
            </a:r>
            <a:r>
              <a:rPr lang="cs-CZ" dirty="0" smtClean="0"/>
              <a:t> textu od </a:t>
            </a:r>
            <a:r>
              <a:rPr lang="cs-CZ" dirty="0" err="1" smtClean="0"/>
              <a:t>Dunn</a:t>
            </a:r>
            <a:r>
              <a:rPr lang="cs-CZ" dirty="0" smtClean="0"/>
              <a:t>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621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Práca vo dvojiciach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Popíšte kapitalizmus ako politicko-ekonomický </a:t>
            </a:r>
            <a:r>
              <a:rPr lang="sk-SK" dirty="0" smtClean="0"/>
              <a:t>systém</a:t>
            </a:r>
          </a:p>
          <a:p>
            <a:r>
              <a:rPr lang="cs-CZ" dirty="0" err="1"/>
              <a:t>Čo</a:t>
            </a:r>
            <a:r>
              <a:rPr lang="cs-CZ" dirty="0"/>
              <a:t> je typické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súčasný</a:t>
            </a:r>
            <a:r>
              <a:rPr lang="cs-CZ" dirty="0"/>
              <a:t> kapitalizmus? </a:t>
            </a:r>
          </a:p>
          <a:p>
            <a:r>
              <a:rPr lang="cs-CZ" dirty="0"/>
              <a:t>V </a:t>
            </a:r>
            <a:r>
              <a:rPr lang="cs-CZ" dirty="0" err="1"/>
              <a:t>čom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líši</a:t>
            </a:r>
            <a:r>
              <a:rPr lang="cs-CZ" dirty="0"/>
              <a:t> od raného kapitalizmu, </a:t>
            </a:r>
            <a:r>
              <a:rPr lang="cs-CZ" dirty="0" err="1"/>
              <a:t>ktorý</a:t>
            </a:r>
            <a:r>
              <a:rPr lang="cs-CZ" dirty="0"/>
              <a:t> popisovali Marx a </a:t>
            </a:r>
            <a:r>
              <a:rPr lang="cs-CZ" dirty="0" err="1"/>
              <a:t>Webber</a:t>
            </a:r>
            <a:r>
              <a:rPr lang="cs-CZ" dirty="0"/>
              <a:t>?  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19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Ortner</a:t>
            </a:r>
            <a:r>
              <a:rPr lang="sk-SK" dirty="0" smtClean="0"/>
              <a:t>: Antropológia temna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Foucault</a:t>
            </a:r>
            <a:r>
              <a:rPr lang="sk-SK" dirty="0" smtClean="0"/>
              <a:t> a Marx</a:t>
            </a:r>
          </a:p>
          <a:p>
            <a:r>
              <a:rPr lang="sk-SK" dirty="0" smtClean="0"/>
              <a:t>Koloniálne strety – </a:t>
            </a:r>
            <a:r>
              <a:rPr lang="sk-SK" dirty="0" err="1" smtClean="0"/>
              <a:t>Talal</a:t>
            </a:r>
            <a:r>
              <a:rPr lang="sk-SK" dirty="0" smtClean="0"/>
              <a:t> </a:t>
            </a:r>
            <a:r>
              <a:rPr lang="sk-SK" dirty="0" err="1" smtClean="0"/>
              <a:t>Asad</a:t>
            </a:r>
            <a:r>
              <a:rPr lang="sk-SK" dirty="0" smtClean="0"/>
              <a:t>, Edward </a:t>
            </a:r>
            <a:r>
              <a:rPr lang="sk-SK" dirty="0" err="1" smtClean="0"/>
              <a:t>Said</a:t>
            </a:r>
            <a:r>
              <a:rPr lang="sk-SK" dirty="0" smtClean="0"/>
              <a:t>, </a:t>
            </a:r>
            <a:r>
              <a:rPr lang="sk-SK" dirty="0" err="1" smtClean="0"/>
              <a:t>Comaroff</a:t>
            </a:r>
            <a:r>
              <a:rPr lang="sk-SK" dirty="0" smtClean="0"/>
              <a:t> and </a:t>
            </a:r>
            <a:r>
              <a:rPr lang="sk-SK" dirty="0" err="1" smtClean="0"/>
              <a:t>Comaroff</a:t>
            </a:r>
            <a:endParaRPr lang="sk-SK" dirty="0" smtClean="0"/>
          </a:p>
          <a:p>
            <a:pPr marL="0" indent="0">
              <a:buNone/>
            </a:pPr>
            <a:r>
              <a:rPr lang="sk-SK" dirty="0" err="1" smtClean="0"/>
              <a:t>Neoliberalizmus</a:t>
            </a:r>
            <a:r>
              <a:rPr lang="sk-SK" dirty="0" smtClean="0"/>
              <a:t> ako objekt výskumu a rámec na porozumenie iných objektov výskumu:</a:t>
            </a:r>
          </a:p>
          <a:p>
            <a:pPr marL="514350" indent="-514350">
              <a:buAutoNum type="arabicPeriod"/>
            </a:pPr>
            <a:r>
              <a:rPr lang="sk-SK" dirty="0" err="1" smtClean="0"/>
              <a:t>Neoliberalizmus</a:t>
            </a:r>
            <a:r>
              <a:rPr lang="sk-SK" dirty="0" smtClean="0"/>
              <a:t> ako ekonomický systém</a:t>
            </a:r>
          </a:p>
          <a:p>
            <a:pPr marL="514350" indent="-514350">
              <a:buAutoNum type="arabicPeriod"/>
            </a:pPr>
            <a:r>
              <a:rPr lang="sk-SK" dirty="0" err="1" smtClean="0"/>
              <a:t>Neoliberalizmus</a:t>
            </a:r>
            <a:r>
              <a:rPr lang="sk-SK" dirty="0" smtClean="0"/>
              <a:t> ako forma </a:t>
            </a:r>
            <a:r>
              <a:rPr lang="sk-SK" dirty="0" err="1" smtClean="0"/>
              <a:t>governmentality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1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Neoliberalizmus </a:t>
            </a:r>
            <a:r>
              <a:rPr lang="cs-CZ" dirty="0" err="1" smtClean="0"/>
              <a:t>ako</a:t>
            </a:r>
            <a:r>
              <a:rPr lang="cs-CZ" dirty="0" smtClean="0"/>
              <a:t> ekonomický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 err="1" smtClean="0"/>
              <a:t>Harvey</a:t>
            </a:r>
            <a:r>
              <a:rPr lang="sk-SK" b="1" dirty="0"/>
              <a:t>, D. (2007) </a:t>
            </a:r>
            <a:r>
              <a:rPr lang="sk-SK" b="1" i="1" dirty="0"/>
              <a:t>A </a:t>
            </a:r>
            <a:r>
              <a:rPr lang="sk-SK" b="1" i="1" dirty="0" err="1"/>
              <a:t>Brief</a:t>
            </a:r>
            <a:r>
              <a:rPr lang="sk-SK" b="1" i="1" dirty="0"/>
              <a:t> </a:t>
            </a:r>
            <a:r>
              <a:rPr lang="sk-SK" b="1" i="1" dirty="0" err="1"/>
              <a:t>History</a:t>
            </a:r>
            <a:r>
              <a:rPr lang="sk-SK" b="1" i="1" dirty="0"/>
              <a:t> of </a:t>
            </a:r>
            <a:r>
              <a:rPr lang="sk-SK" b="1" i="1" dirty="0" err="1"/>
              <a:t>Neoliberalism</a:t>
            </a:r>
            <a:r>
              <a:rPr lang="sk-SK" b="1" dirty="0"/>
              <a:t>. </a:t>
            </a:r>
            <a:endParaRPr lang="sk-SK" b="1" dirty="0" smtClean="0"/>
          </a:p>
          <a:p>
            <a:pPr marL="0" indent="0">
              <a:buNone/>
            </a:pPr>
            <a:r>
              <a:rPr lang="sk-SK" dirty="0" err="1" smtClean="0"/>
              <a:t>Neolib</a:t>
            </a:r>
            <a:r>
              <a:rPr lang="sk-SK" dirty="0" smtClean="0"/>
              <a:t>.: </a:t>
            </a:r>
          </a:p>
          <a:p>
            <a:r>
              <a:rPr lang="sk-SK" dirty="0" err="1" smtClean="0"/>
              <a:t>politicko</a:t>
            </a:r>
            <a:r>
              <a:rPr lang="sk-SK" dirty="0" smtClean="0"/>
              <a:t> ekonomický systém, ktorý predpokladá, že k ľudskému prospechu/dobru nás privedie čo najvýraznejšie oslobodenie individuálneho podnikania a zručností -  </a:t>
            </a:r>
            <a:r>
              <a:rPr lang="sk-SK" dirty="0"/>
              <a:t>Tvrdá práca a správny prístup vedie k </a:t>
            </a:r>
            <a:r>
              <a:rPr lang="sk-SK" dirty="0" smtClean="0"/>
              <a:t>bohatstvu (na </a:t>
            </a:r>
            <a:r>
              <a:rPr lang="sk-SK" dirty="0"/>
              <a:t>individuálnej rovine Americký sen, na </a:t>
            </a:r>
            <a:r>
              <a:rPr lang="sk-SK" dirty="0" smtClean="0"/>
              <a:t>globálnej </a:t>
            </a:r>
            <a:r>
              <a:rPr lang="sk-SK" dirty="0"/>
              <a:t>rozvojové a modernizačné </a:t>
            </a:r>
            <a:r>
              <a:rPr lang="sk-SK" dirty="0" smtClean="0"/>
              <a:t>programy) </a:t>
            </a:r>
            <a:endParaRPr lang="sk-SK" dirty="0"/>
          </a:p>
          <a:p>
            <a:r>
              <a:rPr lang="sk-SK" dirty="0" smtClean="0"/>
              <a:t>Štát má len vytvoriť inštitucionálne prostredie, ktoré umožní takýmto praktikám prebiehať a zaručiť čo najväčšiu slobodu ekonomických subjektov </a:t>
            </a:r>
          </a:p>
          <a:p>
            <a:r>
              <a:rPr lang="sk-SK" dirty="0" smtClean="0"/>
              <a:t>Výsledok</a:t>
            </a:r>
            <a:r>
              <a:rPr lang="sk-SK" dirty="0"/>
              <a:t>: nerovná distribúcia majetku – bohatstvo sa distribuuje smerom nahor v rámci kapitalistických ekonómií a naprieč nimi </a:t>
            </a:r>
            <a:endParaRPr lang="cs-CZ" dirty="0"/>
          </a:p>
          <a:p>
            <a:r>
              <a:rPr lang="sk-SK" dirty="0" smtClean="0"/>
              <a:t>Subjekt tohto procesu sa posúva od jednotlivca ku korporácií</a:t>
            </a:r>
          </a:p>
          <a:p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374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Neoliberalizmus</a:t>
            </a:r>
            <a:r>
              <a:rPr lang="sk-SK" dirty="0"/>
              <a:t> ako typ </a:t>
            </a:r>
            <a:r>
              <a:rPr lang="sk-SK" dirty="0" err="1"/>
              <a:t>governmentality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/>
              <a:t>Práca vo dvojiciach: </a:t>
            </a:r>
            <a:endParaRPr lang="sk-SK" b="1" dirty="0" smtClean="0"/>
          </a:p>
          <a:p>
            <a:r>
              <a:rPr lang="sk-SK" dirty="0" smtClean="0"/>
              <a:t>Čo viete o </a:t>
            </a:r>
            <a:r>
              <a:rPr lang="sk-SK" dirty="0" err="1" smtClean="0"/>
              <a:t>Foucaultovi</a:t>
            </a:r>
            <a:r>
              <a:rPr lang="sk-SK" dirty="0" smtClean="0"/>
              <a:t>? </a:t>
            </a:r>
          </a:p>
          <a:p>
            <a:r>
              <a:rPr lang="sk-SK" dirty="0" smtClean="0"/>
              <a:t>Čo je </a:t>
            </a:r>
            <a:r>
              <a:rPr lang="sk-SK" dirty="0" err="1" smtClean="0"/>
              <a:t>governmentalita</a:t>
            </a:r>
            <a:r>
              <a:rPr lang="sk-SK" dirty="0" smtClean="0"/>
              <a:t>? </a:t>
            </a:r>
          </a:p>
          <a:p>
            <a:r>
              <a:rPr lang="sk-SK" dirty="0" smtClean="0"/>
              <a:t>Čo je kapilárna moc? </a:t>
            </a:r>
          </a:p>
        </p:txBody>
      </p:sp>
    </p:spTree>
    <p:extLst>
      <p:ext uri="{BB962C8B-B14F-4D97-AF65-F5344CB8AC3E}">
        <p14:creationId xmlns:p14="http://schemas.microsoft.com/office/powerpoint/2010/main" val="257341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Neoliberalizmus</a:t>
            </a:r>
            <a:r>
              <a:rPr lang="sk-SK" dirty="0"/>
              <a:t> ako typ </a:t>
            </a:r>
            <a:r>
              <a:rPr lang="sk-SK" dirty="0" err="1"/>
              <a:t>governmentality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Foucault</a:t>
            </a:r>
            <a:r>
              <a:rPr lang="sk-SK" b="1" dirty="0"/>
              <a:t>, M. 2008a. </a:t>
            </a:r>
            <a:r>
              <a:rPr lang="sk-SK" b="1" i="1" dirty="0" err="1"/>
              <a:t>Security</a:t>
            </a:r>
            <a:r>
              <a:rPr lang="sk-SK" b="1" i="1" dirty="0"/>
              <a:t>, </a:t>
            </a:r>
            <a:r>
              <a:rPr lang="sk-SK" b="1" i="1" dirty="0" err="1"/>
              <a:t>Territory</a:t>
            </a:r>
            <a:r>
              <a:rPr lang="sk-SK" b="1" i="1" dirty="0"/>
              <a:t>, </a:t>
            </a:r>
            <a:r>
              <a:rPr lang="sk-SK" b="1" i="1" dirty="0" err="1"/>
              <a:t>Population</a:t>
            </a:r>
            <a:r>
              <a:rPr lang="sk-SK" b="1" i="1" dirty="0"/>
              <a:t>: </a:t>
            </a:r>
            <a:r>
              <a:rPr lang="sk-SK" b="1" i="1" dirty="0" err="1"/>
              <a:t>Lectures</a:t>
            </a:r>
            <a:r>
              <a:rPr lang="sk-SK" b="1" i="1" dirty="0"/>
              <a:t> at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College</a:t>
            </a:r>
            <a:r>
              <a:rPr lang="sk-SK" b="1" i="1" dirty="0"/>
              <a:t> de </a:t>
            </a:r>
            <a:r>
              <a:rPr lang="sk-SK" b="1" i="1" dirty="0" err="1"/>
              <a:t>France</a:t>
            </a:r>
            <a:r>
              <a:rPr lang="sk-SK" b="1" i="1" dirty="0"/>
              <a:t> 1977-1978. </a:t>
            </a:r>
            <a:r>
              <a:rPr lang="sk-SK" b="1" dirty="0" err="1"/>
              <a:t>Basingstoke</a:t>
            </a:r>
            <a:r>
              <a:rPr lang="sk-SK" b="1" dirty="0"/>
              <a:t>: </a:t>
            </a:r>
            <a:r>
              <a:rPr lang="sk-SK" b="1" dirty="0" err="1"/>
              <a:t>Plagrave</a:t>
            </a:r>
            <a:r>
              <a:rPr lang="sk-SK" b="1" dirty="0"/>
              <a:t> </a:t>
            </a:r>
            <a:r>
              <a:rPr lang="sk-SK" b="1" dirty="0" err="1"/>
              <a:t>Macmillan</a:t>
            </a:r>
            <a:r>
              <a:rPr lang="sk-SK" b="1" dirty="0"/>
              <a:t>.</a:t>
            </a:r>
          </a:p>
          <a:p>
            <a:r>
              <a:rPr lang="sk-SK" b="1" dirty="0" err="1"/>
              <a:t>Foucault</a:t>
            </a:r>
            <a:r>
              <a:rPr lang="sk-SK" b="1" dirty="0"/>
              <a:t>, M. 2008b.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Birth</a:t>
            </a:r>
            <a:r>
              <a:rPr lang="sk-SK" b="1" i="1" dirty="0"/>
              <a:t> of </a:t>
            </a:r>
            <a:r>
              <a:rPr lang="sk-SK" b="1" i="1" dirty="0" err="1"/>
              <a:t>Biopolitics</a:t>
            </a:r>
            <a:r>
              <a:rPr lang="sk-SK" b="1" i="1" dirty="0"/>
              <a:t>: </a:t>
            </a:r>
            <a:r>
              <a:rPr lang="sk-SK" b="1" i="1" dirty="0" err="1"/>
              <a:t>Lectures</a:t>
            </a:r>
            <a:r>
              <a:rPr lang="sk-SK" b="1" i="1" dirty="0"/>
              <a:t> at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College</a:t>
            </a:r>
            <a:r>
              <a:rPr lang="sk-SK" b="1" i="1" dirty="0"/>
              <a:t> de </a:t>
            </a:r>
            <a:r>
              <a:rPr lang="sk-SK" b="1" i="1" dirty="0" err="1"/>
              <a:t>France</a:t>
            </a:r>
            <a:r>
              <a:rPr lang="sk-SK" b="1" i="1" dirty="0"/>
              <a:t> 1977-1978. </a:t>
            </a:r>
            <a:r>
              <a:rPr lang="sk-SK" b="1" dirty="0" err="1"/>
              <a:t>Basingstoke</a:t>
            </a:r>
            <a:r>
              <a:rPr lang="sk-SK" b="1" dirty="0"/>
              <a:t>: </a:t>
            </a:r>
            <a:r>
              <a:rPr lang="sk-SK" b="1" dirty="0" err="1"/>
              <a:t>Plagrave</a:t>
            </a:r>
            <a:r>
              <a:rPr lang="sk-SK" b="1" dirty="0"/>
              <a:t> </a:t>
            </a:r>
            <a:r>
              <a:rPr lang="sk-SK" b="1" dirty="0" err="1"/>
              <a:t>Macmillan</a:t>
            </a:r>
            <a:r>
              <a:rPr lang="sk-SK" b="1" dirty="0"/>
              <a:t>.</a:t>
            </a:r>
          </a:p>
          <a:p>
            <a:r>
              <a:rPr lang="cs-CZ" b="1" dirty="0" smtClean="0"/>
              <a:t>Miller, </a:t>
            </a:r>
            <a:r>
              <a:rPr lang="en-GB" b="1" dirty="0" smtClean="0"/>
              <a:t>P</a:t>
            </a:r>
            <a:r>
              <a:rPr lang="en-GB" b="1" dirty="0"/>
              <a:t>. and Rose, N. 2008. </a:t>
            </a:r>
            <a:r>
              <a:rPr lang="en-GB" b="1" i="1" dirty="0"/>
              <a:t>Governing the Present. Administering Economic, Social and Personal Life</a:t>
            </a:r>
            <a:r>
              <a:rPr lang="en-GB" b="1" dirty="0"/>
              <a:t>. </a:t>
            </a:r>
            <a:endParaRPr lang="cs-CZ" b="1" dirty="0" smtClean="0"/>
          </a:p>
          <a:p>
            <a:r>
              <a:rPr lang="en-GB" b="1" dirty="0"/>
              <a:t>Rose, N. 1996. </a:t>
            </a:r>
            <a:r>
              <a:rPr lang="en-GB" b="1" i="1" dirty="0"/>
              <a:t>Inventing Our Selves: Psychology, power, and personhood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94305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Neoliberalizmus</a:t>
            </a:r>
            <a:r>
              <a:rPr lang="sk-SK" dirty="0" smtClean="0"/>
              <a:t> </a:t>
            </a:r>
            <a:r>
              <a:rPr lang="sk-SK" dirty="0"/>
              <a:t>ako </a:t>
            </a:r>
            <a:r>
              <a:rPr lang="sk-SK" dirty="0" smtClean="0"/>
              <a:t>typ </a:t>
            </a:r>
            <a:r>
              <a:rPr lang="sk-SK" dirty="0" err="1" smtClean="0"/>
              <a:t>governmentality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rôzne </a:t>
            </a:r>
            <a:r>
              <a:rPr lang="sk-SK" dirty="0"/>
              <a:t>časti spoločnosti fungujú na základe princípov trhovej </a:t>
            </a:r>
            <a:r>
              <a:rPr lang="sk-SK" dirty="0" smtClean="0"/>
              <a:t>efektivity, trh a trhové premýšľanie prenikajú do všetkých častí spoločnosti</a:t>
            </a:r>
            <a:endParaRPr lang="sk-SK" dirty="0"/>
          </a:p>
          <a:p>
            <a:r>
              <a:rPr lang="sk-SK" dirty="0" smtClean="0"/>
              <a:t>slobodne </a:t>
            </a:r>
            <a:r>
              <a:rPr lang="sk-SK" dirty="0"/>
              <a:t>si voliaci jednotlivec ako hegemónna forma </a:t>
            </a:r>
            <a:r>
              <a:rPr lang="sk-SK" dirty="0" err="1"/>
              <a:t>governmentality</a:t>
            </a:r>
            <a:r>
              <a:rPr lang="sk-SK" dirty="0"/>
              <a:t> v </a:t>
            </a:r>
            <a:r>
              <a:rPr lang="sk-SK" dirty="0" err="1"/>
              <a:t>neoliberálnom</a:t>
            </a:r>
            <a:r>
              <a:rPr lang="sk-SK" dirty="0"/>
              <a:t> svete </a:t>
            </a:r>
            <a:r>
              <a:rPr lang="sk-SK" dirty="0" smtClean="0"/>
              <a:t> </a:t>
            </a:r>
          </a:p>
          <a:p>
            <a:r>
              <a:rPr lang="sk-SK" dirty="0"/>
              <a:t>subjekt je podnikajúci seba-manažujúci jednotlivec </a:t>
            </a:r>
          </a:p>
          <a:p>
            <a:r>
              <a:rPr lang="en-US" dirty="0" smtClean="0"/>
              <a:t>n</a:t>
            </a:r>
            <a:r>
              <a:rPr lang="sk-SK" dirty="0" err="1" smtClean="0"/>
              <a:t>eoliberalizmus</a:t>
            </a:r>
            <a:r>
              <a:rPr lang="sk-SK" dirty="0" smtClean="0"/>
              <a:t> </a:t>
            </a:r>
            <a:r>
              <a:rPr lang="sk-SK" dirty="0"/>
              <a:t>funguje na základe súhlasu </a:t>
            </a:r>
            <a:r>
              <a:rPr lang="sk-SK" dirty="0" smtClean="0"/>
              <a:t>jednotlivcov</a:t>
            </a:r>
            <a:r>
              <a:rPr lang="en-US" dirty="0" smtClean="0"/>
              <a:t>,</a:t>
            </a:r>
            <a:r>
              <a:rPr lang="sk-SK" dirty="0" smtClean="0"/>
              <a:t> ktorí sú definovaní ako slobodní,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sloboda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k-SK" dirty="0" smtClean="0"/>
              <a:t>zaručuje väznením/zabíjaním tých, ktorí sú definovaní ako hrozba tejto slobode. </a:t>
            </a:r>
          </a:p>
          <a:p>
            <a:r>
              <a:rPr lang="sk-SK" dirty="0" smtClean="0"/>
              <a:t>vzťah </a:t>
            </a:r>
            <a:r>
              <a:rPr lang="sk-SK" dirty="0"/>
              <a:t>medzi </a:t>
            </a:r>
            <a:r>
              <a:rPr lang="sk-SK" dirty="0" err="1"/>
              <a:t>neoliberalizmom</a:t>
            </a:r>
            <a:r>
              <a:rPr lang="sk-SK" dirty="0"/>
              <a:t> a štátom organizovaným násilím – vojna proti chudobným</a:t>
            </a:r>
            <a:r>
              <a:rPr lang="en-US" dirty="0"/>
              <a:t>; </a:t>
            </a:r>
            <a:endParaRPr lang="sk-SK" dirty="0"/>
          </a:p>
          <a:p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64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Kritická antropológia, antropológia rezistencie a </a:t>
            </a:r>
            <a:r>
              <a:rPr lang="sk-SK" dirty="0" err="1" smtClean="0"/>
              <a:t>aktivizmu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80. rokov – </a:t>
            </a:r>
            <a:r>
              <a:rPr lang="sk-SK" dirty="0" err="1" smtClean="0"/>
              <a:t>Comaroff</a:t>
            </a:r>
            <a:r>
              <a:rPr lang="sk-SK" dirty="0" smtClean="0"/>
              <a:t>, </a:t>
            </a:r>
            <a:r>
              <a:rPr lang="sk-SK" dirty="0" err="1" smtClean="0"/>
              <a:t>Ong</a:t>
            </a:r>
            <a:r>
              <a:rPr lang="sk-SK" dirty="0" smtClean="0"/>
              <a:t>, </a:t>
            </a:r>
            <a:r>
              <a:rPr lang="sk-SK" dirty="0" err="1" smtClean="0"/>
              <a:t>Scott</a:t>
            </a:r>
            <a:endParaRPr lang="sk-SK" dirty="0" smtClean="0"/>
          </a:p>
          <a:p>
            <a:r>
              <a:rPr lang="sk-SK" dirty="0" err="1" smtClean="0"/>
              <a:t>Aktivistický</a:t>
            </a:r>
            <a:r>
              <a:rPr lang="sk-SK" dirty="0" smtClean="0"/>
              <a:t> výskum – výskumník/výskumníčka je osobne angažovaný/angažovaná v politickom boji, ktorého sa výskum týka</a:t>
            </a:r>
          </a:p>
          <a:p>
            <a:r>
              <a:rPr lang="sk-SK" dirty="0" smtClean="0"/>
              <a:t>Kultúrna kritika – etnografická práca, ktorá dáva najavo solidaritu s kauzou, o ktorej pojednáva, ale výskumník/výskumníčka nie je priamo angažovaný/angažovaná:</a:t>
            </a:r>
          </a:p>
          <a:p>
            <a:pPr marL="514350" indent="-514350">
              <a:buAutoNum type="arabicPeriod"/>
            </a:pPr>
            <a:r>
              <a:rPr lang="sk-SK" dirty="0" smtClean="0"/>
              <a:t>kritické etnografie pojednávajúce o nerovnostiach, moci, násilí</a:t>
            </a:r>
          </a:p>
          <a:p>
            <a:pPr marL="514350" indent="-514350">
              <a:buAutoNum type="arabicPeriod"/>
            </a:pPr>
            <a:r>
              <a:rPr lang="sk-SK" dirty="0" smtClean="0"/>
              <a:t>Teoretické práce týkajúce sa kapitalizmu ako systému</a:t>
            </a:r>
          </a:p>
          <a:p>
            <a:pPr marL="514350" indent="-514350">
              <a:buAutoNum type="arabicPeriod"/>
            </a:pPr>
            <a:r>
              <a:rPr lang="sk-SK" dirty="0" smtClean="0"/>
              <a:t>Práce o sociálnych hnutiach, ktoré vznikli počas </a:t>
            </a:r>
            <a:r>
              <a:rPr lang="sk-SK" dirty="0" err="1" smtClean="0"/>
              <a:t>neoliberalizmu</a:t>
            </a:r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489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474</Words>
  <Application>Microsoft Office PowerPoint</Application>
  <PresentationFormat>Širokoúhlá obrazovka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Neoliberalizmus a neoliberálna governmentalita </vt:lpstr>
      <vt:lpstr>Individuálna práca: </vt:lpstr>
      <vt:lpstr>Práca vo dvojiciach </vt:lpstr>
      <vt:lpstr>Ortner: Antropológia temna</vt:lpstr>
      <vt:lpstr>Neoliberalizmus ako ekonomický systém</vt:lpstr>
      <vt:lpstr>Neoliberalizmus ako typ governmentality</vt:lpstr>
      <vt:lpstr>Neoliberalizmus ako typ governmentality</vt:lpstr>
      <vt:lpstr>Neoliberalizmus ako typ governmentality</vt:lpstr>
      <vt:lpstr>Kritická antropológia, antropológia rezistencie a aktivizmu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Burikova</cp:lastModifiedBy>
  <cp:revision>16</cp:revision>
  <dcterms:created xsi:type="dcterms:W3CDTF">2018-04-22T15:26:59Z</dcterms:created>
  <dcterms:modified xsi:type="dcterms:W3CDTF">2019-04-29T10:55:23Z</dcterms:modified>
</cp:coreProperties>
</file>