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2" r:id="rId6"/>
    <p:sldId id="270" r:id="rId7"/>
    <p:sldId id="269" r:id="rId8"/>
    <p:sldId id="261" r:id="rId9"/>
    <p:sldId id="266" r:id="rId10"/>
    <p:sldId id="263" r:id="rId11"/>
    <p:sldId id="279" r:id="rId12"/>
    <p:sldId id="282" r:id="rId13"/>
    <p:sldId id="264" r:id="rId14"/>
    <p:sldId id="281" r:id="rId15"/>
    <p:sldId id="283" r:id="rId16"/>
    <p:sldId id="265" r:id="rId17"/>
    <p:sldId id="280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145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567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65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927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031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521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873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537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1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68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62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D1621-3B51-4A29-BA94-0AEC8A1CD70D}" type="datetimeFigureOut">
              <a:rPr lang="sk-SK" smtClean="0"/>
              <a:t>13. 5. 2019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3B15-9FCE-4B50-99E3-6A4384EF5B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640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Úvod do kurzu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SAN 106, 1. </a:t>
            </a:r>
            <a:r>
              <a:rPr lang="sk-SK" sz="4000" dirty="0" smtClean="0"/>
              <a:t>týždeň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73430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Sociálny model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politická </a:t>
            </a:r>
            <a:r>
              <a:rPr lang="cs-CZ" b="1" dirty="0" err="1" smtClean="0"/>
              <a:t>ekonómia</a:t>
            </a:r>
            <a:endParaRPr lang="cs-CZ" b="1" dirty="0" smtClean="0"/>
          </a:p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ľudia</a:t>
            </a:r>
            <a:r>
              <a:rPr lang="en-US" dirty="0"/>
              <a:t> </a:t>
            </a:r>
            <a:r>
              <a:rPr lang="en-US" dirty="0" err="1"/>
              <a:t>vytvárajú</a:t>
            </a:r>
            <a:r>
              <a:rPr lang="en-US" dirty="0"/>
              <a:t> </a:t>
            </a:r>
            <a:r>
              <a:rPr lang="en-US" dirty="0" err="1" smtClean="0"/>
              <a:t>skupin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prejavujú</a:t>
            </a:r>
            <a:r>
              <a:rPr lang="en-US" dirty="0"/>
              <a:t> </a:t>
            </a:r>
            <a:r>
              <a:rPr lang="en-US" dirty="0" err="1" smtClean="0"/>
              <a:t>moc</a:t>
            </a:r>
            <a:r>
              <a:rPr lang="cs-CZ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err="1"/>
              <a:t>Sociálna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identifikuje</a:t>
            </a:r>
            <a:r>
              <a:rPr lang="en-US" dirty="0"/>
              <a:t> so </a:t>
            </a:r>
            <a:r>
              <a:rPr lang="en-US" dirty="0" err="1"/>
              <a:t>skupinou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tried</a:t>
            </a:r>
            <a:r>
              <a:rPr lang="cs-CZ" dirty="0"/>
              <a:t>a</a:t>
            </a:r>
            <a:r>
              <a:rPr lang="en-US" dirty="0"/>
              <a:t>, </a:t>
            </a:r>
            <a:r>
              <a:rPr lang="cs-CZ" dirty="0"/>
              <a:t>klan</a:t>
            </a:r>
            <a:r>
              <a:rPr lang="en-US" dirty="0"/>
              <a:t>)a je </a:t>
            </a:r>
            <a:r>
              <a:rPr lang="en-US" dirty="0" err="1"/>
              <a:t>motivovaná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záujmami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/>
              <a:t>chceme</a:t>
            </a:r>
            <a:r>
              <a:rPr lang="en-US" dirty="0"/>
              <a:t> </a:t>
            </a:r>
            <a:r>
              <a:rPr lang="en-US" dirty="0" err="1"/>
              <a:t>pochopiť</a:t>
            </a:r>
            <a:r>
              <a:rPr lang="en-US" dirty="0"/>
              <a:t> </a:t>
            </a:r>
            <a:r>
              <a:rPr lang="en-US" dirty="0" err="1"/>
              <a:t>správanie</a:t>
            </a:r>
            <a:r>
              <a:rPr lang="en-US" dirty="0"/>
              <a:t> </a:t>
            </a:r>
            <a:r>
              <a:rPr lang="en-US" dirty="0" err="1"/>
              <a:t>musíme</a:t>
            </a:r>
            <a:r>
              <a:rPr lang="en-US" dirty="0"/>
              <a:t> </a:t>
            </a:r>
            <a:r>
              <a:rPr lang="en-US" dirty="0" err="1"/>
              <a:t>skúmať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 a </a:t>
            </a:r>
            <a:r>
              <a:rPr lang="en-US" dirty="0" err="1"/>
              <a:t>solidaritu</a:t>
            </a:r>
            <a:r>
              <a:rPr lang="en-US" dirty="0"/>
              <a:t> </a:t>
            </a:r>
            <a:r>
              <a:rPr lang="en-US" dirty="0" smtClean="0"/>
              <a:t>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,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záujmy</a:t>
            </a:r>
            <a:r>
              <a:rPr lang="en-US" dirty="0"/>
              <a:t> </a:t>
            </a:r>
            <a:r>
              <a:rPr lang="en-US" dirty="0" err="1"/>
              <a:t>jednotlivcov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33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Sociálny model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6385"/>
            <a:ext cx="10515600" cy="4308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Eisenstadt</a:t>
            </a:r>
            <a:r>
              <a:rPr lang="cs-CZ" dirty="0"/>
              <a:t>, S.N. and </a:t>
            </a:r>
            <a:r>
              <a:rPr lang="cs-CZ" dirty="0" err="1"/>
              <a:t>Röniger</a:t>
            </a:r>
            <a:r>
              <a:rPr lang="cs-CZ" dirty="0"/>
              <a:t>, L. 1984.  </a:t>
            </a:r>
            <a:r>
              <a:rPr lang="cs-CZ" i="1" dirty="0" err="1"/>
              <a:t>Patrons</a:t>
            </a:r>
            <a:r>
              <a:rPr lang="cs-CZ" i="1" dirty="0"/>
              <a:t>, </a:t>
            </a:r>
            <a:r>
              <a:rPr lang="cs-CZ" i="1" dirty="0" err="1"/>
              <a:t>Clients</a:t>
            </a:r>
            <a:r>
              <a:rPr lang="cs-CZ" i="1" dirty="0"/>
              <a:t> and </a:t>
            </a:r>
            <a:r>
              <a:rPr lang="cs-CZ" i="1" dirty="0" err="1"/>
              <a:t>Friends</a:t>
            </a:r>
            <a:r>
              <a:rPr lang="cs-CZ" i="1" dirty="0"/>
              <a:t>: </a:t>
            </a:r>
            <a:r>
              <a:rPr lang="cs-CZ" i="1" dirty="0" err="1"/>
              <a:t>Interpersonal</a:t>
            </a:r>
            <a:r>
              <a:rPr lang="cs-CZ" i="1" dirty="0"/>
              <a:t> relations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structure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trust in society. </a:t>
            </a:r>
            <a:r>
              <a:rPr lang="cs-CZ" dirty="0"/>
              <a:t>Cambridge: Cambridge University </a:t>
            </a:r>
            <a:r>
              <a:rPr lang="cs-CZ" dirty="0" err="1"/>
              <a:t>Press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dirty="0" err="1" smtClean="0"/>
              <a:t>interpersonálnych</a:t>
            </a:r>
            <a:r>
              <a:rPr lang="cs-CZ" dirty="0" smtClean="0"/>
              <a:t> </a:t>
            </a:r>
            <a:r>
              <a:rPr lang="cs-CZ" dirty="0" err="1" smtClean="0"/>
              <a:t>vzťahoch</a:t>
            </a:r>
            <a:r>
              <a:rPr lang="cs-CZ" dirty="0" smtClean="0"/>
              <a:t>: </a:t>
            </a:r>
            <a:r>
              <a:rPr lang="en-US" dirty="0" smtClean="0"/>
              <a:t>“</a:t>
            </a:r>
            <a:r>
              <a:rPr lang="en-US" dirty="0"/>
              <a:t>above all about friendship, ritual personal and patron-client relationships - and their connections to the institutional matrix in which they develop.” </a:t>
            </a:r>
            <a:r>
              <a:rPr lang="en-US" dirty="0" smtClean="0"/>
              <a:t>s.1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5515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Sociálny model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Podmienky, ktoré generujú vzťah patrón-klient:</a:t>
            </a:r>
          </a:p>
          <a:p>
            <a:pPr marL="0" indent="0">
              <a:buNone/>
            </a:pPr>
            <a:r>
              <a:rPr lang="cs-CZ" dirty="0"/>
              <a:t>„in such </a:t>
            </a:r>
            <a:r>
              <a:rPr lang="cs-CZ" dirty="0" err="1"/>
              <a:t>groups</a:t>
            </a:r>
            <a:r>
              <a:rPr lang="cs-CZ" dirty="0"/>
              <a:t>, b</a:t>
            </a:r>
            <a:r>
              <a:rPr lang="en-US" dirty="0"/>
              <a:t>y the very nature of their organization, there usually is but little specification of the allocation of the various major obligations within the group or category. These are left – at least on many occasions – to the internal arrangements of the particular group</a:t>
            </a:r>
            <a:r>
              <a:rPr lang="sk-SK" dirty="0"/>
              <a:t>.“ s. 8 vedie to k napätiu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en-US" dirty="0"/>
              <a:t>In other words, it seems that the very kind of social organization existing in such societies creates some types of undefined situations or types of situations of potential conflict </a:t>
            </a:r>
            <a:r>
              <a:rPr lang="en-US" dirty="0" err="1"/>
              <a:t>malintegration</a:t>
            </a:r>
            <a:r>
              <a:rPr lang="en-US" dirty="0"/>
              <a:t>.</a:t>
            </a:r>
            <a:r>
              <a:rPr lang="sk-SK" dirty="0"/>
              <a:t>“s. 8 vedie to k napätiu</a:t>
            </a:r>
            <a:r>
              <a:rPr lang="en-US" dirty="0"/>
              <a:t> 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59971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Model </a:t>
            </a:r>
            <a:r>
              <a:rPr lang="en-US" b="1" dirty="0" err="1" smtClean="0">
                <a:latin typeface="+mn-lt"/>
              </a:rPr>
              <a:t>zameran</a:t>
            </a:r>
            <a:r>
              <a:rPr lang="cs-CZ" b="1" dirty="0" smtClean="0">
                <a:latin typeface="+mn-lt"/>
              </a:rPr>
              <a:t>ý na </a:t>
            </a:r>
            <a:r>
              <a:rPr lang="cs-CZ" b="1" dirty="0" err="1" smtClean="0">
                <a:latin typeface="+mn-lt"/>
              </a:rPr>
              <a:t>vlastný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záujem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mikroekonomika</a:t>
            </a:r>
            <a:endParaRPr lang="sk-SK" b="1" dirty="0" smtClean="0"/>
          </a:p>
          <a:p>
            <a:r>
              <a:rPr lang="sk-SK" dirty="0" smtClean="0"/>
              <a:t>Racionálny </a:t>
            </a:r>
            <a:r>
              <a:rPr lang="sk-SK" dirty="0"/>
              <a:t>ekonomický človek maximalizujúci zisk. </a:t>
            </a:r>
            <a:endParaRPr lang="sk-SK" dirty="0" smtClean="0"/>
          </a:p>
          <a:p>
            <a:r>
              <a:rPr lang="sk-SK" dirty="0" smtClean="0"/>
              <a:t>Zisk nemusí znamenať materiálny </a:t>
            </a:r>
            <a:r>
              <a:rPr lang="sk-SK" dirty="0"/>
              <a:t>zisk, ale </a:t>
            </a:r>
            <a:r>
              <a:rPr lang="sk-SK" i="1" dirty="0"/>
              <a:t>úžitok</a:t>
            </a:r>
            <a:r>
              <a:rPr lang="sk-SK" dirty="0"/>
              <a:t>, ktorým môže byť bezpečnosť, </a:t>
            </a:r>
            <a:r>
              <a:rPr lang="sk-SK" dirty="0" smtClean="0"/>
              <a:t>láska…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Model </a:t>
            </a:r>
            <a:r>
              <a:rPr lang="en-US" b="1" dirty="0" err="1"/>
              <a:t>zameran</a:t>
            </a:r>
            <a:r>
              <a:rPr lang="cs-CZ" b="1" dirty="0"/>
              <a:t>ý na </a:t>
            </a:r>
            <a:r>
              <a:rPr lang="cs-CZ" b="1" dirty="0" err="1"/>
              <a:t>vlastný</a:t>
            </a:r>
            <a:r>
              <a:rPr lang="cs-CZ" b="1" dirty="0"/>
              <a:t> </a:t>
            </a:r>
            <a:r>
              <a:rPr lang="cs-CZ" b="1" dirty="0" err="1"/>
              <a:t>záujem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Jeremy </a:t>
            </a:r>
            <a:r>
              <a:rPr lang="en-US" dirty="0" err="1" smtClean="0"/>
              <a:t>Boissevain</a:t>
            </a:r>
            <a:r>
              <a:rPr lang="sk-SK" dirty="0" smtClean="0"/>
              <a:t>.</a:t>
            </a:r>
            <a:r>
              <a:rPr lang="en-US" dirty="0" smtClean="0"/>
              <a:t> Friends </a:t>
            </a:r>
            <a:r>
              <a:rPr lang="en-US" dirty="0"/>
              <a:t>of Friends</a:t>
            </a:r>
            <a:r>
              <a:rPr lang="en-US" dirty="0" smtClean="0"/>
              <a:t>.</a:t>
            </a:r>
            <a:endParaRPr lang="sk-SK" dirty="0" smtClean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interpersonal</a:t>
            </a:r>
            <a:r>
              <a:rPr lang="cs-CZ" dirty="0"/>
              <a:t> relations are </a:t>
            </a:r>
            <a:r>
              <a:rPr lang="cs-CZ" dirty="0" err="1"/>
              <a:t>structured</a:t>
            </a:r>
            <a:r>
              <a:rPr lang="cs-CZ" dirty="0"/>
              <a:t> and </a:t>
            </a:r>
            <a:r>
              <a:rPr lang="cs-CZ" dirty="0" err="1"/>
              <a:t>influenced</a:t>
            </a:r>
            <a:r>
              <a:rPr lang="cs-CZ" dirty="0"/>
              <a:t>, on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way</a:t>
            </a:r>
            <a:r>
              <a:rPr lang="cs-CZ" b="1" dirty="0"/>
              <a:t> </a:t>
            </a:r>
            <a:r>
              <a:rPr lang="cs-CZ" b="1" dirty="0" err="1"/>
              <a:t>individuals</a:t>
            </a:r>
            <a:r>
              <a:rPr lang="cs-CZ" b="1" dirty="0"/>
              <a:t> </a:t>
            </a:r>
            <a:r>
              <a:rPr lang="cs-CZ" b="1" dirty="0" err="1"/>
              <a:t>seen</a:t>
            </a:r>
            <a:r>
              <a:rPr lang="cs-CZ" b="1" dirty="0"/>
              <a:t> as </a:t>
            </a:r>
            <a:r>
              <a:rPr lang="cs-CZ" b="1" dirty="0" err="1"/>
              <a:t>social</a:t>
            </a:r>
            <a:r>
              <a:rPr lang="cs-CZ" b="1" dirty="0"/>
              <a:t> </a:t>
            </a:r>
            <a:r>
              <a:rPr lang="cs-CZ" b="1" dirty="0" err="1"/>
              <a:t>entrepreneurs</a:t>
            </a:r>
            <a:r>
              <a:rPr lang="cs-CZ" b="1" dirty="0"/>
              <a:t> </a:t>
            </a:r>
            <a:r>
              <a:rPr lang="cs-CZ" b="1" dirty="0" err="1"/>
              <a:t>seek</a:t>
            </a:r>
            <a:r>
              <a:rPr lang="cs-CZ" b="1" dirty="0"/>
              <a:t> to </a:t>
            </a:r>
            <a:r>
              <a:rPr lang="cs-CZ" b="1" dirty="0" err="1"/>
              <a:t>manipulate</a:t>
            </a:r>
            <a:r>
              <a:rPr lang="cs-CZ" b="1" dirty="0"/>
              <a:t> these to </a:t>
            </a:r>
            <a:r>
              <a:rPr lang="cs-CZ" b="1" dirty="0" err="1"/>
              <a:t>attain</a:t>
            </a:r>
            <a:r>
              <a:rPr lang="cs-CZ" b="1" dirty="0"/>
              <a:t> </a:t>
            </a:r>
            <a:r>
              <a:rPr lang="cs-CZ" b="1" dirty="0" err="1"/>
              <a:t>goals</a:t>
            </a:r>
            <a:r>
              <a:rPr lang="cs-CZ" b="1" dirty="0"/>
              <a:t> and </a:t>
            </a:r>
            <a:r>
              <a:rPr lang="cs-CZ" b="1" dirty="0" err="1"/>
              <a:t>solve</a:t>
            </a:r>
            <a:r>
              <a:rPr lang="cs-CZ" b="1" dirty="0"/>
              <a:t> </a:t>
            </a:r>
            <a:r>
              <a:rPr lang="cs-CZ" b="1" dirty="0" err="1"/>
              <a:t>problems</a:t>
            </a:r>
            <a:r>
              <a:rPr lang="cs-CZ" b="1" dirty="0"/>
              <a:t>, and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organization</a:t>
            </a:r>
            <a:r>
              <a:rPr lang="cs-CZ" b="1" dirty="0"/>
              <a:t> and </a:t>
            </a:r>
            <a:r>
              <a:rPr lang="cs-CZ" b="1" dirty="0" err="1"/>
              <a:t>dynamism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coalitions</a:t>
            </a:r>
            <a:r>
              <a:rPr lang="cs-CZ" b="1" dirty="0"/>
              <a:t> </a:t>
            </a:r>
            <a:r>
              <a:rPr lang="cs-CZ" b="1" dirty="0" err="1"/>
              <a:t>they</a:t>
            </a:r>
            <a:r>
              <a:rPr lang="cs-CZ" b="1" dirty="0"/>
              <a:t> </a:t>
            </a:r>
            <a:r>
              <a:rPr lang="cs-CZ" b="1" dirty="0" err="1"/>
              <a:t>construct</a:t>
            </a:r>
            <a:r>
              <a:rPr lang="cs-CZ" b="1" dirty="0"/>
              <a:t> to </a:t>
            </a:r>
            <a:r>
              <a:rPr lang="cs-CZ" b="1" dirty="0" err="1"/>
              <a:t>achieve</a:t>
            </a:r>
            <a:r>
              <a:rPr lang="cs-CZ" b="1" dirty="0"/>
              <a:t> </a:t>
            </a:r>
            <a:r>
              <a:rPr lang="cs-CZ" b="1" dirty="0" err="1"/>
              <a:t>their</a:t>
            </a:r>
            <a:r>
              <a:rPr lang="cs-CZ" b="1" dirty="0"/>
              <a:t> </a:t>
            </a:r>
            <a:r>
              <a:rPr lang="cs-CZ" b="1" dirty="0" err="1"/>
              <a:t>ends</a:t>
            </a:r>
            <a:r>
              <a:rPr lang="cs-CZ" b="1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familiar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network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friends</a:t>
            </a:r>
            <a:r>
              <a:rPr lang="cs-CZ" dirty="0"/>
              <a:t>, </a:t>
            </a:r>
            <a:r>
              <a:rPr lang="cs-CZ" dirty="0" err="1"/>
              <a:t>relatives</a:t>
            </a:r>
            <a:r>
              <a:rPr lang="cs-CZ" dirty="0"/>
              <a:t> and </a:t>
            </a:r>
            <a:r>
              <a:rPr lang="cs-CZ" dirty="0" err="1"/>
              <a:t>work</a:t>
            </a:r>
            <a:r>
              <a:rPr lang="cs-CZ" dirty="0"/>
              <a:t> mates;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visiting</a:t>
            </a:r>
            <a:r>
              <a:rPr lang="cs-CZ" dirty="0"/>
              <a:t>, </a:t>
            </a:r>
            <a:r>
              <a:rPr lang="cs-CZ" dirty="0" err="1"/>
              <a:t>bargaining</a:t>
            </a:r>
            <a:r>
              <a:rPr lang="cs-CZ" dirty="0"/>
              <a:t>, </a:t>
            </a:r>
            <a:r>
              <a:rPr lang="cs-CZ" dirty="0" err="1"/>
              <a:t>gossiping</a:t>
            </a:r>
            <a:r>
              <a:rPr lang="cs-CZ" dirty="0"/>
              <a:t> and </a:t>
            </a:r>
            <a:r>
              <a:rPr lang="cs-CZ" dirty="0" err="1"/>
              <a:t>manouvring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goes</a:t>
            </a:r>
            <a:r>
              <a:rPr lang="cs-CZ" dirty="0"/>
              <a:t> on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on these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promotion</a:t>
            </a:r>
            <a:r>
              <a:rPr lang="cs-CZ" dirty="0"/>
              <a:t>, ideology and </a:t>
            </a:r>
            <a:r>
              <a:rPr lang="cs-CZ" dirty="0" err="1"/>
              <a:t>conflict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 and </a:t>
            </a:r>
            <a:r>
              <a:rPr lang="cs-CZ" dirty="0" err="1"/>
              <a:t>ambitious</a:t>
            </a:r>
            <a:r>
              <a:rPr lang="cs-CZ" dirty="0"/>
              <a:t> man </a:t>
            </a:r>
            <a:r>
              <a:rPr lang="cs-CZ" dirty="0" err="1"/>
              <a:t>takes</a:t>
            </a:r>
            <a:r>
              <a:rPr lang="cs-CZ" dirty="0"/>
              <a:t> to </a:t>
            </a:r>
            <a:r>
              <a:rPr lang="cs-CZ" dirty="0" err="1"/>
              <a:t>build</a:t>
            </a:r>
            <a:r>
              <a:rPr lang="cs-CZ" dirty="0"/>
              <a:t> up his </a:t>
            </a:r>
            <a:r>
              <a:rPr lang="cs-CZ" dirty="0" err="1"/>
              <a:t>fund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credit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 err="1"/>
              <a:t>relations;and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neighbourhood</a:t>
            </a:r>
            <a:r>
              <a:rPr lang="cs-CZ" dirty="0"/>
              <a:t> and </a:t>
            </a:r>
            <a:r>
              <a:rPr lang="cs-CZ" dirty="0" err="1"/>
              <a:t>workplace</a:t>
            </a:r>
            <a:r>
              <a:rPr lang="cs-CZ" dirty="0"/>
              <a:t> </a:t>
            </a:r>
            <a:r>
              <a:rPr lang="cs-CZ" dirty="0" err="1"/>
              <a:t>cliques</a:t>
            </a:r>
            <a:r>
              <a:rPr lang="cs-CZ" dirty="0"/>
              <a:t> and </a:t>
            </a:r>
            <a:r>
              <a:rPr lang="cs-CZ" dirty="0" err="1"/>
              <a:t>factions</a:t>
            </a:r>
            <a:r>
              <a:rPr lang="cs-CZ" dirty="0"/>
              <a:t>. These are </a:t>
            </a:r>
            <a:r>
              <a:rPr lang="cs-CZ" dirty="0" err="1"/>
              <a:t>processes</a:t>
            </a:r>
            <a:r>
              <a:rPr lang="cs-CZ" dirty="0"/>
              <a:t> and </a:t>
            </a:r>
            <a:r>
              <a:rPr lang="cs-CZ" dirty="0" err="1"/>
              <a:t>situations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are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involved</a:t>
            </a:r>
            <a:r>
              <a:rPr lang="cs-CZ" dirty="0"/>
              <a:t> and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/>
              <a:t>stuff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.“ </a:t>
            </a:r>
            <a:r>
              <a:rPr lang="cs-CZ" dirty="0" smtClean="0"/>
              <a:t>s. 4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997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Model </a:t>
            </a:r>
            <a:r>
              <a:rPr lang="en-US" b="1" dirty="0" err="1"/>
              <a:t>zameran</a:t>
            </a:r>
            <a:r>
              <a:rPr lang="cs-CZ" b="1" dirty="0"/>
              <a:t>ý na </a:t>
            </a:r>
            <a:r>
              <a:rPr lang="cs-CZ" b="1" dirty="0" err="1"/>
              <a:t>vlastný</a:t>
            </a:r>
            <a:r>
              <a:rPr lang="cs-CZ" b="1" dirty="0"/>
              <a:t> </a:t>
            </a:r>
            <a:r>
              <a:rPr lang="cs-CZ" b="1" dirty="0" err="1"/>
              <a:t>záujem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Človek</a:t>
            </a:r>
            <a:r>
              <a:rPr lang="cs-CZ" dirty="0" smtClean="0"/>
              <a:t> je: 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en-US" dirty="0" err="1"/>
              <a:t>manipulat</a:t>
            </a:r>
            <a:r>
              <a:rPr lang="cs-CZ" dirty="0"/>
              <a:t>o</a:t>
            </a:r>
            <a:r>
              <a:rPr lang="en-US" dirty="0"/>
              <a:t>r, a self –interested operator as well as a moral being. Trying to better or to maintain his position by choosing between alternative courses of action… But dependent on others, must take others into account</a:t>
            </a:r>
            <a:r>
              <a:rPr lang="en-US" dirty="0" smtClean="0"/>
              <a:t>.“</a:t>
            </a:r>
            <a:r>
              <a:rPr lang="sk-SK" dirty="0" smtClean="0"/>
              <a:t> 4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743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atin typeface="+mn-lt"/>
              </a:rPr>
              <a:t>Morálny model 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Kultúrna ekonomika</a:t>
            </a:r>
          </a:p>
          <a:p>
            <a:r>
              <a:rPr lang="en-US" dirty="0" err="1" smtClean="0"/>
              <a:t>vysvetľuje</a:t>
            </a:r>
            <a:r>
              <a:rPr lang="en-US" dirty="0" smtClean="0"/>
              <a:t> </a:t>
            </a:r>
            <a:r>
              <a:rPr lang="en-US" dirty="0" err="1"/>
              <a:t>ľudské</a:t>
            </a:r>
            <a:r>
              <a:rPr lang="en-US" dirty="0"/>
              <a:t> </a:t>
            </a:r>
            <a:r>
              <a:rPr lang="en-US" dirty="0" err="1"/>
              <a:t>konanie</a:t>
            </a:r>
            <a:r>
              <a:rPr lang="en-US" dirty="0"/>
              <a:t> </a:t>
            </a:r>
            <a:r>
              <a:rPr lang="en-US" dirty="0" err="1"/>
              <a:t>predstavami</a:t>
            </a:r>
            <a:r>
              <a:rPr lang="en-US" dirty="0"/>
              <a:t> o </a:t>
            </a:r>
            <a:r>
              <a:rPr lang="en-US" dirty="0" err="1"/>
              <a:t>svete</a:t>
            </a:r>
            <a:r>
              <a:rPr lang="en-US" dirty="0"/>
              <a:t> –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ľudia</a:t>
            </a:r>
            <a:r>
              <a:rPr lang="en-US" dirty="0"/>
              <a:t> </a:t>
            </a:r>
            <a:r>
              <a:rPr lang="en-US" dirty="0" err="1"/>
              <a:t>myslia</a:t>
            </a:r>
            <a:r>
              <a:rPr lang="en-US" dirty="0"/>
              <a:t> a v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veria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Správanie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voľby</a:t>
            </a:r>
            <a:r>
              <a:rPr lang="en-US" dirty="0"/>
              <a:t> </a:t>
            </a:r>
            <a:r>
              <a:rPr lang="en-US" dirty="0" err="1"/>
              <a:t>vychádzajú</a:t>
            </a:r>
            <a:r>
              <a:rPr lang="en-US" dirty="0"/>
              <a:t> z </a:t>
            </a:r>
            <a:r>
              <a:rPr lang="en-US" dirty="0" err="1" smtClean="0"/>
              <a:t>kozmológie</a:t>
            </a:r>
            <a:r>
              <a:rPr lang="sk-SK" dirty="0" smtClean="0"/>
              <a:t>, </a:t>
            </a:r>
            <a:r>
              <a:rPr lang="sk-SK" dirty="0"/>
              <a:t>s</a:t>
            </a:r>
            <a:r>
              <a:rPr lang="en-US" dirty="0" err="1" smtClean="0"/>
              <a:t>ymbolické</a:t>
            </a:r>
            <a:r>
              <a:rPr lang="en-US" dirty="0" smtClean="0"/>
              <a:t> </a:t>
            </a:r>
            <a:r>
              <a:rPr lang="en-US" dirty="0" err="1"/>
              <a:t>systémy</a:t>
            </a:r>
            <a:r>
              <a:rPr lang="en-US" dirty="0"/>
              <a:t> a </a:t>
            </a:r>
            <a:r>
              <a:rPr lang="en-US" dirty="0" err="1"/>
              <a:t>kognitívne</a:t>
            </a:r>
            <a:r>
              <a:rPr lang="en-US" dirty="0"/>
              <a:t> </a:t>
            </a:r>
            <a:r>
              <a:rPr lang="en-US" dirty="0" err="1"/>
              <a:t>kategórie</a:t>
            </a:r>
            <a:r>
              <a:rPr lang="en-US" dirty="0"/>
              <a:t> </a:t>
            </a:r>
            <a:r>
              <a:rPr lang="en-US" dirty="0" err="1"/>
              <a:t>definujú</a:t>
            </a:r>
            <a:r>
              <a:rPr lang="en-US" dirty="0"/>
              <a:t>, </a:t>
            </a:r>
            <a:r>
              <a:rPr lang="en-US" dirty="0" err="1"/>
              <a:t>čo</a:t>
            </a:r>
            <a:r>
              <a:rPr lang="en-US" dirty="0"/>
              <a:t> je </a:t>
            </a:r>
            <a:r>
              <a:rPr lang="en-US" dirty="0" err="1"/>
              <a:t>možné</a:t>
            </a:r>
            <a:r>
              <a:rPr lang="en-US" dirty="0"/>
              <a:t> a </a:t>
            </a:r>
            <a:r>
              <a:rPr lang="en-US" dirty="0" err="1"/>
              <a:t>určujú</a:t>
            </a:r>
            <a:r>
              <a:rPr lang="en-US" dirty="0"/>
              <a:t> </a:t>
            </a:r>
            <a:r>
              <a:rPr lang="en-US" dirty="0" err="1"/>
              <a:t>variácie</a:t>
            </a:r>
            <a:r>
              <a:rPr lang="en-US" dirty="0"/>
              <a:t> v </a:t>
            </a:r>
            <a:r>
              <a:rPr lang="en-US" dirty="0" err="1"/>
              <a:t>správaní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. </a:t>
            </a:r>
            <a:r>
              <a:rPr lang="en-US" dirty="0" err="1"/>
              <a:t>Ľudia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internalizujú</a:t>
            </a:r>
            <a:r>
              <a:rPr lang="en-US" dirty="0"/>
              <a:t> </a:t>
            </a:r>
            <a:r>
              <a:rPr lang="en-US" dirty="0" err="1"/>
              <a:t>morálne</a:t>
            </a:r>
            <a:r>
              <a:rPr lang="en-US" dirty="0"/>
              <a:t> </a:t>
            </a:r>
            <a:r>
              <a:rPr lang="en-US" dirty="0" err="1" smtClean="0"/>
              <a:t>normy</a:t>
            </a:r>
            <a:r>
              <a:rPr lang="en-US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4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Morálny model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err="1" smtClean="0"/>
              <a:t>Gudeman</a:t>
            </a:r>
            <a:r>
              <a:rPr lang="sk-SK" dirty="0"/>
              <a:t>, </a:t>
            </a:r>
            <a:r>
              <a:rPr lang="sk-SK" dirty="0" err="1"/>
              <a:t>Stephen</a:t>
            </a:r>
            <a:r>
              <a:rPr lang="sk-SK" dirty="0"/>
              <a:t>, </a:t>
            </a:r>
            <a:r>
              <a:rPr lang="sk-SK" dirty="0" err="1"/>
              <a:t>Spiritual</a:t>
            </a:r>
            <a:r>
              <a:rPr lang="sk-SK" dirty="0"/>
              <a:t> </a:t>
            </a:r>
            <a:r>
              <a:rPr lang="sk-SK" dirty="0" err="1"/>
              <a:t>Relationships</a:t>
            </a:r>
            <a:r>
              <a:rPr lang="sk-SK" dirty="0"/>
              <a:t> and </a:t>
            </a:r>
            <a:r>
              <a:rPr lang="sk-SK" dirty="0" err="1"/>
              <a:t>seleting</a:t>
            </a:r>
            <a:r>
              <a:rPr lang="sk-SK" dirty="0"/>
              <a:t> a </a:t>
            </a:r>
            <a:r>
              <a:rPr lang="sk-SK" dirty="0" err="1"/>
              <a:t>godparent</a:t>
            </a:r>
            <a:r>
              <a:rPr lang="sk-SK" dirty="0"/>
              <a:t>. </a:t>
            </a:r>
            <a:r>
              <a:rPr lang="en-US" dirty="0"/>
              <a:t>Man. 1975;10(2):221-237</a:t>
            </a:r>
            <a:r>
              <a:rPr lang="en-US" dirty="0" smtClean="0"/>
              <a:t>.</a:t>
            </a:r>
            <a:endParaRPr lang="sk-SK" dirty="0" smtClean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en-US" dirty="0"/>
              <a:t>To grasp the nature of the </a:t>
            </a:r>
            <a:r>
              <a:rPr lang="en-US" dirty="0" err="1"/>
              <a:t>godparenthood</a:t>
            </a:r>
            <a:r>
              <a:rPr lang="en-US" dirty="0"/>
              <a:t> and co-parenthood bonds it is perhaps best to consider first the ecclesiastical notions. </a:t>
            </a:r>
            <a:r>
              <a:rPr lang="en-US" b="1" dirty="0"/>
              <a:t>Created by the church and </a:t>
            </a:r>
            <a:r>
              <a:rPr lang="en-US" b="1" dirty="0" err="1"/>
              <a:t>ulti-mately</a:t>
            </a:r>
            <a:r>
              <a:rPr lang="en-US" b="1" dirty="0"/>
              <a:t> by God, the ties are said to be enduring sacred bonds. This sacred backing gives the ties of </a:t>
            </a:r>
            <a:r>
              <a:rPr lang="en-US" b="1" dirty="0" err="1"/>
              <a:t>godparenthood</a:t>
            </a:r>
            <a:r>
              <a:rPr lang="en-US" b="1" dirty="0"/>
              <a:t> their compulsive, moral quality. </a:t>
            </a:r>
            <a:r>
              <a:rPr lang="en-US" dirty="0"/>
              <a:t>Once entered they cannot be escaped, and the duties attached to them ought at least to be observed, though in fact they may not be. Analytically, then, </a:t>
            </a:r>
            <a:r>
              <a:rPr lang="en-US" dirty="0" err="1"/>
              <a:t>godparenthood</a:t>
            </a:r>
            <a:r>
              <a:rPr lang="en-US" dirty="0"/>
              <a:t> ties are spiritual relationships. Two persons are linked, through their souls, by God.</a:t>
            </a:r>
            <a:r>
              <a:rPr lang="cs-CZ" dirty="0"/>
              <a:t>“ s.225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2297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POLAN – vzťah s kolonializmom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40. -50. roky - SAN ako zdroj informácií o práve a spôsoboch vlády v kolonizovaných krajinách, nevyhnutnosť rozumieť kultúre v </a:t>
            </a:r>
            <a:r>
              <a:rPr lang="sk-SK" dirty="0" err="1" smtClean="0"/>
              <a:t>postkoloniálnych</a:t>
            </a:r>
            <a:r>
              <a:rPr lang="sk-SK" dirty="0" smtClean="0"/>
              <a:t> štátoch</a:t>
            </a:r>
          </a:p>
          <a:p>
            <a:r>
              <a:rPr lang="sk-SK" dirty="0"/>
              <a:t>Predstava záp. spoločnosti ako budúcnosti </a:t>
            </a:r>
            <a:r>
              <a:rPr lang="sk-SK" dirty="0" smtClean="0"/>
              <a:t>ľudstva – analýzy transformácie</a:t>
            </a:r>
          </a:p>
          <a:p>
            <a:r>
              <a:rPr lang="cs-CZ" dirty="0" smtClean="0"/>
              <a:t>Politika </a:t>
            </a:r>
            <a:r>
              <a:rPr lang="cs-CZ" dirty="0" err="1" smtClean="0"/>
              <a:t>neeurópskych</a:t>
            </a:r>
            <a:r>
              <a:rPr lang="cs-CZ" dirty="0" smtClean="0"/>
              <a:t> společnosti jako </a:t>
            </a:r>
            <a:r>
              <a:rPr lang="cs-CZ" dirty="0" err="1" smtClean="0"/>
              <a:t>absencia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7942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Štrukturálny</a:t>
            </a:r>
            <a:r>
              <a:rPr lang="cs-CZ" dirty="0" smtClean="0"/>
              <a:t> funkcionalizmus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Britská škola štrukturálneho </a:t>
            </a:r>
            <a:r>
              <a:rPr lang="sk-SK" dirty="0" err="1"/>
              <a:t>funkcionalizmu</a:t>
            </a:r>
            <a:r>
              <a:rPr lang="sk-SK" dirty="0"/>
              <a:t> zakladá POLAN ako </a:t>
            </a:r>
            <a:r>
              <a:rPr lang="sk-SK" dirty="0" err="1"/>
              <a:t>subdisciplínu</a:t>
            </a:r>
            <a:r>
              <a:rPr lang="en-US" dirty="0"/>
              <a:t>; </a:t>
            </a:r>
            <a:r>
              <a:rPr lang="sk-SK" dirty="0" smtClean="0"/>
              <a:t>Vplyv </a:t>
            </a:r>
            <a:r>
              <a:rPr lang="sk-SK" dirty="0" err="1" smtClean="0"/>
              <a:t>Radcliffe-Browna</a:t>
            </a:r>
            <a:r>
              <a:rPr lang="sk-SK" dirty="0" smtClean="0"/>
              <a:t> a </a:t>
            </a:r>
            <a:r>
              <a:rPr lang="sk-SK" dirty="0" err="1" smtClean="0"/>
              <a:t>Malinowského</a:t>
            </a:r>
            <a:endParaRPr lang="sk-SK" dirty="0" smtClean="0"/>
          </a:p>
          <a:p>
            <a:r>
              <a:rPr lang="sk-SK" dirty="0" err="1" smtClean="0"/>
              <a:t>Evans-Pritchard</a:t>
            </a:r>
            <a:r>
              <a:rPr lang="sk-SK" dirty="0" smtClean="0"/>
              <a:t> – </a:t>
            </a:r>
            <a:r>
              <a:rPr lang="sk-SK" dirty="0" err="1" smtClean="0"/>
              <a:t>Nueri</a:t>
            </a:r>
            <a:r>
              <a:rPr lang="sk-SK" dirty="0" smtClean="0"/>
              <a:t>, spolu s </a:t>
            </a:r>
            <a:r>
              <a:rPr lang="sk-SK" dirty="0" err="1" smtClean="0"/>
              <a:t>Forbesom</a:t>
            </a:r>
            <a:r>
              <a:rPr lang="sk-SK" dirty="0" smtClean="0"/>
              <a:t> editoval Africké politické systémy</a:t>
            </a:r>
          </a:p>
          <a:p>
            <a:r>
              <a:rPr lang="cs-CZ" dirty="0" err="1" smtClean="0"/>
              <a:t>Vz</a:t>
            </a:r>
            <a:r>
              <a:rPr lang="sk-SK" dirty="0" smtClean="0"/>
              <a:t>ťah sociálnej organizácie (napr. príbuzenské </a:t>
            </a:r>
            <a:r>
              <a:rPr lang="sk-SK" dirty="0"/>
              <a:t>línie ako objekt </a:t>
            </a:r>
            <a:r>
              <a:rPr lang="sk-SK" dirty="0" smtClean="0"/>
              <a:t>analýzy)</a:t>
            </a:r>
            <a:endParaRPr lang="sk-SK" dirty="0"/>
          </a:p>
          <a:p>
            <a:r>
              <a:rPr lang="sk-SK" dirty="0" smtClean="0"/>
              <a:t>a spôsobu riadenia</a:t>
            </a:r>
          </a:p>
          <a:p>
            <a:r>
              <a:rPr lang="sk-SK" dirty="0" smtClean="0"/>
              <a:t>ahistorickí</a:t>
            </a:r>
            <a:r>
              <a:rPr lang="sk-SK" dirty="0"/>
              <a:t>, neschopní reflektovať, že svet, ktorý skúmajú je výsledkom kolonializmu a západného </a:t>
            </a:r>
            <a:r>
              <a:rPr lang="sk-SK" dirty="0" smtClean="0"/>
              <a:t>imperializmu</a:t>
            </a:r>
          </a:p>
          <a:p>
            <a:r>
              <a:rPr lang="sk-SK" dirty="0" smtClean="0"/>
              <a:t>Nevšímajú si individuálne stratégie, ani procesy, ktorými sa jednotlivci a skupiny snažia získať moc. 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856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1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POPÍŠTETE – </a:t>
            </a:r>
            <a:r>
              <a:rPr lang="cs-CZ" dirty="0" err="1" smtClean="0"/>
              <a:t>čo</a:t>
            </a:r>
            <a:r>
              <a:rPr lang="cs-CZ" dirty="0" smtClean="0"/>
              <a:t> je ekonomická a </a:t>
            </a:r>
            <a:r>
              <a:rPr lang="cs-CZ" dirty="0" err="1" smtClean="0"/>
              <a:t>čo</a:t>
            </a:r>
            <a:r>
              <a:rPr lang="cs-CZ" dirty="0" smtClean="0"/>
              <a:t> politická </a:t>
            </a:r>
            <a:r>
              <a:rPr lang="cs-CZ" dirty="0" err="1" smtClean="0"/>
              <a:t>antropológia</a:t>
            </a:r>
            <a:r>
              <a:rPr lang="cs-CZ" dirty="0" smtClean="0"/>
              <a:t>? </a:t>
            </a:r>
            <a:r>
              <a:rPr lang="sk-SK" dirty="0" smtClean="0"/>
              <a:t>Ako vyzerá (jak vypadá)?</a:t>
            </a:r>
          </a:p>
          <a:p>
            <a:r>
              <a:rPr lang="sk-SK" dirty="0" smtClean="0"/>
              <a:t>POROVNAJTE – čomu sa podobá? Od čoho sa líši? </a:t>
            </a:r>
          </a:p>
          <a:p>
            <a:r>
              <a:rPr lang="sk-SK" dirty="0" smtClean="0"/>
              <a:t>APLIKUJTE -  </a:t>
            </a:r>
            <a:r>
              <a:rPr lang="cs-CZ" dirty="0" smtClean="0"/>
              <a:t> Na </a:t>
            </a:r>
            <a:r>
              <a:rPr lang="cs-CZ" dirty="0" err="1" smtClean="0"/>
              <a:t>čo</a:t>
            </a:r>
            <a:r>
              <a:rPr lang="cs-CZ" dirty="0" smtClean="0"/>
              <a:t> je dobrá?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používa</a:t>
            </a:r>
            <a:r>
              <a:rPr lang="cs-CZ" dirty="0" smtClean="0"/>
              <a:t>/dá </a:t>
            </a:r>
            <a:r>
              <a:rPr lang="cs-CZ" dirty="0" err="1" smtClean="0"/>
              <a:t>používať</a:t>
            </a:r>
            <a:r>
              <a:rPr lang="cs-CZ" dirty="0" smtClean="0"/>
              <a:t>? </a:t>
            </a:r>
            <a:r>
              <a:rPr lang="cs-CZ" dirty="0" err="1" smtClean="0"/>
              <a:t>Aký</a:t>
            </a:r>
            <a:r>
              <a:rPr lang="cs-CZ" dirty="0" smtClean="0"/>
              <a:t> </a:t>
            </a:r>
            <a:r>
              <a:rPr lang="cs-CZ" dirty="0" err="1" smtClean="0"/>
              <a:t>zmysel</a:t>
            </a:r>
            <a:r>
              <a:rPr lang="cs-CZ" dirty="0" smtClean="0"/>
              <a:t> má </a:t>
            </a:r>
            <a:r>
              <a:rPr lang="cs-CZ" dirty="0" err="1" smtClean="0"/>
              <a:t>pre</a:t>
            </a:r>
            <a:r>
              <a:rPr lang="cs-CZ" dirty="0" smtClean="0"/>
              <a:t> obor/vedu/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spoločnosť</a:t>
            </a:r>
            <a:r>
              <a:rPr lang="cs-CZ" dirty="0" smtClean="0"/>
              <a:t>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0090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Procesuálna paradigma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Výmena klasického </a:t>
            </a:r>
            <a:r>
              <a:rPr lang="sk-SK" dirty="0" err="1" smtClean="0"/>
              <a:t>štruk</a:t>
            </a:r>
            <a:r>
              <a:rPr lang="sk-SK" dirty="0" smtClean="0"/>
              <a:t>. </a:t>
            </a:r>
            <a:r>
              <a:rPr lang="sk-SK" dirty="0" err="1" smtClean="0"/>
              <a:t>Funkcionalizmu</a:t>
            </a:r>
            <a:r>
              <a:rPr lang="sk-SK" dirty="0" smtClean="0"/>
              <a:t> za sledovanie kolonializmu a imperializmu</a:t>
            </a:r>
          </a:p>
          <a:p>
            <a:r>
              <a:rPr lang="sk-SK" dirty="0" smtClean="0"/>
              <a:t>Odmietnutie skúmania politických </a:t>
            </a:r>
            <a:r>
              <a:rPr lang="sk-SK" dirty="0" err="1" smtClean="0"/>
              <a:t>šturktúr</a:t>
            </a:r>
            <a:endParaRPr lang="sk-SK" dirty="0" smtClean="0"/>
          </a:p>
          <a:p>
            <a:r>
              <a:rPr lang="sk-SK" dirty="0" smtClean="0"/>
              <a:t>Skúmanie konfliktu, používanie moci, stratégie lídrov</a:t>
            </a:r>
          </a:p>
          <a:p>
            <a:r>
              <a:rPr lang="sk-SK" dirty="0" smtClean="0"/>
              <a:t>Sledovanie lokálnych procesov – štát len vtedy, ak do nich zasahoval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5388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Politická ekonómia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Ako vlády (od štátov po </a:t>
            </a:r>
            <a:r>
              <a:rPr lang="sk-SK" dirty="0" err="1" smtClean="0"/>
              <a:t>bigmanov</a:t>
            </a:r>
            <a:r>
              <a:rPr lang="sk-SK" dirty="0" smtClean="0"/>
              <a:t> a mafiánskych krstných otcov) získavajú a usmerňujú používanie ekonomických zdrojov. </a:t>
            </a:r>
          </a:p>
          <a:p>
            <a:r>
              <a:rPr lang="sk-SK" dirty="0" err="1" smtClean="0"/>
              <a:t>Eric</a:t>
            </a:r>
            <a:r>
              <a:rPr lang="sk-SK" dirty="0" smtClean="0"/>
              <a:t> Wolf, </a:t>
            </a:r>
            <a:r>
              <a:rPr lang="sk-SK" dirty="0" err="1" smtClean="0"/>
              <a:t>Sidney</a:t>
            </a:r>
            <a:r>
              <a:rPr lang="sk-SK" dirty="0" smtClean="0"/>
              <a:t> </a:t>
            </a:r>
            <a:r>
              <a:rPr lang="sk-SK" dirty="0" err="1" smtClean="0"/>
              <a:t>Mintz</a:t>
            </a:r>
            <a:endParaRPr lang="sk-SK" dirty="0" smtClean="0"/>
          </a:p>
          <a:p>
            <a:r>
              <a:rPr lang="sk-SK" dirty="0" smtClean="0"/>
              <a:t>Dôraz na históriu a globálne procesy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3553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Postmodernizmus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Posun od skúmania mocenských vzťahov k skúmaniu </a:t>
            </a:r>
            <a:r>
              <a:rPr lang="sk-SK" dirty="0" err="1" smtClean="0"/>
              <a:t>diskurzu</a:t>
            </a:r>
            <a:r>
              <a:rPr lang="sk-SK" dirty="0" smtClean="0"/>
              <a:t> a rétoriky</a:t>
            </a:r>
          </a:p>
          <a:p>
            <a:r>
              <a:rPr lang="sk-SK" dirty="0" err="1" smtClean="0"/>
              <a:t>Said</a:t>
            </a:r>
            <a:r>
              <a:rPr lang="sk-SK" dirty="0" smtClean="0"/>
              <a:t> a </a:t>
            </a:r>
            <a:r>
              <a:rPr lang="sk-SK" dirty="0" err="1" smtClean="0"/>
              <a:t>Orientalizmus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9910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Feministická antropológia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Reevaluácia</a:t>
            </a:r>
            <a:r>
              <a:rPr lang="sk-SK" dirty="0" smtClean="0"/>
              <a:t> metodológie – prvé generácie antropológov sú muži skúmajúci mužov </a:t>
            </a:r>
          </a:p>
          <a:p>
            <a:r>
              <a:rPr lang="sk-SK" dirty="0" smtClean="0"/>
              <a:t>Otázka sociálnej reprodukcie</a:t>
            </a:r>
          </a:p>
          <a:p>
            <a:r>
              <a:rPr lang="sk-SK" dirty="0" smtClean="0"/>
              <a:t>Dekonštrukcia ideológie o biologických základov nerovností medzi mužmi a ženami a </a:t>
            </a:r>
            <a:r>
              <a:rPr lang="sk-SK" smtClean="0"/>
              <a:t>dichotómie príroda/kultúra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5019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Ekonomická </a:t>
            </a:r>
            <a:r>
              <a:rPr lang="cs-CZ" b="1" dirty="0" err="1" smtClean="0"/>
              <a:t>antropológia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Snaha vysvetliť ľudské ekonomické správanie v čo najširších historických, geografických a </a:t>
            </a:r>
            <a:r>
              <a:rPr lang="sk-SK" dirty="0" smtClean="0"/>
              <a:t>kultúrnych súvislostiach – vzťah k ekonómii</a:t>
            </a:r>
          </a:p>
          <a:p>
            <a:r>
              <a:rPr lang="sk-SK" dirty="0" smtClean="0"/>
              <a:t>skúma získavanie obživy/procesy produkcie, cirkulácie a spotreby rôznych typov objektov v rôznych sociálnych prostrediach. </a:t>
            </a:r>
          </a:p>
          <a:p>
            <a:r>
              <a:rPr lang="sk-SK" dirty="0" smtClean="0"/>
              <a:t>Sledovanie soc. a kult. kontextu tohto jednania</a:t>
            </a:r>
          </a:p>
          <a:p>
            <a:r>
              <a:rPr lang="sk-SK" dirty="0" smtClean="0"/>
              <a:t>Oblasť SAN, ktorá je v dialógu s ekonómiou, kritika ekonómie, ktorú si ekonómia nevšimla.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9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Ekonomická antropológia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sk-SK" b="1" dirty="0" smtClean="0"/>
              <a:t>Substantívna definícia </a:t>
            </a:r>
            <a:r>
              <a:rPr lang="sk-SK" dirty="0" smtClean="0"/>
              <a:t>– </a:t>
            </a:r>
            <a:r>
              <a:rPr lang="sk-SK" dirty="0"/>
              <a:t>každodenné transakcie získavania obživy</a:t>
            </a:r>
          </a:p>
          <a:p>
            <a:pPr marL="742950" indent="-742950">
              <a:buAutoNum type="arabicPeriod"/>
            </a:pPr>
            <a:r>
              <a:rPr lang="sk-SK" b="1" dirty="0"/>
              <a:t>Formálna </a:t>
            </a:r>
            <a:r>
              <a:rPr lang="sk-SK" b="1" dirty="0" smtClean="0"/>
              <a:t>definícia</a:t>
            </a:r>
            <a:r>
              <a:rPr lang="sk-SK" dirty="0" smtClean="0"/>
              <a:t>– </a:t>
            </a:r>
            <a:r>
              <a:rPr lang="sk-SK" dirty="0"/>
              <a:t>ako ľudia robia rozhodnutia? Logika za správaním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9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POLAN  - </a:t>
            </a:r>
            <a:r>
              <a:rPr lang="cs-CZ" dirty="0" err="1"/>
              <a:t>definícia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skúma príčiny politických vzťahov, konania, predstáv a ideológií v kontexte procesu historického formovania svetového systému. </a:t>
            </a:r>
          </a:p>
          <a:p>
            <a:pPr algn="just"/>
            <a:r>
              <a:rPr lang="sk-SK" dirty="0"/>
              <a:t>skúma politiku ako konanie konkrétnych ľudí – či už ide o šamanov, prezidentov, alebo predsedov </a:t>
            </a:r>
            <a:r>
              <a:rPr lang="sk-SK" dirty="0" smtClean="0"/>
              <a:t>hasičského </a:t>
            </a:r>
            <a:r>
              <a:rPr lang="sk-SK" dirty="0"/>
              <a:t>zboru – ako využívajú schopnosti a stratégie na dosiahnutie mocenských cieľov. </a:t>
            </a:r>
          </a:p>
          <a:p>
            <a:pPr algn="just"/>
            <a:r>
              <a:rPr lang="sk-SK" dirty="0"/>
              <a:t>sociálny a kultúrny kontext polit. vzťahov, konania, predstáv</a:t>
            </a:r>
          </a:p>
          <a:p>
            <a:pPr algn="just"/>
            <a:r>
              <a:rPr lang="sk-SK" dirty="0"/>
              <a:t>alternatíva k politológii a sociológii.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6407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POLAN  - </a:t>
            </a:r>
            <a:r>
              <a:rPr lang="cs-CZ" dirty="0" smtClean="0"/>
              <a:t>objekt </a:t>
            </a:r>
            <a:r>
              <a:rPr lang="cs-CZ" dirty="0" err="1" smtClean="0"/>
              <a:t>skúmania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/>
              <a:t>Polity</a:t>
            </a:r>
            <a:r>
              <a:rPr lang="sk-SK" b="1" dirty="0"/>
              <a:t> </a:t>
            </a:r>
            <a:r>
              <a:rPr lang="sk-SK" dirty="0"/>
              <a:t>– politická komunita a forma správy</a:t>
            </a:r>
          </a:p>
          <a:p>
            <a:r>
              <a:rPr lang="sk-SK" b="1" dirty="0" err="1"/>
              <a:t>Policy</a:t>
            </a:r>
            <a:r>
              <a:rPr lang="sk-SK" b="1" dirty="0"/>
              <a:t> </a:t>
            </a:r>
            <a:r>
              <a:rPr lang="sk-SK" dirty="0"/>
              <a:t>– komunálne politické aktivity a návody riadenia</a:t>
            </a:r>
          </a:p>
          <a:p>
            <a:r>
              <a:rPr lang="sk-SK" b="1" dirty="0" err="1"/>
              <a:t>Politics</a:t>
            </a:r>
            <a:r>
              <a:rPr lang="sk-SK" b="1" dirty="0"/>
              <a:t> </a:t>
            </a:r>
            <a:r>
              <a:rPr lang="sk-SK" dirty="0"/>
              <a:t>– </a:t>
            </a:r>
            <a:r>
              <a:rPr lang="sk-SK" dirty="0" smtClean="0"/>
              <a:t>stratégie, ktoré sú dôsledkom </a:t>
            </a:r>
            <a:r>
              <a:rPr lang="sk-SK" dirty="0"/>
              <a:t>súperenia jednotlivcov a </a:t>
            </a:r>
            <a:r>
              <a:rPr lang="sk-SK" dirty="0" smtClean="0"/>
              <a:t>skupín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+ znalosti, zručnosti a </a:t>
            </a:r>
            <a:r>
              <a:rPr lang="sk-SK" dirty="0" smtClean="0"/>
              <a:t>ideológie, </a:t>
            </a:r>
            <a:r>
              <a:rPr lang="sk-SK" dirty="0"/>
              <a:t>bez ktorých si nemožno moc uplatniť v každodennom kontexte, ale nie sú súčasťou ani jednej z uvedených „politík“ 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19766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POLAN  - </a:t>
            </a:r>
            <a:r>
              <a:rPr lang="cs-CZ" dirty="0" err="1" smtClean="0"/>
              <a:t>definícia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 smtClean="0"/>
              <a:t>skúma </a:t>
            </a:r>
            <a:r>
              <a:rPr lang="sk-SK" dirty="0"/>
              <a:t>pôsobenie moci v kontexte každodenného života prostredníctvom etnografických </a:t>
            </a:r>
            <a:r>
              <a:rPr lang="sk-SK" dirty="0" smtClean="0"/>
              <a:t>metód</a:t>
            </a:r>
            <a:endParaRPr lang="sk-SK" dirty="0"/>
          </a:p>
          <a:p>
            <a:pPr marL="0" indent="0" algn="just">
              <a:buNone/>
            </a:pPr>
            <a:r>
              <a:rPr lang="sk-SK" dirty="0"/>
              <a:t>Max Weber: moc je „pravdepodobnosť, že jeden z aktérov sociálneho vzťahu je v pozícii presadiť svoju vôľu napriek odporu</a:t>
            </a:r>
            <a:r>
              <a:rPr lang="sk-SK" dirty="0" smtClean="0"/>
              <a:t>.“</a:t>
            </a:r>
          </a:p>
          <a:p>
            <a:pPr marL="0" indent="0">
              <a:buNone/>
            </a:pPr>
            <a:r>
              <a:rPr lang="sk-SK" dirty="0" err="1"/>
              <a:t>Eric</a:t>
            </a:r>
            <a:r>
              <a:rPr lang="sk-SK" dirty="0"/>
              <a:t> Wolf 4 režimy moci: 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 smtClean="0"/>
              <a:t>Schopnosť jednotlivca </a:t>
            </a:r>
            <a:r>
              <a:rPr lang="sk-SK" dirty="0"/>
              <a:t>používať </a:t>
            </a:r>
            <a:r>
              <a:rPr lang="sk-SK" dirty="0" smtClean="0"/>
              <a:t>moc</a:t>
            </a:r>
            <a:endParaRPr lang="sk-SK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Schopnosť jednotlivca </a:t>
            </a:r>
            <a:r>
              <a:rPr lang="sk-SK" dirty="0" smtClean="0"/>
              <a:t>vplývať </a:t>
            </a:r>
            <a:r>
              <a:rPr lang="sk-SK" dirty="0"/>
              <a:t>na sociálnu </a:t>
            </a:r>
            <a:r>
              <a:rPr lang="sk-SK" dirty="0" smtClean="0"/>
              <a:t>situáciu </a:t>
            </a:r>
            <a:endParaRPr lang="sk-SK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Taktická, organizačná </a:t>
            </a:r>
            <a:r>
              <a:rPr lang="sk-SK" dirty="0" smtClean="0"/>
              <a:t>moc (prejavuje sa v ideológiách) </a:t>
            </a:r>
            <a:endParaRPr lang="sk-SK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Štrukturálna moc. </a:t>
            </a:r>
          </a:p>
          <a:p>
            <a:pPr algn="just"/>
            <a:endParaRPr lang="sk-SK" dirty="0"/>
          </a:p>
          <a:p>
            <a:pPr algn="just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841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EKAN – </a:t>
            </a:r>
            <a:r>
              <a:rPr lang="cs-CZ" dirty="0" err="1" smtClean="0"/>
              <a:t>vz</a:t>
            </a:r>
            <a:r>
              <a:rPr lang="sk-SK" dirty="0" smtClean="0"/>
              <a:t>ťah s politickou a sociálnou filozofiou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Otázky EKAN sú otázkami ľudskej povahy/bytia</a:t>
            </a:r>
            <a:r>
              <a:rPr lang="cs-CZ" dirty="0" smtClean="0"/>
              <a:t>: Sú </a:t>
            </a:r>
            <a:r>
              <a:rPr lang="cs-CZ" dirty="0" err="1" smtClean="0"/>
              <a:t>ľudia</a:t>
            </a:r>
            <a:r>
              <a:rPr lang="cs-CZ" dirty="0" smtClean="0"/>
              <a:t> </a:t>
            </a:r>
            <a:r>
              <a:rPr lang="cs-CZ" dirty="0" err="1" smtClean="0"/>
              <a:t>alturistickí</a:t>
            </a:r>
            <a:r>
              <a:rPr lang="cs-CZ" dirty="0" smtClean="0"/>
              <a:t> </a:t>
            </a:r>
            <a:r>
              <a:rPr lang="cs-CZ" dirty="0" err="1" smtClean="0"/>
              <a:t>alebo</a:t>
            </a:r>
            <a:r>
              <a:rPr lang="cs-CZ" dirty="0" smtClean="0"/>
              <a:t> </a:t>
            </a:r>
            <a:r>
              <a:rPr lang="cs-CZ" dirty="0" err="1" smtClean="0"/>
              <a:t>sebeckí</a:t>
            </a:r>
            <a:r>
              <a:rPr lang="cs-CZ" dirty="0" smtClean="0"/>
              <a:t>? </a:t>
            </a:r>
          </a:p>
          <a:p>
            <a:r>
              <a:rPr lang="sk-SK" dirty="0" err="1" smtClean="0"/>
              <a:t>Hobbes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 </a:t>
            </a:r>
            <a:r>
              <a:rPr lang="sk-SK" dirty="0" err="1" smtClean="0"/>
              <a:t>Rousseau</a:t>
            </a:r>
            <a:r>
              <a:rPr lang="sk-SK" dirty="0" smtClean="0"/>
              <a:t> – záujem o „primitívov“, lebo predstavujú pôvodný stav ľudstva</a:t>
            </a:r>
          </a:p>
          <a:p>
            <a:r>
              <a:rPr lang="sk-SK" dirty="0" smtClean="0"/>
              <a:t>Otázky riadenia spoločnosti</a:t>
            </a: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3254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Wilk</a:t>
            </a:r>
            <a:r>
              <a:rPr lang="cs-CZ" sz="4000" b="1" dirty="0"/>
              <a:t>: 3 modely </a:t>
            </a:r>
            <a:r>
              <a:rPr lang="sk-SK" sz="4000" b="1" dirty="0"/>
              <a:t>ľudského správania </a:t>
            </a:r>
            <a:r>
              <a:rPr lang="sk-SK" sz="4000" b="1" dirty="0" smtClean="0"/>
              <a:t>sa, aj v EKAN</a:t>
            </a:r>
            <a:endParaRPr lang="sk-SK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Zameraný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vlastný</a:t>
            </a:r>
            <a:r>
              <a:rPr lang="en-US" dirty="0" smtClean="0"/>
              <a:t> </a:t>
            </a:r>
            <a:r>
              <a:rPr lang="en-US" dirty="0" err="1" smtClean="0"/>
              <a:t>záujem</a:t>
            </a:r>
            <a:r>
              <a:rPr lang="en-US" dirty="0" smtClean="0"/>
              <a:t> (self-interested)</a:t>
            </a:r>
          </a:p>
          <a:p>
            <a:r>
              <a:rPr lang="en-US" dirty="0" err="1" smtClean="0"/>
              <a:t>Sociálny</a:t>
            </a:r>
            <a:r>
              <a:rPr lang="en-US" dirty="0" smtClean="0"/>
              <a:t> (social)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Morálny</a:t>
            </a:r>
            <a:r>
              <a:rPr lang="en-US" dirty="0" smtClean="0"/>
              <a:t> (moral)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7091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986</Words>
  <Application>Microsoft Office PowerPoint</Application>
  <PresentationFormat>Širokoúhlá obrazovka</PresentationFormat>
  <Paragraphs>98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Úvod do kurzu</vt:lpstr>
      <vt:lpstr>Úloha 1</vt:lpstr>
      <vt:lpstr>Ekonomická antropológia</vt:lpstr>
      <vt:lpstr>Ekonomická antropológia</vt:lpstr>
      <vt:lpstr>POLAN  - definícia</vt:lpstr>
      <vt:lpstr>POLAN  - objekt skúmania</vt:lpstr>
      <vt:lpstr>POLAN  - definícia</vt:lpstr>
      <vt:lpstr>EKAN – vzťah s politickou a sociálnou filozofiou</vt:lpstr>
      <vt:lpstr>Wilk: 3 modely ľudského správania sa, aj v EKAN</vt:lpstr>
      <vt:lpstr>Sociálny model</vt:lpstr>
      <vt:lpstr>Sociálny model</vt:lpstr>
      <vt:lpstr>Sociálny model</vt:lpstr>
      <vt:lpstr>Model zameraný na vlastný záujem</vt:lpstr>
      <vt:lpstr>Model zameraný na vlastný záujem</vt:lpstr>
      <vt:lpstr>Model zameraný na vlastný záujem</vt:lpstr>
      <vt:lpstr>Morálny model </vt:lpstr>
      <vt:lpstr>Morálny model </vt:lpstr>
      <vt:lpstr>POLAN – vzťah s kolonializmom </vt:lpstr>
      <vt:lpstr>Štrukturálny funkcionalizmus</vt:lpstr>
      <vt:lpstr>Procesuálna paradigma</vt:lpstr>
      <vt:lpstr>Politická ekonómia</vt:lpstr>
      <vt:lpstr>Postmodernizmus</vt:lpstr>
      <vt:lpstr>Feministická antropológia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16</cp:revision>
  <dcterms:created xsi:type="dcterms:W3CDTF">2018-02-18T16:19:59Z</dcterms:created>
  <dcterms:modified xsi:type="dcterms:W3CDTF">2019-05-13T16:04:18Z</dcterms:modified>
</cp:coreProperties>
</file>