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4" r:id="rId7"/>
    <p:sldId id="266" r:id="rId8"/>
    <p:sldId id="267" r:id="rId9"/>
    <p:sldId id="269" r:id="rId10"/>
    <p:sldId id="270" r:id="rId11"/>
    <p:sldId id="272" r:id="rId12"/>
    <p:sldId id="276" r:id="rId13"/>
    <p:sldId id="282" r:id="rId14"/>
    <p:sldId id="273" r:id="rId15"/>
    <p:sldId id="280" r:id="rId16"/>
    <p:sldId id="281" r:id="rId17"/>
    <p:sldId id="27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0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98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30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150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959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25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21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24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82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012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339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56534-FC46-4402-81D8-FB293BDA47D8}" type="datetimeFigureOut">
              <a:rPr lang="cs-CZ" smtClean="0"/>
              <a:t>13.5.2019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503C9-B20E-4C08-B91E-65608ACAF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211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000" i="1" u="sng" dirty="0"/>
              <a:t>“Myslia divosi ekonomicky?” Kultúrne interpretácie ekonomického jednania a základné dilemy ekonomickej antropológie; Debata formalistov a </a:t>
            </a:r>
            <a:r>
              <a:rPr lang="sk-SK" sz="4000" i="1" u="sng" dirty="0" err="1"/>
              <a:t>substantivistov</a:t>
            </a:r>
            <a:r>
              <a:rPr lang="sk-SK" sz="4000" i="1" u="sng" dirty="0"/>
              <a:t> </a:t>
            </a:r>
            <a:endParaRPr lang="sk-SK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21130" y="3624898"/>
            <a:ext cx="9144000" cy="1655762"/>
          </a:xfrm>
        </p:spPr>
        <p:txBody>
          <a:bodyPr/>
          <a:lstStyle/>
          <a:p>
            <a:r>
              <a:rPr lang="sk-SK" dirty="0" smtClean="0"/>
              <a:t>SAN106, </a:t>
            </a:r>
            <a:r>
              <a:rPr lang="sk-SK" dirty="0" smtClean="0"/>
              <a:t>2. týždeň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083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Formalisti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Predchodca: </a:t>
            </a:r>
            <a:r>
              <a:rPr lang="sk-SK" b="1" dirty="0" err="1" smtClean="0"/>
              <a:t>Melville</a:t>
            </a:r>
            <a:r>
              <a:rPr lang="sk-SK" b="1" dirty="0" smtClean="0"/>
              <a:t> </a:t>
            </a:r>
            <a:r>
              <a:rPr lang="sk-SK" b="1" dirty="0" err="1" smtClean="0"/>
              <a:t>Herskovits</a:t>
            </a:r>
            <a:r>
              <a:rPr lang="sk-SK" b="1" dirty="0" smtClean="0"/>
              <a:t>, 1940. </a:t>
            </a:r>
            <a:r>
              <a:rPr lang="sk-SK" b="1" i="1" dirty="0" err="1" smtClean="0"/>
              <a:t>Economic</a:t>
            </a:r>
            <a:r>
              <a:rPr lang="sk-SK" b="1" i="1" dirty="0" smtClean="0"/>
              <a:t> </a:t>
            </a:r>
            <a:r>
              <a:rPr lang="sk-SK" b="1" i="1" dirty="0" err="1" smtClean="0"/>
              <a:t>Lives</a:t>
            </a:r>
            <a:r>
              <a:rPr lang="sk-SK" b="1" i="1" dirty="0" smtClean="0"/>
              <a:t> of </a:t>
            </a:r>
            <a:r>
              <a:rPr lang="sk-SK" b="1" i="1" dirty="0" err="1" smtClean="0"/>
              <a:t>Primitive</a:t>
            </a:r>
            <a:r>
              <a:rPr lang="sk-SK" b="1" i="1" dirty="0" smtClean="0"/>
              <a:t> </a:t>
            </a:r>
            <a:r>
              <a:rPr lang="sk-SK" b="1" i="1" dirty="0" err="1" smtClean="0"/>
              <a:t>People</a:t>
            </a:r>
            <a:r>
              <a:rPr lang="sk-SK" dirty="0" smtClean="0"/>
              <a:t>, neskôr vyšlo ako </a:t>
            </a:r>
            <a:r>
              <a:rPr lang="sk-SK" i="1" dirty="0" err="1" smtClean="0"/>
              <a:t>Economic</a:t>
            </a:r>
            <a:r>
              <a:rPr lang="sk-SK" i="1" dirty="0" smtClean="0"/>
              <a:t> </a:t>
            </a:r>
            <a:r>
              <a:rPr lang="sk-SK" i="1" dirty="0" err="1" smtClean="0"/>
              <a:t>Anthropology</a:t>
            </a:r>
            <a:endParaRPr lang="sk-SK" i="1" dirty="0" smtClean="0"/>
          </a:p>
          <a:p>
            <a:r>
              <a:rPr lang="sk-SK" dirty="0"/>
              <a:t>cieľ pritiahnuť pozornosť ekonómov k výsledkom etnografie. </a:t>
            </a:r>
          </a:p>
          <a:p>
            <a:r>
              <a:rPr lang="sk-SK" dirty="0"/>
              <a:t>organizované podľa hesiel zrozumiteľných ekonómom: pôda, práca, kapitál. </a:t>
            </a:r>
            <a:endParaRPr lang="sk-SK" dirty="0" smtClean="0"/>
          </a:p>
          <a:p>
            <a:r>
              <a:rPr lang="sk-SK" dirty="0" err="1"/>
              <a:t>Herskovits</a:t>
            </a:r>
            <a:r>
              <a:rPr lang="sk-SK" dirty="0"/>
              <a:t>: snaha o debatu medzi ekonómiou a antropológiou. Vychádza z ekonóma Franka </a:t>
            </a:r>
            <a:r>
              <a:rPr lang="sk-SK" dirty="0" err="1"/>
              <a:t>Knighta</a:t>
            </a:r>
            <a:r>
              <a:rPr lang="sk-SK" dirty="0"/>
              <a:t>, zároveň kritizuje ekonómiu, že nerozoznáva vlastné kultúrne limity</a:t>
            </a:r>
          </a:p>
          <a:p>
            <a:r>
              <a:rPr lang="sk-SK" dirty="0" err="1"/>
              <a:t>Knight</a:t>
            </a:r>
            <a:r>
              <a:rPr lang="sk-SK" dirty="0"/>
              <a:t>: </a:t>
            </a:r>
            <a:r>
              <a:rPr lang="sk-SK" dirty="0" err="1"/>
              <a:t>Herskovits</a:t>
            </a:r>
            <a:r>
              <a:rPr lang="sk-SK" dirty="0"/>
              <a:t> nerozoznáva, že nakupovať a predávať zo ziskom nie je centrálna črta amerického podnikania, je to neosobný prístup, ktorý vylučuje jednanie sa a pracovný trh. </a:t>
            </a:r>
            <a:r>
              <a:rPr lang="sk-SK" dirty="0" err="1"/>
              <a:t>neoklasická</a:t>
            </a:r>
            <a:r>
              <a:rPr lang="sk-SK" dirty="0"/>
              <a:t> ekonomika používa abstraktné princípy a intuitívne poznanie ako metódu. </a:t>
            </a:r>
            <a:endParaRPr lang="cs-CZ" dirty="0"/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694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Formalisti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sz="4000" dirty="0"/>
              <a:t>Na zač. 60. rokoch veľká snaha používať „vedecké“ metódy a teórie, terénny výskum má testovať hypotézy a ustanovovať formálne pravidlá a porovnania</a:t>
            </a:r>
          </a:p>
          <a:p>
            <a:r>
              <a:rPr lang="sk-SK" sz="4000" dirty="0" smtClean="0"/>
              <a:t>Neexistuje jeden zdroj, ako je u </a:t>
            </a:r>
            <a:r>
              <a:rPr lang="sk-SK" sz="4000" dirty="0" err="1" smtClean="0"/>
              <a:t>subst</a:t>
            </a:r>
            <a:r>
              <a:rPr lang="sk-SK" sz="4000" dirty="0" smtClean="0"/>
              <a:t>. </a:t>
            </a:r>
            <a:r>
              <a:rPr lang="sk-SK" sz="4000" dirty="0" err="1" smtClean="0"/>
              <a:t>Polanyi</a:t>
            </a:r>
            <a:r>
              <a:rPr lang="sk-SK" sz="4000" dirty="0" smtClean="0"/>
              <a:t> </a:t>
            </a:r>
          </a:p>
          <a:p>
            <a:r>
              <a:rPr lang="sk-SK" sz="4000" dirty="0"/>
              <a:t>Snaha priniesť racionálnu ekonomiku do neznámych </a:t>
            </a:r>
            <a:r>
              <a:rPr lang="sk-SK" sz="4000" dirty="0" smtClean="0"/>
              <a:t>priestorov </a:t>
            </a:r>
          </a:p>
          <a:p>
            <a:r>
              <a:rPr lang="sk-SK" sz="4000" dirty="0" smtClean="0"/>
              <a:t>Univerzálne princípy ekonomického správania sa: Snaha o čo najväčší zisk pri racionálnom zvažovaní alternatív</a:t>
            </a:r>
            <a:endParaRPr lang="en-US" sz="4000" dirty="0" smtClean="0"/>
          </a:p>
          <a:p>
            <a:r>
              <a:rPr lang="sk-SK" sz="4000" dirty="0"/>
              <a:t>Dedukcia ako metóda (</a:t>
            </a:r>
            <a:r>
              <a:rPr lang="sk-SK" sz="4000" dirty="0" err="1"/>
              <a:t>vs</a:t>
            </a:r>
            <a:r>
              <a:rPr lang="sk-SK" sz="4000" dirty="0"/>
              <a:t>. </a:t>
            </a:r>
            <a:r>
              <a:rPr lang="en-US" sz="4000" dirty="0"/>
              <a:t>s</a:t>
            </a:r>
            <a:r>
              <a:rPr lang="sk-SK" sz="4000" dirty="0" err="1"/>
              <a:t>ubstantivistická</a:t>
            </a:r>
            <a:r>
              <a:rPr lang="sk-SK" sz="4000" dirty="0"/>
              <a:t> indukcia)</a:t>
            </a:r>
          </a:p>
          <a:p>
            <a:r>
              <a:rPr lang="sk-SK" sz="4000" dirty="0"/>
              <a:t>Všetky spoločnosti majú nedostatočné zdroje a racionálne správanie – formálne metódy sú použiteľné univerzálne</a:t>
            </a:r>
          </a:p>
          <a:p>
            <a:endParaRPr lang="sk-SK" sz="4000" dirty="0" smtClean="0"/>
          </a:p>
          <a:p>
            <a:endParaRPr lang="sk-SK" sz="4000" dirty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302990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Formalisti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sz="4000" dirty="0" smtClean="0"/>
              <a:t>Sústredenie </a:t>
            </a:r>
            <a:r>
              <a:rPr lang="sk-SK" sz="4000" dirty="0"/>
              <a:t>sa na jednotlivca a jeho konanie – nie na kultúru/spoločnosť. Od inštitúcie k správaniu</a:t>
            </a:r>
            <a:endParaRPr lang="cs-CZ" sz="4000" dirty="0"/>
          </a:p>
          <a:p>
            <a:r>
              <a:rPr lang="sk-SK" sz="4000" dirty="0" smtClean="0"/>
              <a:t>Dôraz na inováciu, kreativitu, konflikt, racionalitu, nie na dodržiavanie tradícií</a:t>
            </a:r>
          </a:p>
          <a:p>
            <a:r>
              <a:rPr lang="sk-SK" sz="4000" dirty="0"/>
              <a:t>Sústredenie sa na jednotlivca a jeho konanie – nie na kultúru/spoločnosť. Od inštitúcie k správaniu</a:t>
            </a:r>
            <a:endParaRPr lang="cs-CZ" sz="4000" dirty="0"/>
          </a:p>
          <a:p>
            <a:r>
              <a:rPr lang="en-US" sz="4000" dirty="0"/>
              <a:t>V</a:t>
            </a:r>
            <a:r>
              <a:rPr lang="sk-SK" sz="4000" dirty="0" err="1" smtClean="0"/>
              <a:t>ytvárajú</a:t>
            </a:r>
            <a:r>
              <a:rPr lang="sk-SK" sz="4000" dirty="0" smtClean="0"/>
              <a:t> </a:t>
            </a:r>
            <a:r>
              <a:rPr lang="sk-SK" sz="4000" dirty="0"/>
              <a:t>modely na vyššej úrovni. Ako sa vytvárajú pravidlá, na základe ktorých jednotlivci jednajú tak, že preferujú veci, ktoré vedú k reprodukcii spoločnosti.  Ale na základe modelov sa nedá predpovedať, čo budú napr. roľníci maximalizovať bez ďalšej etnografie</a:t>
            </a:r>
          </a:p>
          <a:p>
            <a:endParaRPr lang="sk-SK" sz="4000" dirty="0" smtClean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64493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Formalisti 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4000" dirty="0"/>
              <a:t>Formalisti: </a:t>
            </a:r>
            <a:endParaRPr lang="sk-SK" sz="4000" dirty="0" smtClean="0"/>
          </a:p>
          <a:p>
            <a:r>
              <a:rPr lang="sk-SK" sz="4000" dirty="0" err="1" smtClean="0"/>
              <a:t>susbtantivisti</a:t>
            </a:r>
            <a:r>
              <a:rPr lang="sk-SK" sz="4000" dirty="0" smtClean="0"/>
              <a:t> </a:t>
            </a:r>
            <a:r>
              <a:rPr lang="sk-SK" sz="4000" dirty="0"/>
              <a:t>sú zaostalí – veda nemá byť deskriptívna a </a:t>
            </a:r>
            <a:r>
              <a:rPr lang="sk-SK" sz="4000" dirty="0" smtClean="0"/>
              <a:t>nesystematická</a:t>
            </a:r>
            <a:r>
              <a:rPr lang="en-US" sz="4000" dirty="0" smtClean="0"/>
              <a:t>; </a:t>
            </a:r>
          </a:p>
          <a:p>
            <a:r>
              <a:rPr lang="sk-SK" sz="4000" dirty="0" err="1" smtClean="0"/>
              <a:t>Susbtantivisti</a:t>
            </a:r>
            <a:r>
              <a:rPr lang="sk-SK" sz="4000" dirty="0" smtClean="0"/>
              <a:t> </a:t>
            </a:r>
            <a:r>
              <a:rPr lang="sk-SK" sz="4000" dirty="0"/>
              <a:t>nepochopili, čo je maximalizácia úžitku, maximalizácia nevyžaduje trh a peniaze – všetko môže byť maximalizované (láska, bezpečie) Všetky spoločnosti majú nedostatočné zdroje a racionálne správanie – formálne metódy sú použiteľné univerzálne</a:t>
            </a:r>
          </a:p>
          <a:p>
            <a:r>
              <a:rPr lang="sk-SK" sz="4000" dirty="0" err="1" smtClean="0"/>
              <a:t>Polanyi</a:t>
            </a:r>
            <a:r>
              <a:rPr lang="sk-SK" sz="4000" dirty="0" smtClean="0"/>
              <a:t> </a:t>
            </a:r>
            <a:r>
              <a:rPr lang="sk-SK" sz="4000" dirty="0"/>
              <a:t>si nevšíma, že v mnohých ranných ríšach existuje trh a peňažná výmena.  </a:t>
            </a:r>
            <a:endParaRPr lang="cs-CZ" sz="4000" dirty="0"/>
          </a:p>
          <a:p>
            <a:endParaRPr lang="sk-SK" sz="4000" dirty="0" smtClean="0"/>
          </a:p>
          <a:p>
            <a:endParaRPr lang="cs-CZ" sz="4000" dirty="0"/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2356827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Formalisti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dirty="0" smtClean="0"/>
              <a:t>Kritika </a:t>
            </a:r>
            <a:r>
              <a:rPr lang="sk-SK" dirty="0" err="1" smtClean="0"/>
              <a:t>Malinowského</a:t>
            </a:r>
            <a:r>
              <a:rPr lang="sk-SK" dirty="0" smtClean="0"/>
              <a:t> interpretácie – </a:t>
            </a:r>
            <a:r>
              <a:rPr lang="sk-SK" dirty="0"/>
              <a:t>na </a:t>
            </a:r>
            <a:r>
              <a:rPr lang="sk-SK" dirty="0" err="1" smtClean="0"/>
              <a:t>Trobriand</a:t>
            </a:r>
            <a:r>
              <a:rPr lang="sk-SK" dirty="0" smtClean="0"/>
              <a:t>. </a:t>
            </a:r>
            <a:r>
              <a:rPr lang="sk-SK" dirty="0"/>
              <a:t>ostrovoch chýba vyspelá technológia a možnosti skladovania, takže kumulácia produktívneho kapitálu nemá zmysel</a:t>
            </a:r>
            <a:r>
              <a:rPr lang="sk-SK" dirty="0" smtClean="0"/>
              <a:t>. Produkcia a vystavovanie nadprodukcie </a:t>
            </a:r>
            <a:r>
              <a:rPr lang="sk-SK" dirty="0" err="1" smtClean="0"/>
              <a:t>jamov</a:t>
            </a:r>
            <a:r>
              <a:rPr lang="sk-SK" dirty="0" smtClean="0"/>
              <a:t> a </a:t>
            </a:r>
            <a:r>
              <a:rPr lang="sk-SK" dirty="0" err="1" smtClean="0"/>
              <a:t>povinosti</a:t>
            </a:r>
            <a:r>
              <a:rPr lang="sk-SK" dirty="0" smtClean="0"/>
              <a:t> k </a:t>
            </a:r>
            <a:r>
              <a:rPr lang="sk-SK" dirty="0" err="1" smtClean="0"/>
              <a:t>matrilineárnym</a:t>
            </a:r>
            <a:r>
              <a:rPr lang="sk-SK" dirty="0" smtClean="0"/>
              <a:t> príbuzným sú </a:t>
            </a:r>
            <a:r>
              <a:rPr lang="sk-SK" dirty="0" err="1" smtClean="0"/>
              <a:t>konsistentné</a:t>
            </a:r>
            <a:r>
              <a:rPr lang="sk-SK" dirty="0" smtClean="0"/>
              <a:t> </a:t>
            </a:r>
            <a:r>
              <a:rPr lang="sk-SK" dirty="0"/>
              <a:t>s maximalizáciou úžitku. </a:t>
            </a:r>
            <a:endParaRPr lang="cs-CZ" dirty="0"/>
          </a:p>
          <a:p>
            <a:r>
              <a:rPr lang="sk-SK" dirty="0"/>
              <a:t>Kritika </a:t>
            </a:r>
            <a:r>
              <a:rPr lang="sk-SK" dirty="0" err="1"/>
              <a:t>Sahlinsa</a:t>
            </a:r>
            <a:r>
              <a:rPr lang="sk-SK" dirty="0"/>
              <a:t> – </a:t>
            </a:r>
            <a:r>
              <a:rPr lang="sk-SK" dirty="0" smtClean="0"/>
              <a:t>lovci a zberači maximalizujú </a:t>
            </a:r>
            <a:r>
              <a:rPr lang="sk-SK" dirty="0"/>
              <a:t>voľný </a:t>
            </a:r>
            <a:r>
              <a:rPr lang="sk-SK" dirty="0" smtClean="0"/>
              <a:t>čas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019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Formalisti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/>
              <a:t>Richard </a:t>
            </a:r>
            <a:r>
              <a:rPr lang="sk-SK" b="1" dirty="0" err="1" smtClean="0"/>
              <a:t>Salisbury</a:t>
            </a:r>
            <a:r>
              <a:rPr lang="sk-SK" dirty="0" smtClean="0"/>
              <a:t>. </a:t>
            </a:r>
            <a:r>
              <a:rPr lang="sk-SK" dirty="0"/>
              <a:t>1962 </a:t>
            </a:r>
            <a:r>
              <a:rPr lang="sk-SK" dirty="0" err="1" smtClean="0"/>
              <a:t>From</a:t>
            </a:r>
            <a:r>
              <a:rPr lang="sk-SK" dirty="0" smtClean="0"/>
              <a:t> </a:t>
            </a:r>
            <a:r>
              <a:rPr lang="sk-SK" dirty="0"/>
              <a:t>Stone to </a:t>
            </a:r>
            <a:r>
              <a:rPr lang="sk-SK" dirty="0" smtClean="0"/>
              <a:t>Steel 1962 </a:t>
            </a:r>
          </a:p>
          <a:p>
            <a:r>
              <a:rPr lang="sk-SK" dirty="0" smtClean="0"/>
              <a:t>Formálna analýza sa </a:t>
            </a:r>
            <a:r>
              <a:rPr lang="sk-SK" dirty="0"/>
              <a:t>dá zlúčiť s bohatou etnografiou. </a:t>
            </a:r>
            <a:endParaRPr lang="cs-CZ" dirty="0"/>
          </a:p>
          <a:p>
            <a:pPr marL="0" indent="0">
              <a:buNone/>
            </a:pPr>
            <a:r>
              <a:rPr lang="sk-SK" b="1" dirty="0" err="1"/>
              <a:t>Nash</a:t>
            </a:r>
            <a:r>
              <a:rPr lang="sk-SK" b="1" dirty="0"/>
              <a:t> a </a:t>
            </a:r>
            <a:r>
              <a:rPr lang="sk-SK" b="1" dirty="0" err="1" smtClean="0"/>
              <a:t>Cancian</a:t>
            </a:r>
            <a:endParaRPr lang="sk-SK" b="1" dirty="0" smtClean="0"/>
          </a:p>
          <a:p>
            <a:r>
              <a:rPr lang="sk-SK" dirty="0" smtClean="0"/>
              <a:t>Účasť </a:t>
            </a:r>
            <a:r>
              <a:rPr lang="sk-SK" dirty="0"/>
              <a:t>na Cargo rituáloch </a:t>
            </a:r>
            <a:r>
              <a:rPr lang="sk-SK" dirty="0" smtClean="0"/>
              <a:t>v Mexiku nevyhnutná </a:t>
            </a:r>
            <a:r>
              <a:rPr lang="sk-SK" dirty="0"/>
              <a:t>na získanie prestíže  a funkcií, ale vyžaduje vydávanie materiálnych zdrojov. Rituály mali funkciu zjednocovania komunity a znižovania rozdielov. Ale </a:t>
            </a:r>
            <a:r>
              <a:rPr lang="sk-SK" dirty="0" smtClean="0"/>
              <a:t>dá sa </a:t>
            </a:r>
            <a:r>
              <a:rPr lang="sk-SK" dirty="0"/>
              <a:t>modelovať, ako </a:t>
            </a:r>
            <a:r>
              <a:rPr lang="sk-SK" dirty="0" smtClean="0"/>
              <a:t>individuálni </a:t>
            </a:r>
            <a:r>
              <a:rPr lang="sk-SK" dirty="0"/>
              <a:t>producenti vytvárali voľby v konkrétnom prostredí. </a:t>
            </a:r>
            <a:endParaRPr lang="en-US" dirty="0" smtClean="0"/>
          </a:p>
          <a:p>
            <a:r>
              <a:rPr lang="sk-SK" dirty="0" err="1"/>
              <a:t>Nash</a:t>
            </a:r>
            <a:r>
              <a:rPr lang="sk-SK" dirty="0"/>
              <a:t> –Mexičania nie sú viac ani mene racionálny, než ľudia inde. Záujem o ceny na trhu. Ak sa Mexický trh líšil od kapitalistického, bol to dôsledok sekundárnych diferencií – dominancia domácností nad firmami v zmysle </a:t>
            </a:r>
            <a:r>
              <a:rPr lang="sk-SK" dirty="0" err="1"/>
              <a:t>ek</a:t>
            </a:r>
            <a:r>
              <a:rPr lang="sk-SK" dirty="0"/>
              <a:t>. aktérov. </a:t>
            </a:r>
            <a:endParaRPr lang="cs-CZ" dirty="0"/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01946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Formalisti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err="1"/>
              <a:t>Nash</a:t>
            </a:r>
            <a:r>
              <a:rPr lang="sk-SK" b="1" dirty="0"/>
              <a:t> a </a:t>
            </a:r>
            <a:r>
              <a:rPr lang="sk-SK" b="1" dirty="0" err="1"/>
              <a:t>Cancian</a:t>
            </a:r>
            <a:endParaRPr lang="sk-SK" b="1" dirty="0"/>
          </a:p>
          <a:p>
            <a:r>
              <a:rPr lang="sk-SK" dirty="0"/>
              <a:t>Účasť na Cargo rituáloch v Mexiku nevyhnutná na získanie prestíže  a funkcií, ale vyžaduje vydávanie materiálnych zdrojov. Rituály mali funkciu zjednocovania komunity a znižovania rozdielov. Ale dá sa modelovať, ako individuálni producenti vytvárali voľby v konkrétnom prostredí. </a:t>
            </a:r>
            <a:endParaRPr lang="en-US" dirty="0"/>
          </a:p>
          <a:p>
            <a:r>
              <a:rPr lang="sk-SK" dirty="0" err="1"/>
              <a:t>Nash</a:t>
            </a:r>
            <a:r>
              <a:rPr lang="sk-SK" dirty="0"/>
              <a:t> –Mexičania nie sú viac ani mene racionálny, než ľudia inde. Záujem o ceny na trhu. Ak sa Mexický trh líšil od kapitalistického, bol to dôsledok sekundárnych diferencií – dominancia domácností nad firmami v zmysle </a:t>
            </a:r>
            <a:r>
              <a:rPr lang="sk-SK" dirty="0" err="1"/>
              <a:t>ek</a:t>
            </a:r>
            <a:r>
              <a:rPr lang="sk-SK" dirty="0"/>
              <a:t>. aktérov.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7249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Výsledok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sz="4000" dirty="0" err="1"/>
              <a:t>Substantivisti</a:t>
            </a:r>
            <a:r>
              <a:rPr lang="sk-SK" sz="4000" dirty="0"/>
              <a:t> otvorili nové </a:t>
            </a:r>
            <a:r>
              <a:rPr lang="sk-SK" sz="4000" dirty="0" smtClean="0"/>
              <a:t>horizonty, komparácia ekonomických inštitúcií v rôznych spoločnostiach.  </a:t>
            </a:r>
          </a:p>
          <a:p>
            <a:r>
              <a:rPr lang="sk-SK" sz="4000" dirty="0" smtClean="0"/>
              <a:t>ale </a:t>
            </a:r>
            <a:r>
              <a:rPr lang="sk-SK" sz="4000" dirty="0"/>
              <a:t>obmedzili relevanciu </a:t>
            </a:r>
            <a:r>
              <a:rPr lang="sk-SK" sz="4000" dirty="0" smtClean="0"/>
              <a:t>EKAN, </a:t>
            </a:r>
            <a:r>
              <a:rPr lang="sk-SK" sz="4000" dirty="0"/>
              <a:t>pretože vylúčili väčšinu súčasného sveta zo svojho </a:t>
            </a:r>
            <a:r>
              <a:rPr lang="sk-SK" sz="4000" dirty="0" smtClean="0"/>
              <a:t>záujmu</a:t>
            </a:r>
          </a:p>
          <a:p>
            <a:r>
              <a:rPr lang="sk-SK" sz="4000" dirty="0" smtClean="0"/>
              <a:t>Formalisti demonštrovali, že ekonómia môže byť aplikovateľná na nekapitalistické spoločnosti – všetci ľudia sú racionálni (dôležité politicky)</a:t>
            </a:r>
          </a:p>
          <a:p>
            <a:r>
              <a:rPr lang="sk-SK" sz="4000" dirty="0" smtClean="0"/>
              <a:t>Ale nepoznajú dostatočne ekonómiu</a:t>
            </a:r>
            <a:endParaRPr lang="en-US" sz="4000" dirty="0" smtClean="0"/>
          </a:p>
          <a:p>
            <a:r>
              <a:rPr lang="sk-SK" sz="4000" dirty="0" err="1"/>
              <a:t>Susbtantivistické</a:t>
            </a:r>
            <a:r>
              <a:rPr lang="sk-SK" sz="4000" dirty="0"/>
              <a:t> a formalistické stanoviská sa navzájom nevylučujú</a:t>
            </a:r>
            <a:endParaRPr lang="cs-CZ" sz="4000" dirty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43577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Substantivisti</a:t>
            </a:r>
            <a:r>
              <a:rPr lang="sk-SK" b="1" dirty="0" smtClean="0"/>
              <a:t> – </a:t>
            </a:r>
            <a:r>
              <a:rPr lang="sk-SK" b="1" dirty="0" err="1" smtClean="0"/>
              <a:t>Karl</a:t>
            </a:r>
            <a:r>
              <a:rPr lang="sk-SK" b="1" dirty="0" smtClean="0"/>
              <a:t> </a:t>
            </a:r>
            <a:r>
              <a:rPr lang="sk-SK" b="1" dirty="0" err="1" smtClean="0"/>
              <a:t>Polányi</a:t>
            </a:r>
            <a:r>
              <a:rPr lang="sk-SK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i="1" dirty="0" err="1" smtClean="0"/>
              <a:t>The</a:t>
            </a:r>
            <a:r>
              <a:rPr lang="sk-SK" b="1" i="1" dirty="0" smtClean="0"/>
              <a:t> </a:t>
            </a:r>
            <a:r>
              <a:rPr lang="sk-SK" b="1" i="1" dirty="0"/>
              <a:t>Great </a:t>
            </a:r>
            <a:r>
              <a:rPr lang="sk-SK" b="1" i="1" dirty="0" err="1"/>
              <a:t>Tranformations</a:t>
            </a:r>
            <a:r>
              <a:rPr lang="sk-SK" b="1" dirty="0"/>
              <a:t> </a:t>
            </a:r>
            <a:r>
              <a:rPr lang="en-US" b="1" dirty="0"/>
              <a:t>(</a:t>
            </a:r>
            <a:r>
              <a:rPr lang="sk-SK" b="1" dirty="0" smtClean="0"/>
              <a:t>1944</a:t>
            </a:r>
            <a:r>
              <a:rPr lang="en-US" b="1" dirty="0" smtClean="0"/>
              <a:t>); </a:t>
            </a:r>
            <a:r>
              <a:rPr lang="cs-CZ" b="1" i="1" dirty="0" smtClean="0"/>
              <a:t>Velká transformace</a:t>
            </a:r>
            <a:r>
              <a:rPr lang="en-US" b="1" i="1" dirty="0" smtClean="0"/>
              <a:t> </a:t>
            </a:r>
            <a:r>
              <a:rPr lang="en-US" b="1" dirty="0" smtClean="0"/>
              <a:t>(</a:t>
            </a:r>
            <a:r>
              <a:rPr lang="cs-CZ" b="1" dirty="0" smtClean="0"/>
              <a:t>2006</a:t>
            </a:r>
            <a:r>
              <a:rPr lang="en-US" b="1" dirty="0" smtClean="0"/>
              <a:t>)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cs-CZ" dirty="0" smtClean="0"/>
              <a:t> </a:t>
            </a:r>
            <a:r>
              <a:rPr lang="sk-SK" dirty="0"/>
              <a:t>Moderný kapitalizmus povyšuje zisk a trh nad spoločnosť a hodnoty</a:t>
            </a:r>
            <a:r>
              <a:rPr lang="sk-SK" dirty="0" smtClean="0"/>
              <a:t>.</a:t>
            </a:r>
            <a:endParaRPr lang="en-US" dirty="0" smtClean="0"/>
          </a:p>
          <a:p>
            <a:r>
              <a:rPr lang="sk-SK" dirty="0"/>
              <a:t>Ekonómia sa vyvinula zároveň s trhovým </a:t>
            </a:r>
            <a:r>
              <a:rPr lang="sk-SK" dirty="0" smtClean="0"/>
              <a:t>kapitalizmom, </a:t>
            </a:r>
            <a:r>
              <a:rPr lang="sk-SK" dirty="0"/>
              <a:t>vytvára kapitalizmus ako prirodzený systém. </a:t>
            </a:r>
            <a:endParaRPr lang="sk-SK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318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Substantivisti</a:t>
            </a:r>
            <a:r>
              <a:rPr lang="sk-SK" b="1" dirty="0" smtClean="0"/>
              <a:t> – </a:t>
            </a:r>
            <a:r>
              <a:rPr lang="sk-SK" b="1" dirty="0" err="1" smtClean="0"/>
              <a:t>Karl</a:t>
            </a:r>
            <a:r>
              <a:rPr lang="sk-SK" b="1" dirty="0" smtClean="0"/>
              <a:t> </a:t>
            </a:r>
            <a:r>
              <a:rPr lang="sk-SK" b="1" dirty="0" err="1" smtClean="0"/>
              <a:t>Polányi</a:t>
            </a:r>
            <a:r>
              <a:rPr lang="sk-SK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3509" y="1555461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i="1" dirty="0"/>
              <a:t>Trade and Market in the Early Empires. </a:t>
            </a:r>
            <a:r>
              <a:rPr lang="en-US" sz="4000" b="1" dirty="0"/>
              <a:t>1957. </a:t>
            </a:r>
            <a:endParaRPr lang="en-US" sz="4000" b="1" i="1" dirty="0"/>
          </a:p>
          <a:p>
            <a:r>
              <a:rPr lang="sk-SK" sz="4000" dirty="0"/>
              <a:t>Aké iné spôsoby vytvárania ekonomiky okrem trhového kapitalizmu</a:t>
            </a:r>
            <a:r>
              <a:rPr lang="en-US" sz="4000" dirty="0"/>
              <a:t>?</a:t>
            </a:r>
          </a:p>
          <a:p>
            <a:pPr marL="0" indent="0">
              <a:buNone/>
            </a:pPr>
            <a:r>
              <a:rPr lang="sk-SK" sz="4000" dirty="0"/>
              <a:t>Ekonomické – 2 významy:</a:t>
            </a:r>
          </a:p>
          <a:p>
            <a:pPr marL="742950" indent="-742950">
              <a:buAutoNum type="arabicPeriod"/>
            </a:pPr>
            <a:r>
              <a:rPr lang="sk-SK" sz="4000" dirty="0" smtClean="0"/>
              <a:t>Formálny </a:t>
            </a:r>
            <a:r>
              <a:rPr lang="sk-SK" sz="4000" dirty="0"/>
              <a:t>– štúdium racionálnych </a:t>
            </a:r>
            <a:r>
              <a:rPr lang="sk-SK" sz="4000" dirty="0" smtClean="0"/>
              <a:t>rozhodnutí/volieb</a:t>
            </a:r>
          </a:p>
          <a:p>
            <a:pPr marL="0" indent="0">
              <a:buNone/>
            </a:pPr>
            <a:r>
              <a:rPr lang="sk-SK" sz="4000" dirty="0"/>
              <a:t>2. </a:t>
            </a:r>
            <a:r>
              <a:rPr lang="sk-SK" sz="4000" dirty="0" smtClean="0"/>
              <a:t>Substantívny: </a:t>
            </a:r>
            <a:r>
              <a:rPr lang="sk-SK" sz="4000" dirty="0"/>
              <a:t>materiálne konanie súvisiace so získavaním </a:t>
            </a:r>
            <a:r>
              <a:rPr lang="sk-SK" sz="4000" dirty="0" smtClean="0"/>
              <a:t>obživy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150822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Substantivisti</a:t>
            </a:r>
            <a:r>
              <a:rPr lang="sk-SK" b="1" dirty="0" smtClean="0"/>
              <a:t> - </a:t>
            </a:r>
            <a:r>
              <a:rPr lang="sk-SK" b="1" dirty="0" err="1"/>
              <a:t>Karl</a:t>
            </a:r>
            <a:r>
              <a:rPr lang="sk-SK" b="1" dirty="0"/>
              <a:t> </a:t>
            </a:r>
            <a:r>
              <a:rPr lang="sk-SK" b="1" dirty="0" err="1"/>
              <a:t>Polányi</a:t>
            </a:r>
            <a:r>
              <a:rPr lang="sk-SK" b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sz="4000" dirty="0"/>
              <a:t>V západnom kapitalizme majú rovnaký význam – moderný kapitalizmus je ekonomický systém (</a:t>
            </a:r>
            <a:r>
              <a:rPr lang="sk-SK" sz="4000" dirty="0" err="1"/>
              <a:t>subst</a:t>
            </a:r>
            <a:r>
              <a:rPr lang="sk-SK" sz="4000" dirty="0"/>
              <a:t>.) založený na racionálnej ekonomickej logike (</a:t>
            </a:r>
            <a:r>
              <a:rPr lang="sk-SK" sz="4000" dirty="0" err="1"/>
              <a:t>formal</a:t>
            </a:r>
            <a:r>
              <a:rPr lang="sk-SK" sz="4000" dirty="0"/>
              <a:t>.). </a:t>
            </a:r>
          </a:p>
          <a:p>
            <a:r>
              <a:rPr lang="sk-SK" sz="4000" dirty="0"/>
              <a:t>Len kapitalizmus inštitucionalizuje formálne princípy týmto spôsobom - Ekonomika je včlenená (</a:t>
            </a:r>
            <a:r>
              <a:rPr lang="sk-SK" sz="4000" i="1" dirty="0" err="1"/>
              <a:t>embedded</a:t>
            </a:r>
            <a:r>
              <a:rPr lang="sk-SK" sz="4000" dirty="0"/>
              <a:t>) v inštitúcii trhu.  </a:t>
            </a:r>
            <a:endParaRPr lang="cs-CZ" sz="4000" i="1" dirty="0"/>
          </a:p>
          <a:p>
            <a:r>
              <a:rPr lang="sk-SK" sz="4000" dirty="0" smtClean="0"/>
              <a:t>V iných kultúrach – ekonomika je včlenená do iných inštitúcií a funguje na iných princípoch (príbuzenstvo, náboženstvo), nefunguje na princípe racionálnej voľby. </a:t>
            </a:r>
          </a:p>
          <a:p>
            <a:r>
              <a:rPr lang="sk-SK" sz="4000" dirty="0" smtClean="0"/>
              <a:t>Skutočná trhová výmena len v </a:t>
            </a:r>
            <a:r>
              <a:rPr lang="sk-SK" sz="4000" dirty="0" err="1" smtClean="0"/>
              <a:t>industrial</a:t>
            </a:r>
            <a:r>
              <a:rPr lang="sk-SK" sz="4000" dirty="0" smtClean="0"/>
              <a:t>. spol. </a:t>
            </a:r>
          </a:p>
          <a:p>
            <a:r>
              <a:rPr lang="sk-SK" sz="4000" dirty="0" smtClean="0"/>
              <a:t>Z</a:t>
            </a:r>
            <a:r>
              <a:rPr lang="sk-SK" sz="4000" dirty="0"/>
              <a:t> toho vyplýva, že používanie formálnej ekonomickej teórie nie je vhodné v neindustriálnych </a:t>
            </a:r>
            <a:r>
              <a:rPr lang="sk-SK" sz="4000" dirty="0" smtClean="0"/>
              <a:t>spoločnostiach - </a:t>
            </a:r>
            <a:r>
              <a:rPr lang="sk-SK" sz="4000" b="1" dirty="0" err="1" smtClean="0"/>
              <a:t>substantivizmus</a:t>
            </a:r>
            <a:r>
              <a:rPr lang="sk-SK" sz="4000" dirty="0" smtClean="0"/>
              <a:t>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85678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Substantivisti</a:t>
            </a:r>
            <a:r>
              <a:rPr lang="sk-SK" b="1" dirty="0" smtClean="0"/>
              <a:t> - </a:t>
            </a:r>
            <a:r>
              <a:rPr lang="sk-SK" b="1" dirty="0" err="1"/>
              <a:t>Karl</a:t>
            </a:r>
            <a:r>
              <a:rPr lang="sk-SK" b="1" dirty="0"/>
              <a:t> </a:t>
            </a:r>
            <a:r>
              <a:rPr lang="sk-SK" b="1" dirty="0" err="1"/>
              <a:t>Polányi</a:t>
            </a:r>
            <a:r>
              <a:rPr lang="sk-SK" b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err="1" smtClean="0"/>
              <a:t>Substantivizmus</a:t>
            </a:r>
            <a:r>
              <a:rPr lang="sk-SK" b="1" dirty="0" smtClean="0"/>
              <a:t> – </a:t>
            </a:r>
            <a:r>
              <a:rPr lang="sk-SK" dirty="0" smtClean="0"/>
              <a:t>princípy, ktoré organizujú ekonomiku v nekap. spoločnostiach, závisia na tom, ako je získavanie obživy organizované na konkrétnych miestach. Ekonómia by mala zisťovať, ako je ekonomika včlenená do matríc rôznych spoločností.</a:t>
            </a:r>
          </a:p>
          <a:p>
            <a:pPr marL="0" indent="0">
              <a:buNone/>
            </a:pPr>
            <a:r>
              <a:rPr lang="sk-SK" b="1" dirty="0" err="1"/>
              <a:t>Susbstantívna</a:t>
            </a:r>
            <a:r>
              <a:rPr lang="sk-SK" b="1" dirty="0"/>
              <a:t> ekonómia </a:t>
            </a:r>
            <a:r>
              <a:rPr lang="sk-SK" dirty="0"/>
              <a:t>– inštitucionálna ekonómia - má sledovať:</a:t>
            </a:r>
          </a:p>
          <a:p>
            <a:pPr marL="514350" indent="-514350">
              <a:buAutoNum type="arabicPeriod"/>
            </a:pPr>
            <a:r>
              <a:rPr lang="sk-SK" dirty="0"/>
              <a:t>netrhové inštitúcie (chrám, </a:t>
            </a:r>
            <a:r>
              <a:rPr lang="sk-SK" dirty="0" smtClean="0"/>
              <a:t>tribút, domácnosť)</a:t>
            </a:r>
            <a:endParaRPr lang="sk-SK" dirty="0"/>
          </a:p>
          <a:p>
            <a:pPr marL="514350" indent="-514350">
              <a:buAutoNum type="arabicPeriod"/>
            </a:pPr>
            <a:r>
              <a:rPr lang="sk-SK" dirty="0"/>
              <a:t>Procesy, ktoré spájajú ekonomické so sociálnym</a:t>
            </a:r>
          </a:p>
          <a:p>
            <a:pPr marL="0" indent="0">
              <a:buNone/>
            </a:pPr>
            <a:endParaRPr lang="cs-CZ" dirty="0"/>
          </a:p>
          <a:p>
            <a:endParaRPr lang="sk-SK" dirty="0" smtClean="0"/>
          </a:p>
          <a:p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21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Substantivisti</a:t>
            </a:r>
            <a:r>
              <a:rPr lang="sk-SK" b="1" dirty="0" smtClean="0"/>
              <a:t> - </a:t>
            </a:r>
            <a:r>
              <a:rPr lang="sk-SK" b="1" dirty="0" err="1"/>
              <a:t>Karl</a:t>
            </a:r>
            <a:r>
              <a:rPr lang="sk-SK" b="1" dirty="0"/>
              <a:t> </a:t>
            </a:r>
            <a:r>
              <a:rPr lang="sk-SK" b="1" dirty="0" err="1"/>
              <a:t>Polányi</a:t>
            </a:r>
            <a:r>
              <a:rPr lang="sk-SK" b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sz="4000" dirty="0"/>
              <a:t>3 spôsoby , ktorými je ekonomika integrovaná do spoločnosti: </a:t>
            </a:r>
            <a:endParaRPr lang="sk-SK" sz="4000" dirty="0" smtClean="0"/>
          </a:p>
          <a:p>
            <a:pPr marL="514350" indent="-514350">
              <a:buAutoNum type="arabicPeriod"/>
            </a:pPr>
            <a:r>
              <a:rPr lang="sk-SK" sz="4000" b="1" dirty="0"/>
              <a:t>Reciprocita </a:t>
            </a:r>
            <a:r>
              <a:rPr lang="sk-SK" sz="4000" dirty="0"/>
              <a:t>je symetrická forma výmeny medzi jednotlivcami a skupinami, ktoré majú rovnakú pozíciu. Pomoc a prerozdeľovanie na základe pocitu povinnosti a identity. </a:t>
            </a:r>
            <a:endParaRPr lang="sk-SK" sz="4000" dirty="0" smtClean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k-SK" sz="4000" b="1" dirty="0" err="1" smtClean="0"/>
              <a:t>Redistribúcia</a:t>
            </a:r>
            <a:r>
              <a:rPr lang="sk-SK" sz="4000" b="1" dirty="0"/>
              <a:t> </a:t>
            </a:r>
            <a:r>
              <a:rPr lang="sk-SK" sz="4000" dirty="0"/>
              <a:t>je založená na centrálnej autorite – zdroje sa prerozdeľujú v rámci hierarchie.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k-SK" sz="4000" b="1" dirty="0" smtClean="0"/>
              <a:t>Výmena </a:t>
            </a:r>
            <a:r>
              <a:rPr lang="sk-SK" sz="4000" dirty="0" smtClean="0"/>
              <a:t>- trhová </a:t>
            </a:r>
            <a:r>
              <a:rPr lang="sk-SK" sz="4000" dirty="0"/>
              <a:t>výmena, </a:t>
            </a:r>
            <a:r>
              <a:rPr lang="sk-SK" sz="4000" dirty="0" smtClean="0"/>
              <a:t>kalkulovaný obchod</a:t>
            </a:r>
            <a:r>
              <a:rPr lang="sk-SK" sz="4000" dirty="0"/>
              <a:t>. Moderná tržná výmena je jednou z jeho verzií</a:t>
            </a:r>
            <a:endParaRPr lang="cs-CZ" sz="4000" dirty="0"/>
          </a:p>
          <a:p>
            <a:pPr marL="514350" indent="-514350">
              <a:buAutoNum type="arabicPeriod"/>
            </a:pPr>
            <a:endParaRPr lang="cs-CZ" sz="4000" dirty="0"/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94614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Substantivisti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relativistický model </a:t>
            </a:r>
          </a:p>
          <a:p>
            <a:r>
              <a:rPr lang="sk-SK" dirty="0"/>
              <a:t>e</a:t>
            </a:r>
            <a:r>
              <a:rPr lang="sk-SK" dirty="0" smtClean="0"/>
              <a:t>volucionistické – typy sa vyvíjajú jeden z druhého, moderná spoločnosť predstavuje radikálne oddelenie sa od minulosti</a:t>
            </a:r>
          </a:p>
          <a:p>
            <a:r>
              <a:rPr lang="sk-SK" dirty="0"/>
              <a:t>s</a:t>
            </a:r>
            <a:r>
              <a:rPr lang="sk-SK" dirty="0" smtClean="0"/>
              <a:t>ociálna ekonomika (</a:t>
            </a:r>
            <a:r>
              <a:rPr lang="sk-SK" dirty="0" err="1" smtClean="0"/>
              <a:t>Dalton</a:t>
            </a:r>
            <a:r>
              <a:rPr lang="sk-SK" dirty="0" smtClean="0"/>
              <a:t>) – </a:t>
            </a:r>
            <a:r>
              <a:rPr lang="sk-SK" dirty="0" err="1" smtClean="0"/>
              <a:t>ek</a:t>
            </a:r>
            <a:r>
              <a:rPr lang="sk-SK" dirty="0" smtClean="0"/>
              <a:t>. Správanie vychádza zo sociálnej štruktúry a inštitúcií – nie kultúrna – nevychádza zo systému symbolov.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835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 smtClean="0"/>
              <a:t>Substantivisti</a:t>
            </a:r>
            <a:r>
              <a:rPr lang="sk-SK" b="1" dirty="0" smtClean="0"/>
              <a:t> - </a:t>
            </a:r>
            <a:r>
              <a:rPr lang="sk-SK" b="1" dirty="0" err="1" smtClean="0"/>
              <a:t>Bohannan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k-SK" b="1" dirty="0"/>
              <a:t>Paul </a:t>
            </a:r>
            <a:r>
              <a:rPr lang="sk-SK" b="1" dirty="0" err="1" smtClean="0"/>
              <a:t>Bohannan</a:t>
            </a:r>
            <a:r>
              <a:rPr lang="sk-SK" b="1" dirty="0" smtClean="0"/>
              <a:t>, George </a:t>
            </a:r>
            <a:r>
              <a:rPr lang="sk-SK" b="1" dirty="0" err="1" smtClean="0"/>
              <a:t>Dalton</a:t>
            </a:r>
            <a:r>
              <a:rPr lang="sk-SK" b="1" dirty="0" smtClean="0"/>
              <a:t> (</a:t>
            </a:r>
            <a:r>
              <a:rPr lang="sk-SK" b="1" dirty="0" err="1" smtClean="0"/>
              <a:t>eds</a:t>
            </a:r>
            <a:r>
              <a:rPr lang="sk-SK" b="1" dirty="0" smtClean="0"/>
              <a:t>). 1962. </a:t>
            </a:r>
            <a:r>
              <a:rPr lang="sk-SK" b="1" i="1" dirty="0" smtClean="0"/>
              <a:t>Markets </a:t>
            </a:r>
            <a:r>
              <a:rPr lang="sk-SK" b="1" i="1" dirty="0"/>
              <a:t>in </a:t>
            </a:r>
            <a:r>
              <a:rPr lang="sk-SK" b="1" i="1" dirty="0" err="1" smtClean="0"/>
              <a:t>Africa</a:t>
            </a:r>
            <a:endParaRPr lang="sk-SK" b="1" i="1" dirty="0" smtClean="0"/>
          </a:p>
          <a:p>
            <a:r>
              <a:rPr lang="sk-SK" dirty="0" smtClean="0"/>
              <a:t>v</a:t>
            </a:r>
            <a:r>
              <a:rPr lang="sk-SK" dirty="0"/>
              <a:t> Afrike </a:t>
            </a:r>
            <a:r>
              <a:rPr lang="sk-SK" dirty="0" smtClean="0"/>
              <a:t>mnoho </a:t>
            </a:r>
            <a:r>
              <a:rPr lang="sk-SK" dirty="0"/>
              <a:t>druhov trhov s dôležitými sociálnymi, politickými a náboženskými významami, </a:t>
            </a:r>
            <a:r>
              <a:rPr lang="sk-SK" dirty="0" smtClean="0"/>
              <a:t>ale periférne </a:t>
            </a:r>
            <a:r>
              <a:rPr lang="sk-SK" dirty="0"/>
              <a:t>v porovnaní s inými formami integrácie spoločnosti a ekonómie</a:t>
            </a:r>
            <a:r>
              <a:rPr lang="sk-SK" dirty="0" smtClean="0"/>
              <a:t>.</a:t>
            </a:r>
          </a:p>
          <a:p>
            <a:r>
              <a:rPr lang="sk-SK" dirty="0"/>
              <a:t>Trhový princíp narástol spolu s kolonizáciou</a:t>
            </a:r>
            <a:r>
              <a:rPr lang="sk-SK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394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Substantivisti</a:t>
            </a:r>
            <a:r>
              <a:rPr lang="sk-SK" b="1" dirty="0"/>
              <a:t> - </a:t>
            </a:r>
            <a:r>
              <a:rPr lang="sk-SK" b="1" dirty="0" err="1"/>
              <a:t>Bohannan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 err="1"/>
              <a:t>Bohannan</a:t>
            </a:r>
            <a:r>
              <a:rPr lang="sk-SK" b="1" dirty="0"/>
              <a:t> and </a:t>
            </a:r>
            <a:r>
              <a:rPr lang="sk-SK" b="1" dirty="0" err="1"/>
              <a:t>Bohannan</a:t>
            </a:r>
            <a:r>
              <a:rPr lang="sk-SK" b="1" dirty="0"/>
              <a:t> 1968 Tiv </a:t>
            </a:r>
            <a:r>
              <a:rPr lang="sk-SK" b="1" dirty="0" err="1"/>
              <a:t>Economy</a:t>
            </a:r>
            <a:r>
              <a:rPr lang="sk-SK" dirty="0"/>
              <a:t> </a:t>
            </a:r>
          </a:p>
          <a:p>
            <a:r>
              <a:rPr lang="sk-SK" dirty="0"/>
              <a:t>Najznámejšia </a:t>
            </a:r>
            <a:r>
              <a:rPr lang="sk-SK" dirty="0" err="1"/>
              <a:t>substantivistická</a:t>
            </a:r>
            <a:r>
              <a:rPr lang="sk-SK" dirty="0"/>
              <a:t> monografia</a:t>
            </a:r>
          </a:p>
          <a:p>
            <a:r>
              <a:rPr lang="sk-SK" dirty="0"/>
              <a:t>Vychádzajú z </a:t>
            </a:r>
            <a:r>
              <a:rPr lang="sk-SK" dirty="0" err="1"/>
              <a:t>Polanyiho</a:t>
            </a:r>
            <a:r>
              <a:rPr lang="sk-SK" dirty="0"/>
              <a:t> – sledujú </a:t>
            </a:r>
            <a:r>
              <a:rPr lang="sk-SK" dirty="0" err="1"/>
              <a:t>redistribúciu</a:t>
            </a:r>
            <a:r>
              <a:rPr lang="sk-SK" dirty="0"/>
              <a:t>, reciprocitu a výmenu v rôznych spoločnostiach – umožňuje im to komparáciu</a:t>
            </a:r>
          </a:p>
          <a:p>
            <a:r>
              <a:rPr lang="sk-SK" dirty="0" err="1" smtClean="0"/>
              <a:t>Polanyi</a:t>
            </a:r>
            <a:r>
              <a:rPr lang="sk-SK" dirty="0" smtClean="0"/>
              <a:t> </a:t>
            </a:r>
            <a:r>
              <a:rPr lang="sk-SK" dirty="0"/>
              <a:t>rozlišuje medzi </a:t>
            </a:r>
            <a:r>
              <a:rPr lang="sk-SK" b="1" dirty="0"/>
              <a:t>všeobecnými peniazmi (</a:t>
            </a:r>
            <a:r>
              <a:rPr lang="sk-SK" b="1" dirty="0" err="1"/>
              <a:t>general</a:t>
            </a:r>
            <a:r>
              <a:rPr lang="sk-SK" b="1" dirty="0"/>
              <a:t> </a:t>
            </a:r>
            <a:r>
              <a:rPr lang="sk-SK" b="1" dirty="0" err="1"/>
              <a:t>purpose</a:t>
            </a:r>
            <a:r>
              <a:rPr lang="sk-SK" b="1" dirty="0"/>
              <a:t> </a:t>
            </a:r>
            <a:r>
              <a:rPr lang="sk-SK" b="1" dirty="0" err="1"/>
              <a:t>money</a:t>
            </a:r>
            <a:r>
              <a:rPr lang="sk-SK" dirty="0" smtClean="0"/>
              <a:t>) –všeobecný prostriedok výmeny a </a:t>
            </a:r>
            <a:r>
              <a:rPr lang="sk-SK" b="1" dirty="0" smtClean="0"/>
              <a:t>peniaze so špeciálnym zameraním (</a:t>
            </a:r>
            <a:r>
              <a:rPr lang="sk-SK" b="1" dirty="0" err="1" smtClean="0"/>
              <a:t>special</a:t>
            </a:r>
            <a:r>
              <a:rPr lang="sk-SK" b="1" dirty="0" smtClean="0"/>
              <a:t> </a:t>
            </a:r>
            <a:r>
              <a:rPr lang="sk-SK" b="1" dirty="0" err="1" smtClean="0"/>
              <a:t>purpose</a:t>
            </a:r>
            <a:r>
              <a:rPr lang="sk-SK" b="1" dirty="0" smtClean="0"/>
              <a:t> </a:t>
            </a:r>
            <a:r>
              <a:rPr lang="sk-SK" b="1" dirty="0" err="1" smtClean="0"/>
              <a:t>money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Bohannanovci</a:t>
            </a:r>
            <a:r>
              <a:rPr lang="sk-SK" dirty="0" smtClean="0"/>
              <a:t>: u </a:t>
            </a:r>
            <a:r>
              <a:rPr lang="sk-SK" dirty="0" err="1" smtClean="0"/>
              <a:t>Tivov</a:t>
            </a:r>
            <a:r>
              <a:rPr lang="sk-SK" dirty="0" smtClean="0"/>
              <a:t> sféry výmeny – sféry, v rámci ktorých je možné vymieňať isté typy komodít. 1. objekty každodennej potreby, 2. rituálne predmety (vymeniteľné za mosadzné tyče), kravy, otroci, 3. sobášne partnerky, deti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4829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717</Words>
  <Application>Microsoft Office PowerPoint</Application>
  <PresentationFormat>Širokoúhlá obrazovka</PresentationFormat>
  <Paragraphs>89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“Myslia divosi ekonomicky?” Kultúrne interpretácie ekonomického jednania a základné dilemy ekonomickej antropológie; Debata formalistov a substantivistov </vt:lpstr>
      <vt:lpstr>Substantivisti – Karl Polányi </vt:lpstr>
      <vt:lpstr>Substantivisti – Karl Polányi </vt:lpstr>
      <vt:lpstr>Substantivisti - Karl Polányi </vt:lpstr>
      <vt:lpstr>Substantivisti - Karl Polányi </vt:lpstr>
      <vt:lpstr>Substantivisti - Karl Polányi </vt:lpstr>
      <vt:lpstr>Substantivisti</vt:lpstr>
      <vt:lpstr>Substantivisti - Bohannan</vt:lpstr>
      <vt:lpstr>Substantivisti - Bohannan</vt:lpstr>
      <vt:lpstr>Formalisti </vt:lpstr>
      <vt:lpstr>Formalisti </vt:lpstr>
      <vt:lpstr>Formalisti </vt:lpstr>
      <vt:lpstr>Formalisti </vt:lpstr>
      <vt:lpstr>Formalisti</vt:lpstr>
      <vt:lpstr>Formalisti</vt:lpstr>
      <vt:lpstr>Formalisti</vt:lpstr>
      <vt:lpstr>Výsledok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24</cp:revision>
  <dcterms:created xsi:type="dcterms:W3CDTF">2014-04-13T17:49:01Z</dcterms:created>
  <dcterms:modified xsi:type="dcterms:W3CDTF">2019-05-13T16:08:17Z</dcterms:modified>
</cp:coreProperties>
</file>