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58" r:id="rId5"/>
    <p:sldId id="259" r:id="rId6"/>
    <p:sldId id="262" r:id="rId7"/>
    <p:sldId id="260" r:id="rId8"/>
    <p:sldId id="277" r:id="rId9"/>
    <p:sldId id="264" r:id="rId10"/>
    <p:sldId id="265" r:id="rId11"/>
    <p:sldId id="273" r:id="rId12"/>
    <p:sldId id="274" r:id="rId13"/>
    <p:sldId id="267" r:id="rId14"/>
    <p:sldId id="269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41" autoAdjust="0"/>
    <p:restoredTop sz="94660"/>
  </p:normalViewPr>
  <p:slideViewPr>
    <p:cSldViewPr snapToGrid="0">
      <p:cViewPr varScale="1">
        <p:scale>
          <a:sx n="88" d="100"/>
          <a:sy n="88" d="100"/>
        </p:scale>
        <p:origin x="6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274E-DDA1-43C1-B01E-EB3285BB8F14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B352-0759-4E6F-97ED-BDE2353906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215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274E-DDA1-43C1-B01E-EB3285BB8F14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B352-0759-4E6F-97ED-BDE2353906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76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274E-DDA1-43C1-B01E-EB3285BB8F14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B352-0759-4E6F-97ED-BDE2353906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28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274E-DDA1-43C1-B01E-EB3285BB8F14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B352-0759-4E6F-97ED-BDE2353906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06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274E-DDA1-43C1-B01E-EB3285BB8F14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B352-0759-4E6F-97ED-BDE2353906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76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274E-DDA1-43C1-B01E-EB3285BB8F14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B352-0759-4E6F-97ED-BDE2353906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46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274E-DDA1-43C1-B01E-EB3285BB8F14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B352-0759-4E6F-97ED-BDE2353906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21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274E-DDA1-43C1-B01E-EB3285BB8F14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B352-0759-4E6F-97ED-BDE2353906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99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274E-DDA1-43C1-B01E-EB3285BB8F14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B352-0759-4E6F-97ED-BDE2353906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856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274E-DDA1-43C1-B01E-EB3285BB8F14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B352-0759-4E6F-97ED-BDE2353906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55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274E-DDA1-43C1-B01E-EB3285BB8F14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B352-0759-4E6F-97ED-BDE2353906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461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5274E-DDA1-43C1-B01E-EB3285BB8F14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6B352-0759-4E6F-97ED-BDE2353906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58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Kapitalizmus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767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err="1" smtClean="0"/>
              <a:t>Mintz</a:t>
            </a:r>
            <a:r>
              <a:rPr lang="sk-SK" b="1" dirty="0" smtClean="0"/>
              <a:t>. 1986</a:t>
            </a:r>
            <a:r>
              <a:rPr lang="sk-SK" b="1" dirty="0"/>
              <a:t>. </a:t>
            </a:r>
            <a:r>
              <a:rPr lang="sk-SK" b="1" i="1" dirty="0" err="1"/>
              <a:t>Sweetness</a:t>
            </a:r>
            <a:r>
              <a:rPr lang="sk-SK" b="1" i="1" dirty="0"/>
              <a:t> and </a:t>
            </a:r>
            <a:r>
              <a:rPr lang="sk-SK" b="1" i="1" dirty="0" err="1"/>
              <a:t>Power</a:t>
            </a:r>
            <a:r>
              <a:rPr lang="sk-SK" b="1" i="1" dirty="0"/>
              <a:t>: </a:t>
            </a:r>
            <a:r>
              <a:rPr lang="sk-SK" b="1" i="1" dirty="0" err="1"/>
              <a:t>The</a:t>
            </a:r>
            <a:r>
              <a:rPr lang="sk-SK" b="1" i="1" dirty="0"/>
              <a:t> </a:t>
            </a:r>
            <a:r>
              <a:rPr lang="sk-SK" b="1" i="1" dirty="0" err="1"/>
              <a:t>Place</a:t>
            </a:r>
            <a:r>
              <a:rPr lang="sk-SK" b="1" i="1" dirty="0"/>
              <a:t> of </a:t>
            </a:r>
            <a:r>
              <a:rPr lang="sk-SK" b="1" i="1" dirty="0" err="1"/>
              <a:t>Sugar</a:t>
            </a:r>
            <a:r>
              <a:rPr lang="sk-SK" b="1" i="1" dirty="0"/>
              <a:t> in </a:t>
            </a:r>
            <a:r>
              <a:rPr lang="sk-SK" b="1" i="1" dirty="0" err="1"/>
              <a:t>Modern</a:t>
            </a:r>
            <a:r>
              <a:rPr lang="sk-SK" b="1" i="1" dirty="0"/>
              <a:t> </a:t>
            </a:r>
            <a:r>
              <a:rPr lang="sk-SK" b="1" i="1" dirty="0" err="1"/>
              <a:t>History</a:t>
            </a:r>
            <a:r>
              <a:rPr lang="sk-SK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veľké procesy, zač. v 15. storočí – vznik kapitalizmu a eur. expanzia v Karibiku, inštitucionálne a politické formy, ktoré ich sprevádzali, lokálne odpovede na tieto procesy – ako sa odrážajú v životoch ľudí v Karibiku. </a:t>
            </a:r>
            <a:endParaRPr lang="cs-CZ" dirty="0"/>
          </a:p>
          <a:p>
            <a:r>
              <a:rPr lang="sk-SK" dirty="0" smtClean="0"/>
              <a:t>Historické procesy nevedú k homogenite, ani v rámci svetových systémov ako je kapitalizmus, väčšie procesy sú </a:t>
            </a:r>
            <a:r>
              <a:rPr lang="sk-SK" dirty="0" err="1" smtClean="0"/>
              <a:t>konfront</a:t>
            </a:r>
            <a:r>
              <a:rPr lang="en-US" dirty="0" smtClean="0"/>
              <a:t>o</a:t>
            </a:r>
            <a:r>
              <a:rPr lang="sk-SK" dirty="0" err="1" smtClean="0"/>
              <a:t>vané</a:t>
            </a:r>
            <a:r>
              <a:rPr lang="sk-SK" dirty="0" smtClean="0"/>
              <a:t> s miestnymi odpoveďami.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1441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Mintz</a:t>
            </a:r>
            <a:r>
              <a:rPr lang="sk-SK" b="1" dirty="0"/>
              <a:t>. 1986. </a:t>
            </a:r>
            <a:r>
              <a:rPr lang="sk-SK" b="1" i="1" dirty="0" err="1"/>
              <a:t>Sweetness</a:t>
            </a:r>
            <a:r>
              <a:rPr lang="sk-SK" b="1" i="1" dirty="0"/>
              <a:t> and </a:t>
            </a:r>
            <a:r>
              <a:rPr lang="sk-SK" b="1" i="1" dirty="0" err="1"/>
              <a:t>Power</a:t>
            </a:r>
            <a:r>
              <a:rPr lang="sk-SK" b="1" i="1" dirty="0"/>
              <a:t>: </a:t>
            </a:r>
            <a:r>
              <a:rPr lang="sk-SK" b="1" i="1" dirty="0" err="1"/>
              <a:t>The</a:t>
            </a:r>
            <a:r>
              <a:rPr lang="sk-SK" b="1" i="1" dirty="0"/>
              <a:t> </a:t>
            </a:r>
            <a:r>
              <a:rPr lang="sk-SK" b="1" i="1" dirty="0" err="1"/>
              <a:t>Place</a:t>
            </a:r>
            <a:r>
              <a:rPr lang="sk-SK" b="1" i="1" dirty="0"/>
              <a:t> of </a:t>
            </a:r>
            <a:r>
              <a:rPr lang="sk-SK" b="1" i="1" dirty="0" err="1"/>
              <a:t>Sugar</a:t>
            </a:r>
            <a:r>
              <a:rPr lang="sk-SK" b="1" i="1" dirty="0"/>
              <a:t> in </a:t>
            </a:r>
            <a:r>
              <a:rPr lang="sk-SK" b="1" i="1" dirty="0" err="1"/>
              <a:t>Modern</a:t>
            </a:r>
            <a:r>
              <a:rPr lang="sk-SK" b="1" i="1" dirty="0"/>
              <a:t> </a:t>
            </a:r>
            <a:r>
              <a:rPr lang="sk-SK" b="1" i="1" dirty="0" err="1"/>
              <a:t>History</a:t>
            </a:r>
            <a:r>
              <a:rPr lang="sk-SK" dirty="0"/>
              <a:t> 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k-SK" dirty="0" smtClean="0"/>
              <a:t>Kapitalizmus </a:t>
            </a:r>
            <a:r>
              <a:rPr lang="sk-SK" dirty="0"/>
              <a:t>sa začína v </a:t>
            </a:r>
            <a:r>
              <a:rPr lang="sk-SK" dirty="0" smtClean="0"/>
              <a:t>Karibiku. Dlhodobý </a:t>
            </a:r>
            <a:r>
              <a:rPr lang="sk-SK" dirty="0"/>
              <a:t>efekt na Európu: </a:t>
            </a:r>
            <a:endParaRPr lang="sk-SK" dirty="0" smtClean="0"/>
          </a:p>
          <a:p>
            <a:pPr marL="514350" indent="-514350" algn="just">
              <a:buAutoNum type="arabicPeriod"/>
            </a:pPr>
            <a:r>
              <a:rPr lang="sk-SK" dirty="0" smtClean="0"/>
              <a:t>produkcia </a:t>
            </a:r>
            <a:r>
              <a:rPr lang="sk-SK" dirty="0"/>
              <a:t>kapitálu pre industriálnu </a:t>
            </a:r>
            <a:r>
              <a:rPr lang="sk-SK" dirty="0" smtClean="0"/>
              <a:t>revolúciu (plantáže </a:t>
            </a:r>
            <a:r>
              <a:rPr lang="sk-SK" dirty="0"/>
              <a:t>ako prvé fabriky, akumulácia kapitálu, ktorý pomáha industriálnej </a:t>
            </a:r>
            <a:r>
              <a:rPr lang="sk-SK" dirty="0" smtClean="0"/>
              <a:t>revolúcii)</a:t>
            </a:r>
          </a:p>
          <a:p>
            <a:pPr marL="514350" indent="-514350" algn="just">
              <a:buAutoNum type="arabicPeriod"/>
            </a:pPr>
            <a:r>
              <a:rPr lang="sk-SK" dirty="0"/>
              <a:t>revolúcia konzumného správania sa </a:t>
            </a:r>
            <a:r>
              <a:rPr lang="sk-SK" dirty="0" smtClean="0"/>
              <a:t>(mení sa vkus </a:t>
            </a:r>
            <a:r>
              <a:rPr lang="sk-SK" dirty="0"/>
              <a:t>a </a:t>
            </a:r>
            <a:r>
              <a:rPr lang="sk-SK" dirty="0" smtClean="0"/>
              <a:t>chuť, vzniká dopyt/</a:t>
            </a:r>
            <a:r>
              <a:rPr lang="sk-SK" dirty="0" err="1" smtClean="0"/>
              <a:t>poptávka</a:t>
            </a:r>
            <a:r>
              <a:rPr lang="sk-SK" dirty="0" smtClean="0"/>
              <a:t> po spotrebných tovaroch) </a:t>
            </a:r>
            <a:endParaRPr lang="sk-SK" dirty="0"/>
          </a:p>
          <a:p>
            <a:pPr marL="0" indent="0" algn="just">
              <a:buNone/>
            </a:pPr>
            <a:endParaRPr lang="sk-SK" dirty="0" smtClean="0"/>
          </a:p>
          <a:p>
            <a:pPr marL="0" indent="0" algn="just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8731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Spotreba a vznik kapitalizmu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Cukor sa z lieku a luxusnej komodity, ktorú používali elity postupne rozširuje do ďalších sociálnych tried – z luxusu každodennou potrebou</a:t>
            </a:r>
          </a:p>
          <a:p>
            <a:r>
              <a:rPr lang="sk-SK" dirty="0" smtClean="0"/>
              <a:t>Rozšírenie dopytu/</a:t>
            </a:r>
            <a:r>
              <a:rPr lang="sk-SK" dirty="0" err="1" smtClean="0"/>
              <a:t>poptávky</a:t>
            </a:r>
            <a:r>
              <a:rPr lang="sk-SK" dirty="0" smtClean="0"/>
              <a:t> spôsobené väčšou dostupnosťou, ktorá súvisela so záujmami kapitalistických obchodníkov. </a:t>
            </a:r>
          </a:p>
          <a:p>
            <a:r>
              <a:rPr lang="sk-SK" dirty="0" smtClean="0"/>
              <a:t>Cukor je jednou z komodít, ktorá „motivuje“ proletariát, aby pracoval, zároveň poskytuje rýchlu energiu. </a:t>
            </a:r>
          </a:p>
          <a:p>
            <a:r>
              <a:rPr lang="sk-SK" dirty="0" smtClean="0"/>
              <a:t>Čaj ako „britský nápoj“ (</a:t>
            </a:r>
            <a:r>
              <a:rPr lang="sk-SK" dirty="0" err="1" smtClean="0"/>
              <a:t>civilizovný</a:t>
            </a:r>
            <a:r>
              <a:rPr lang="sk-SK" dirty="0" smtClean="0"/>
              <a:t>, sociálne bezpečný – nie je to alkohol, zdroj energie)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24633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Taussig</a:t>
            </a:r>
            <a:r>
              <a:rPr lang="cs-CZ" b="1" dirty="0"/>
              <a:t>, M. 1980. </a:t>
            </a:r>
            <a:r>
              <a:rPr lang="cs-CZ" b="1" i="1" dirty="0" err="1"/>
              <a:t>Devil</a:t>
            </a:r>
            <a:r>
              <a:rPr lang="cs-CZ" b="1" i="1" dirty="0"/>
              <a:t> and </a:t>
            </a:r>
            <a:r>
              <a:rPr lang="cs-CZ" b="1" i="1" dirty="0" err="1"/>
              <a:t>Commodity</a:t>
            </a:r>
            <a:r>
              <a:rPr lang="cs-CZ" b="1" i="1" dirty="0"/>
              <a:t> </a:t>
            </a:r>
            <a:r>
              <a:rPr lang="cs-CZ" b="1" i="1" dirty="0" err="1"/>
              <a:t>Fetishism</a:t>
            </a:r>
            <a:r>
              <a:rPr lang="cs-CZ" b="1" i="1" dirty="0"/>
              <a:t> in</a:t>
            </a:r>
            <a:r>
              <a:rPr lang="cs-CZ" b="1" dirty="0"/>
              <a:t> </a:t>
            </a:r>
            <a:r>
              <a:rPr lang="cs-CZ" b="1" i="1" dirty="0"/>
              <a:t>America</a:t>
            </a:r>
            <a:r>
              <a:rPr lang="en-GB" b="1" dirty="0" smtClean="0"/>
              <a:t>el </a:t>
            </a:r>
            <a:r>
              <a:rPr lang="en-GB" b="1" dirty="0" err="1" smtClean="0"/>
              <a:t>Taussig</a:t>
            </a:r>
            <a:r>
              <a:rPr lang="sk-SK" b="1" dirty="0" smtClean="0"/>
              <a:t>.</a:t>
            </a:r>
            <a:r>
              <a:rPr lang="en-GB" b="1" dirty="0" smtClean="0"/>
              <a:t> 1980</a:t>
            </a:r>
            <a:r>
              <a:rPr lang="sk-SK" b="1" dirty="0" smtClean="0"/>
              <a:t>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marxizmus</a:t>
            </a:r>
          </a:p>
          <a:p>
            <a:r>
              <a:rPr lang="sk-SK" dirty="0"/>
              <a:t>d</a:t>
            </a:r>
            <a:r>
              <a:rPr lang="sk-SK" dirty="0" smtClean="0"/>
              <a:t>iabol vo folklóre súdobých plantážnych robotníkov</a:t>
            </a:r>
          </a:p>
          <a:p>
            <a:r>
              <a:rPr lang="sk-SK" dirty="0" err="1" smtClean="0"/>
              <a:t>Fetišizácia</a:t>
            </a:r>
            <a:r>
              <a:rPr lang="sk-SK" dirty="0" smtClean="0"/>
              <a:t> zla sprostredkováva prechod medzi </a:t>
            </a:r>
            <a:r>
              <a:rPr lang="sk-SK" dirty="0" err="1" smtClean="0"/>
              <a:t>prekapitalistickým</a:t>
            </a:r>
            <a:r>
              <a:rPr lang="sk-SK" dirty="0" smtClean="0"/>
              <a:t> a kapitalistickým spôsobom vytvárania ľudských vzťahov</a:t>
            </a:r>
            <a:endParaRPr lang="en-US" dirty="0" smtClean="0"/>
          </a:p>
          <a:p>
            <a:r>
              <a:rPr lang="en-GB" dirty="0" err="1"/>
              <a:t>zmluva</a:t>
            </a:r>
            <a:r>
              <a:rPr lang="en-GB" dirty="0"/>
              <a:t> s </a:t>
            </a:r>
            <a:r>
              <a:rPr lang="en-GB" dirty="0" err="1"/>
              <a:t>diablom</a:t>
            </a:r>
            <a:r>
              <a:rPr lang="en-GB" dirty="0"/>
              <a:t>, v </a:t>
            </a:r>
            <a:r>
              <a:rPr lang="en-GB" dirty="0" err="1"/>
              <a:t>ktorej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duša</a:t>
            </a:r>
            <a:r>
              <a:rPr lang="en-GB" dirty="0"/>
              <a:t> </a:t>
            </a:r>
            <a:r>
              <a:rPr lang="en-GB" dirty="0" err="1"/>
              <a:t>zapredá</a:t>
            </a:r>
            <a:r>
              <a:rPr lang="en-GB" dirty="0"/>
              <a:t> pre </a:t>
            </a:r>
            <a:r>
              <a:rPr lang="en-GB" dirty="0" err="1"/>
              <a:t>ilúziu</a:t>
            </a:r>
            <a:r>
              <a:rPr lang="en-GB" dirty="0"/>
              <a:t> </a:t>
            </a:r>
            <a:r>
              <a:rPr lang="en-GB" dirty="0" err="1"/>
              <a:t>dočasnej</a:t>
            </a:r>
            <a:r>
              <a:rPr lang="en-GB" dirty="0"/>
              <a:t> </a:t>
            </a:r>
            <a:r>
              <a:rPr lang="en-GB" dirty="0" err="1"/>
              <a:t>moci</a:t>
            </a:r>
            <a:r>
              <a:rPr lang="en-GB" dirty="0"/>
              <a:t> – </a:t>
            </a:r>
            <a:r>
              <a:rPr lang="en-GB" dirty="0" err="1"/>
              <a:t>robotníci</a:t>
            </a:r>
            <a:r>
              <a:rPr lang="en-GB" dirty="0"/>
              <a:t> v </a:t>
            </a:r>
            <a:r>
              <a:rPr lang="en-GB" dirty="0" err="1"/>
              <a:t>kapitalizme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stávajú</a:t>
            </a:r>
            <a:r>
              <a:rPr lang="en-GB" dirty="0"/>
              <a:t> </a:t>
            </a:r>
            <a:r>
              <a:rPr lang="en-GB" dirty="0" err="1"/>
              <a:t>odcudzení</a:t>
            </a:r>
            <a:r>
              <a:rPr lang="en-GB" dirty="0"/>
              <a:t> od </a:t>
            </a:r>
            <a:r>
              <a:rPr lang="en-GB" dirty="0" err="1"/>
              <a:t>komodít</a:t>
            </a:r>
            <a:r>
              <a:rPr lang="en-GB" dirty="0"/>
              <a:t>, </a:t>
            </a:r>
            <a:r>
              <a:rPr lang="en-GB" dirty="0" err="1"/>
              <a:t>ktoré</a:t>
            </a:r>
            <a:r>
              <a:rPr lang="en-GB" dirty="0"/>
              <a:t> </a:t>
            </a:r>
            <a:r>
              <a:rPr lang="en-GB" dirty="0" err="1"/>
              <a:t>produkujú</a:t>
            </a:r>
            <a:r>
              <a:rPr lang="en-GB" dirty="0"/>
              <a:t>. </a:t>
            </a:r>
            <a:endParaRPr lang="sk-SK" dirty="0"/>
          </a:p>
          <a:p>
            <a:r>
              <a:rPr lang="sk-SK" dirty="0"/>
              <a:t>Cieľ antropológie: kritizovať záp.= kapitalistickú kultúru. Ľudia, ktorí žijú na periférii kapitalizmu, ho kritizujú v rámci svojich kultúrnych </a:t>
            </a:r>
            <a:r>
              <a:rPr lang="sk-SK" dirty="0" err="1"/>
              <a:t>idiomov</a:t>
            </a:r>
            <a:r>
              <a:rPr lang="sk-SK" dirty="0"/>
              <a:t> – máme ich skúmať, aby sme mohli pochopiť/kritizovať vlastnú kultúru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913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err="1" smtClean="0"/>
              <a:t>Aihwa</a:t>
            </a:r>
            <a:r>
              <a:rPr lang="sk-SK" b="1" dirty="0" smtClean="0"/>
              <a:t> </a:t>
            </a:r>
            <a:r>
              <a:rPr lang="sk-SK" b="1" dirty="0" err="1" smtClean="0"/>
              <a:t>Ong</a:t>
            </a:r>
            <a:r>
              <a:rPr lang="sk-SK" b="1" dirty="0" smtClean="0"/>
              <a:t>.</a:t>
            </a:r>
            <a:r>
              <a:rPr lang="en-GB" b="1" dirty="0" smtClean="0"/>
              <a:t>1987</a:t>
            </a:r>
            <a:r>
              <a:rPr lang="sk-SK" b="1" dirty="0" smtClean="0"/>
              <a:t>.</a:t>
            </a:r>
            <a:r>
              <a:rPr lang="en-GB" b="1" dirty="0"/>
              <a:t> Spirits of resistance and Capitalist discipline Factory Women in </a:t>
            </a:r>
            <a:r>
              <a:rPr lang="en-GB" b="1" dirty="0" err="1" smtClean="0"/>
              <a:t>Malaysa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Ako je industriálna práca vnímaná v rámci miestnej kozmológie</a:t>
            </a:r>
          </a:p>
          <a:p>
            <a:r>
              <a:rPr lang="sk-SK" dirty="0" smtClean="0"/>
              <a:t>Prečo sú malajské ženy vo fabrike často posadnuté duchom?</a:t>
            </a:r>
          </a:p>
          <a:p>
            <a:r>
              <a:rPr lang="sk-SK" dirty="0" smtClean="0"/>
              <a:t>História, etnografia, kvantitatívna analýza</a:t>
            </a:r>
          </a:p>
          <a:p>
            <a:r>
              <a:rPr lang="sk-SK" dirty="0" smtClean="0"/>
              <a:t>Prechod od roľníctva, rýchla industrializácia a proletarizácia</a:t>
            </a:r>
            <a:endParaRPr lang="en-US" dirty="0" smtClean="0"/>
          </a:p>
          <a:p>
            <a:r>
              <a:rPr lang="en-GB" dirty="0" err="1"/>
              <a:t>Kultúrne</a:t>
            </a:r>
            <a:r>
              <a:rPr lang="en-GB" dirty="0"/>
              <a:t> </a:t>
            </a:r>
            <a:r>
              <a:rPr lang="en-GB" dirty="0" err="1"/>
              <a:t>hodnoty</a:t>
            </a:r>
            <a:r>
              <a:rPr lang="en-GB" dirty="0"/>
              <a:t> a </a:t>
            </a:r>
            <a:r>
              <a:rPr lang="en-GB" dirty="0" err="1"/>
              <a:t>praktiky</a:t>
            </a:r>
            <a:r>
              <a:rPr lang="en-GB" dirty="0"/>
              <a:t> – </a:t>
            </a:r>
            <a:r>
              <a:rPr lang="en-GB" dirty="0" err="1"/>
              <a:t>islámske</a:t>
            </a:r>
            <a:r>
              <a:rPr lang="en-GB" dirty="0"/>
              <a:t> </a:t>
            </a:r>
            <a:r>
              <a:rPr lang="en-GB" dirty="0" err="1"/>
              <a:t>malajské</a:t>
            </a:r>
            <a:r>
              <a:rPr lang="en-GB" dirty="0"/>
              <a:t> </a:t>
            </a:r>
            <a:r>
              <a:rPr lang="en-GB" dirty="0" err="1"/>
              <a:t>aj</a:t>
            </a:r>
            <a:r>
              <a:rPr lang="en-GB" dirty="0"/>
              <a:t> </a:t>
            </a:r>
            <a:r>
              <a:rPr lang="en-GB" dirty="0" err="1"/>
              <a:t>cudzie</a:t>
            </a:r>
            <a:r>
              <a:rPr lang="en-GB" dirty="0"/>
              <a:t> </a:t>
            </a:r>
            <a:r>
              <a:rPr lang="en-GB" dirty="0" err="1"/>
              <a:t>sú</a:t>
            </a:r>
            <a:r>
              <a:rPr lang="en-GB" dirty="0"/>
              <a:t> </a:t>
            </a:r>
            <a:r>
              <a:rPr lang="en-GB" dirty="0" err="1"/>
              <a:t>rekonštituované</a:t>
            </a:r>
            <a:r>
              <a:rPr lang="en-GB" dirty="0"/>
              <a:t> v </a:t>
            </a:r>
            <a:r>
              <a:rPr lang="en-GB" dirty="0" err="1"/>
              <a:t>industriálnej</a:t>
            </a:r>
            <a:r>
              <a:rPr lang="en-GB" dirty="0"/>
              <a:t> </a:t>
            </a:r>
            <a:r>
              <a:rPr lang="en-GB" dirty="0" err="1"/>
              <a:t>hierarchii</a:t>
            </a:r>
            <a:r>
              <a:rPr lang="en-GB" dirty="0"/>
              <a:t>. </a:t>
            </a:r>
            <a:endParaRPr lang="cs-CZ" dirty="0"/>
          </a:p>
          <a:p>
            <a:r>
              <a:rPr lang="cs-CZ" dirty="0" err="1"/>
              <a:t>Posadnutie</a:t>
            </a:r>
            <a:r>
              <a:rPr lang="cs-CZ" dirty="0"/>
              <a:t> </a:t>
            </a:r>
            <a:r>
              <a:rPr lang="cs-CZ" dirty="0" err="1"/>
              <a:t>duchom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reakcia</a:t>
            </a:r>
            <a:r>
              <a:rPr lang="cs-CZ" dirty="0"/>
              <a:t> a </a:t>
            </a:r>
            <a:r>
              <a:rPr lang="cs-CZ" dirty="0" err="1"/>
              <a:t>rezistencia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8016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David </a:t>
            </a:r>
            <a:r>
              <a:rPr lang="sk-SK" b="1" dirty="0" err="1" smtClean="0"/>
              <a:t>Parkin</a:t>
            </a:r>
            <a:r>
              <a:rPr lang="sk-SK" b="1" dirty="0" smtClean="0"/>
              <a:t>. 1972. </a:t>
            </a:r>
            <a:r>
              <a:rPr lang="sk-SK" b="1" dirty="0" err="1"/>
              <a:t>Palms</a:t>
            </a:r>
            <a:r>
              <a:rPr lang="sk-SK" b="1" dirty="0"/>
              <a:t> </a:t>
            </a:r>
            <a:r>
              <a:rPr lang="sk-SK" b="1" dirty="0" err="1"/>
              <a:t>Wine</a:t>
            </a:r>
            <a:r>
              <a:rPr lang="sk-SK" b="1" dirty="0"/>
              <a:t> and </a:t>
            </a:r>
            <a:r>
              <a:rPr lang="sk-SK" b="1" dirty="0" err="1"/>
              <a:t>Witnesses</a:t>
            </a:r>
            <a:r>
              <a:rPr lang="sk-SK" b="1" dirty="0"/>
              <a:t>. 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err="1"/>
              <a:t>Giriama</a:t>
            </a:r>
            <a:r>
              <a:rPr lang="sk-SK" dirty="0"/>
              <a:t> - Východné pobrežie v </a:t>
            </a:r>
            <a:r>
              <a:rPr lang="sk-SK" dirty="0" smtClean="0"/>
              <a:t>Keni, vývoz </a:t>
            </a:r>
            <a:r>
              <a:rPr lang="sk-SK" dirty="0"/>
              <a:t>kokosu a kokosového oleja. </a:t>
            </a:r>
            <a:endParaRPr lang="sk-SK" dirty="0" smtClean="0"/>
          </a:p>
          <a:p>
            <a:r>
              <a:rPr lang="sk-SK" dirty="0"/>
              <a:t>Marxov dôraz na výmenu peňazí za pôdu a prácu</a:t>
            </a:r>
            <a:r>
              <a:rPr lang="sk-SK" dirty="0" smtClean="0"/>
              <a:t>.</a:t>
            </a:r>
          </a:p>
          <a:p>
            <a:r>
              <a:rPr lang="sk-SK" dirty="0" smtClean="0"/>
              <a:t>Podnikanie </a:t>
            </a:r>
            <a:r>
              <a:rPr lang="sk-SK" dirty="0"/>
              <a:t>s kokosom vyžadovalo vlastníctvo stromov a kontrolu nad prácou. Na začiatku podnikatelia s podporou starejších ako svedkov získali pôdu. Tradičné zdroje autority museli podporiť počiatočnú akumuláciu kapitálu. </a:t>
            </a:r>
            <a:endParaRPr lang="sk-SK" dirty="0" smtClean="0"/>
          </a:p>
          <a:p>
            <a:r>
              <a:rPr lang="sk-SK" dirty="0"/>
              <a:t>Práca problematická, pretože príbuzenské vzťahy nezahŕňali odovzdávanie profitu vlastníkovi a komunita očakávala, že sa zisky minú na verejnú slávnosť s pitím palmového vína. </a:t>
            </a:r>
          </a:p>
          <a:p>
            <a:r>
              <a:rPr lang="sk-SK" dirty="0"/>
              <a:t>Aj </a:t>
            </a:r>
            <a:r>
              <a:rPr lang="sk-SK" dirty="0" err="1"/>
              <a:t>Weberiánsky</a:t>
            </a:r>
            <a:r>
              <a:rPr lang="sk-SK" dirty="0"/>
              <a:t> element: niektorí podnikatelia sa vymanili z tradičných inštitúcií tým, že prijali nové náboženstvo, často potom, ako sa poradili s veštcom o snoch, ktoré ich povolávali k </a:t>
            </a:r>
            <a:r>
              <a:rPr lang="sk-SK" dirty="0" err="1"/>
              <a:t>Islámu</a:t>
            </a:r>
            <a:r>
              <a:rPr lang="sk-SK" dirty="0"/>
              <a:t> – ktorý zakazoval pitie na pohreboch a svadbách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17265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80. roky – odklon od </a:t>
            </a:r>
            <a:r>
              <a:rPr lang="cs-CZ" dirty="0" err="1" smtClean="0"/>
              <a:t>štúdia</a:t>
            </a:r>
            <a:r>
              <a:rPr lang="cs-CZ" dirty="0" smtClean="0"/>
              <a:t> </a:t>
            </a:r>
            <a:r>
              <a:rPr lang="cs-CZ" dirty="0" err="1" smtClean="0"/>
              <a:t>neindustriáln</a:t>
            </a:r>
            <a:r>
              <a:rPr lang="sk-SK" dirty="0" err="1" smtClean="0"/>
              <a:t>ych</a:t>
            </a:r>
            <a:r>
              <a:rPr lang="sk-SK" dirty="0" smtClean="0"/>
              <a:t> spoločností </a:t>
            </a:r>
          </a:p>
          <a:p>
            <a:r>
              <a:rPr lang="cs-CZ" dirty="0" err="1"/>
              <a:t>Koniec</a:t>
            </a:r>
            <a:r>
              <a:rPr lang="cs-CZ" dirty="0"/>
              <a:t> </a:t>
            </a:r>
            <a:r>
              <a:rPr lang="cs-CZ" dirty="0" err="1"/>
              <a:t>Studenej</a:t>
            </a:r>
            <a:r>
              <a:rPr lang="cs-CZ" dirty="0"/>
              <a:t> Vojny, Čína a India </a:t>
            </a:r>
            <a:r>
              <a:rPr lang="cs-CZ" dirty="0" err="1"/>
              <a:t>ako</a:t>
            </a:r>
            <a:r>
              <a:rPr lang="cs-CZ" dirty="0"/>
              <a:t> kapitalistické </a:t>
            </a:r>
            <a:r>
              <a:rPr lang="cs-CZ" dirty="0" err="1"/>
              <a:t>veľmoci</a:t>
            </a:r>
            <a:r>
              <a:rPr lang="cs-CZ" dirty="0"/>
              <a:t>, </a:t>
            </a:r>
            <a:r>
              <a:rPr lang="cs-CZ" dirty="0" err="1"/>
              <a:t>digitálna</a:t>
            </a:r>
            <a:r>
              <a:rPr lang="cs-CZ" dirty="0"/>
              <a:t> </a:t>
            </a:r>
            <a:r>
              <a:rPr lang="cs-CZ" dirty="0" err="1"/>
              <a:t>revolúcia</a:t>
            </a:r>
            <a:r>
              <a:rPr lang="cs-CZ" dirty="0"/>
              <a:t> </a:t>
            </a:r>
          </a:p>
          <a:p>
            <a:r>
              <a:rPr lang="sk-SK" dirty="0" smtClean="0"/>
              <a:t>Ako </a:t>
            </a:r>
            <a:r>
              <a:rPr lang="sk-SK" dirty="0"/>
              <a:t>kapitalizmus vznikol (rola neeurópskych krajín)</a:t>
            </a:r>
          </a:p>
          <a:p>
            <a:r>
              <a:rPr lang="sk-SK" dirty="0"/>
              <a:t>Ako sa kapitalizmus rozšíril do neeurópskych krajín</a:t>
            </a:r>
            <a:r>
              <a:rPr lang="en-US" dirty="0"/>
              <a:t>;</a:t>
            </a:r>
            <a:r>
              <a:rPr lang="sk-SK" dirty="0"/>
              <a:t> dopad kapitalizmu na miestne kultúry</a:t>
            </a:r>
          </a:p>
          <a:p>
            <a:r>
              <a:rPr lang="sk-SK" dirty="0"/>
              <a:t>Fungovanie kapitalizmu</a:t>
            </a:r>
            <a:r>
              <a:rPr lang="en-US" dirty="0"/>
              <a:t>;</a:t>
            </a:r>
            <a:r>
              <a:rPr lang="sk-SK" dirty="0"/>
              <a:t> kultúry kapitalizmu</a:t>
            </a:r>
            <a:r>
              <a:rPr lang="en-US" dirty="0"/>
              <a:t>; </a:t>
            </a:r>
            <a:r>
              <a:rPr lang="cs-CZ" dirty="0" err="1"/>
              <a:t>rezistencia</a:t>
            </a:r>
            <a:r>
              <a:rPr lang="sk-SK" dirty="0"/>
              <a:t> </a:t>
            </a:r>
            <a:endParaRPr lang="sk-SK" dirty="0" smtClean="0"/>
          </a:p>
          <a:p>
            <a:r>
              <a:rPr lang="sk-SK" dirty="0" smtClean="0"/>
              <a:t>Výskum </a:t>
            </a:r>
            <a:r>
              <a:rPr lang="sk-SK" dirty="0"/>
              <a:t>záp. spoločnosti, globalizácie, „</a:t>
            </a:r>
            <a:r>
              <a:rPr lang="sk-SK" dirty="0" err="1"/>
              <a:t>afterology</a:t>
            </a:r>
            <a:r>
              <a:rPr lang="sk-SK" dirty="0"/>
              <a:t>“ – ako neštudovať „rozvoj“ (</a:t>
            </a:r>
            <a:r>
              <a:rPr lang="sk-SK" dirty="0" err="1"/>
              <a:t>development</a:t>
            </a:r>
            <a:r>
              <a:rPr lang="sk-SK" dirty="0"/>
              <a:t>) – post-kolonializmus, post- modernizmus</a:t>
            </a:r>
          </a:p>
          <a:p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71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Čo je kapitalizmus?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Skupinová práca: </a:t>
            </a:r>
          </a:p>
          <a:p>
            <a:r>
              <a:rPr lang="sk-SK" dirty="0" smtClean="0"/>
              <a:t>Popíšte kapitalizmus ako politicko-ekonomický systém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07179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err="1" smtClean="0"/>
              <a:t>Hart</a:t>
            </a:r>
            <a:r>
              <a:rPr lang="sk-SK" b="1" dirty="0" smtClean="0"/>
              <a:t> and </a:t>
            </a:r>
            <a:r>
              <a:rPr lang="sk-SK" b="1" dirty="0" err="1" smtClean="0"/>
              <a:t>Hann</a:t>
            </a:r>
            <a:r>
              <a:rPr lang="sk-SK" b="1" dirty="0" smtClean="0"/>
              <a:t>: </a:t>
            </a:r>
            <a:r>
              <a:rPr lang="sk-SK" dirty="0" smtClean="0"/>
              <a:t>„</a:t>
            </a:r>
            <a:r>
              <a:rPr lang="sk-SK" dirty="0" err="1" smtClean="0"/>
              <a:t>We</a:t>
            </a:r>
            <a:r>
              <a:rPr lang="sk-SK" dirty="0" smtClean="0"/>
              <a:t> </a:t>
            </a:r>
            <a:r>
              <a:rPr lang="sk-SK" dirty="0" err="1" smtClean="0"/>
              <a:t>take</a:t>
            </a:r>
            <a:r>
              <a:rPr lang="sk-SK" dirty="0" smtClean="0"/>
              <a:t> </a:t>
            </a:r>
            <a:r>
              <a:rPr lang="sk-SK" dirty="0" err="1" smtClean="0"/>
              <a:t>capitalism</a:t>
            </a:r>
            <a:r>
              <a:rPr lang="sk-SK" dirty="0" smtClean="0"/>
              <a:t> to </a:t>
            </a:r>
            <a:r>
              <a:rPr lang="sk-SK" dirty="0" err="1" smtClean="0"/>
              <a:t>be</a:t>
            </a:r>
            <a:r>
              <a:rPr lang="sk-SK" dirty="0" smtClean="0"/>
              <a:t> </a:t>
            </a:r>
            <a:r>
              <a:rPr lang="sk-SK" dirty="0" err="1" smtClean="0"/>
              <a:t>that</a:t>
            </a:r>
            <a:r>
              <a:rPr lang="sk-SK" dirty="0" smtClean="0"/>
              <a:t> </a:t>
            </a:r>
            <a:r>
              <a:rPr lang="sk-SK" dirty="0" err="1" smtClean="0"/>
              <a:t>form</a:t>
            </a:r>
            <a:r>
              <a:rPr lang="sk-SK" dirty="0" smtClean="0"/>
              <a:t> of </a:t>
            </a:r>
            <a:r>
              <a:rPr lang="sk-SK" dirty="0" err="1" smtClean="0"/>
              <a:t>market</a:t>
            </a:r>
            <a:r>
              <a:rPr lang="sk-SK" dirty="0" smtClean="0"/>
              <a:t> </a:t>
            </a:r>
            <a:r>
              <a:rPr lang="sk-SK" dirty="0" err="1" smtClean="0"/>
              <a:t>economy</a:t>
            </a:r>
            <a:r>
              <a:rPr lang="sk-SK" dirty="0" smtClean="0"/>
              <a:t> in </a:t>
            </a:r>
            <a:r>
              <a:rPr lang="sk-SK" dirty="0" err="1" smtClean="0"/>
              <a:t>which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owners</a:t>
            </a:r>
            <a:r>
              <a:rPr lang="sk-SK" dirty="0" smtClean="0"/>
              <a:t> of </a:t>
            </a:r>
            <a:r>
              <a:rPr lang="sk-SK" dirty="0" err="1" smtClean="0"/>
              <a:t>large</a:t>
            </a:r>
            <a:r>
              <a:rPr lang="sk-SK" dirty="0" smtClean="0"/>
              <a:t> </a:t>
            </a:r>
            <a:r>
              <a:rPr lang="sk-SK" dirty="0" err="1" smtClean="0"/>
              <a:t>amounts</a:t>
            </a:r>
            <a:r>
              <a:rPr lang="sk-SK" dirty="0" smtClean="0"/>
              <a:t> of </a:t>
            </a:r>
            <a:r>
              <a:rPr lang="sk-SK" dirty="0" err="1" smtClean="0"/>
              <a:t>money</a:t>
            </a:r>
            <a:r>
              <a:rPr lang="sk-SK" dirty="0" smtClean="0"/>
              <a:t> </a:t>
            </a:r>
            <a:r>
              <a:rPr lang="sk-SK" dirty="0" err="1" smtClean="0"/>
              <a:t>direct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most </a:t>
            </a:r>
            <a:r>
              <a:rPr lang="sk-SK" dirty="0" err="1" smtClean="0"/>
              <a:t>significant</a:t>
            </a:r>
            <a:r>
              <a:rPr lang="sk-SK" dirty="0" smtClean="0"/>
              <a:t> </a:t>
            </a:r>
            <a:r>
              <a:rPr lang="sk-SK" dirty="0" err="1" smtClean="0"/>
              <a:t>sectors</a:t>
            </a:r>
            <a:r>
              <a:rPr lang="sk-SK" dirty="0" smtClean="0"/>
              <a:t> of </a:t>
            </a:r>
            <a:r>
              <a:rPr lang="sk-SK" dirty="0" err="1" smtClean="0"/>
              <a:t>production</a:t>
            </a:r>
            <a:r>
              <a:rPr lang="sk-SK" dirty="0" smtClean="0"/>
              <a:t> </a:t>
            </a:r>
            <a:r>
              <a:rPr lang="sk-SK" dirty="0" err="1" smtClean="0"/>
              <a:t>with</a:t>
            </a:r>
            <a:r>
              <a:rPr lang="sk-SK" dirty="0" smtClean="0"/>
              <a:t> a </a:t>
            </a:r>
            <a:r>
              <a:rPr lang="sk-SK" dirty="0" err="1" smtClean="0"/>
              <a:t>view</a:t>
            </a:r>
            <a:r>
              <a:rPr lang="sk-SK" dirty="0" smtClean="0"/>
              <a:t> to </a:t>
            </a:r>
            <a:r>
              <a:rPr lang="sk-SK" dirty="0" err="1" smtClean="0"/>
              <a:t>increasing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money</a:t>
            </a:r>
            <a:r>
              <a:rPr lang="sk-SK" dirty="0" smtClean="0"/>
              <a:t> </a:t>
            </a:r>
            <a:r>
              <a:rPr lang="sk-SK" dirty="0" err="1" smtClean="0"/>
              <a:t>they</a:t>
            </a:r>
            <a:r>
              <a:rPr lang="sk-SK" dirty="0" smtClean="0"/>
              <a:t> </a:t>
            </a:r>
            <a:r>
              <a:rPr lang="sk-SK" dirty="0" err="1" smtClean="0"/>
              <a:t>already</a:t>
            </a:r>
            <a:r>
              <a:rPr lang="sk-SK" dirty="0" smtClean="0"/>
              <a:t> </a:t>
            </a:r>
            <a:r>
              <a:rPr lang="sk-SK" dirty="0" err="1" smtClean="0"/>
              <a:t>have</a:t>
            </a:r>
            <a:r>
              <a:rPr lang="sk-SK" dirty="0" smtClean="0"/>
              <a:t>“ (</a:t>
            </a:r>
            <a:r>
              <a:rPr lang="sk-SK" dirty="0" err="1" smtClean="0"/>
              <a:t>Economic</a:t>
            </a:r>
            <a:r>
              <a:rPr lang="sk-SK" dirty="0" smtClean="0"/>
              <a:t> </a:t>
            </a:r>
            <a:r>
              <a:rPr lang="sk-SK" dirty="0" err="1" smtClean="0"/>
              <a:t>Anthropology</a:t>
            </a:r>
            <a:r>
              <a:rPr lang="sk-SK" dirty="0" smtClean="0"/>
              <a:t> 2011: 145) - </a:t>
            </a:r>
            <a:r>
              <a:rPr lang="cs-CZ" dirty="0" smtClean="0"/>
              <a:t>Ekonomický systém, v </a:t>
            </a:r>
            <a:r>
              <a:rPr lang="cs-CZ" dirty="0" err="1" smtClean="0"/>
              <a:t>ktorom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peniaze</a:t>
            </a:r>
            <a:r>
              <a:rPr lang="cs-CZ" dirty="0" smtClean="0"/>
              <a:t> </a:t>
            </a:r>
            <a:r>
              <a:rPr lang="cs-CZ" dirty="0" err="1" smtClean="0"/>
              <a:t>vyrábajú</a:t>
            </a:r>
            <a:r>
              <a:rPr lang="cs-CZ" dirty="0" smtClean="0"/>
              <a:t> </a:t>
            </a:r>
            <a:r>
              <a:rPr lang="cs-CZ" dirty="0" err="1" smtClean="0"/>
              <a:t>pomocou</a:t>
            </a:r>
            <a:r>
              <a:rPr lang="cs-CZ" dirty="0" smtClean="0"/>
              <a:t> </a:t>
            </a:r>
            <a:r>
              <a:rPr lang="cs-CZ" dirty="0" err="1" smtClean="0"/>
              <a:t>peňazí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Marx: </a:t>
            </a:r>
            <a:r>
              <a:rPr lang="sk-SK" dirty="0"/>
              <a:t>Kapitalizmus je spoločnosť, ktorej systém produkcie je založený na </a:t>
            </a:r>
            <a:r>
              <a:rPr lang="sk-SK" dirty="0" smtClean="0"/>
              <a:t>výmene (komodít).</a:t>
            </a:r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7683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Vývoj kapitalizmu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k-SK" b="1" dirty="0" err="1" smtClean="0"/>
              <a:t>Karl</a:t>
            </a:r>
            <a:r>
              <a:rPr lang="sk-SK" b="1" dirty="0" smtClean="0"/>
              <a:t> Marx. Kapitál.1867. </a:t>
            </a:r>
          </a:p>
          <a:p>
            <a:r>
              <a:rPr lang="sk-SK" dirty="0" smtClean="0"/>
              <a:t>Situácia, kde </a:t>
            </a:r>
            <a:r>
              <a:rPr lang="sk-SK" dirty="0"/>
              <a:t>sú pracujúci zbavení vlastníctva a kontroly nad prostriedkami produkcie a musia pracovať za plácu, aby prežili.</a:t>
            </a:r>
            <a:endParaRPr lang="cs-CZ" dirty="0"/>
          </a:p>
          <a:p>
            <a:pPr lvl="0"/>
            <a:r>
              <a:rPr lang="sk-SK" dirty="0"/>
              <a:t>akumulácia prostriedkov produkcie v rukách menšiny, ktorá si najíma ako pracovnú silu nemajetnú väčšinu. </a:t>
            </a:r>
            <a:endParaRPr lang="en-US" dirty="0" smtClean="0"/>
          </a:p>
          <a:p>
            <a:r>
              <a:rPr lang="sk-SK" dirty="0"/>
              <a:t>Kapitalizmus je spoločnosť, ktorej systém produkcie je založený na výmene</a:t>
            </a:r>
          </a:p>
          <a:p>
            <a:r>
              <a:rPr lang="sk-SK" dirty="0"/>
              <a:t>Komodita – objekt, ktorý je vyprodukovaný na výmenu, má úžitkovú aj výmennú hodnotu – „stelesnenie vykorisťovanej ľudskej práce“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302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/>
              <a:t>Max Weber. Protestantská etika a duch kapitalizmu. 1904-5.</a:t>
            </a:r>
          </a:p>
          <a:p>
            <a:r>
              <a:rPr lang="sk-SK" dirty="0" smtClean="0"/>
              <a:t>muselo </a:t>
            </a:r>
            <a:r>
              <a:rPr lang="sk-SK" dirty="0"/>
              <a:t>dôjsť k masívnej kultúrnej revolúcii, aby sa dali ľudia presvedčiť na to, aby vložili svoje ekonomické životy do rúk kapitalistov, ktorých hlavná orientácia boli neisté zisky v budúcnosti</a:t>
            </a:r>
            <a:r>
              <a:rPr lang="sk-SK" dirty="0" smtClean="0"/>
              <a:t>.</a:t>
            </a:r>
            <a:endParaRPr lang="en-US" dirty="0" smtClean="0"/>
          </a:p>
          <a:p>
            <a:r>
              <a:rPr lang="sk-SK" dirty="0"/>
              <a:t>kapitalizmus a jeho vznik nemôžeme pochopiť len v ekonomických termínoch, ale aj politických a náboženských. </a:t>
            </a:r>
            <a:endParaRPr lang="cs-CZ" b="1" dirty="0"/>
          </a:p>
          <a:p>
            <a:r>
              <a:rPr lang="en-GB" dirty="0" err="1"/>
              <a:t>Afinita</a:t>
            </a:r>
            <a:r>
              <a:rPr lang="en-GB" dirty="0"/>
              <a:t> </a:t>
            </a:r>
            <a:r>
              <a:rPr lang="en-GB" dirty="0" err="1"/>
              <a:t>medzi</a:t>
            </a:r>
            <a:r>
              <a:rPr lang="en-GB" dirty="0"/>
              <a:t> </a:t>
            </a:r>
            <a:r>
              <a:rPr lang="en-GB" dirty="0" err="1"/>
              <a:t>protestantským</a:t>
            </a:r>
            <a:r>
              <a:rPr lang="en-GB" dirty="0"/>
              <a:t> </a:t>
            </a:r>
            <a:r>
              <a:rPr lang="en-GB" dirty="0" err="1"/>
              <a:t>náboženstvom</a:t>
            </a:r>
            <a:r>
              <a:rPr lang="en-GB" dirty="0"/>
              <a:t> a </a:t>
            </a:r>
            <a:r>
              <a:rPr lang="en-GB" dirty="0" err="1"/>
              <a:t>racionálnym</a:t>
            </a:r>
            <a:r>
              <a:rPr lang="en-GB" dirty="0"/>
              <a:t> </a:t>
            </a:r>
            <a:r>
              <a:rPr lang="en-GB" dirty="0" err="1"/>
              <a:t>podnikaním</a:t>
            </a: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34791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Marx </a:t>
            </a:r>
            <a:r>
              <a:rPr lang="sk-SK" dirty="0"/>
              <a:t>nám pomohol ukotviť kapitalizmus a akumuláciu kapitálu v technológii a systéme využívajúcom nájomnú prácu. </a:t>
            </a:r>
            <a:endParaRPr lang="sk-SK" dirty="0" smtClean="0"/>
          </a:p>
          <a:p>
            <a:r>
              <a:rPr lang="sk-SK" b="1" dirty="0" smtClean="0"/>
              <a:t>Weberov </a:t>
            </a:r>
            <a:r>
              <a:rPr lang="sk-SK" dirty="0"/>
              <a:t>dôraz na racionalitu a náboženstvo nám pomáha vidieť rozvoj systému peňazí a trhu ako </a:t>
            </a:r>
            <a:r>
              <a:rPr lang="sk-SK" dirty="0" smtClean="0"/>
              <a:t>hlbokú </a:t>
            </a:r>
            <a:r>
              <a:rPr lang="sk-SK" dirty="0"/>
              <a:t>kultúrnu revolúciu.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392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Eric</a:t>
            </a:r>
            <a:r>
              <a:rPr lang="sk-SK" b="1" dirty="0"/>
              <a:t> Wolf</a:t>
            </a:r>
            <a:br>
              <a:rPr lang="sk-SK" b="1" dirty="0"/>
            </a:b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k-SK" sz="3200" b="1" dirty="0" smtClean="0"/>
          </a:p>
          <a:p>
            <a:pPr marL="0" indent="0">
              <a:buNone/>
            </a:pPr>
            <a:r>
              <a:rPr lang="sk-SK" sz="3200" dirty="0" smtClean="0"/>
              <a:t>Porto </a:t>
            </a:r>
            <a:r>
              <a:rPr lang="sk-SK" sz="3200" dirty="0" err="1" smtClean="0"/>
              <a:t>Rico</a:t>
            </a:r>
            <a:r>
              <a:rPr lang="sk-SK" sz="3200" dirty="0" smtClean="0"/>
              <a:t>, Mexiko – roľníci </a:t>
            </a:r>
            <a:endParaRPr lang="sk-SK" sz="3200" dirty="0"/>
          </a:p>
          <a:p>
            <a:pPr marL="0" indent="0">
              <a:buNone/>
            </a:pPr>
            <a:r>
              <a:rPr lang="sk-SK" sz="3200" b="1" i="1" dirty="0" err="1" smtClean="0"/>
              <a:t>Europe</a:t>
            </a:r>
            <a:r>
              <a:rPr lang="sk-SK" sz="3200" b="1" i="1" dirty="0" smtClean="0"/>
              <a:t> and </a:t>
            </a:r>
            <a:r>
              <a:rPr lang="sk-SK" sz="3200" b="1" i="1" dirty="0" err="1"/>
              <a:t>the</a:t>
            </a:r>
            <a:r>
              <a:rPr lang="sk-SK" sz="3200" b="1" i="1" dirty="0"/>
              <a:t> </a:t>
            </a:r>
            <a:r>
              <a:rPr lang="sk-SK" sz="3200" b="1" i="1" dirty="0" err="1"/>
              <a:t>People</a:t>
            </a:r>
            <a:r>
              <a:rPr lang="sk-SK" sz="3200" b="1" i="1" dirty="0"/>
              <a:t> </a:t>
            </a:r>
            <a:r>
              <a:rPr lang="sk-SK" sz="3200" b="1" i="1" dirty="0" err="1" smtClean="0"/>
              <a:t>Without</a:t>
            </a:r>
            <a:r>
              <a:rPr lang="sk-SK" sz="3200" b="1" i="1" dirty="0" smtClean="0"/>
              <a:t> </a:t>
            </a:r>
            <a:r>
              <a:rPr lang="sk-SK" sz="3200" b="1" i="1" dirty="0" err="1" smtClean="0"/>
              <a:t>History</a:t>
            </a:r>
            <a:r>
              <a:rPr lang="sk-SK" sz="3200" b="1" i="1" dirty="0" smtClean="0"/>
              <a:t> </a:t>
            </a:r>
            <a:r>
              <a:rPr lang="sk-SK" sz="3200" i="1" dirty="0" smtClean="0"/>
              <a:t>(</a:t>
            </a:r>
            <a:r>
              <a:rPr lang="sk-SK" sz="3200" dirty="0" smtClean="0"/>
              <a:t>1982)</a:t>
            </a:r>
          </a:p>
          <a:p>
            <a:pPr marL="0" indent="0">
              <a:buNone/>
            </a:pPr>
            <a:r>
              <a:rPr lang="en-GB" sz="3200" dirty="0"/>
              <a:t>“The central assertion of this book is that the world of humankind constitutes a manifold, a totality of interconnected processes, and inquiries that disassemble this totality into bits and then fail to reassemble it falsify reality” (1982:3).</a:t>
            </a:r>
            <a:endParaRPr lang="cs-CZ" sz="3200" dirty="0"/>
          </a:p>
          <a:p>
            <a:pPr marL="0" indent="0">
              <a:buNone/>
            </a:pP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3344558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Sidney</a:t>
            </a:r>
            <a:r>
              <a:rPr lang="sk-SK" b="1" dirty="0" smtClean="0"/>
              <a:t> </a:t>
            </a:r>
            <a:r>
              <a:rPr lang="sk-SK" b="1" dirty="0" err="1" smtClean="0"/>
              <a:t>Mintz</a:t>
            </a:r>
            <a:r>
              <a:rPr lang="sk-SK" b="1" dirty="0" smtClean="0"/>
              <a:t>.</a:t>
            </a:r>
            <a:r>
              <a:rPr lang="sk-SK" b="1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3000" b="1" dirty="0"/>
              <a:t>1986. </a:t>
            </a:r>
            <a:r>
              <a:rPr lang="sk-SK" sz="3000" b="1" i="1" dirty="0" err="1"/>
              <a:t>Sweetness</a:t>
            </a:r>
            <a:r>
              <a:rPr lang="sk-SK" sz="3000" b="1" i="1" dirty="0"/>
              <a:t> and </a:t>
            </a:r>
            <a:r>
              <a:rPr lang="sk-SK" sz="3000" b="1" i="1" dirty="0" err="1"/>
              <a:t>Power</a:t>
            </a:r>
            <a:r>
              <a:rPr lang="sk-SK" sz="3000" b="1" i="1" dirty="0"/>
              <a:t>: </a:t>
            </a:r>
            <a:r>
              <a:rPr lang="sk-SK" sz="3000" b="1" i="1" dirty="0" err="1"/>
              <a:t>The</a:t>
            </a:r>
            <a:r>
              <a:rPr lang="sk-SK" sz="3000" b="1" i="1" dirty="0"/>
              <a:t> </a:t>
            </a:r>
            <a:r>
              <a:rPr lang="sk-SK" sz="3000" b="1" i="1" dirty="0" err="1"/>
              <a:t>Place</a:t>
            </a:r>
            <a:r>
              <a:rPr lang="sk-SK" sz="3000" b="1" i="1" dirty="0"/>
              <a:t> of </a:t>
            </a:r>
            <a:r>
              <a:rPr lang="sk-SK" sz="3000" b="1" i="1" dirty="0" err="1"/>
              <a:t>Sugar</a:t>
            </a:r>
            <a:r>
              <a:rPr lang="sk-SK" sz="3000" b="1" i="1" dirty="0"/>
              <a:t> in </a:t>
            </a:r>
            <a:r>
              <a:rPr lang="sk-SK" sz="3000" b="1" i="1" dirty="0" err="1"/>
              <a:t>Modern</a:t>
            </a:r>
            <a:r>
              <a:rPr lang="sk-SK" sz="3000" b="1" i="1" dirty="0"/>
              <a:t> </a:t>
            </a:r>
            <a:r>
              <a:rPr lang="sk-SK" sz="3000" b="1" i="1" dirty="0" err="1"/>
              <a:t>History</a:t>
            </a:r>
            <a:r>
              <a:rPr lang="sk-SK" sz="3000" dirty="0"/>
              <a:t> </a:t>
            </a:r>
            <a:endParaRPr lang="sk-SK" sz="3000" dirty="0" smtClean="0"/>
          </a:p>
          <a:p>
            <a:r>
              <a:rPr lang="sk-SK" sz="3000" b="1" dirty="0" err="1" smtClean="0"/>
              <a:t>Caribean</a:t>
            </a:r>
            <a:r>
              <a:rPr lang="sk-SK" sz="3000" b="1" dirty="0" smtClean="0"/>
              <a:t> </a:t>
            </a:r>
            <a:r>
              <a:rPr lang="sk-SK" sz="3000" b="1" dirty="0" err="1" smtClean="0"/>
              <a:t>Transformations</a:t>
            </a:r>
            <a:endParaRPr lang="sk-SK" sz="3000" b="1" dirty="0" smtClean="0"/>
          </a:p>
          <a:p>
            <a:r>
              <a:rPr lang="sk-SK" sz="3000" b="1" dirty="0" err="1"/>
              <a:t>Life</a:t>
            </a:r>
            <a:r>
              <a:rPr lang="sk-SK" sz="3000" b="1" dirty="0"/>
              <a:t> </a:t>
            </a:r>
            <a:r>
              <a:rPr lang="sk-SK" sz="3000" b="1" dirty="0" err="1"/>
              <a:t>history</a:t>
            </a:r>
            <a:r>
              <a:rPr lang="sk-SK" sz="3000" b="1" dirty="0"/>
              <a:t> of </a:t>
            </a:r>
            <a:r>
              <a:rPr lang="sk-SK" sz="3000" b="1" dirty="0" err="1"/>
              <a:t>Tasso</a:t>
            </a:r>
            <a:r>
              <a:rPr lang="sk-SK" sz="3000" b="1" dirty="0"/>
              <a:t> </a:t>
            </a:r>
            <a:r>
              <a:rPr lang="sk-SK" sz="3000" dirty="0"/>
              <a:t>(robotník na plantáži), história otroctva (sú otroci </a:t>
            </a:r>
            <a:r>
              <a:rPr lang="sk-SK" sz="3000" dirty="0" smtClean="0"/>
              <a:t>proletariát?)</a:t>
            </a:r>
            <a:endParaRPr lang="cs-CZ" sz="3000" dirty="0"/>
          </a:p>
          <a:p>
            <a:r>
              <a:rPr lang="sk-SK" sz="3000" dirty="0" smtClean="0"/>
              <a:t>Ovplyvnený </a:t>
            </a:r>
            <a:r>
              <a:rPr lang="sk-SK" sz="3000" dirty="0" err="1" smtClean="0"/>
              <a:t>Stewardom</a:t>
            </a:r>
            <a:r>
              <a:rPr lang="sk-SK" sz="3000" dirty="0" smtClean="0"/>
              <a:t>, </a:t>
            </a:r>
            <a:r>
              <a:rPr lang="sk-SK" sz="3000" dirty="0" err="1" smtClean="0"/>
              <a:t>Bennedictiovou</a:t>
            </a:r>
            <a:r>
              <a:rPr lang="sk-SK" sz="3000" dirty="0" smtClean="0"/>
              <a:t>, Wolfom</a:t>
            </a:r>
          </a:p>
          <a:p>
            <a:r>
              <a:rPr lang="sk-SK" sz="3000" dirty="0" smtClean="0"/>
              <a:t>Marxizmus a historický materializmus kombinovaný s </a:t>
            </a:r>
            <a:r>
              <a:rPr lang="sk-SK" sz="3000" dirty="0" err="1" smtClean="0"/>
              <a:t>am</a:t>
            </a:r>
            <a:r>
              <a:rPr lang="sk-SK" sz="3000" dirty="0" smtClean="0"/>
              <a:t>. </a:t>
            </a:r>
            <a:r>
              <a:rPr lang="sk-SK" sz="3000" dirty="0"/>
              <a:t>k</a:t>
            </a:r>
            <a:r>
              <a:rPr lang="sk-SK" sz="3000" dirty="0" smtClean="0"/>
              <a:t>ultúrno-antropologickým </a:t>
            </a:r>
            <a:r>
              <a:rPr lang="sk-SK" sz="3000" dirty="0" smtClean="0"/>
              <a:t>prístupom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152893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609</Words>
  <Application>Microsoft Office PowerPoint</Application>
  <PresentationFormat>Širokoúhlá obrazovka</PresentationFormat>
  <Paragraphs>67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Kapitalizmus</vt:lpstr>
      <vt:lpstr>Prezentace aplikace PowerPoint</vt:lpstr>
      <vt:lpstr>Čo je kapitalizmus?</vt:lpstr>
      <vt:lpstr>Prezentace aplikace PowerPoint</vt:lpstr>
      <vt:lpstr>Vývoj kapitalizmu</vt:lpstr>
      <vt:lpstr>Prezentace aplikace PowerPoint</vt:lpstr>
      <vt:lpstr>Prezentace aplikace PowerPoint</vt:lpstr>
      <vt:lpstr>Eric Wolf </vt:lpstr>
      <vt:lpstr>Sidney Mintz. </vt:lpstr>
      <vt:lpstr>Mintz. 1986. Sweetness and Power: The Place of Sugar in Modern History </vt:lpstr>
      <vt:lpstr>Mintz. 1986. Sweetness and Power: The Place of Sugar in Modern History </vt:lpstr>
      <vt:lpstr>Spotreba a vznik kapitalizmu</vt:lpstr>
      <vt:lpstr>Taussig, M. 1980. Devil and Commodity Fetishism in Americael Taussig. 1980. </vt:lpstr>
      <vt:lpstr>Aihwa Ong.1987. Spirits of resistance and Capitalist discipline Factory Women in Malaysa</vt:lpstr>
      <vt:lpstr>David Parkin. 1972. Palms Wine and Witnesses. 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Kapitalizmus</dc:title>
  <dc:creator>Zuzana Burikova</dc:creator>
  <cp:lastModifiedBy>Zuzana Burikova</cp:lastModifiedBy>
  <cp:revision>23</cp:revision>
  <dcterms:created xsi:type="dcterms:W3CDTF">2014-05-12T17:09:20Z</dcterms:created>
  <dcterms:modified xsi:type="dcterms:W3CDTF">2019-03-05T14:35:23Z</dcterms:modified>
</cp:coreProperties>
</file>