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4" r:id="rId3"/>
    <p:sldId id="259" r:id="rId4"/>
    <p:sldId id="276" r:id="rId5"/>
    <p:sldId id="277" r:id="rId6"/>
    <p:sldId id="265" r:id="rId7"/>
    <p:sldId id="274" r:id="rId8"/>
    <p:sldId id="266" r:id="rId9"/>
    <p:sldId id="267" r:id="rId10"/>
    <p:sldId id="268" r:id="rId11"/>
    <p:sldId id="269" r:id="rId12"/>
    <p:sldId id="275" r:id="rId13"/>
    <p:sldId id="270" r:id="rId14"/>
    <p:sldId id="271" r:id="rId15"/>
    <p:sldId id="273" r:id="rId16"/>
    <p:sldId id="272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607A4-03BE-42CE-A55B-243692DB8CD0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2CA70-F51E-4A55-8C89-47153C9180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0611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052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8962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67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257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680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666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77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174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158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488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672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F38C9-DD44-45B8-AABF-E5329A8B1573}" type="datetimeFigureOut">
              <a:rPr lang="sk-SK" smtClean="0"/>
              <a:t>14. 3. 2019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13647-AB30-4E70-8582-CA2763C9B6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462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i="1" u="sng" dirty="0" err="1"/>
              <a:t>Maussovo</a:t>
            </a:r>
            <a:r>
              <a:rPr lang="sk-SK" i="1" u="sng" dirty="0"/>
              <a:t> dedičstvo: o výmene a morálke ekonomických </a:t>
            </a:r>
            <a:r>
              <a:rPr lang="sk-SK" i="1" u="sng" dirty="0" smtClean="0"/>
              <a:t>procesov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SAN106, 4. týždeň, 14.3.2019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7046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Graeber</a:t>
            </a:r>
            <a:r>
              <a:rPr lang="sk-SK" b="1" dirty="0"/>
              <a:t> </a:t>
            </a:r>
            <a:r>
              <a:rPr lang="sk-SK" b="1" dirty="0" smtClean="0"/>
              <a:t>- výmena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Princíp založený na rovnováhe a vyrovnaní sa, niečo za niečo</a:t>
            </a:r>
          </a:p>
          <a:p>
            <a:r>
              <a:rPr lang="sk-SK" dirty="0" smtClean="0"/>
              <a:t>výmena umožňuje splatenie dlhu, so splatením dlhu sa končí vzťah</a:t>
            </a:r>
          </a:p>
          <a:p>
            <a:r>
              <a:rPr lang="sk-SK" dirty="0" smtClean="0"/>
              <a:t>Výmena darov, barter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481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Graeber</a:t>
            </a:r>
            <a:r>
              <a:rPr lang="sk-SK" b="1" dirty="0"/>
              <a:t> </a:t>
            </a:r>
            <a:r>
              <a:rPr lang="sk-SK" b="1" dirty="0" smtClean="0"/>
              <a:t>- hierarchia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Explicitná hierarchia, výmena nastáva medzi aktérmi, z ktorých je jeden sociálne nadradený</a:t>
            </a:r>
          </a:p>
          <a:p>
            <a:r>
              <a:rPr lang="sk-SK" dirty="0" smtClean="0"/>
              <a:t>Funguje na princípe precedensu, nie reciprocity, hoci vytvára zdanie reciprocity</a:t>
            </a:r>
          </a:p>
          <a:p>
            <a:r>
              <a:rPr lang="sk-SK" dirty="0" smtClean="0"/>
              <a:t>Aristokrat dáva ochranu, roľníci úrodu</a:t>
            </a:r>
            <a:r>
              <a:rPr lang="en-US" dirty="0" smtClean="0"/>
              <a:t>; </a:t>
            </a:r>
            <a:r>
              <a:rPr lang="en-US" dirty="0" err="1" smtClean="0"/>
              <a:t>boh</a:t>
            </a:r>
            <a:r>
              <a:rPr lang="sk-SK" dirty="0" err="1" smtClean="0"/>
              <a:t>áč</a:t>
            </a:r>
            <a:r>
              <a:rPr lang="sk-SK" dirty="0" smtClean="0"/>
              <a:t> dáva </a:t>
            </a:r>
            <a:r>
              <a:rPr lang="sk-SK" dirty="0" err="1" smtClean="0"/>
              <a:t>almužnú</a:t>
            </a:r>
            <a:r>
              <a:rPr lang="sk-SK" dirty="0" smtClean="0"/>
              <a:t>, žobrák sa zaňho pomodlí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03161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Graeber</a:t>
            </a:r>
            <a:r>
              <a:rPr lang="sk-SK" b="1" dirty="0" smtClean="0"/>
              <a:t> – ľudská ekonomika a komerčná ekonomika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Peniaze vytvorili nerovné vzťahy medzi kupujúcim a predávajúcim, dlžníkom a veriteľom</a:t>
            </a:r>
          </a:p>
          <a:p>
            <a:r>
              <a:rPr lang="sk-SK" dirty="0" smtClean="0"/>
              <a:t>Kritika ekonomiky ako sféry oddelenej od spoločnosti</a:t>
            </a:r>
          </a:p>
          <a:p>
            <a:r>
              <a:rPr lang="sk-SK" dirty="0"/>
              <a:t>Kontrastuje ľudské ekonomiky (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economy</a:t>
            </a:r>
            <a:r>
              <a:rPr lang="sk-SK" dirty="0"/>
              <a:t>) a komerčné ekonomiky (</a:t>
            </a:r>
            <a:r>
              <a:rPr lang="sk-SK" dirty="0" err="1"/>
              <a:t>commercial</a:t>
            </a:r>
            <a:r>
              <a:rPr lang="sk-SK" dirty="0"/>
              <a:t> </a:t>
            </a:r>
            <a:r>
              <a:rPr lang="sk-SK" dirty="0" err="1"/>
              <a:t>economy</a:t>
            </a:r>
            <a:r>
              <a:rPr lang="sk-SK" dirty="0"/>
              <a:t>) dominované peniazmi a </a:t>
            </a:r>
            <a:r>
              <a:rPr lang="sk-SK" dirty="0" smtClean="0"/>
              <a:t>trhmi</a:t>
            </a:r>
          </a:p>
          <a:p>
            <a:r>
              <a:rPr lang="sk-SK" dirty="0" smtClean="0"/>
              <a:t>Ľudské ekonomiky – štádium vo vývoji spoločnosti: </a:t>
            </a:r>
          </a:p>
          <a:p>
            <a:pPr marL="0" indent="0">
              <a:buNone/>
            </a:pPr>
            <a:r>
              <a:rPr lang="sk-SK" dirty="0"/>
              <a:t>“</a:t>
            </a:r>
            <a:r>
              <a:rPr lang="sk-SK" dirty="0" err="1" smtClean="0"/>
              <a:t>they</a:t>
            </a:r>
            <a:r>
              <a:rPr lang="sk-SK" dirty="0" smtClean="0"/>
              <a:t> are </a:t>
            </a:r>
            <a:r>
              <a:rPr lang="sk-SK" dirty="0" err="1"/>
              <a:t>economic</a:t>
            </a:r>
            <a:r>
              <a:rPr lang="sk-SK" dirty="0"/>
              <a:t> </a:t>
            </a:r>
            <a:r>
              <a:rPr lang="sk-SK" dirty="0" err="1"/>
              <a:t>systems</a:t>
            </a:r>
            <a:r>
              <a:rPr lang="sk-SK" dirty="0"/>
              <a:t> </a:t>
            </a:r>
            <a:r>
              <a:rPr lang="sk-SK" dirty="0" err="1"/>
              <a:t>primarily</a:t>
            </a:r>
            <a:r>
              <a:rPr lang="sk-SK" dirty="0"/>
              <a:t> </a:t>
            </a:r>
            <a:r>
              <a:rPr lang="sk-SK" dirty="0" err="1"/>
              <a:t>concerned</a:t>
            </a:r>
            <a:r>
              <a:rPr lang="sk-SK" dirty="0"/>
              <a:t> </a:t>
            </a:r>
            <a:r>
              <a:rPr lang="sk-SK" dirty="0" err="1"/>
              <a:t>not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accumulation</a:t>
            </a:r>
            <a:r>
              <a:rPr lang="sk-SK" dirty="0"/>
              <a:t> of </a:t>
            </a:r>
            <a:r>
              <a:rPr lang="sk-SK" dirty="0" err="1"/>
              <a:t>wealth</a:t>
            </a:r>
            <a:r>
              <a:rPr lang="sk-SK" dirty="0"/>
              <a:t>, </a:t>
            </a:r>
            <a:r>
              <a:rPr lang="sk-SK" dirty="0" err="1"/>
              <a:t>but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creation</a:t>
            </a:r>
            <a:r>
              <a:rPr lang="sk-SK" dirty="0"/>
              <a:t>, </a:t>
            </a:r>
            <a:r>
              <a:rPr lang="sk-SK" dirty="0" err="1"/>
              <a:t>destruction</a:t>
            </a:r>
            <a:r>
              <a:rPr lang="sk-SK" dirty="0"/>
              <a:t>, and </a:t>
            </a:r>
            <a:r>
              <a:rPr lang="sk-SK" dirty="0" err="1"/>
              <a:t>rearranging</a:t>
            </a:r>
            <a:r>
              <a:rPr lang="sk-SK" dirty="0"/>
              <a:t> of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beings</a:t>
            </a:r>
            <a:r>
              <a:rPr lang="sk-SK" dirty="0"/>
              <a:t>” (2011: 130).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2223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Maussovo</a:t>
            </a:r>
            <a:r>
              <a:rPr lang="cs-CZ" b="1" dirty="0" smtClean="0"/>
              <a:t> </a:t>
            </a:r>
            <a:r>
              <a:rPr lang="cs-CZ" b="1" dirty="0" err="1" smtClean="0"/>
              <a:t>dedičstvo</a:t>
            </a:r>
            <a:r>
              <a:rPr lang="cs-CZ" b="1" dirty="0" smtClean="0"/>
              <a:t>: Hart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err="1" smtClean="0"/>
              <a:t>Globálna</a:t>
            </a:r>
            <a:r>
              <a:rPr lang="cs-CZ" dirty="0" smtClean="0"/>
              <a:t> </a:t>
            </a:r>
            <a:r>
              <a:rPr lang="cs-CZ" dirty="0" err="1" smtClean="0"/>
              <a:t>finančná</a:t>
            </a:r>
            <a:r>
              <a:rPr lang="cs-CZ" dirty="0" smtClean="0"/>
              <a:t> </a:t>
            </a:r>
            <a:r>
              <a:rPr lang="cs-CZ" dirty="0" err="1" smtClean="0"/>
              <a:t>kríza</a:t>
            </a:r>
            <a:r>
              <a:rPr lang="cs-CZ" dirty="0" smtClean="0"/>
              <a:t> 2011-2012 </a:t>
            </a:r>
            <a:r>
              <a:rPr lang="cs-CZ" dirty="0" err="1" smtClean="0"/>
              <a:t>prináša</a:t>
            </a:r>
            <a:r>
              <a:rPr lang="cs-CZ" dirty="0" smtClean="0"/>
              <a:t> </a:t>
            </a:r>
            <a:r>
              <a:rPr lang="sk-SK" dirty="0" smtClean="0"/>
              <a:t>otázku, </a:t>
            </a:r>
            <a:r>
              <a:rPr lang="sk-SK" dirty="0"/>
              <a:t>či sú kapitalistické trhy najlepší spôsob, ako organizovať ekonomický </a:t>
            </a:r>
            <a:r>
              <a:rPr lang="sk-SK" dirty="0" smtClean="0"/>
              <a:t>život - </a:t>
            </a:r>
            <a:r>
              <a:rPr lang="sk-SK" dirty="0"/>
              <a:t>Ekonomika ako niečo, čo tvoria a pretvárajú sami ľudia, nie </a:t>
            </a:r>
            <a:r>
              <a:rPr lang="sk-SK" dirty="0" smtClean="0"/>
              <a:t>ako </a:t>
            </a:r>
            <a:r>
              <a:rPr lang="sk-SK" dirty="0" err="1" smtClean="0"/>
              <a:t>neoosobný</a:t>
            </a:r>
            <a:r>
              <a:rPr lang="sk-SK" dirty="0" smtClean="0"/>
              <a:t> stroj - </a:t>
            </a:r>
            <a:r>
              <a:rPr lang="en-US" dirty="0" smtClean="0"/>
              <a:t>&gt; </a:t>
            </a:r>
            <a:endParaRPr lang="sk-SK" dirty="0" smtClean="0"/>
          </a:p>
          <a:p>
            <a:pPr marL="0" indent="0">
              <a:buNone/>
            </a:pPr>
            <a:r>
              <a:rPr lang="sk-SK" dirty="0" err="1"/>
              <a:t>Hart</a:t>
            </a:r>
            <a:r>
              <a:rPr lang="sk-SK" dirty="0"/>
              <a:t>, </a:t>
            </a:r>
            <a:r>
              <a:rPr lang="sk-SK" dirty="0" err="1"/>
              <a:t>Laville</a:t>
            </a:r>
            <a:r>
              <a:rPr lang="sk-SK" dirty="0"/>
              <a:t> and </a:t>
            </a:r>
            <a:r>
              <a:rPr lang="sk-SK" dirty="0" err="1"/>
              <a:t>Cattani</a:t>
            </a:r>
            <a:r>
              <a:rPr lang="sk-SK" dirty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eds</a:t>
            </a:r>
            <a:r>
              <a:rPr lang="sk-SK" dirty="0" smtClean="0"/>
              <a:t>.) 2010.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 smtClean="0"/>
              <a:t>Human</a:t>
            </a:r>
            <a:r>
              <a:rPr lang="sk-SK" i="1" dirty="0" smtClean="0"/>
              <a:t> </a:t>
            </a:r>
            <a:r>
              <a:rPr lang="sk-SK" i="1" dirty="0" err="1" smtClean="0"/>
              <a:t>Economy</a:t>
            </a:r>
            <a:r>
              <a:rPr lang="sk-SK" i="1" dirty="0"/>
              <a:t>: A </a:t>
            </a:r>
            <a:r>
              <a:rPr lang="sk-SK" i="1" dirty="0" err="1"/>
              <a:t>Citizen’s</a:t>
            </a:r>
            <a:r>
              <a:rPr lang="sk-SK" i="1" dirty="0"/>
              <a:t> </a:t>
            </a:r>
            <a:r>
              <a:rPr lang="sk-SK" i="1" dirty="0" err="1"/>
              <a:t>Guide</a:t>
            </a:r>
            <a:r>
              <a:rPr lang="sk-SK" i="1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sk-SK" b="1" dirty="0" smtClean="0"/>
              <a:t>Humánna ekonomika: </a:t>
            </a:r>
          </a:p>
          <a:p>
            <a:pPr marL="0" indent="0">
              <a:buNone/>
            </a:pPr>
            <a:r>
              <a:rPr lang="sk-SK" dirty="0" smtClean="0"/>
              <a:t>„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object</a:t>
            </a:r>
            <a:r>
              <a:rPr lang="sk-SK" dirty="0"/>
              <a:t> of a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economy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reproduction</a:t>
            </a:r>
            <a:r>
              <a:rPr lang="sk-SK" dirty="0"/>
              <a:t> of </a:t>
            </a:r>
            <a:r>
              <a:rPr lang="sk-SK" dirty="0" err="1"/>
              <a:t>human</a:t>
            </a:r>
            <a:r>
              <a:rPr lang="sk-SK" dirty="0"/>
              <a:t> </a:t>
            </a:r>
            <a:r>
              <a:rPr lang="sk-SK" dirty="0" err="1"/>
              <a:t>beings</a:t>
            </a:r>
            <a:r>
              <a:rPr lang="sk-SK" dirty="0"/>
              <a:t> and of </a:t>
            </a:r>
            <a:r>
              <a:rPr lang="sk-SK" dirty="0" err="1"/>
              <a:t>whatever</a:t>
            </a:r>
            <a:r>
              <a:rPr lang="sk-SK" dirty="0"/>
              <a:t> </a:t>
            </a:r>
            <a:r>
              <a:rPr lang="sk-SK" dirty="0" err="1"/>
              <a:t>sustains</a:t>
            </a:r>
            <a:r>
              <a:rPr lang="sk-SK" dirty="0"/>
              <a:t> </a:t>
            </a:r>
            <a:r>
              <a:rPr lang="sk-SK" dirty="0" err="1"/>
              <a:t>life</a:t>
            </a:r>
            <a:r>
              <a:rPr lang="sk-SK" dirty="0"/>
              <a:t> in </a:t>
            </a:r>
            <a:r>
              <a:rPr lang="sk-SK" dirty="0" err="1"/>
              <a:t>general</a:t>
            </a:r>
            <a:r>
              <a:rPr lang="sk-SK" dirty="0"/>
              <a:t>. </a:t>
            </a:r>
            <a:r>
              <a:rPr lang="sk-SK" dirty="0" err="1"/>
              <a:t>Such</a:t>
            </a:r>
            <a:r>
              <a:rPr lang="sk-SK" dirty="0"/>
              <a:t>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economy</a:t>
            </a:r>
            <a:r>
              <a:rPr lang="sk-SK" dirty="0"/>
              <a:t> </a:t>
            </a:r>
            <a:r>
              <a:rPr lang="sk-SK" dirty="0" err="1"/>
              <a:t>would</a:t>
            </a:r>
            <a:r>
              <a:rPr lang="sk-SK" dirty="0"/>
              <a:t> serve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needs</a:t>
            </a:r>
            <a:r>
              <a:rPr lang="sk-SK" dirty="0"/>
              <a:t> of </a:t>
            </a:r>
            <a:r>
              <a:rPr lang="sk-SK" dirty="0" err="1"/>
              <a:t>whole</a:t>
            </a:r>
            <a:r>
              <a:rPr lang="sk-SK" dirty="0"/>
              <a:t> </a:t>
            </a:r>
            <a:r>
              <a:rPr lang="sk-SK" dirty="0" err="1"/>
              <a:t>persons</a:t>
            </a:r>
            <a:r>
              <a:rPr lang="sk-SK" dirty="0"/>
              <a:t> and </a:t>
            </a:r>
            <a:r>
              <a:rPr lang="sk-SK" dirty="0" err="1"/>
              <a:t>communities</a:t>
            </a:r>
            <a:r>
              <a:rPr lang="sk-SK" dirty="0"/>
              <a:t>, </a:t>
            </a:r>
            <a:r>
              <a:rPr lang="sk-SK" dirty="0" err="1"/>
              <a:t>not</a:t>
            </a:r>
            <a:r>
              <a:rPr lang="sk-SK" dirty="0"/>
              <a:t> just a </a:t>
            </a:r>
            <a:r>
              <a:rPr lang="sk-SK" dirty="0" err="1"/>
              <a:t>narrow</a:t>
            </a:r>
            <a:r>
              <a:rPr lang="sk-SK" dirty="0"/>
              <a:t> </a:t>
            </a:r>
            <a:r>
              <a:rPr lang="sk-SK" dirty="0" err="1"/>
              <a:t>individualism</a:t>
            </a:r>
            <a:r>
              <a:rPr lang="sk-SK" dirty="0"/>
              <a:t>. </a:t>
            </a:r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would</a:t>
            </a:r>
            <a:r>
              <a:rPr lang="sk-SK" dirty="0"/>
              <a:t> </a:t>
            </a:r>
            <a:r>
              <a:rPr lang="sk-SK" dirty="0" err="1"/>
              <a:t>express</a:t>
            </a:r>
            <a:r>
              <a:rPr lang="sk-SK" dirty="0"/>
              <a:t> </a:t>
            </a:r>
            <a:r>
              <a:rPr lang="sk-SK" dirty="0" err="1"/>
              <a:t>human</a:t>
            </a:r>
            <a:r>
              <a:rPr lang="sk-SK" dirty="0"/>
              <a:t> variety in </a:t>
            </a:r>
            <a:r>
              <a:rPr lang="sk-SK" dirty="0" err="1"/>
              <a:t>its</a:t>
            </a:r>
            <a:r>
              <a:rPr lang="sk-SK" dirty="0"/>
              <a:t> </a:t>
            </a:r>
            <a:r>
              <a:rPr lang="sk-SK" dirty="0" err="1"/>
              <a:t>local</a:t>
            </a:r>
            <a:r>
              <a:rPr lang="sk-SK" dirty="0"/>
              <a:t> </a:t>
            </a:r>
            <a:r>
              <a:rPr lang="sk-SK" dirty="0" err="1"/>
              <a:t>particulars</a:t>
            </a:r>
            <a:r>
              <a:rPr lang="sk-SK" dirty="0"/>
              <a:t> as </a:t>
            </a:r>
            <a:r>
              <a:rPr lang="sk-SK" dirty="0" err="1"/>
              <a:t>well</a:t>
            </a:r>
            <a:r>
              <a:rPr lang="sk-SK" dirty="0"/>
              <a:t> as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interests</a:t>
            </a:r>
            <a:r>
              <a:rPr lang="sk-SK" dirty="0"/>
              <a:t> of </a:t>
            </a:r>
            <a:r>
              <a:rPr lang="sk-SK" dirty="0" err="1"/>
              <a:t>all</a:t>
            </a:r>
            <a:r>
              <a:rPr lang="sk-SK" dirty="0"/>
              <a:t> humanity</a:t>
            </a:r>
            <a:r>
              <a:rPr lang="sk-SK" dirty="0" smtClean="0"/>
              <a:t>.“ (</a:t>
            </a:r>
            <a:r>
              <a:rPr lang="sk-SK" dirty="0" err="1" smtClean="0"/>
              <a:t>Hart</a:t>
            </a:r>
            <a:r>
              <a:rPr lang="sk-SK" dirty="0" smtClean="0"/>
              <a:t>: </a:t>
            </a:r>
            <a:r>
              <a:rPr lang="en-US" dirty="0" smtClean="0"/>
              <a:t>Manifesto </a:t>
            </a:r>
            <a:r>
              <a:rPr lang="en-US" dirty="0"/>
              <a:t>for a human </a:t>
            </a:r>
            <a:r>
              <a:rPr lang="en-US" dirty="0" smtClean="0"/>
              <a:t>economy</a:t>
            </a:r>
            <a:r>
              <a:rPr lang="sk-SK" dirty="0" smtClean="0"/>
              <a:t>)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18226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Maussovo</a:t>
            </a:r>
            <a:r>
              <a:rPr lang="cs-CZ" b="1" dirty="0"/>
              <a:t> </a:t>
            </a:r>
            <a:r>
              <a:rPr lang="cs-CZ" b="1" dirty="0" err="1"/>
              <a:t>dedičstvo</a:t>
            </a:r>
            <a:r>
              <a:rPr lang="cs-CZ" b="1" dirty="0"/>
              <a:t>: Hart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err="1" smtClean="0"/>
              <a:t>Hart</a:t>
            </a:r>
            <a:r>
              <a:rPr lang="sk-SK" dirty="0" smtClean="0"/>
              <a:t>: </a:t>
            </a:r>
          </a:p>
          <a:p>
            <a:r>
              <a:rPr lang="sk-SK" dirty="0" smtClean="0"/>
              <a:t>argumenty za humánnu ekonomiku musia byť ekonomické aj politické</a:t>
            </a:r>
          </a:p>
          <a:p>
            <a:r>
              <a:rPr lang="sk-SK" dirty="0" smtClean="0"/>
              <a:t>Extrémna ľavica: negácia kapitalizmu, ruptúra s existujúcim systémom</a:t>
            </a:r>
          </a:p>
          <a:p>
            <a:r>
              <a:rPr lang="sk-SK" dirty="0" smtClean="0"/>
              <a:t>Stredová ľavica: postupný rozvoj toho, čo ľudia robia už teraz. </a:t>
            </a:r>
          </a:p>
          <a:p>
            <a:pPr marL="0" indent="0">
              <a:buNone/>
            </a:pPr>
            <a:r>
              <a:rPr lang="sk-SK" dirty="0" smtClean="0"/>
              <a:t>Humánna ekonomika: Nie utopické ideológie: </a:t>
            </a:r>
          </a:p>
          <a:p>
            <a:pPr marL="0" indent="0">
              <a:buNone/>
            </a:pPr>
            <a:r>
              <a:rPr lang="sk-SK" dirty="0" smtClean="0"/>
              <a:t>„</a:t>
            </a:r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followed</a:t>
            </a:r>
            <a:r>
              <a:rPr lang="sk-SK" dirty="0" smtClean="0"/>
              <a:t> </a:t>
            </a:r>
            <a:r>
              <a:rPr lang="sk-SK" dirty="0" err="1"/>
              <a:t>what</a:t>
            </a:r>
            <a:r>
              <a:rPr lang="sk-SK" dirty="0"/>
              <a:t> Marcel </a:t>
            </a:r>
            <a:r>
              <a:rPr lang="sk-SK" dirty="0" err="1"/>
              <a:t>Mauss</a:t>
            </a:r>
            <a:r>
              <a:rPr lang="sk-SK" dirty="0"/>
              <a:t> (1925) and </a:t>
            </a:r>
            <a:r>
              <a:rPr lang="sk-SK" dirty="0" err="1"/>
              <a:t>Karl</a:t>
            </a:r>
            <a:r>
              <a:rPr lang="sk-SK" dirty="0"/>
              <a:t> </a:t>
            </a:r>
            <a:r>
              <a:rPr lang="sk-SK" dirty="0" err="1"/>
              <a:t>Polanyi</a:t>
            </a:r>
            <a:r>
              <a:rPr lang="sk-SK" dirty="0"/>
              <a:t> (1944) </a:t>
            </a:r>
            <a:r>
              <a:rPr lang="sk-SK" dirty="0" err="1"/>
              <a:t>understood</a:t>
            </a:r>
            <a:r>
              <a:rPr lang="sk-SK" dirty="0"/>
              <a:t> by </a:t>
            </a:r>
            <a:r>
              <a:rPr lang="sk-SK" dirty="0" err="1"/>
              <a:t>economic</a:t>
            </a:r>
            <a:r>
              <a:rPr lang="sk-SK" dirty="0"/>
              <a:t> change, </a:t>
            </a:r>
            <a:r>
              <a:rPr lang="sk-SK" dirty="0" err="1" smtClean="0"/>
              <a:t>since</a:t>
            </a:r>
            <a:r>
              <a:rPr lang="sk-SK" dirty="0" smtClean="0"/>
              <a:t> </a:t>
            </a:r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/>
              <a:t>were</a:t>
            </a:r>
            <a:r>
              <a:rPr lang="sk-SK" dirty="0"/>
              <a:t> </a:t>
            </a:r>
            <a:r>
              <a:rPr lang="sk-SK" dirty="0" err="1"/>
              <a:t>looking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more </a:t>
            </a:r>
            <a:r>
              <a:rPr lang="sk-SK" dirty="0" err="1"/>
              <a:t>than</a:t>
            </a:r>
            <a:r>
              <a:rPr lang="sk-SK" dirty="0"/>
              <a:t> a </a:t>
            </a:r>
            <a:r>
              <a:rPr lang="sk-SK" dirty="0" err="1"/>
              <a:t>simple</a:t>
            </a:r>
            <a:r>
              <a:rPr lang="sk-SK" dirty="0"/>
              <a:t> </a:t>
            </a:r>
            <a:r>
              <a:rPr lang="sk-SK" dirty="0" err="1" smtClean="0"/>
              <a:t>negation</a:t>
            </a:r>
            <a:r>
              <a:rPr lang="sk-SK" dirty="0" smtClean="0"/>
              <a:t>“</a:t>
            </a:r>
            <a:r>
              <a:rPr lang="sk-SK" dirty="0"/>
              <a:t>(</a:t>
            </a:r>
            <a:r>
              <a:rPr lang="sk-SK" dirty="0" err="1"/>
              <a:t>Hart</a:t>
            </a:r>
            <a:r>
              <a:rPr lang="sk-SK" dirty="0"/>
              <a:t>: </a:t>
            </a:r>
            <a:r>
              <a:rPr lang="en-US" dirty="0"/>
              <a:t>Manifesto for a human economy</a:t>
            </a:r>
            <a:r>
              <a:rPr lang="sk-SK" dirty="0"/>
              <a:t>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0412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Maussovo</a:t>
            </a:r>
            <a:r>
              <a:rPr lang="cs-CZ" b="1" dirty="0"/>
              <a:t> </a:t>
            </a:r>
            <a:r>
              <a:rPr lang="cs-CZ" b="1" dirty="0" err="1"/>
              <a:t>dedičstvo</a:t>
            </a:r>
            <a:r>
              <a:rPr lang="cs-CZ" b="1" dirty="0"/>
              <a:t>: Hart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„</a:t>
            </a:r>
            <a:r>
              <a:rPr lang="sk-SK" dirty="0" err="1" smtClean="0"/>
              <a:t>Against</a:t>
            </a:r>
            <a:r>
              <a:rPr lang="sk-SK" dirty="0" smtClean="0"/>
              <a:t> </a:t>
            </a:r>
            <a:r>
              <a:rPr lang="sk-SK" dirty="0"/>
              <a:t>a </a:t>
            </a:r>
            <a:r>
              <a:rPr lang="sk-SK" dirty="0" err="1"/>
              <a:t>singular</a:t>
            </a:r>
            <a:r>
              <a:rPr lang="sk-SK" dirty="0"/>
              <a:t> </a:t>
            </a:r>
            <a:r>
              <a:rPr lang="sk-SK" dirty="0" err="1"/>
              <a:t>notion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economy</a:t>
            </a:r>
            <a:r>
              <a:rPr lang="sk-SK" dirty="0"/>
              <a:t> as “</a:t>
            </a:r>
            <a:r>
              <a:rPr lang="sk-SK" dirty="0" err="1"/>
              <a:t>capitalism</a:t>
            </a:r>
            <a:r>
              <a:rPr lang="sk-SK" dirty="0"/>
              <a:t>”, </a:t>
            </a:r>
            <a:r>
              <a:rPr lang="sk-SK" dirty="0" err="1"/>
              <a:t>we</a:t>
            </a:r>
            <a:r>
              <a:rPr lang="sk-SK" dirty="0"/>
              <a:t> </a:t>
            </a:r>
            <a:r>
              <a:rPr lang="sk-SK" dirty="0" err="1"/>
              <a:t>argued</a:t>
            </a:r>
            <a:r>
              <a:rPr lang="sk-SK" dirty="0"/>
              <a:t> 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dirty="0" err="1"/>
              <a:t>all</a:t>
            </a:r>
            <a:r>
              <a:rPr lang="sk-SK" dirty="0"/>
              <a:t> </a:t>
            </a:r>
            <a:r>
              <a:rPr lang="sk-SK" dirty="0" err="1"/>
              <a:t>societies</a:t>
            </a:r>
            <a:r>
              <a:rPr lang="sk-SK" dirty="0"/>
              <a:t> </a:t>
            </a:r>
            <a:r>
              <a:rPr lang="sk-SK" dirty="0" err="1"/>
              <a:t>combine</a:t>
            </a:r>
            <a:r>
              <a:rPr lang="sk-SK" dirty="0"/>
              <a:t> </a:t>
            </a:r>
            <a:r>
              <a:rPr lang="sk-SK" dirty="0" smtClean="0"/>
              <a:t>a plurality </a:t>
            </a:r>
            <a:r>
              <a:rPr lang="sk-SK" dirty="0"/>
              <a:t>of </a:t>
            </a:r>
            <a:r>
              <a:rPr lang="sk-SK" dirty="0" err="1"/>
              <a:t>economic</a:t>
            </a:r>
            <a:r>
              <a:rPr lang="sk-SK" dirty="0"/>
              <a:t> </a:t>
            </a:r>
            <a:r>
              <a:rPr lang="sk-SK" dirty="0" err="1"/>
              <a:t>forms</a:t>
            </a:r>
            <a:r>
              <a:rPr lang="sk-SK" dirty="0"/>
              <a:t> and 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dirty="0" err="1"/>
              <a:t>several</a:t>
            </a:r>
            <a:r>
              <a:rPr lang="sk-SK" dirty="0"/>
              <a:t> of </a:t>
            </a:r>
            <a:r>
              <a:rPr lang="sk-SK" dirty="0" err="1"/>
              <a:t>these</a:t>
            </a:r>
            <a:r>
              <a:rPr lang="sk-SK" dirty="0"/>
              <a:t> are </a:t>
            </a:r>
            <a:r>
              <a:rPr lang="sk-SK" dirty="0" err="1"/>
              <a:t>universally</a:t>
            </a:r>
            <a:r>
              <a:rPr lang="sk-SK" dirty="0"/>
              <a:t> </a:t>
            </a:r>
            <a:r>
              <a:rPr lang="sk-SK" dirty="0" err="1"/>
              <a:t>distributed</a:t>
            </a:r>
            <a:r>
              <a:rPr lang="sk-SK" dirty="0"/>
              <a:t> </a:t>
            </a:r>
            <a:r>
              <a:rPr lang="sk-SK" dirty="0" err="1"/>
              <a:t>across</a:t>
            </a:r>
            <a:r>
              <a:rPr lang="sk-SK" dirty="0"/>
              <a:t> </a:t>
            </a:r>
            <a:r>
              <a:rPr lang="sk-SK" dirty="0" err="1" smtClean="0"/>
              <a:t>history</a:t>
            </a:r>
            <a:r>
              <a:rPr lang="sk-SK" dirty="0" smtClean="0"/>
              <a:t>, </a:t>
            </a:r>
            <a:r>
              <a:rPr lang="sk-SK" dirty="0" err="1"/>
              <a:t>even</a:t>
            </a:r>
            <a:r>
              <a:rPr lang="sk-SK" dirty="0"/>
              <a:t> </a:t>
            </a:r>
            <a:r>
              <a:rPr lang="sk-SK" dirty="0" err="1"/>
              <a:t>if</a:t>
            </a:r>
            <a:r>
              <a:rPr lang="sk-SK" dirty="0"/>
              <a:t> </a:t>
            </a:r>
            <a:r>
              <a:rPr lang="sk-SK" dirty="0" err="1"/>
              <a:t>their</a:t>
            </a:r>
            <a:r>
              <a:rPr lang="sk-SK" dirty="0"/>
              <a:t> </a:t>
            </a:r>
            <a:r>
              <a:rPr lang="sk-SK" dirty="0" err="1"/>
              <a:t>combination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strongly</a:t>
            </a:r>
            <a:r>
              <a:rPr lang="sk-SK" dirty="0"/>
              <a:t> </a:t>
            </a:r>
            <a:r>
              <a:rPr lang="sk-SK" dirty="0" err="1"/>
              <a:t>coloured</a:t>
            </a:r>
            <a:r>
              <a:rPr lang="sk-SK" dirty="0"/>
              <a:t> by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dominant</a:t>
            </a:r>
            <a:r>
              <a:rPr lang="sk-SK" dirty="0"/>
              <a:t> type of </a:t>
            </a:r>
            <a:r>
              <a:rPr lang="sk-SK" dirty="0" err="1"/>
              <a:t>organization</a:t>
            </a:r>
            <a:r>
              <a:rPr lang="sk-SK" dirty="0"/>
              <a:t> in </a:t>
            </a:r>
            <a:r>
              <a:rPr lang="sk-SK" dirty="0" err="1" smtClean="0"/>
              <a:t>particular</a:t>
            </a:r>
            <a:r>
              <a:rPr lang="sk-SK" dirty="0" smtClean="0"/>
              <a:t> </a:t>
            </a:r>
            <a:r>
              <a:rPr lang="sk-SK" dirty="0" err="1" smtClean="0"/>
              <a:t>times</a:t>
            </a:r>
            <a:r>
              <a:rPr lang="sk-SK" dirty="0" smtClean="0"/>
              <a:t> </a:t>
            </a:r>
            <a:r>
              <a:rPr lang="sk-SK" dirty="0"/>
              <a:t>and </a:t>
            </a:r>
            <a:r>
              <a:rPr lang="sk-SK" dirty="0" err="1"/>
              <a:t>places</a:t>
            </a:r>
            <a:r>
              <a:rPr lang="sk-SK" dirty="0"/>
              <a:t>. </a:t>
            </a:r>
            <a:r>
              <a:rPr lang="sk-SK" dirty="0" smtClean="0"/>
              <a:t>“ (</a:t>
            </a:r>
            <a:r>
              <a:rPr lang="sk-SK" dirty="0" err="1" smtClean="0"/>
              <a:t>Hart</a:t>
            </a:r>
            <a:r>
              <a:rPr lang="sk-SK" dirty="0" smtClean="0"/>
              <a:t>: </a:t>
            </a:r>
            <a:r>
              <a:rPr lang="en-US" dirty="0" smtClean="0"/>
              <a:t>Manifesto </a:t>
            </a:r>
            <a:r>
              <a:rPr lang="en-US" dirty="0"/>
              <a:t>for a human </a:t>
            </a:r>
            <a:r>
              <a:rPr lang="en-US" dirty="0" smtClean="0"/>
              <a:t>economy</a:t>
            </a:r>
            <a:r>
              <a:rPr lang="sk-SK" dirty="0" smtClean="0"/>
              <a:t>, 16)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363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Hart: </a:t>
            </a:r>
            <a:r>
              <a:rPr lang="cs-CZ" b="1" dirty="0" err="1" smtClean="0"/>
              <a:t>Humánna</a:t>
            </a:r>
            <a:r>
              <a:rPr lang="cs-CZ" b="1" dirty="0" smtClean="0"/>
              <a:t> ekonomika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Dištancuje sa od revolučnej eschatológie</a:t>
            </a:r>
          </a:p>
          <a:p>
            <a:r>
              <a:rPr lang="sk-SK" dirty="0" smtClean="0"/>
              <a:t>Preferuje ľudí, nie abstrakcie</a:t>
            </a:r>
          </a:p>
          <a:p>
            <a:r>
              <a:rPr lang="sk-SK" dirty="0" smtClean="0"/>
              <a:t>Ekonomické problémy konfrontujeme ako druh (</a:t>
            </a:r>
            <a:r>
              <a:rPr lang="sk-SK" dirty="0" err="1" smtClean="0"/>
              <a:t>t.j</a:t>
            </a:r>
            <a:r>
              <a:rPr lang="sk-SK" dirty="0" smtClean="0"/>
              <a:t>. ľudstvo ako druh, nie ako národ)</a:t>
            </a:r>
          </a:p>
          <a:p>
            <a:pPr marL="0" indent="0">
              <a:buNone/>
            </a:pPr>
            <a:r>
              <a:rPr lang="sk-SK" dirty="0" smtClean="0"/>
              <a:t>-</a:t>
            </a:r>
            <a:r>
              <a:rPr lang="en-US" dirty="0" smtClean="0"/>
              <a:t>&gt;</a:t>
            </a:r>
            <a:r>
              <a:rPr lang="sk-SK" dirty="0" smtClean="0"/>
              <a:t> sledujeme, čo ľudia robia a prepájame to s globálnou rovinou</a:t>
            </a:r>
          </a:p>
          <a:p>
            <a:r>
              <a:rPr lang="sk-SK" dirty="0" smtClean="0"/>
              <a:t>„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dirty="0" err="1"/>
              <a:t>limited</a:t>
            </a:r>
            <a:r>
              <a:rPr lang="sk-SK" dirty="0"/>
              <a:t> </a:t>
            </a:r>
            <a:r>
              <a:rPr lang="sk-SK" dirty="0" err="1"/>
              <a:t>markets</a:t>
            </a:r>
            <a:r>
              <a:rPr lang="sk-SK" dirty="0"/>
              <a:t> </a:t>
            </a:r>
            <a:r>
              <a:rPr lang="sk-SK" dirty="0" err="1"/>
              <a:t>can</a:t>
            </a:r>
            <a:r>
              <a:rPr lang="sk-SK" dirty="0"/>
              <a:t> </a:t>
            </a:r>
            <a:r>
              <a:rPr lang="sk-SK" dirty="0" err="1"/>
              <a:t>be</a:t>
            </a:r>
            <a:r>
              <a:rPr lang="sk-SK" dirty="0"/>
              <a:t> fair </a:t>
            </a:r>
            <a:r>
              <a:rPr lang="sk-SK" dirty="0" err="1"/>
              <a:t>distributors</a:t>
            </a:r>
            <a:r>
              <a:rPr lang="sk-SK" dirty="0"/>
              <a:t> of </a:t>
            </a:r>
            <a:r>
              <a:rPr lang="sk-SK" dirty="0" err="1"/>
              <a:t>goods</a:t>
            </a:r>
            <a:r>
              <a:rPr lang="sk-SK" dirty="0"/>
              <a:t> and 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dirty="0" err="1" smtClean="0"/>
              <a:t>states</a:t>
            </a:r>
            <a:r>
              <a:rPr lang="sk-SK" dirty="0" smtClean="0"/>
              <a:t> are </a:t>
            </a:r>
            <a:r>
              <a:rPr lang="sk-SK" dirty="0" err="1"/>
              <a:t>good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redistribution</a:t>
            </a:r>
            <a:r>
              <a:rPr lang="sk-SK" dirty="0"/>
              <a:t> and </a:t>
            </a:r>
            <a:r>
              <a:rPr lang="sk-SK" dirty="0" err="1"/>
              <a:t>guarantees</a:t>
            </a:r>
            <a:r>
              <a:rPr lang="sk-SK" dirty="0"/>
              <a:t> of </a:t>
            </a:r>
            <a:r>
              <a:rPr lang="sk-SK" dirty="0" err="1"/>
              <a:t>social</a:t>
            </a:r>
            <a:r>
              <a:rPr lang="sk-SK" dirty="0"/>
              <a:t> </a:t>
            </a:r>
            <a:r>
              <a:rPr lang="sk-SK" dirty="0" err="1"/>
              <a:t>rights</a:t>
            </a:r>
            <a:r>
              <a:rPr lang="sk-SK" dirty="0"/>
              <a:t>, as </a:t>
            </a:r>
            <a:r>
              <a:rPr lang="sk-SK" dirty="0" err="1"/>
              <a:t>long</a:t>
            </a:r>
            <a:r>
              <a:rPr lang="sk-SK" dirty="0"/>
              <a:t> as </a:t>
            </a:r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make</a:t>
            </a:r>
            <a:r>
              <a:rPr lang="sk-SK" dirty="0" smtClean="0"/>
              <a:t> </a:t>
            </a:r>
            <a:r>
              <a:rPr lang="sk-SK" dirty="0" err="1"/>
              <a:t>room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 smtClean="0"/>
              <a:t>people</a:t>
            </a:r>
            <a:r>
              <a:rPr lang="sk-SK" dirty="0" smtClean="0"/>
              <a:t> to </a:t>
            </a:r>
            <a:r>
              <a:rPr lang="sk-SK" dirty="0" err="1"/>
              <a:t>help</a:t>
            </a:r>
            <a:r>
              <a:rPr lang="sk-SK" dirty="0"/>
              <a:t> </a:t>
            </a:r>
            <a:r>
              <a:rPr lang="sk-SK" dirty="0" err="1"/>
              <a:t>themselves</a:t>
            </a:r>
            <a:r>
              <a:rPr lang="sk-SK" dirty="0"/>
              <a:t> by </a:t>
            </a:r>
            <a:r>
              <a:rPr lang="sk-SK" dirty="0" err="1"/>
              <a:t>drawing</a:t>
            </a:r>
            <a:r>
              <a:rPr lang="sk-SK" dirty="0"/>
              <a:t> on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mutuality</a:t>
            </a:r>
            <a:r>
              <a:rPr lang="sk-SK" dirty="0"/>
              <a:t> 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dirty="0" err="1"/>
              <a:t>comes</a:t>
            </a:r>
            <a:r>
              <a:rPr lang="sk-SK" dirty="0"/>
              <a:t>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living</a:t>
            </a:r>
            <a:r>
              <a:rPr lang="sk-SK" dirty="0"/>
              <a:t> </a:t>
            </a:r>
            <a:r>
              <a:rPr lang="sk-SK" dirty="0" err="1"/>
              <a:t>together</a:t>
            </a:r>
            <a:r>
              <a:rPr lang="sk-SK" dirty="0"/>
              <a:t>, </a:t>
            </a:r>
            <a:r>
              <a:rPr lang="sk-SK" dirty="0" err="1"/>
              <a:t>not</a:t>
            </a:r>
            <a:r>
              <a:rPr lang="sk-SK" dirty="0"/>
              <a:t> just </a:t>
            </a:r>
            <a:r>
              <a:rPr lang="sk-SK" dirty="0" err="1" smtClean="0"/>
              <a:t>contracts</a:t>
            </a:r>
            <a:r>
              <a:rPr lang="sk-SK" dirty="0" smtClean="0"/>
              <a:t> and </a:t>
            </a:r>
            <a:r>
              <a:rPr lang="sk-SK" dirty="0" err="1"/>
              <a:t>citizenship</a:t>
            </a:r>
            <a:r>
              <a:rPr lang="sk-SK" dirty="0"/>
              <a:t>. </a:t>
            </a:r>
            <a:r>
              <a:rPr lang="sk-SK" dirty="0" smtClean="0"/>
              <a:t>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919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Maussovo</a:t>
            </a:r>
            <a:r>
              <a:rPr lang="sk-SK" b="1" dirty="0" smtClean="0"/>
              <a:t> dedičstvo: Esej </a:t>
            </a:r>
            <a:r>
              <a:rPr lang="sk-SK" b="1" dirty="0"/>
              <a:t>o </a:t>
            </a:r>
            <a:r>
              <a:rPr lang="sk-SK" b="1" dirty="0" smtClean="0"/>
              <a:t>dare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altLang="sk-SK" dirty="0" smtClean="0"/>
              <a:t>Dar </a:t>
            </a:r>
            <a:r>
              <a:rPr lang="sk-SK" altLang="sk-SK" dirty="0"/>
              <a:t>ako totálny sociálny </a:t>
            </a:r>
            <a:r>
              <a:rPr lang="sk-SK" altLang="sk-SK" dirty="0" smtClean="0"/>
              <a:t>jav</a:t>
            </a:r>
            <a:endParaRPr lang="sk-SK" altLang="sk-SK" dirty="0"/>
          </a:p>
          <a:p>
            <a:r>
              <a:rPr lang="sk-SK" altLang="sk-SK" dirty="0"/>
              <a:t>Prečo sa dary vracajú?</a:t>
            </a:r>
          </a:p>
          <a:p>
            <a:r>
              <a:rPr lang="sk-SK" altLang="sk-SK" dirty="0"/>
              <a:t>Tri povinnosti: Dar dať, dar prijať, dar opätovať</a:t>
            </a:r>
            <a:endParaRPr lang="en-US" altLang="sk-SK" dirty="0"/>
          </a:p>
          <a:p>
            <a:r>
              <a:rPr lang="sk-SK" altLang="sk-SK" dirty="0"/>
              <a:t>Dar vytvára puto a morálne záväzky, lebo dar obsahuje ducha – </a:t>
            </a:r>
            <a:r>
              <a:rPr lang="sk-SK" altLang="sk-SK" dirty="0" smtClean="0"/>
              <a:t>HAU</a:t>
            </a:r>
          </a:p>
          <a:p>
            <a:pPr marL="0" indent="0">
              <a:buNone/>
            </a:pPr>
            <a:r>
              <a:rPr lang="sk-SK" altLang="sk-SK" dirty="0"/>
              <a:t>„Prijať niečo od niekoho znamená prijať niečo z jeho duchovnej podstaty, z jeho duše, ponechanie si tejto veci by bolo nebezpečné a smrteľné, nielen preto, že je to nezdvorilé, že takáto vec pochádzajúca od nejakej osoby ... Jej dáva magickú a náboženskú moc nad obdarovaným.“ </a:t>
            </a:r>
            <a:r>
              <a:rPr lang="sk-SK" altLang="sk-SK" dirty="0" err="1"/>
              <a:t>Mauss</a:t>
            </a:r>
            <a:r>
              <a:rPr lang="sk-SK" altLang="sk-SK" dirty="0"/>
              <a:t> 1950 </a:t>
            </a:r>
            <a:r>
              <a:rPr lang="en-US" altLang="sk-SK" dirty="0"/>
              <a:t>[1925]: 161.</a:t>
            </a:r>
            <a:endParaRPr lang="sk-SK" altLang="sk-SK" dirty="0"/>
          </a:p>
          <a:p>
            <a:endParaRPr lang="sk-SK" alt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8277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Maussovo</a:t>
            </a:r>
            <a:r>
              <a:rPr lang="sk-SK" b="1" dirty="0"/>
              <a:t> dedičstvo: Esej o dare</a:t>
            </a:r>
            <a:endParaRPr lang="sk-SK" altLang="sk-SK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sk-SK" altLang="sk-SK" dirty="0"/>
              <a:t>Dar je stelesnením darcov a ich vzťahu.</a:t>
            </a:r>
          </a:p>
          <a:p>
            <a:pPr eaLnBrk="1" hangingPunct="1"/>
            <a:r>
              <a:rPr lang="sk-SK" altLang="sk-SK" dirty="0"/>
              <a:t>Dar slúži na vytvorenie integrovaného sociálneho telesa, na vytvorenie </a:t>
            </a:r>
            <a:r>
              <a:rPr lang="sk-SK" altLang="sk-SK" dirty="0" smtClean="0"/>
              <a:t>vzťahov</a:t>
            </a:r>
          </a:p>
          <a:p>
            <a:r>
              <a:rPr lang="sk-SK" altLang="sk-SK" dirty="0"/>
              <a:t>Predstava vývoja, rozdiel medzi záp. industriálnymi spoločnosťami a </a:t>
            </a:r>
            <a:r>
              <a:rPr lang="sk-SK" altLang="sk-SK" dirty="0" err="1"/>
              <a:t>predindustrálnymi</a:t>
            </a:r>
            <a:r>
              <a:rPr lang="sk-SK" altLang="sk-SK" dirty="0"/>
              <a:t> spoločnosťami </a:t>
            </a:r>
            <a:endParaRPr lang="sk-SK" alt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altLang="sk-SK" dirty="0" smtClean="0"/>
              <a:t>Jednorazový </a:t>
            </a:r>
            <a:r>
              <a:rPr lang="sk-SK" altLang="sk-SK" dirty="0"/>
              <a:t>dar – z nadbytku, túžby vyniknúť... bez sociálneho puta</a:t>
            </a:r>
            <a:endParaRPr lang="sk-SK" alt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altLang="sk-SK" dirty="0" smtClean="0"/>
              <a:t>Recipročný </a:t>
            </a:r>
            <a:r>
              <a:rPr lang="sk-SK" altLang="sk-SK" dirty="0"/>
              <a:t>dar – medzistupeň vo </a:t>
            </a:r>
            <a:r>
              <a:rPr lang="sk-SK" altLang="sk-SK" dirty="0" smtClean="0"/>
              <a:t>vývine, totálny sociálny fakt, spája skupiny, riadi ho morálka, sankcie, zvyky</a:t>
            </a:r>
          </a:p>
          <a:p>
            <a:pPr marL="514350" indent="-514350">
              <a:buFont typeface="+mj-lt"/>
              <a:buAutoNum type="arabicPeriod"/>
            </a:pPr>
            <a:r>
              <a:rPr lang="sk-SK" altLang="sk-SK" dirty="0"/>
              <a:t>Individuálna zmluva – dar zaručuje individuálna zmluva a právne sankcie, nie reciprocita a verejná </a:t>
            </a:r>
            <a:r>
              <a:rPr lang="sk-SK" altLang="sk-SK" dirty="0" smtClean="0"/>
              <a:t>mienka, ústup </a:t>
            </a:r>
            <a:r>
              <a:rPr lang="sk-SK" altLang="sk-SK" dirty="0"/>
              <a:t>veľkých organizovaných </a:t>
            </a:r>
            <a:r>
              <a:rPr lang="sk-SK" altLang="sk-SK" dirty="0" smtClean="0"/>
              <a:t>darov, kultúrne </a:t>
            </a:r>
            <a:r>
              <a:rPr lang="sk-SK" altLang="sk-SK" dirty="0"/>
              <a:t>oddelenie osôb od </a:t>
            </a:r>
            <a:r>
              <a:rPr lang="sk-SK" altLang="sk-SK" dirty="0" smtClean="0"/>
              <a:t>vecí, zmena </a:t>
            </a:r>
            <a:r>
              <a:rPr lang="sk-SK" altLang="sk-SK" dirty="0"/>
              <a:t>v motivácii daru – individuálny </a:t>
            </a:r>
            <a:r>
              <a:rPr lang="sk-SK" altLang="sk-SK" dirty="0" err="1" smtClean="0"/>
              <a:t>sentiment</a:t>
            </a:r>
            <a:r>
              <a:rPr lang="sk-SK" altLang="sk-SK" dirty="0" smtClean="0"/>
              <a:t>, </a:t>
            </a:r>
            <a:r>
              <a:rPr lang="sk-SK" altLang="sk-SK" dirty="0"/>
              <a:t>nie totálny fakt. </a:t>
            </a:r>
          </a:p>
          <a:p>
            <a:pPr eaLnBrk="1" hangingPunct="1"/>
            <a:endParaRPr lang="sk-SK" altLang="sk-SK" dirty="0"/>
          </a:p>
          <a:p>
            <a:pPr eaLnBrk="1" hangingPunct="1"/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292094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altLang="sk-SK" dirty="0"/>
              <a:t>Rozdiel medzi spoločnosťami daru </a:t>
            </a:r>
            <a:r>
              <a:rPr lang="en-US" altLang="sk-SK" dirty="0"/>
              <a:t>(</a:t>
            </a:r>
            <a:r>
              <a:rPr lang="en-US" altLang="sk-SK" i="1" dirty="0"/>
              <a:t>gift societies</a:t>
            </a:r>
            <a:r>
              <a:rPr lang="en-US" altLang="sk-SK" dirty="0"/>
              <a:t>) </a:t>
            </a:r>
            <a:r>
              <a:rPr lang="sk-SK" altLang="sk-SK" dirty="0"/>
              <a:t>a západnými spoločnosťami</a:t>
            </a:r>
            <a:endParaRPr lang="en-US" altLang="sk-SK" dirty="0"/>
          </a:p>
          <a:p>
            <a:pPr eaLnBrk="1" hangingPunct="1"/>
            <a:r>
              <a:rPr lang="en-US" altLang="sk-SK" dirty="0" err="1"/>
              <a:t>Popis</a:t>
            </a:r>
            <a:r>
              <a:rPr lang="en-US" altLang="sk-SK" dirty="0"/>
              <a:t> v</a:t>
            </a:r>
            <a:r>
              <a:rPr lang="sk-SK" altLang="sk-SK" dirty="0" err="1"/>
              <a:t>ýmeny</a:t>
            </a:r>
            <a:r>
              <a:rPr lang="sk-SK" altLang="sk-SK" dirty="0"/>
              <a:t> darov a komodít v podobe ideálnych </a:t>
            </a:r>
            <a:r>
              <a:rPr lang="sk-SK" altLang="sk-SK" dirty="0" smtClean="0"/>
              <a:t>typov</a:t>
            </a:r>
          </a:p>
          <a:p>
            <a:r>
              <a:rPr lang="sk-SK" altLang="sk-SK" dirty="0"/>
              <a:t>Forma transakcie určujúca pre formu spoločnosti a vzťahu</a:t>
            </a:r>
          </a:p>
          <a:p>
            <a:r>
              <a:rPr lang="sk-SK" altLang="sk-SK" dirty="0"/>
              <a:t>Spoločnosti daru – príbuzenstvo, kvalitatívne sociálne vzťahy, sociálna reprodukcia ľudských bytostí</a:t>
            </a:r>
          </a:p>
          <a:p>
            <a:r>
              <a:rPr lang="sk-SK" altLang="sk-SK" dirty="0"/>
              <a:t>Spoločnosti komodít – trieda </a:t>
            </a:r>
            <a:r>
              <a:rPr lang="en-US" altLang="sk-SK" dirty="0"/>
              <a:t>(</a:t>
            </a:r>
            <a:r>
              <a:rPr lang="en-US" altLang="sk-SK" dirty="0" err="1"/>
              <a:t>produkcia</a:t>
            </a:r>
            <a:r>
              <a:rPr lang="en-US" altLang="sk-SK" dirty="0"/>
              <a:t>)</a:t>
            </a:r>
            <a:r>
              <a:rPr lang="sk-SK" altLang="sk-SK" dirty="0"/>
              <a:t>, kvantitatívne soc. Vzťahy,</a:t>
            </a:r>
            <a:r>
              <a:rPr lang="en-US" altLang="sk-SK" dirty="0"/>
              <a:t> </a:t>
            </a:r>
            <a:r>
              <a:rPr lang="sk-SK" altLang="sk-SK" dirty="0"/>
              <a:t>sociálna reprodukciu vecí</a:t>
            </a:r>
          </a:p>
          <a:p>
            <a:pPr eaLnBrk="1" hangingPunct="1">
              <a:buFontTx/>
              <a:buNone/>
            </a:pPr>
            <a:endParaRPr lang="sk-SK" altLang="sk-SK" dirty="0"/>
          </a:p>
          <a:p>
            <a:pPr eaLnBrk="1" hangingPunct="1">
              <a:buFontTx/>
              <a:buNone/>
            </a:pPr>
            <a:endParaRPr lang="en-US" altLang="sk-SK" dirty="0"/>
          </a:p>
          <a:p>
            <a:pPr eaLnBrk="1" hangingPunct="1">
              <a:buFontTx/>
              <a:buNone/>
            </a:pPr>
            <a:endParaRPr lang="sk-SK" altLang="sk-SK" dirty="0"/>
          </a:p>
        </p:txBody>
      </p:sp>
      <p:sp>
        <p:nvSpPr>
          <p:cNvPr id="1126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Gregory. Gifts and Commodities. 1982</a:t>
            </a:r>
          </a:p>
        </p:txBody>
      </p:sp>
    </p:spTree>
    <p:extLst>
      <p:ext uri="{BB962C8B-B14F-4D97-AF65-F5344CB8AC3E}">
        <p14:creationId xmlns:p14="http://schemas.microsoft.com/office/powerpoint/2010/main" val="822640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mtClean="0"/>
              <a:t>Gregory. Gifts and Commodities. 1982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sk-SK" altLang="sk-SK" b="1" dirty="0"/>
              <a:t>Výmena darov</a:t>
            </a:r>
          </a:p>
          <a:p>
            <a:pPr eaLnBrk="1" hangingPunct="1">
              <a:defRPr/>
            </a:pPr>
            <a:r>
              <a:rPr lang="sk-SK" altLang="sk-SK" dirty="0" err="1"/>
              <a:t>Transaktori</a:t>
            </a:r>
            <a:r>
              <a:rPr lang="sk-SK" altLang="sk-SK" dirty="0"/>
              <a:t> –</a:t>
            </a:r>
            <a:r>
              <a:rPr lang="en-US" altLang="sk-SK" dirty="0"/>
              <a:t> </a:t>
            </a:r>
            <a:r>
              <a:rPr lang="sk-SK" altLang="sk-SK" dirty="0"/>
              <a:t>vo vzťahu, alebo slúži na utvorenie vzťahu</a:t>
            </a:r>
          </a:p>
          <a:p>
            <a:pPr eaLnBrk="1" hangingPunct="1">
              <a:defRPr/>
            </a:pPr>
            <a:r>
              <a:rPr lang="sk-SK" altLang="sk-SK" dirty="0"/>
              <a:t>Transakcia –povinná, čas neohraničený/trvalý</a:t>
            </a:r>
          </a:p>
          <a:p>
            <a:pPr eaLnBrk="1" hangingPunct="1">
              <a:defRPr/>
            </a:pPr>
            <a:r>
              <a:rPr lang="sk-SK" altLang="sk-SK" dirty="0"/>
              <a:t>Objekty – neodcudziteľné </a:t>
            </a:r>
            <a:r>
              <a:rPr lang="en-US" altLang="sk-SK" dirty="0"/>
              <a:t>(</a:t>
            </a:r>
            <a:r>
              <a:rPr lang="en-US" altLang="sk-SK" dirty="0" err="1"/>
              <a:t>taonga</a:t>
            </a:r>
            <a:r>
              <a:rPr lang="en-US" altLang="sk-SK" dirty="0"/>
              <a:t>)</a:t>
            </a:r>
            <a:endParaRPr lang="sk-SK" altLang="sk-SK" dirty="0"/>
          </a:p>
          <a:p>
            <a:pPr eaLnBrk="1" hangingPunct="1">
              <a:defRPr/>
            </a:pPr>
            <a:endParaRPr lang="sk-SK" altLang="sk-SK" dirty="0"/>
          </a:p>
          <a:p>
            <a:pPr eaLnBrk="1" hangingPunct="1">
              <a:defRPr/>
            </a:pPr>
            <a:endParaRPr lang="sk-SK" altLang="sk-SK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sk-SK" altLang="sk-SK" b="1" dirty="0"/>
              <a:t>Výmena komodít</a:t>
            </a:r>
          </a:p>
          <a:p>
            <a:pPr>
              <a:defRPr/>
            </a:pPr>
            <a:r>
              <a:rPr lang="sk-SK" altLang="sk-SK" dirty="0" err="1"/>
              <a:t>Transaktori</a:t>
            </a:r>
            <a:r>
              <a:rPr lang="sk-SK" altLang="sk-SK" dirty="0"/>
              <a:t> –nie sú vo vzťahu, ich vzťah je vymedzený transakciou</a:t>
            </a:r>
          </a:p>
          <a:p>
            <a:pPr>
              <a:defRPr/>
            </a:pPr>
            <a:r>
              <a:rPr lang="sk-SK" altLang="sk-SK" dirty="0"/>
              <a:t>Transakcia – dobrovoľná, čas ohraničený samotnou výmenou</a:t>
            </a:r>
          </a:p>
          <a:p>
            <a:pPr>
              <a:defRPr/>
            </a:pPr>
            <a:r>
              <a:rPr lang="sk-SK" altLang="sk-SK" dirty="0"/>
              <a:t>Objekty – odcudziteľné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351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Maussovo</a:t>
            </a:r>
            <a:r>
              <a:rPr lang="sk-SK" b="1" dirty="0"/>
              <a:t> dedičstvo: </a:t>
            </a:r>
            <a:r>
              <a:rPr lang="sk-SK" b="1" dirty="0" err="1" smtClean="0"/>
              <a:t>Mauss</a:t>
            </a:r>
            <a:r>
              <a:rPr lang="sk-SK" b="1" dirty="0" smtClean="0"/>
              <a:t> a </a:t>
            </a:r>
            <a:r>
              <a:rPr lang="sk-SK" b="1" dirty="0" err="1" smtClean="0"/>
              <a:t>Malinowski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altLang="sk-SK" dirty="0" err="1" smtClean="0"/>
              <a:t>Malinowski</a:t>
            </a:r>
            <a:r>
              <a:rPr lang="sk-SK" altLang="sk-SK" dirty="0"/>
              <a:t>: aktéri sú jednotlivci s potrebami a </a:t>
            </a:r>
            <a:r>
              <a:rPr lang="sk-SK" altLang="sk-SK" dirty="0" smtClean="0"/>
              <a:t>túžbami, domorodci nie sú „človek ekonomický“</a:t>
            </a:r>
          </a:p>
          <a:p>
            <a:r>
              <a:rPr lang="sk-SK" altLang="sk-SK" dirty="0" err="1"/>
              <a:t>Mauss</a:t>
            </a:r>
            <a:r>
              <a:rPr lang="sk-SK" altLang="sk-SK" dirty="0"/>
              <a:t>: výmena je výrazom spoločnosti ako celku, aktéri sú morálne </a:t>
            </a:r>
            <a:r>
              <a:rPr lang="sk-SK" altLang="sk-SK" dirty="0" smtClean="0"/>
              <a:t>osoby, každá spoločnosť obsahuje aj výmenu darov, aj tržnú výmenu, mení sa len dôraz. </a:t>
            </a:r>
          </a:p>
          <a:p>
            <a:r>
              <a:rPr lang="sk-SK" altLang="sk-SK" dirty="0" err="1"/>
              <a:t>Malinowski</a:t>
            </a:r>
            <a:r>
              <a:rPr lang="sk-SK" altLang="sk-SK" dirty="0"/>
              <a:t>: </a:t>
            </a:r>
            <a:r>
              <a:rPr lang="sk-SK" altLang="cs-CZ" dirty="0"/>
              <a:t>objekty kula nie sú </a:t>
            </a:r>
            <a:r>
              <a:rPr lang="en-GB" altLang="cs-CZ" dirty="0" err="1"/>
              <a:t>peniaze</a:t>
            </a:r>
            <a:r>
              <a:rPr lang="en-GB" altLang="cs-CZ" dirty="0"/>
              <a:t>, </a:t>
            </a:r>
            <a:r>
              <a:rPr lang="en-GB" altLang="cs-CZ" dirty="0" err="1"/>
              <a:t>pretože</a:t>
            </a:r>
            <a:r>
              <a:rPr lang="en-GB" altLang="cs-CZ" dirty="0"/>
              <a:t> </a:t>
            </a:r>
            <a:r>
              <a:rPr lang="en-GB" altLang="cs-CZ" dirty="0" err="1"/>
              <a:t>nefungujú</a:t>
            </a:r>
            <a:r>
              <a:rPr lang="en-GB" altLang="cs-CZ" dirty="0"/>
              <a:t> </a:t>
            </a:r>
            <a:r>
              <a:rPr lang="en-GB" altLang="cs-CZ" dirty="0" err="1"/>
              <a:t>ako</a:t>
            </a:r>
            <a:r>
              <a:rPr lang="en-GB" altLang="cs-CZ" dirty="0"/>
              <a:t> </a:t>
            </a:r>
            <a:r>
              <a:rPr lang="en-GB" altLang="cs-CZ" dirty="0" err="1"/>
              <a:t>médiá</a:t>
            </a:r>
            <a:r>
              <a:rPr lang="en-GB" altLang="cs-CZ" dirty="0"/>
              <a:t> </a:t>
            </a:r>
            <a:r>
              <a:rPr lang="en-GB" altLang="cs-CZ" dirty="0" err="1"/>
              <a:t>výmeny</a:t>
            </a:r>
            <a:r>
              <a:rPr lang="en-GB" altLang="cs-CZ" dirty="0"/>
              <a:t> a </a:t>
            </a:r>
            <a:r>
              <a:rPr lang="en-GB" altLang="cs-CZ" dirty="0" err="1"/>
              <a:t>štandarda</a:t>
            </a:r>
            <a:r>
              <a:rPr lang="en-GB" altLang="cs-CZ" dirty="0"/>
              <a:t> </a:t>
            </a:r>
            <a:r>
              <a:rPr lang="en-GB" altLang="cs-CZ" dirty="0" err="1"/>
              <a:t>hodnoty</a:t>
            </a:r>
            <a:r>
              <a:rPr lang="sk-SK" altLang="cs-CZ" dirty="0"/>
              <a:t> -</a:t>
            </a:r>
            <a:r>
              <a:rPr lang="en-US" altLang="cs-CZ" dirty="0"/>
              <a:t>&gt; </a:t>
            </a:r>
            <a:r>
              <a:rPr lang="sk-SK" altLang="cs-CZ" dirty="0"/>
              <a:t>výmena v </a:t>
            </a:r>
            <a:r>
              <a:rPr lang="sk-SK" altLang="cs-CZ" dirty="0" err="1"/>
              <a:t>mimoeur</a:t>
            </a:r>
            <a:r>
              <a:rPr lang="sk-SK" altLang="cs-CZ" dirty="0"/>
              <a:t>. krajinách je iná ako výmena v industriálnom kapitalizme</a:t>
            </a:r>
          </a:p>
          <a:p>
            <a:r>
              <a:rPr lang="sk-SK" altLang="sk-SK" dirty="0" err="1"/>
              <a:t>Mauss</a:t>
            </a:r>
            <a:r>
              <a:rPr lang="sk-SK" altLang="sk-SK" dirty="0"/>
              <a:t>: </a:t>
            </a:r>
            <a:r>
              <a:rPr lang="sk-SK" altLang="cs-CZ" dirty="0"/>
              <a:t>„primitívne hodnoty“ slúžia ako peniaze, pretože je možné za </a:t>
            </a:r>
            <a:r>
              <a:rPr lang="sk-SK" altLang="cs-CZ" dirty="0" err="1"/>
              <a:t>ne</a:t>
            </a:r>
            <a:r>
              <a:rPr lang="sk-SK" altLang="cs-CZ" dirty="0"/>
              <a:t>/prostredníctvom nich získať iné predmety. Túto schopnosť ale majú práve preto, lebo sú prepojené s vlastníkom, alebo iným subjektom</a:t>
            </a:r>
          </a:p>
          <a:p>
            <a:endParaRPr lang="sk-SK" altLang="sk-SK" dirty="0" smtClean="0"/>
          </a:p>
          <a:p>
            <a:endParaRPr lang="sk-SK" alt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080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Maussovo</a:t>
            </a:r>
            <a:r>
              <a:rPr lang="sk-SK" b="1" dirty="0"/>
              <a:t> dedičstvo: </a:t>
            </a:r>
            <a:r>
              <a:rPr lang="sk-SK" b="1" dirty="0" err="1"/>
              <a:t>Graeber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/>
              <a:t>David </a:t>
            </a:r>
            <a:r>
              <a:rPr lang="sk-SK" b="1" dirty="0" err="1"/>
              <a:t>Graeber</a:t>
            </a:r>
            <a:r>
              <a:rPr lang="sk-SK" b="1" dirty="0"/>
              <a:t> </a:t>
            </a:r>
            <a:endParaRPr lang="sk-SK" b="1" dirty="0" smtClean="0"/>
          </a:p>
          <a:p>
            <a:r>
              <a:rPr lang="sk-SK" dirty="0" smtClean="0"/>
              <a:t>antropológ</a:t>
            </a:r>
            <a:r>
              <a:rPr lang="sk-SK" dirty="0"/>
              <a:t>, anarchista, hnutie </a:t>
            </a:r>
            <a:r>
              <a:rPr lang="sk-SK" dirty="0" err="1"/>
              <a:t>Occupy</a:t>
            </a:r>
            <a:r>
              <a:rPr lang="sk-SK" dirty="0"/>
              <a:t> </a:t>
            </a:r>
            <a:r>
              <a:rPr lang="sk-SK" dirty="0" err="1"/>
              <a:t>Wall</a:t>
            </a:r>
            <a:r>
              <a:rPr lang="sk-SK" dirty="0"/>
              <a:t> </a:t>
            </a:r>
            <a:r>
              <a:rPr lang="sk-SK" dirty="0" err="1"/>
              <a:t>Street</a:t>
            </a:r>
            <a:r>
              <a:rPr lang="sk-SK" dirty="0"/>
              <a:t> (OWS). </a:t>
            </a:r>
          </a:p>
          <a:p>
            <a:r>
              <a:rPr lang="sk-SK" dirty="0" err="1"/>
              <a:t>Debt</a:t>
            </a:r>
            <a:r>
              <a:rPr lang="sk-SK" dirty="0"/>
              <a:t>: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First</a:t>
            </a:r>
            <a:r>
              <a:rPr lang="sk-SK" dirty="0"/>
              <a:t> 5,000 </a:t>
            </a:r>
            <a:r>
              <a:rPr lang="sk-SK" dirty="0" err="1"/>
              <a:t>Years</a:t>
            </a:r>
            <a:r>
              <a:rPr lang="sk-SK" dirty="0"/>
              <a:t> (</a:t>
            </a:r>
            <a:r>
              <a:rPr lang="sk-SK" dirty="0" err="1"/>
              <a:t>Graeber</a:t>
            </a:r>
            <a:r>
              <a:rPr lang="sk-SK" dirty="0"/>
              <a:t> 2011) </a:t>
            </a:r>
            <a:endParaRPr lang="sk-SK" dirty="0" smtClean="0"/>
          </a:p>
          <a:p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Democracy</a:t>
            </a:r>
            <a:r>
              <a:rPr lang="sk-SK" dirty="0"/>
              <a:t> Project: a </a:t>
            </a:r>
            <a:r>
              <a:rPr lang="sk-SK" dirty="0" err="1"/>
              <a:t>History</a:t>
            </a:r>
            <a:r>
              <a:rPr lang="sk-SK" dirty="0" smtClean="0"/>
              <a:t>, a </a:t>
            </a:r>
            <a:r>
              <a:rPr lang="sk-SK" dirty="0" err="1"/>
              <a:t>Crisis</a:t>
            </a:r>
            <a:r>
              <a:rPr lang="sk-SK" dirty="0"/>
              <a:t>, a </a:t>
            </a:r>
            <a:r>
              <a:rPr lang="sk-SK" dirty="0" err="1"/>
              <a:t>Movement</a:t>
            </a:r>
            <a:r>
              <a:rPr lang="sk-SK" dirty="0"/>
              <a:t> (</a:t>
            </a:r>
            <a:r>
              <a:rPr lang="sk-SK" dirty="0" smtClean="0"/>
              <a:t>2013)</a:t>
            </a:r>
            <a:endParaRPr lang="sk-SK" dirty="0"/>
          </a:p>
          <a:p>
            <a:endParaRPr lang="sk-SK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478" y="1690688"/>
            <a:ext cx="2095500" cy="2638425"/>
          </a:xfrm>
        </p:spPr>
      </p:pic>
    </p:spTree>
    <p:extLst>
      <p:ext uri="{BB962C8B-B14F-4D97-AF65-F5344CB8AC3E}">
        <p14:creationId xmlns:p14="http://schemas.microsoft.com/office/powerpoint/2010/main" val="3536622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Maussovo</a:t>
            </a:r>
            <a:r>
              <a:rPr lang="sk-SK" b="1" dirty="0"/>
              <a:t> </a:t>
            </a:r>
            <a:r>
              <a:rPr lang="sk-SK" b="1" dirty="0" smtClean="0"/>
              <a:t>dedičstvo: </a:t>
            </a:r>
            <a:r>
              <a:rPr lang="sk-SK" b="1" dirty="0" err="1" smtClean="0"/>
              <a:t>Graeber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Mauss</a:t>
            </a:r>
            <a:r>
              <a:rPr lang="sk-SK" dirty="0" smtClean="0"/>
              <a:t> ako </a:t>
            </a:r>
            <a:r>
              <a:rPr lang="sk-SK" b="1" dirty="0" err="1" smtClean="0"/>
              <a:t>kooperacionistický</a:t>
            </a:r>
            <a:r>
              <a:rPr lang="sk-SK" b="1" dirty="0" smtClean="0"/>
              <a:t> revolucionár</a:t>
            </a:r>
            <a:r>
              <a:rPr lang="sk-SK" dirty="0" smtClean="0"/>
              <a:t> – musíme vystúpiť z individualistickej tržnej výmeny a presadzovať solidárne spoločenstvá – poistenie, odbory, profesionálne asociácie – sekulárne verzie toho, čo sa nachádza v archaických spoločnostiach</a:t>
            </a:r>
          </a:p>
          <a:p>
            <a:r>
              <a:rPr lang="sk-SK" dirty="0" smtClean="0"/>
              <a:t>Každá spoločnosť ako amalgám protirečivých ekonomických a politických princípov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Graeber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nazýva</a:t>
            </a:r>
            <a:r>
              <a:rPr lang="cs-CZ" dirty="0" smtClean="0"/>
              <a:t> </a:t>
            </a:r>
            <a:r>
              <a:rPr lang="cs-CZ" dirty="0" err="1" smtClean="0"/>
              <a:t>morálne</a:t>
            </a:r>
            <a:r>
              <a:rPr lang="cs-CZ" dirty="0" smtClean="0"/>
              <a:t> logiky – komunizmus, </a:t>
            </a:r>
            <a:r>
              <a:rPr lang="cs-CZ" dirty="0" err="1" smtClean="0"/>
              <a:t>výmena</a:t>
            </a:r>
            <a:r>
              <a:rPr lang="cs-CZ" dirty="0" smtClean="0"/>
              <a:t>, </a:t>
            </a:r>
            <a:r>
              <a:rPr lang="cs-CZ" dirty="0" err="1" smtClean="0"/>
              <a:t>hierarchia</a:t>
            </a:r>
            <a:r>
              <a:rPr lang="cs-CZ" dirty="0" smtClean="0"/>
              <a:t> - </a:t>
            </a:r>
            <a:r>
              <a:rPr lang="en-US" dirty="0"/>
              <a:t>&gt;</a:t>
            </a:r>
            <a:r>
              <a:rPr lang="en-US" dirty="0" smtClean="0"/>
              <a:t> </a:t>
            </a:r>
            <a:r>
              <a:rPr lang="en-US" dirty="0" err="1" smtClean="0"/>
              <a:t>niektor</a:t>
            </a:r>
            <a:r>
              <a:rPr lang="cs-CZ" dirty="0" smtClean="0"/>
              <a:t>ý </a:t>
            </a:r>
            <a:r>
              <a:rPr lang="cs-CZ" dirty="0" err="1" smtClean="0"/>
              <a:t>princíp</a:t>
            </a:r>
            <a:r>
              <a:rPr lang="cs-CZ" dirty="0" smtClean="0"/>
              <a:t> dominuje, ale </a:t>
            </a:r>
            <a:r>
              <a:rPr lang="cs-CZ" dirty="0" err="1" smtClean="0"/>
              <a:t>aktéri</a:t>
            </a:r>
            <a:r>
              <a:rPr lang="cs-CZ" dirty="0" smtClean="0"/>
              <a:t> si </a:t>
            </a:r>
            <a:r>
              <a:rPr lang="cs-CZ" dirty="0" err="1" smtClean="0"/>
              <a:t>môžu</a:t>
            </a:r>
            <a:r>
              <a:rPr lang="cs-CZ" dirty="0" smtClean="0"/>
              <a:t> </a:t>
            </a:r>
            <a:r>
              <a:rPr lang="cs-CZ" dirty="0" err="1" smtClean="0"/>
              <a:t>vybrať</a:t>
            </a:r>
            <a:r>
              <a:rPr lang="sk-SK" dirty="0" smtClean="0"/>
              <a:t>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80402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Graeber</a:t>
            </a:r>
            <a:r>
              <a:rPr lang="sk-SK" b="1" dirty="0"/>
              <a:t> </a:t>
            </a:r>
            <a:r>
              <a:rPr lang="sk-SK" b="1" dirty="0" smtClean="0"/>
              <a:t>- komunizmus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Ľudské vzťahy založené na princípe „každý podľa svojich schopností, každému podľa jeho potrieb“</a:t>
            </a:r>
          </a:p>
          <a:p>
            <a:r>
              <a:rPr lang="sk-SK" dirty="0" smtClean="0"/>
              <a:t>Netýka sa vlastníctva (</a:t>
            </a:r>
            <a:r>
              <a:rPr lang="sk-SK" dirty="0" err="1" smtClean="0"/>
              <a:t>t.j</a:t>
            </a:r>
            <a:r>
              <a:rPr lang="sk-SK" dirty="0" smtClean="0"/>
              <a:t>. „mýtický komunizmus“), morálny princíp – týka sa každodenných transakcií, základ ľudskej sociálnosti </a:t>
            </a:r>
          </a:p>
          <a:p>
            <a:r>
              <a:rPr lang="sk-SK" dirty="0"/>
              <a:t>Solidarita, vzájomnosť, pomoc</a:t>
            </a:r>
          </a:p>
          <a:p>
            <a:r>
              <a:rPr lang="sk-SK" dirty="0" smtClean="0"/>
              <a:t>Malé spoločenstvá, rodina, lovci a zberači, rodičia a deti</a:t>
            </a:r>
          </a:p>
          <a:p>
            <a:r>
              <a:rPr lang="sk-SK" dirty="0" smtClean="0"/>
              <a:t>Predstava večnosti – nekonečný vzájomný dlh, ktorý sa nespláca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51073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893</Words>
  <Application>Microsoft Office PowerPoint</Application>
  <PresentationFormat>Širokoúhlá obrazovka</PresentationFormat>
  <Paragraphs>86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Maussovo dedičstvo: o výmene a morálke ekonomických procesov</vt:lpstr>
      <vt:lpstr>Maussovo dedičstvo: Esej o dare </vt:lpstr>
      <vt:lpstr>Maussovo dedičstvo: Esej o dare</vt:lpstr>
      <vt:lpstr>Gregory. Gifts and Commodities. 1982</vt:lpstr>
      <vt:lpstr>Gregory. Gifts and Commodities. 1982</vt:lpstr>
      <vt:lpstr>Maussovo dedičstvo: Mauss a Malinowski</vt:lpstr>
      <vt:lpstr>Maussovo dedičstvo: Graeber</vt:lpstr>
      <vt:lpstr>Maussovo dedičstvo: Graeber</vt:lpstr>
      <vt:lpstr>Graeber - komunizmus</vt:lpstr>
      <vt:lpstr>Graeber - výmena</vt:lpstr>
      <vt:lpstr>Graeber - hierarchia</vt:lpstr>
      <vt:lpstr>Graeber – ľudská ekonomika a komerčná ekonomika</vt:lpstr>
      <vt:lpstr>Maussovo dedičstvo: Hart</vt:lpstr>
      <vt:lpstr>Maussovo dedičstvo: Hart</vt:lpstr>
      <vt:lpstr>Maussovo dedičstvo: Hart</vt:lpstr>
      <vt:lpstr>Hart: Humánna ekonomika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Burikova</dc:creator>
  <cp:lastModifiedBy>Zuzana Burikova</cp:lastModifiedBy>
  <cp:revision>22</cp:revision>
  <dcterms:created xsi:type="dcterms:W3CDTF">2018-02-23T10:30:50Z</dcterms:created>
  <dcterms:modified xsi:type="dcterms:W3CDTF">2019-03-14T06:38:25Z</dcterms:modified>
</cp:coreProperties>
</file>