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64" r:id="rId4"/>
    <p:sldId id="258" r:id="rId5"/>
    <p:sldId id="259" r:id="rId6"/>
    <p:sldId id="265" r:id="rId7"/>
    <p:sldId id="266" r:id="rId8"/>
    <p:sldId id="269" r:id="rId9"/>
    <p:sldId id="262" r:id="rId10"/>
    <p:sldId id="270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440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711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419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424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2990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547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127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588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9038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915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232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4F6EB-909A-4970-8553-94FA66E2B4EA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74E6-9A7F-497E-9B56-3CE9034C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506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Peniaze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SAN 106, </a:t>
            </a:r>
            <a:r>
              <a:rPr lang="cs-CZ" dirty="0" smtClean="0"/>
              <a:t>6. </a:t>
            </a:r>
            <a:r>
              <a:rPr lang="cs-CZ" dirty="0" err="1" smtClean="0"/>
              <a:t>týždeň</a:t>
            </a:r>
            <a:r>
              <a:rPr lang="cs-CZ" dirty="0" smtClean="0"/>
              <a:t>, </a:t>
            </a:r>
            <a:r>
              <a:rPr lang="cs-CZ" dirty="0" smtClean="0"/>
              <a:t>28.3.2018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725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847850" y="5492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cs-CZ" sz="6000" b="1" dirty="0"/>
              <a:t>Keith Hart </a:t>
            </a:r>
            <a:r>
              <a:rPr lang="sk-SK" altLang="cs-CZ" sz="6000" dirty="0"/>
              <a:t/>
            </a:r>
            <a:br>
              <a:rPr lang="sk-SK" altLang="cs-CZ" sz="6000" dirty="0"/>
            </a:br>
            <a:endParaRPr lang="sk-SK" altLang="cs-CZ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k-SK" altLang="cs-CZ" sz="3000" b="1" i="1" dirty="0"/>
              <a:t>Money in </a:t>
            </a:r>
            <a:r>
              <a:rPr lang="sk-SK" altLang="cs-CZ" sz="3000" b="1" i="1" dirty="0" err="1"/>
              <a:t>an</a:t>
            </a:r>
            <a:r>
              <a:rPr lang="sk-SK" altLang="cs-CZ" sz="3000" b="1" i="1" dirty="0"/>
              <a:t> </a:t>
            </a:r>
            <a:r>
              <a:rPr lang="sk-SK" altLang="cs-CZ" sz="3000" b="1" i="1" dirty="0" err="1"/>
              <a:t>unequal</a:t>
            </a:r>
            <a:r>
              <a:rPr lang="sk-SK" altLang="cs-CZ" sz="3000" b="1" i="1" dirty="0"/>
              <a:t> </a:t>
            </a:r>
            <a:r>
              <a:rPr lang="sk-SK" altLang="cs-CZ" sz="3000" b="1" i="1" dirty="0" err="1"/>
              <a:t>world</a:t>
            </a:r>
            <a:r>
              <a:rPr lang="sk-SK" altLang="cs-CZ" sz="3000" b="1" dirty="0"/>
              <a:t> (2001)</a:t>
            </a:r>
          </a:p>
          <a:p>
            <a:pPr>
              <a:buNone/>
            </a:pPr>
            <a:r>
              <a:rPr lang="sk-SK" altLang="cs-CZ" sz="3000" dirty="0" smtClean="0"/>
              <a:t>Peniaze </a:t>
            </a:r>
            <a:r>
              <a:rPr lang="sk-SK" altLang="cs-CZ" sz="3000" dirty="0"/>
              <a:t>ako: </a:t>
            </a:r>
          </a:p>
          <a:p>
            <a:r>
              <a:rPr lang="sk-SK" altLang="cs-CZ" sz="3000" dirty="0"/>
              <a:t>objekt </a:t>
            </a:r>
            <a:r>
              <a:rPr lang="en-US" altLang="cs-CZ" sz="3000" dirty="0"/>
              <a:t>(</a:t>
            </a:r>
            <a:r>
              <a:rPr lang="en-US" altLang="cs-CZ" sz="3000" dirty="0" err="1"/>
              <a:t>skuto</a:t>
            </a:r>
            <a:r>
              <a:rPr lang="sk-SK" altLang="cs-CZ" sz="3000" dirty="0" err="1"/>
              <a:t>čné</a:t>
            </a:r>
            <a:r>
              <a:rPr lang="sk-SK" altLang="cs-CZ" sz="3000" dirty="0"/>
              <a:t> peniaze</a:t>
            </a:r>
            <a:r>
              <a:rPr lang="en-US" altLang="cs-CZ" sz="3000" dirty="0"/>
              <a:t>) </a:t>
            </a:r>
            <a:r>
              <a:rPr lang="sk-SK" altLang="cs-CZ" sz="3000" dirty="0"/>
              <a:t>a idea </a:t>
            </a:r>
            <a:r>
              <a:rPr lang="en-US" altLang="cs-CZ" sz="3000" dirty="0"/>
              <a:t>(</a:t>
            </a:r>
            <a:r>
              <a:rPr lang="sk-SK" altLang="cs-CZ" sz="3000" dirty="0"/>
              <a:t>účtovné peniaze</a:t>
            </a:r>
            <a:r>
              <a:rPr lang="en-US" altLang="cs-CZ" sz="3000" dirty="0"/>
              <a:t>)</a:t>
            </a:r>
            <a:endParaRPr lang="sk-SK" altLang="cs-CZ" sz="3000" dirty="0"/>
          </a:p>
          <a:p>
            <a:r>
              <a:rPr lang="sk-SK" altLang="cs-CZ" sz="3000" dirty="0"/>
              <a:t>Hlava a lev </a:t>
            </a:r>
            <a:r>
              <a:rPr lang="en-US" altLang="cs-CZ" sz="3000" dirty="0"/>
              <a:t>(</a:t>
            </a:r>
            <a:r>
              <a:rPr lang="sk-SK" altLang="cs-CZ" sz="3000" dirty="0" err="1"/>
              <a:t>heads</a:t>
            </a:r>
            <a:r>
              <a:rPr lang="sk-SK" altLang="cs-CZ" sz="3000" dirty="0"/>
              <a:t> or </a:t>
            </a:r>
            <a:r>
              <a:rPr lang="sk-SK" altLang="cs-CZ" sz="3000" dirty="0" err="1"/>
              <a:t>tails</a:t>
            </a:r>
            <a:r>
              <a:rPr lang="en-US" altLang="cs-CZ" sz="3000" dirty="0"/>
              <a:t>)</a:t>
            </a:r>
            <a:r>
              <a:rPr lang="sk-SK" altLang="cs-CZ" sz="3000" dirty="0"/>
              <a:t> – vzájomné pôsobenie štátu a </a:t>
            </a:r>
            <a:r>
              <a:rPr lang="sk-SK" altLang="cs-CZ" sz="3000" dirty="0" smtClean="0"/>
              <a:t>trhu</a:t>
            </a:r>
          </a:p>
          <a:p>
            <a:r>
              <a:rPr lang="sk-SK" altLang="cs-CZ" sz="3200" dirty="0"/>
              <a:t>Pamäť a informácia – spojivo medzi osobami a komunitami</a:t>
            </a:r>
          </a:p>
          <a:p>
            <a:r>
              <a:rPr lang="sk-SK" altLang="cs-CZ" sz="3200" dirty="0"/>
              <a:t>Zdroj ekonomickej demokracie</a:t>
            </a:r>
          </a:p>
          <a:p>
            <a:endParaRPr lang="sk-SK" altLang="cs-CZ" sz="3000" dirty="0"/>
          </a:p>
          <a:p>
            <a:pPr eaLnBrk="1" hangingPunct="1"/>
            <a:endParaRPr lang="sk-SK" alt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75584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Práca v skupinách: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Čo sú peniaze? Aké majú vlastnosti? (Ako sa vytvára ich hodnota? Sú materiálne? Abstraktné? Aký je ich vzťah k osobám?)</a:t>
            </a:r>
          </a:p>
          <a:p>
            <a:r>
              <a:rPr lang="sk-SK" dirty="0" smtClean="0"/>
              <a:t>Vymyslite v každej skupine 1 výskumnú tému týkajúcu sa peňazí. Témy musia vychádzať z teórie.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9525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Východiská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Aristotela </a:t>
            </a:r>
            <a:r>
              <a:rPr lang="cs-CZ" dirty="0" err="1" smtClean="0"/>
              <a:t>cez</a:t>
            </a:r>
            <a:r>
              <a:rPr lang="cs-CZ" dirty="0" smtClean="0"/>
              <a:t> Akvinského po </a:t>
            </a:r>
            <a:r>
              <a:rPr lang="cs-CZ" dirty="0" err="1" smtClean="0"/>
              <a:t>Marxa</a:t>
            </a:r>
            <a:r>
              <a:rPr lang="cs-CZ" dirty="0" smtClean="0"/>
              <a:t> (</a:t>
            </a:r>
            <a:r>
              <a:rPr lang="cs-CZ" dirty="0" err="1" smtClean="0"/>
              <a:t>peniaze</a:t>
            </a:r>
            <a:r>
              <a:rPr lang="cs-CZ" dirty="0" smtClean="0"/>
              <a:t> sú neplodné, </a:t>
            </a:r>
            <a:r>
              <a:rPr lang="cs-CZ" dirty="0" err="1" smtClean="0"/>
              <a:t>obohacovanie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peniazmi</a:t>
            </a:r>
            <a:r>
              <a:rPr lang="cs-CZ" dirty="0" smtClean="0"/>
              <a:t> je problematické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Simmel</a:t>
            </a:r>
            <a:r>
              <a:rPr lang="sk-SK" b="1" dirty="0" smtClean="0"/>
              <a:t>: </a:t>
            </a:r>
            <a:r>
              <a:rPr lang="sk-SK" b="1" i="1" dirty="0" smtClean="0"/>
              <a:t>Filozofia peňazí: </a:t>
            </a:r>
          </a:p>
          <a:p>
            <a:pPr marL="0" indent="0">
              <a:buNone/>
            </a:pPr>
            <a:r>
              <a:rPr lang="sk-SK" dirty="0" smtClean="0"/>
              <a:t>nástroj </a:t>
            </a:r>
            <a:r>
              <a:rPr lang="sk-SK" dirty="0"/>
              <a:t>slobody a podmienka na to, aby sa individuálna osobnosť a dôvera </a:t>
            </a:r>
            <a:r>
              <a:rPr lang="sk-SK" dirty="0" smtClean="0"/>
              <a:t>mohli vyvinúť</a:t>
            </a:r>
            <a:r>
              <a:rPr lang="en-US" dirty="0" smtClean="0"/>
              <a:t>;</a:t>
            </a:r>
            <a:r>
              <a:rPr lang="sk-SK" dirty="0" smtClean="0"/>
              <a:t> rola peňazí vo vzniku </a:t>
            </a:r>
            <a:r>
              <a:rPr lang="sk-SK" dirty="0"/>
              <a:t>moderného racionálneho a abstraktného myslenia. </a:t>
            </a:r>
          </a:p>
          <a:p>
            <a:endParaRPr lang="sk-SK" b="1" i="1" dirty="0"/>
          </a:p>
        </p:txBody>
      </p:sp>
    </p:spTree>
    <p:extLst>
      <p:ext uri="{BB962C8B-B14F-4D97-AF65-F5344CB8AC3E}">
        <p14:creationId xmlns:p14="http://schemas.microsoft.com/office/powerpoint/2010/main" val="287282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SAN a </a:t>
            </a:r>
            <a:r>
              <a:rPr lang="cs-CZ" altLang="cs-CZ" dirty="0" err="1" smtClean="0"/>
              <a:t>peniaze</a:t>
            </a:r>
            <a:endParaRPr lang="en-US" altLang="cs-CZ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k-SK" altLang="cs-CZ" dirty="0"/>
              <a:t>S</a:t>
            </a:r>
            <a:r>
              <a:rPr lang="en-GB" altLang="cs-CZ" dirty="0"/>
              <a:t>ú </a:t>
            </a:r>
            <a:r>
              <a:rPr lang="en-GB" altLang="cs-CZ" dirty="0" err="1"/>
              <a:t>hodnotné</a:t>
            </a:r>
            <a:r>
              <a:rPr lang="en-GB" altLang="cs-CZ" dirty="0"/>
              <a:t> </a:t>
            </a:r>
            <a:r>
              <a:rPr lang="en-GB" altLang="cs-CZ" dirty="0" err="1"/>
              <a:t>predmety</a:t>
            </a:r>
            <a:r>
              <a:rPr lang="en-GB" altLang="cs-CZ" dirty="0"/>
              <a:t>, </a:t>
            </a:r>
            <a:r>
              <a:rPr lang="en-GB" altLang="cs-CZ" dirty="0" err="1"/>
              <a:t>ktoré</a:t>
            </a:r>
            <a:r>
              <a:rPr lang="en-GB" altLang="cs-CZ" dirty="0"/>
              <a:t> </a:t>
            </a:r>
            <a:r>
              <a:rPr lang="en-GB" altLang="cs-CZ" dirty="0" err="1"/>
              <a:t>cirkulujú</a:t>
            </a:r>
            <a:r>
              <a:rPr lang="en-GB" altLang="cs-CZ" dirty="0"/>
              <a:t> v </a:t>
            </a:r>
            <a:r>
              <a:rPr lang="en-GB" altLang="cs-CZ" dirty="0" err="1"/>
              <a:t>mimoeurópskych</a:t>
            </a:r>
            <a:r>
              <a:rPr lang="en-GB" altLang="cs-CZ" dirty="0"/>
              <a:t> </a:t>
            </a:r>
            <a:r>
              <a:rPr lang="en-GB" altLang="cs-CZ" dirty="0" err="1"/>
              <a:t>kultúrach</a:t>
            </a:r>
            <a:r>
              <a:rPr lang="en-GB" altLang="cs-CZ" dirty="0"/>
              <a:t> </a:t>
            </a:r>
            <a:r>
              <a:rPr lang="en-GB" altLang="cs-CZ" dirty="0" err="1"/>
              <a:t>peniaze</a:t>
            </a:r>
            <a:r>
              <a:rPr lang="sk-SK" altLang="cs-CZ" dirty="0"/>
              <a:t>?</a:t>
            </a:r>
            <a:r>
              <a:rPr lang="en-GB" altLang="cs-CZ" dirty="0"/>
              <a:t> </a:t>
            </a:r>
            <a:endParaRPr lang="sk-SK" altLang="cs-CZ" dirty="0"/>
          </a:p>
          <a:p>
            <a:pPr eaLnBrk="1" hangingPunct="1"/>
            <a:r>
              <a:rPr lang="sk-SK" altLang="cs-CZ" dirty="0"/>
              <a:t>Čo sa stane s kultúrou a spoločnosťou po príchode peňazí? </a:t>
            </a:r>
            <a:r>
              <a:rPr lang="sk-SK" altLang="cs-CZ" dirty="0" smtClean="0"/>
              <a:t>Sú peniaze médium </a:t>
            </a:r>
            <a:r>
              <a:rPr lang="sk-SK" altLang="cs-CZ" dirty="0"/>
              <a:t>transformácie spoločnosti?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30475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Hodnotné </a:t>
            </a:r>
            <a:r>
              <a:rPr lang="cs-CZ" altLang="cs-CZ" b="1" dirty="0" err="1" smtClean="0"/>
              <a:t>predmety</a:t>
            </a:r>
            <a:r>
              <a:rPr lang="cs-CZ" altLang="cs-CZ" b="1" dirty="0" smtClean="0"/>
              <a:t> v </a:t>
            </a:r>
            <a:r>
              <a:rPr lang="cs-CZ" altLang="cs-CZ" b="1" dirty="0" err="1" smtClean="0"/>
              <a:t>mimoeur</a:t>
            </a:r>
            <a:r>
              <a:rPr lang="cs-CZ" altLang="cs-CZ" b="1" dirty="0" smtClean="0"/>
              <a:t>. </a:t>
            </a:r>
            <a:r>
              <a:rPr lang="cs-CZ" altLang="cs-CZ" b="1" dirty="0" err="1" smtClean="0"/>
              <a:t>Kultúrach</a:t>
            </a:r>
            <a:endParaRPr lang="sk-SK" altLang="cs-CZ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r>
              <a:rPr lang="sk-SK" altLang="cs-CZ" b="1" dirty="0" err="1" smtClean="0"/>
              <a:t>Malinowski</a:t>
            </a:r>
            <a:endParaRPr lang="sk-SK" altLang="cs-CZ" b="1" dirty="0" smtClean="0"/>
          </a:p>
          <a:p>
            <a:pPr eaLnBrk="1" hangingPunct="1"/>
            <a:r>
              <a:rPr lang="sk-SK" altLang="cs-CZ" dirty="0" smtClean="0"/>
              <a:t>objekty </a:t>
            </a:r>
            <a:r>
              <a:rPr lang="sk-SK" altLang="cs-CZ" dirty="0"/>
              <a:t>kula nie sú </a:t>
            </a:r>
            <a:r>
              <a:rPr lang="en-GB" altLang="cs-CZ" dirty="0" err="1"/>
              <a:t>peniaze</a:t>
            </a:r>
            <a:r>
              <a:rPr lang="en-GB" altLang="cs-CZ" dirty="0"/>
              <a:t>, </a:t>
            </a:r>
            <a:r>
              <a:rPr lang="en-GB" altLang="cs-CZ" dirty="0" err="1"/>
              <a:t>pretože</a:t>
            </a:r>
            <a:r>
              <a:rPr lang="en-GB" altLang="cs-CZ" dirty="0"/>
              <a:t> </a:t>
            </a:r>
            <a:r>
              <a:rPr lang="en-GB" altLang="cs-CZ" dirty="0" err="1"/>
              <a:t>nefungujú</a:t>
            </a:r>
            <a:r>
              <a:rPr lang="en-GB" altLang="cs-CZ" dirty="0"/>
              <a:t> </a:t>
            </a:r>
            <a:r>
              <a:rPr lang="en-GB" altLang="cs-CZ" dirty="0" err="1"/>
              <a:t>ako</a:t>
            </a:r>
            <a:r>
              <a:rPr lang="en-GB" altLang="cs-CZ" dirty="0"/>
              <a:t> </a:t>
            </a:r>
            <a:r>
              <a:rPr lang="en-GB" altLang="cs-CZ" dirty="0" err="1"/>
              <a:t>médiá</a:t>
            </a:r>
            <a:r>
              <a:rPr lang="en-GB" altLang="cs-CZ" dirty="0"/>
              <a:t> </a:t>
            </a:r>
            <a:r>
              <a:rPr lang="en-GB" altLang="cs-CZ" dirty="0" err="1"/>
              <a:t>výmeny</a:t>
            </a:r>
            <a:r>
              <a:rPr lang="en-GB" altLang="cs-CZ" dirty="0"/>
              <a:t> a </a:t>
            </a:r>
            <a:r>
              <a:rPr lang="en-GB" altLang="cs-CZ" dirty="0" err="1"/>
              <a:t>štandarda</a:t>
            </a:r>
            <a:r>
              <a:rPr lang="en-GB" altLang="cs-CZ" dirty="0"/>
              <a:t> </a:t>
            </a:r>
            <a:r>
              <a:rPr lang="en-GB" altLang="cs-CZ" dirty="0" err="1"/>
              <a:t>hodnoty</a:t>
            </a:r>
            <a:r>
              <a:rPr lang="en-US" altLang="cs-CZ" dirty="0"/>
              <a:t> </a:t>
            </a:r>
            <a:endParaRPr lang="sk-SK" altLang="cs-CZ" dirty="0"/>
          </a:p>
          <a:p>
            <a:pPr eaLnBrk="1" hangingPunct="1"/>
            <a:r>
              <a:rPr lang="sk-SK" altLang="cs-CZ" dirty="0"/>
              <a:t>Výmena v </a:t>
            </a:r>
            <a:r>
              <a:rPr lang="sk-SK" altLang="cs-CZ" dirty="0" err="1"/>
              <a:t>mimoeur</a:t>
            </a:r>
            <a:r>
              <a:rPr lang="sk-SK" altLang="cs-CZ" dirty="0"/>
              <a:t>. krajinách je iná ako výmena v industriálnom </a:t>
            </a:r>
            <a:r>
              <a:rPr lang="sk-SK" altLang="cs-CZ" dirty="0" smtClean="0"/>
              <a:t>kapitalizme</a:t>
            </a:r>
          </a:p>
          <a:p>
            <a:pPr marL="0" indent="0">
              <a:buNone/>
            </a:pPr>
            <a:r>
              <a:rPr lang="cs-CZ" altLang="cs-CZ" b="1" dirty="0" err="1" smtClean="0"/>
              <a:t>Mauss</a:t>
            </a:r>
            <a:endParaRPr lang="cs-CZ" altLang="cs-CZ" b="1" dirty="0" smtClean="0"/>
          </a:p>
          <a:p>
            <a:r>
              <a:rPr lang="en-GB" altLang="cs-CZ" dirty="0" smtClean="0"/>
              <a:t>“</a:t>
            </a:r>
            <a:r>
              <a:rPr lang="en-GB" altLang="cs-CZ" dirty="0"/>
              <a:t>On this reasoning… there has only been money when precious things… have been really made into currency / namely have been inscribed and impersonalised, and detached from any relationship with any legal entity, whether collective or individual, other than the stat</a:t>
            </a:r>
            <a:r>
              <a:rPr lang="sk-SK" altLang="cs-CZ" dirty="0"/>
              <a:t>e</a:t>
            </a:r>
            <a:r>
              <a:rPr lang="en-GB" altLang="cs-CZ" dirty="0"/>
              <a:t> that mints them… one only defines in this way a second type of money - our own” </a:t>
            </a:r>
            <a:endParaRPr lang="en-US" altLang="cs-CZ" dirty="0"/>
          </a:p>
          <a:p>
            <a:r>
              <a:rPr lang="sk-SK" altLang="cs-CZ" dirty="0"/>
              <a:t>Ale „primitívne hodnoty“ slúžia ako peniaze, pretože je možné za </a:t>
            </a:r>
            <a:r>
              <a:rPr lang="sk-SK" altLang="cs-CZ" dirty="0" err="1"/>
              <a:t>ne</a:t>
            </a:r>
            <a:r>
              <a:rPr lang="sk-SK" altLang="cs-CZ" dirty="0"/>
              <a:t>/prostredníctvom nich získať iné predmety. Túto schopnosť ale majú práve preto, lebo sú prepojené s vlastníkom, alebo iným subjektom</a:t>
            </a:r>
          </a:p>
          <a:p>
            <a:pPr eaLnBrk="1" hangingPunct="1"/>
            <a:endParaRPr lang="sk-SK" altLang="cs-CZ" dirty="0" smtClean="0"/>
          </a:p>
          <a:p>
            <a:pPr eaLnBrk="1" hangingPunct="1"/>
            <a:endParaRPr lang="sk-SK" altLang="cs-CZ" dirty="0"/>
          </a:p>
        </p:txBody>
      </p:sp>
    </p:spTree>
    <p:extLst>
      <p:ext uri="{BB962C8B-B14F-4D97-AF65-F5344CB8AC3E}">
        <p14:creationId xmlns:p14="http://schemas.microsoft.com/office/powerpoint/2010/main" val="229318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/>
              <a:t>Hodnotné </a:t>
            </a:r>
            <a:r>
              <a:rPr lang="cs-CZ" altLang="cs-CZ" b="1" dirty="0" err="1"/>
              <a:t>predmety</a:t>
            </a:r>
            <a:r>
              <a:rPr lang="cs-CZ" altLang="cs-CZ" b="1" dirty="0"/>
              <a:t> v </a:t>
            </a:r>
            <a:r>
              <a:rPr lang="cs-CZ" altLang="cs-CZ" b="1" dirty="0" err="1"/>
              <a:t>mimoeur</a:t>
            </a:r>
            <a:r>
              <a:rPr lang="cs-CZ" altLang="cs-CZ" b="1" dirty="0"/>
              <a:t>. </a:t>
            </a:r>
            <a:r>
              <a:rPr lang="cs-CZ" altLang="cs-CZ" b="1" dirty="0" err="1"/>
              <a:t>Kultúrach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Hart </a:t>
            </a:r>
            <a:r>
              <a:rPr lang="cs-CZ" b="1" dirty="0" smtClean="0"/>
              <a:t>1986. </a:t>
            </a:r>
            <a:r>
              <a:rPr lang="cs-CZ" b="1" dirty="0" err="1" smtClean="0"/>
              <a:t>Heads</a:t>
            </a:r>
            <a:r>
              <a:rPr lang="cs-CZ" b="1" dirty="0" smtClean="0"/>
              <a:t>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Tails</a:t>
            </a:r>
            <a:r>
              <a:rPr lang="cs-CZ" b="1" dirty="0"/>
              <a:t>? </a:t>
            </a:r>
            <a:r>
              <a:rPr lang="cs-CZ" b="1" dirty="0" err="1"/>
              <a:t>Two</a:t>
            </a:r>
            <a:r>
              <a:rPr lang="cs-CZ" b="1" dirty="0"/>
              <a:t> </a:t>
            </a:r>
            <a:r>
              <a:rPr lang="cs-CZ" b="1" dirty="0" err="1"/>
              <a:t>sides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coin</a:t>
            </a:r>
            <a:endParaRPr lang="sk-SK" dirty="0" smtClean="0"/>
          </a:p>
          <a:p>
            <a:r>
              <a:rPr lang="cs-CZ" dirty="0"/>
              <a:t>Musíme </a:t>
            </a:r>
            <a:r>
              <a:rPr lang="cs-CZ" dirty="0" err="1"/>
              <a:t>prepoji</a:t>
            </a:r>
            <a:r>
              <a:rPr lang="sk-SK" dirty="0"/>
              <a:t>ť detailnú etnografiu z rôznych „exotických“ prostredí s historickou perspektívou a s intelektuálnou históriou v ekonomickom myslení. </a:t>
            </a:r>
          </a:p>
          <a:p>
            <a:r>
              <a:rPr lang="sk-SK" dirty="0" smtClean="0"/>
              <a:t>Lokálne inštitúcie na </a:t>
            </a:r>
            <a:r>
              <a:rPr lang="sk-SK" dirty="0" err="1" smtClean="0"/>
              <a:t>Trob</a:t>
            </a:r>
            <a:r>
              <a:rPr lang="sk-SK" dirty="0" smtClean="0"/>
              <a:t>. Ostrovoch fungujú na podobnom princípe ako peniaze: </a:t>
            </a:r>
          </a:p>
          <a:p>
            <a:r>
              <a:rPr lang="sk-SK" dirty="0" smtClean="0"/>
              <a:t>Politická autorita a trh sú vo vzájomnej interakcii podľa momentálnych podmienok umožňujú obeh komodít – podľa </a:t>
            </a:r>
            <a:r>
              <a:rPr lang="sk-SK" dirty="0" err="1" smtClean="0"/>
              <a:t>Maussa</a:t>
            </a:r>
            <a:r>
              <a:rPr lang="sk-SK" dirty="0" smtClean="0"/>
              <a:t> to je jedna z funkcií peňazí.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091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Hodnotné </a:t>
            </a:r>
            <a:r>
              <a:rPr lang="cs-CZ" altLang="cs-CZ" b="1" dirty="0" err="1"/>
              <a:t>predmety</a:t>
            </a:r>
            <a:r>
              <a:rPr lang="cs-CZ" altLang="cs-CZ" b="1" dirty="0"/>
              <a:t> v </a:t>
            </a:r>
            <a:r>
              <a:rPr lang="cs-CZ" altLang="cs-CZ" b="1" dirty="0" err="1"/>
              <a:t>mimoeur</a:t>
            </a:r>
            <a:r>
              <a:rPr lang="cs-CZ" altLang="cs-CZ" b="1" dirty="0"/>
              <a:t>. </a:t>
            </a:r>
            <a:r>
              <a:rPr lang="cs-CZ" altLang="cs-CZ" b="1" dirty="0" err="1"/>
              <a:t>Kultúrach</a:t>
            </a:r>
            <a:r>
              <a:rPr lang="sk-SK" altLang="cs-CZ" dirty="0"/>
              <a:t/>
            </a:r>
            <a:br>
              <a:rPr lang="sk-SK" altLang="cs-CZ" dirty="0"/>
            </a:br>
            <a:endParaRPr lang="en-US" altLang="cs-CZ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altLang="cs-CZ" b="1" dirty="0" smtClean="0"/>
              <a:t>Sféry </a:t>
            </a:r>
            <a:r>
              <a:rPr lang="sk-SK" altLang="cs-CZ" b="1" dirty="0"/>
              <a:t>výmeny</a:t>
            </a:r>
            <a:endParaRPr lang="sk-SK" altLang="cs-CZ" dirty="0" smtClean="0"/>
          </a:p>
          <a:p>
            <a:pPr eaLnBrk="1" hangingPunct="1"/>
            <a:r>
              <a:rPr lang="sk-SK" altLang="cs-CZ" dirty="0" smtClean="0"/>
              <a:t>Tovary </a:t>
            </a:r>
            <a:r>
              <a:rPr lang="sk-SK" altLang="cs-CZ" dirty="0"/>
              <a:t>a služby sú rozdelené do sfér - typov podľa špecifických kultúrnych hodnôt. Výmena prebieha len v rámci sféry</a:t>
            </a:r>
          </a:p>
          <a:p>
            <a:pPr eaLnBrk="1" hangingPunct="1"/>
            <a:r>
              <a:rPr lang="sk-SK" altLang="cs-CZ" dirty="0"/>
              <a:t>General </a:t>
            </a:r>
            <a:r>
              <a:rPr lang="sk-SK" altLang="cs-CZ" dirty="0" err="1"/>
              <a:t>purpose</a:t>
            </a:r>
            <a:r>
              <a:rPr lang="sk-SK" altLang="cs-CZ" dirty="0"/>
              <a:t> </a:t>
            </a:r>
            <a:r>
              <a:rPr lang="sk-SK" altLang="cs-CZ" dirty="0" err="1"/>
              <a:t>money</a:t>
            </a:r>
            <a:r>
              <a:rPr lang="sk-SK" altLang="cs-CZ" dirty="0"/>
              <a:t>, </a:t>
            </a:r>
            <a:r>
              <a:rPr lang="sk-SK" altLang="cs-CZ" dirty="0" err="1"/>
              <a:t>specific</a:t>
            </a:r>
            <a:r>
              <a:rPr lang="sk-SK" altLang="cs-CZ" dirty="0"/>
              <a:t> </a:t>
            </a:r>
            <a:r>
              <a:rPr lang="sk-SK" altLang="cs-CZ" dirty="0" err="1"/>
              <a:t>purpose</a:t>
            </a:r>
            <a:r>
              <a:rPr lang="sk-SK" altLang="cs-CZ" dirty="0"/>
              <a:t> </a:t>
            </a:r>
            <a:r>
              <a:rPr lang="sk-SK" altLang="cs-CZ" dirty="0" err="1" smtClean="0"/>
              <a:t>money</a:t>
            </a:r>
            <a:endParaRPr lang="sk-SK" altLang="cs-CZ" dirty="0" smtClean="0"/>
          </a:p>
          <a:p>
            <a:pPr marL="0" indent="0">
              <a:buNone/>
            </a:pPr>
            <a:r>
              <a:rPr lang="en-GB" altLang="cs-CZ" b="1" dirty="0" err="1"/>
              <a:t>Bohannan</a:t>
            </a:r>
            <a:r>
              <a:rPr lang="en-GB" altLang="cs-CZ" b="1" dirty="0"/>
              <a:t> and </a:t>
            </a:r>
            <a:r>
              <a:rPr lang="en-GB" altLang="cs-CZ" b="1" dirty="0" err="1"/>
              <a:t>Bohannan</a:t>
            </a:r>
            <a:r>
              <a:rPr lang="en-GB" altLang="cs-CZ" b="1" dirty="0"/>
              <a:t>, </a:t>
            </a:r>
            <a:r>
              <a:rPr lang="en-GB" altLang="cs-CZ" b="1" dirty="0" err="1"/>
              <a:t>Tiv</a:t>
            </a:r>
            <a:r>
              <a:rPr lang="en-GB" altLang="cs-CZ" b="1" dirty="0"/>
              <a:t> economy </a:t>
            </a:r>
            <a:r>
              <a:rPr lang="en-GB" altLang="cs-CZ" b="1" dirty="0" smtClean="0"/>
              <a:t>1968</a:t>
            </a:r>
            <a:endParaRPr lang="sk-SK" altLang="cs-CZ" b="1" dirty="0" smtClean="0"/>
          </a:p>
          <a:p>
            <a:r>
              <a:rPr lang="sk-SK" altLang="cs-CZ" dirty="0"/>
              <a:t>3 sféry (objekty každodennej potreby, prestížne a rituálne predmety, ľudia), </a:t>
            </a:r>
            <a:r>
              <a:rPr lang="en-GB" altLang="cs-CZ" dirty="0" err="1"/>
              <a:t>kultúra</a:t>
            </a:r>
            <a:r>
              <a:rPr lang="en-GB" altLang="cs-CZ" dirty="0"/>
              <a:t> </a:t>
            </a:r>
            <a:r>
              <a:rPr lang="en-GB" altLang="cs-CZ" dirty="0" err="1"/>
              <a:t>závisí</a:t>
            </a:r>
            <a:r>
              <a:rPr lang="en-GB" altLang="cs-CZ" dirty="0"/>
              <a:t> </a:t>
            </a:r>
            <a:r>
              <a:rPr lang="en-GB" altLang="cs-CZ" dirty="0" err="1"/>
              <a:t>na</a:t>
            </a:r>
            <a:r>
              <a:rPr lang="en-GB" altLang="cs-CZ" dirty="0"/>
              <a:t> </a:t>
            </a:r>
            <a:r>
              <a:rPr lang="en-GB" altLang="cs-CZ" dirty="0" err="1"/>
              <a:t>oddelení</a:t>
            </a:r>
            <a:r>
              <a:rPr lang="en-GB" altLang="cs-CZ" dirty="0"/>
              <a:t> </a:t>
            </a:r>
            <a:r>
              <a:rPr lang="en-GB" altLang="cs-CZ" dirty="0" err="1"/>
              <a:t>sfér</a:t>
            </a:r>
            <a:r>
              <a:rPr lang="en-US" altLang="cs-CZ" dirty="0"/>
              <a:t> </a:t>
            </a:r>
            <a:endParaRPr lang="sk-SK" altLang="cs-CZ" dirty="0"/>
          </a:p>
          <a:p>
            <a:r>
              <a:rPr lang="sk-SK" altLang="cs-CZ" dirty="0"/>
              <a:t>Absencia všeobecných peňazí sťažuje konverziu medzi sférami</a:t>
            </a:r>
          </a:p>
          <a:p>
            <a:pPr marL="0" indent="0">
              <a:buNone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93036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sk-SK" altLang="cs-CZ" sz="4800" b="1" dirty="0" err="1"/>
              <a:t>Bloch</a:t>
            </a:r>
            <a:r>
              <a:rPr lang="sk-SK" altLang="cs-CZ" sz="4800" b="1" dirty="0"/>
              <a:t> and </a:t>
            </a:r>
            <a:r>
              <a:rPr lang="sk-SK" altLang="cs-CZ" sz="4800" b="1" dirty="0" err="1"/>
              <a:t>Parry</a:t>
            </a:r>
            <a:r>
              <a:rPr lang="sk-SK" altLang="cs-CZ" sz="4800" b="1" dirty="0"/>
              <a:t>, </a:t>
            </a:r>
            <a:r>
              <a:rPr lang="en-GB" altLang="cs-CZ" sz="4800" b="1" dirty="0"/>
              <a:t>1989 Money and Morality of Exchange</a:t>
            </a:r>
            <a:r>
              <a:rPr lang="sk-SK" altLang="cs-CZ" sz="4800" b="1" dirty="0"/>
              <a:t/>
            </a:r>
            <a:br>
              <a:rPr lang="sk-SK" altLang="cs-CZ" sz="4800" b="1" dirty="0"/>
            </a:br>
            <a:endParaRPr lang="sk-SK" altLang="cs-CZ" sz="4800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sk-SK" altLang="cs-CZ" dirty="0"/>
              <a:t>k</a:t>
            </a:r>
            <a:r>
              <a:rPr lang="en-GB" altLang="cs-CZ" dirty="0" err="1"/>
              <a:t>ritika</a:t>
            </a:r>
            <a:r>
              <a:rPr lang="en-GB" altLang="cs-CZ" dirty="0"/>
              <a:t> </a:t>
            </a:r>
            <a:r>
              <a:rPr lang="en-GB" altLang="cs-CZ" dirty="0" err="1"/>
              <a:t>prístupu</a:t>
            </a:r>
            <a:r>
              <a:rPr lang="en-GB" altLang="cs-CZ" dirty="0"/>
              <a:t>, </a:t>
            </a:r>
            <a:r>
              <a:rPr lang="en-GB" altLang="cs-CZ" dirty="0" err="1"/>
              <a:t>ktorý</a:t>
            </a:r>
            <a:r>
              <a:rPr lang="en-GB" altLang="cs-CZ" dirty="0"/>
              <a:t> </a:t>
            </a:r>
            <a:r>
              <a:rPr lang="en-GB" altLang="cs-CZ" dirty="0" err="1"/>
              <a:t>tvrdí</a:t>
            </a:r>
            <a:r>
              <a:rPr lang="en-GB" altLang="cs-CZ" dirty="0"/>
              <a:t>, </a:t>
            </a:r>
            <a:r>
              <a:rPr lang="en-GB" altLang="cs-CZ" dirty="0" err="1"/>
              <a:t>že</a:t>
            </a:r>
            <a:r>
              <a:rPr lang="en-GB" altLang="cs-CZ" dirty="0"/>
              <a:t> </a:t>
            </a:r>
            <a:r>
              <a:rPr lang="en-GB" altLang="cs-CZ" dirty="0" err="1"/>
              <a:t>peniaze</a:t>
            </a:r>
            <a:r>
              <a:rPr lang="en-GB" altLang="cs-CZ" dirty="0"/>
              <a:t> </a:t>
            </a:r>
            <a:r>
              <a:rPr lang="en-GB" altLang="cs-CZ" dirty="0" err="1"/>
              <a:t>ako</a:t>
            </a:r>
            <a:r>
              <a:rPr lang="en-GB" altLang="cs-CZ" dirty="0"/>
              <a:t> </a:t>
            </a:r>
            <a:r>
              <a:rPr lang="en-GB" altLang="cs-CZ" dirty="0" err="1"/>
              <a:t>tak</a:t>
            </a:r>
            <a:r>
              <a:rPr lang="sk-SK" altLang="cs-CZ" dirty="0"/>
              <a:t>é</a:t>
            </a:r>
            <a:r>
              <a:rPr lang="en-GB" altLang="cs-CZ" dirty="0"/>
              <a:t> </a:t>
            </a:r>
            <a:r>
              <a:rPr lang="en-GB" altLang="cs-CZ" dirty="0" err="1"/>
              <a:t>transformujú</a:t>
            </a:r>
            <a:r>
              <a:rPr lang="en-GB" altLang="cs-CZ" dirty="0"/>
              <a:t> </a:t>
            </a:r>
            <a:r>
              <a:rPr lang="en-GB" altLang="cs-CZ" dirty="0" err="1"/>
              <a:t>spoločnosť</a:t>
            </a:r>
            <a:r>
              <a:rPr lang="en-GB" altLang="cs-CZ" dirty="0"/>
              <a:t> a </a:t>
            </a:r>
            <a:r>
              <a:rPr lang="en-GB" altLang="cs-CZ" dirty="0" err="1"/>
              <a:t>kultúru</a:t>
            </a:r>
            <a:r>
              <a:rPr lang="sk-SK" altLang="cs-CZ" dirty="0"/>
              <a:t>: v </a:t>
            </a:r>
            <a:r>
              <a:rPr lang="sk-SK" altLang="cs-CZ" dirty="0" err="1"/>
              <a:t>mimoeur</a:t>
            </a:r>
            <a:r>
              <a:rPr lang="sk-SK" altLang="cs-CZ" dirty="0"/>
              <a:t>. spoločnostiach</a:t>
            </a:r>
            <a:r>
              <a:rPr lang="en-GB" altLang="cs-CZ" dirty="0"/>
              <a:t> </a:t>
            </a:r>
            <a:r>
              <a:rPr lang="sk-SK" altLang="cs-CZ" dirty="0"/>
              <a:t>ľ</a:t>
            </a:r>
            <a:r>
              <a:rPr lang="en-GB" altLang="cs-CZ" dirty="0" err="1"/>
              <a:t>udia</a:t>
            </a:r>
            <a:r>
              <a:rPr lang="en-GB" altLang="cs-CZ" dirty="0"/>
              <a:t> </a:t>
            </a:r>
            <a:r>
              <a:rPr lang="sk-SK" altLang="cs-CZ" dirty="0"/>
              <a:t>integrujú </a:t>
            </a:r>
            <a:r>
              <a:rPr lang="en-GB" altLang="cs-CZ" dirty="0" err="1"/>
              <a:t>peniaze</a:t>
            </a:r>
            <a:r>
              <a:rPr lang="en-GB" altLang="cs-CZ" dirty="0"/>
              <a:t> do </a:t>
            </a:r>
            <a:r>
              <a:rPr lang="en-GB" altLang="cs-CZ" dirty="0" err="1"/>
              <a:t>svojej</a:t>
            </a:r>
            <a:r>
              <a:rPr lang="en-GB" altLang="cs-CZ" dirty="0"/>
              <a:t> </a:t>
            </a:r>
            <a:r>
              <a:rPr lang="en-GB" altLang="cs-CZ" dirty="0" err="1"/>
              <a:t>sociálnej</a:t>
            </a:r>
            <a:r>
              <a:rPr lang="en-GB" altLang="cs-CZ" dirty="0"/>
              <a:t> </a:t>
            </a:r>
            <a:r>
              <a:rPr lang="en-GB" altLang="cs-CZ" dirty="0" err="1"/>
              <a:t>praxe</a:t>
            </a:r>
            <a:r>
              <a:rPr lang="en-GB" altLang="cs-CZ" dirty="0"/>
              <a:t>, </a:t>
            </a:r>
            <a:r>
              <a:rPr lang="en-GB" altLang="cs-CZ" dirty="0" err="1"/>
              <a:t>nie</a:t>
            </a:r>
            <a:r>
              <a:rPr lang="en-GB" altLang="cs-CZ" dirty="0"/>
              <a:t> </a:t>
            </a:r>
            <a:r>
              <a:rPr lang="en-GB" altLang="cs-CZ" dirty="0" err="1"/>
              <a:t>sú</a:t>
            </a:r>
            <a:r>
              <a:rPr lang="en-GB" altLang="cs-CZ" dirty="0"/>
              <a:t> </a:t>
            </a:r>
            <a:r>
              <a:rPr lang="en-GB" altLang="cs-CZ" dirty="0" err="1"/>
              <a:t>subjektom</a:t>
            </a:r>
            <a:r>
              <a:rPr lang="en-GB" altLang="cs-CZ" dirty="0"/>
              <a:t> </a:t>
            </a:r>
            <a:r>
              <a:rPr lang="en-GB" altLang="cs-CZ" dirty="0" err="1"/>
              <a:t>ich</a:t>
            </a:r>
            <a:r>
              <a:rPr lang="en-GB" altLang="cs-CZ" dirty="0"/>
              <a:t> </a:t>
            </a:r>
            <a:r>
              <a:rPr lang="en-GB" altLang="cs-CZ" dirty="0" err="1"/>
              <a:t>neosobnej</a:t>
            </a:r>
            <a:r>
              <a:rPr lang="en-GB" altLang="cs-CZ" dirty="0"/>
              <a:t> </a:t>
            </a:r>
            <a:r>
              <a:rPr lang="en-GB" altLang="cs-CZ" dirty="0" err="1"/>
              <a:t>logiky</a:t>
            </a:r>
            <a:r>
              <a:rPr lang="en-GB" altLang="cs-CZ" dirty="0"/>
              <a:t>. </a:t>
            </a:r>
            <a:endParaRPr lang="cs-CZ" altLang="cs-CZ" dirty="0" smtClean="0"/>
          </a:p>
          <a:p>
            <a:pPr marL="0" indent="0">
              <a:buNone/>
            </a:pPr>
            <a:r>
              <a:rPr lang="sk-SK" dirty="0"/>
              <a:t>2cykly/obehy sociálneho života:</a:t>
            </a:r>
          </a:p>
          <a:p>
            <a:pPr marL="742950" lvl="0" indent="-742950">
              <a:buFont typeface="+mj-lt"/>
              <a:buAutoNum type="arabicPeriod"/>
            </a:pPr>
            <a:r>
              <a:rPr lang="sk-SK" dirty="0"/>
              <a:t>každodenný, krátkodobý, individualistický a materialistický. </a:t>
            </a:r>
          </a:p>
          <a:p>
            <a:pPr marL="742950" lvl="0" indent="-742950">
              <a:buFont typeface="+mj-lt"/>
              <a:buAutoNum type="arabicPeriod"/>
            </a:pPr>
            <a:r>
              <a:rPr lang="sk-SK" dirty="0"/>
              <a:t>sociálny, dlhodobý, kolektívny, idealizovaný, až duchovný</a:t>
            </a:r>
          </a:p>
          <a:p>
            <a:r>
              <a:rPr lang="sk-SK" dirty="0"/>
              <a:t>transakcie na trhu patria k prvému cyklu, ale všetky spoločnosti ich podriaďujú podmienkam svojej vlastnej reprodukcie a to je druhý cyklus. </a:t>
            </a:r>
          </a:p>
          <a:p>
            <a:pPr eaLnBrk="1" hangingPunct="1">
              <a:lnSpc>
                <a:spcPct val="80000"/>
              </a:lnSpc>
            </a:pPr>
            <a:endParaRPr lang="sk-SK" altLang="cs-CZ" dirty="0"/>
          </a:p>
        </p:txBody>
      </p:sp>
    </p:spTree>
    <p:extLst>
      <p:ext uri="{BB962C8B-B14F-4D97-AF65-F5344CB8AC3E}">
        <p14:creationId xmlns:p14="http://schemas.microsoft.com/office/powerpoint/2010/main" val="3144852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Diskusia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Čo</a:t>
            </a:r>
            <a:r>
              <a:rPr lang="cs-CZ" dirty="0" smtClean="0"/>
              <a:t> </a:t>
            </a:r>
            <a:r>
              <a:rPr lang="cs-CZ" dirty="0" err="1" smtClean="0"/>
              <a:t>majú</a:t>
            </a:r>
            <a:r>
              <a:rPr lang="cs-CZ" dirty="0" smtClean="0"/>
              <a:t> společné a v </a:t>
            </a:r>
            <a:r>
              <a:rPr lang="cs-CZ" dirty="0" err="1" smtClean="0"/>
              <a:t>čom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líšia</a:t>
            </a:r>
            <a:r>
              <a:rPr lang="cs-CZ" dirty="0" smtClean="0"/>
              <a:t> – zlatá </a:t>
            </a:r>
            <a:r>
              <a:rPr lang="cs-CZ" dirty="0" err="1" smtClean="0"/>
              <a:t>minca</a:t>
            </a:r>
            <a:r>
              <a:rPr lang="cs-CZ" dirty="0" smtClean="0"/>
              <a:t> používaná </a:t>
            </a:r>
            <a:r>
              <a:rPr lang="cs-CZ" dirty="0" err="1" smtClean="0"/>
              <a:t>ako</a:t>
            </a:r>
            <a:r>
              <a:rPr lang="cs-CZ" dirty="0" smtClean="0"/>
              <a:t> platidlo v minulosti, </a:t>
            </a:r>
            <a:r>
              <a:rPr lang="cs-CZ" dirty="0" err="1" smtClean="0"/>
              <a:t>súčasná</a:t>
            </a:r>
            <a:r>
              <a:rPr lang="cs-CZ" dirty="0" smtClean="0"/>
              <a:t> bankovka, banková karta a </a:t>
            </a:r>
            <a:r>
              <a:rPr lang="cs-CZ" dirty="0" err="1" smtClean="0"/>
              <a:t>internetbanking</a:t>
            </a:r>
            <a:r>
              <a:rPr lang="cs-CZ" dirty="0" smtClean="0"/>
              <a:t>?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77941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518</Words>
  <Application>Microsoft Office PowerPoint</Application>
  <PresentationFormat>Širokoúhlá obrazovka</PresentationFormat>
  <Paragraphs>46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Peniaze</vt:lpstr>
      <vt:lpstr>Práca v skupinách: </vt:lpstr>
      <vt:lpstr>Východiská</vt:lpstr>
      <vt:lpstr>SAN a peniaze</vt:lpstr>
      <vt:lpstr>Hodnotné predmety v mimoeur. Kultúrach</vt:lpstr>
      <vt:lpstr>Hodnotné predmety v mimoeur. Kultúrach</vt:lpstr>
      <vt:lpstr>Hodnotné predmety v mimoeur. Kultúrach </vt:lpstr>
      <vt:lpstr>Bloch and Parry, 1989 Money and Morality of Exchange </vt:lpstr>
      <vt:lpstr>Diskusia:</vt:lpstr>
      <vt:lpstr>Keith Hart 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Peniaze</dc:title>
  <dc:creator>Zuzana Burikova</dc:creator>
  <cp:lastModifiedBy>Zuzana Burikova</cp:lastModifiedBy>
  <cp:revision>15</cp:revision>
  <dcterms:created xsi:type="dcterms:W3CDTF">2015-04-28T04:59:00Z</dcterms:created>
  <dcterms:modified xsi:type="dcterms:W3CDTF">2019-03-26T14:28:39Z</dcterms:modified>
</cp:coreProperties>
</file>