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63" r:id="rId3"/>
    <p:sldId id="257" r:id="rId4"/>
    <p:sldId id="258" r:id="rId5"/>
    <p:sldId id="259" r:id="rId6"/>
    <p:sldId id="264" r:id="rId7"/>
    <p:sldId id="260" r:id="rId8"/>
    <p:sldId id="261" r:id="rId9"/>
    <p:sldId id="266" r:id="rId10"/>
    <p:sldId id="265" r:id="rId11"/>
    <p:sldId id="262" r:id="rId12"/>
    <p:sldId id="267" r:id="rId13"/>
  </p:sldIdLst>
  <p:sldSz cx="12192000" cy="6858000"/>
  <p:notesSz cx="6735763" cy="986948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DBB15-D809-4D07-A0FA-9FBA8480E615}" type="datetimeFigureOut">
              <a:rPr lang="cs-CZ" smtClean="0"/>
              <a:t>09.05.2019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BC3CC-62F9-433C-A472-6F64758494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441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DD4D-A6DD-4E2B-B296-2A04DCFAAFD8}" type="datetimeFigureOut">
              <a:rPr lang="sk-SK" smtClean="0"/>
              <a:t>9. 5. 2019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7B4-4A20-4765-816D-99E0D069EF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437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DD4D-A6DD-4E2B-B296-2A04DCFAAFD8}" type="datetimeFigureOut">
              <a:rPr lang="sk-SK" smtClean="0"/>
              <a:t>9. 5. 2019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7B4-4A20-4765-816D-99E0D069EF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8012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DD4D-A6DD-4E2B-B296-2A04DCFAAFD8}" type="datetimeFigureOut">
              <a:rPr lang="sk-SK" smtClean="0"/>
              <a:t>9. 5. 2019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7B4-4A20-4765-816D-99E0D069EF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373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DD4D-A6DD-4E2B-B296-2A04DCFAAFD8}" type="datetimeFigureOut">
              <a:rPr lang="sk-SK" smtClean="0"/>
              <a:t>9. 5. 2019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7B4-4A20-4765-816D-99E0D069EF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093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DD4D-A6DD-4E2B-B296-2A04DCFAAFD8}" type="datetimeFigureOut">
              <a:rPr lang="sk-SK" smtClean="0"/>
              <a:t>9. 5. 2019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7B4-4A20-4765-816D-99E0D069EF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175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DD4D-A6DD-4E2B-B296-2A04DCFAAFD8}" type="datetimeFigureOut">
              <a:rPr lang="sk-SK" smtClean="0"/>
              <a:t>9. 5. 2019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7B4-4A20-4765-816D-99E0D069EF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0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DD4D-A6DD-4E2B-B296-2A04DCFAAFD8}" type="datetimeFigureOut">
              <a:rPr lang="sk-SK" smtClean="0"/>
              <a:t>9. 5. 2019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7B4-4A20-4765-816D-99E0D069EF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207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DD4D-A6DD-4E2B-B296-2A04DCFAAFD8}" type="datetimeFigureOut">
              <a:rPr lang="sk-SK" smtClean="0"/>
              <a:t>9. 5. 2019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7B4-4A20-4765-816D-99E0D069EF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888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DD4D-A6DD-4E2B-B296-2A04DCFAAFD8}" type="datetimeFigureOut">
              <a:rPr lang="sk-SK" smtClean="0"/>
              <a:t>9. 5. 2019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7B4-4A20-4765-816D-99E0D069EF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599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DD4D-A6DD-4E2B-B296-2A04DCFAAFD8}" type="datetimeFigureOut">
              <a:rPr lang="sk-SK" smtClean="0"/>
              <a:t>9. 5. 2019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7B4-4A20-4765-816D-99E0D069EF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725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DD4D-A6DD-4E2B-B296-2A04DCFAAFD8}" type="datetimeFigureOut">
              <a:rPr lang="sk-SK" smtClean="0"/>
              <a:t>9. 5. 2019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37B4-4A20-4765-816D-99E0D069EF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464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ADD4D-A6DD-4E2B-B296-2A04DCFAAFD8}" type="datetimeFigureOut">
              <a:rPr lang="sk-SK" smtClean="0"/>
              <a:t>9. 5. 2019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837B4-4A20-4765-816D-99E0D069EF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0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400" b="1" i="1" u="sng" dirty="0" err="1" smtClean="0"/>
              <a:t>Consumption</a:t>
            </a:r>
            <a:r>
              <a:rPr lang="sk-SK" sz="4400" b="1" i="1" u="sng" dirty="0" smtClean="0"/>
              <a:t> as </a:t>
            </a:r>
            <a:r>
              <a:rPr lang="sk-SK" sz="4400" b="1" i="1" u="sng" dirty="0" err="1" smtClean="0"/>
              <a:t>ethical</a:t>
            </a:r>
            <a:r>
              <a:rPr lang="sk-SK" sz="4400" b="1" i="1" u="sng" dirty="0" smtClean="0"/>
              <a:t>/</a:t>
            </a:r>
            <a:r>
              <a:rPr lang="sk-SK" sz="4400" b="1" i="1" u="sng" dirty="0" err="1" smtClean="0"/>
              <a:t>non-ethical</a:t>
            </a:r>
            <a:r>
              <a:rPr lang="sk-SK" sz="4400" b="1" i="1" u="sng" dirty="0" smtClean="0"/>
              <a:t> </a:t>
            </a:r>
            <a:r>
              <a:rPr lang="sk-SK" sz="4400" b="1" i="1" u="sng" dirty="0" err="1" smtClean="0"/>
              <a:t>activity</a:t>
            </a:r>
            <a:r>
              <a:rPr lang="en-US" sz="4400" b="1" i="1" u="sng" dirty="0" smtClean="0"/>
              <a:t>; consumerism, moral discourses on consumption</a:t>
            </a:r>
            <a:endParaRPr lang="sk-SK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SAN26</a:t>
            </a:r>
            <a:r>
              <a:rPr lang="en-US" dirty="0" smtClean="0"/>
              <a:t>6</a:t>
            </a:r>
            <a:r>
              <a:rPr lang="cs-CZ" dirty="0" smtClean="0"/>
              <a:t>, </a:t>
            </a:r>
            <a:r>
              <a:rPr lang="en-US" dirty="0" smtClean="0"/>
              <a:t>Week </a:t>
            </a:r>
            <a:r>
              <a:rPr lang="en-US" dirty="0" smtClean="0"/>
              <a:t>1</a:t>
            </a:r>
            <a:r>
              <a:rPr lang="cs-CZ" dirty="0" smtClean="0"/>
              <a:t>2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4076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Motivation for ethical consumption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248" y="1825625"/>
            <a:ext cx="3263503" cy="4351338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n-US" dirty="0"/>
              <a:t>Question of motivation; </a:t>
            </a:r>
            <a:endParaRPr lang="en-US" dirty="0" smtClean="0"/>
          </a:p>
          <a:p>
            <a:pPr algn="just"/>
            <a:r>
              <a:rPr lang="en-US" dirty="0" smtClean="0"/>
              <a:t>from </a:t>
            </a:r>
            <a:r>
              <a:rPr lang="en-US" dirty="0"/>
              <a:t>private economic hedonist </a:t>
            </a:r>
            <a:r>
              <a:rPr lang="sk-SK" dirty="0"/>
              <a:t>(</a:t>
            </a:r>
            <a:r>
              <a:rPr lang="sk-SK" dirty="0" err="1"/>
              <a:t>Sassatelli</a:t>
            </a:r>
            <a:r>
              <a:rPr lang="sk-SK" dirty="0"/>
              <a:t>) </a:t>
            </a:r>
            <a:r>
              <a:rPr lang="en-US" dirty="0"/>
              <a:t>to alternative hedonist </a:t>
            </a:r>
            <a:r>
              <a:rPr lang="sk-SK" dirty="0"/>
              <a:t>(</a:t>
            </a:r>
            <a:r>
              <a:rPr lang="sk-SK" dirty="0" err="1"/>
              <a:t>Soper</a:t>
            </a:r>
            <a:r>
              <a:rPr lang="sk-SK" dirty="0" smtClean="0"/>
              <a:t>) </a:t>
            </a:r>
          </a:p>
          <a:p>
            <a:pPr algn="just"/>
            <a:r>
              <a:rPr lang="en-US" dirty="0" smtClean="0"/>
              <a:t>moral </a:t>
            </a:r>
            <a:r>
              <a:rPr lang="en-US" dirty="0"/>
              <a:t>conspicuous </a:t>
            </a:r>
            <a:r>
              <a:rPr lang="en-US" dirty="0" smtClean="0"/>
              <a:t>consumption; </a:t>
            </a:r>
            <a:r>
              <a:rPr lang="cs-CZ" dirty="0" err="1"/>
              <a:t>Ethical</a:t>
            </a:r>
            <a:r>
              <a:rPr lang="cs-CZ" dirty="0"/>
              <a:t> </a:t>
            </a:r>
            <a:r>
              <a:rPr lang="cs-CZ" dirty="0" err="1"/>
              <a:t>consumption</a:t>
            </a:r>
            <a:r>
              <a:rPr lang="cs-CZ" dirty="0"/>
              <a:t> as a status </a:t>
            </a:r>
            <a:r>
              <a:rPr lang="cs-CZ" dirty="0" err="1"/>
              <a:t>signifier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endParaRPr lang="cs-CZ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4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Ethical consumption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Negative </a:t>
            </a:r>
            <a:r>
              <a:rPr lang="sk-SK" dirty="0" smtClean="0"/>
              <a:t>(</a:t>
            </a:r>
            <a:r>
              <a:rPr lang="en-US" dirty="0" smtClean="0"/>
              <a:t>I do not buy something from ethical reason</a:t>
            </a:r>
            <a:r>
              <a:rPr lang="sk-SK" dirty="0" smtClean="0"/>
              <a:t>), </a:t>
            </a:r>
            <a:r>
              <a:rPr lang="en-US" dirty="0" smtClean="0"/>
              <a:t>positive </a:t>
            </a:r>
            <a:r>
              <a:rPr lang="sk-SK" dirty="0" smtClean="0"/>
              <a:t>(</a:t>
            </a:r>
            <a:r>
              <a:rPr lang="en-US" dirty="0" smtClean="0"/>
              <a:t>I buy something from ethical reason</a:t>
            </a:r>
            <a:r>
              <a:rPr lang="sk-SK" dirty="0" smtClean="0"/>
              <a:t>). </a:t>
            </a:r>
            <a:r>
              <a:rPr lang="en-US" dirty="0" smtClean="0"/>
              <a:t>The starting point is that we have a choice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Boycott </a:t>
            </a:r>
            <a:r>
              <a:rPr lang="sk-SK" dirty="0" smtClean="0"/>
              <a:t>– </a:t>
            </a:r>
            <a:r>
              <a:rPr lang="en-US" dirty="0" smtClean="0"/>
              <a:t>Boycotting non-ethical goods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err="1" smtClean="0"/>
              <a:t>Buycott</a:t>
            </a:r>
            <a:r>
              <a:rPr lang="sk-SK" dirty="0" smtClean="0"/>
              <a:t> – </a:t>
            </a:r>
            <a:r>
              <a:rPr lang="en-US" dirty="0" smtClean="0"/>
              <a:t>positive ethical purchase behavior; buying goods with ethical characteristics </a:t>
            </a:r>
            <a:r>
              <a:rPr lang="sk-SK" dirty="0" smtClean="0"/>
              <a:t>(</a:t>
            </a:r>
            <a:r>
              <a:rPr lang="en-US" dirty="0" smtClean="0"/>
              <a:t>green and fair</a:t>
            </a:r>
            <a:r>
              <a:rPr lang="sk-SK" dirty="0" smtClean="0"/>
              <a:t>)</a:t>
            </a:r>
          </a:p>
          <a:p>
            <a:pPr marL="514350" indent="-514350">
              <a:buAutoNum type="arabicPeriod"/>
            </a:pPr>
            <a:r>
              <a:rPr lang="sk-SK" dirty="0" smtClean="0"/>
              <a:t>A</a:t>
            </a:r>
            <a:r>
              <a:rPr lang="en-US" dirty="0" err="1" smtClean="0"/>
              <a:t>ctivism</a:t>
            </a:r>
            <a:r>
              <a:rPr lang="en-US" dirty="0" smtClean="0"/>
              <a:t> </a:t>
            </a:r>
            <a:r>
              <a:rPr lang="sk-SK" dirty="0" smtClean="0"/>
              <a:t>– </a:t>
            </a:r>
            <a:r>
              <a:rPr lang="en-US" dirty="0" smtClean="0"/>
              <a:t>lobbying</a:t>
            </a:r>
            <a:r>
              <a:rPr lang="sk-SK" dirty="0" smtClean="0"/>
              <a:t>, </a:t>
            </a:r>
            <a:r>
              <a:rPr lang="en-US" dirty="0" smtClean="0"/>
              <a:t>protest events</a:t>
            </a:r>
            <a:r>
              <a:rPr lang="sk-SK" dirty="0" smtClean="0"/>
              <a:t>, </a:t>
            </a:r>
            <a:r>
              <a:rPr lang="sk-SK" dirty="0" err="1" smtClean="0"/>
              <a:t>happening</a:t>
            </a:r>
            <a:r>
              <a:rPr lang="en-US" dirty="0" smtClean="0"/>
              <a:t>s</a:t>
            </a:r>
            <a:endParaRPr lang="sk-SK" dirty="0" smtClean="0"/>
          </a:p>
          <a:p>
            <a:pPr marL="514350" indent="-514350">
              <a:buAutoNum type="arabicPeriod"/>
            </a:pPr>
            <a:r>
              <a:rPr lang="sk-SK" dirty="0" err="1" smtClean="0"/>
              <a:t>Alternat</a:t>
            </a:r>
            <a:r>
              <a:rPr lang="en-US" dirty="0" err="1" smtClean="0"/>
              <a:t>ive</a:t>
            </a:r>
            <a:r>
              <a:rPr lang="en-US" dirty="0" smtClean="0"/>
              <a:t> acquisition of sources </a:t>
            </a:r>
            <a:r>
              <a:rPr lang="sk-SK" dirty="0" smtClean="0"/>
              <a:t>- „</a:t>
            </a:r>
            <a:r>
              <a:rPr lang="en-US" dirty="0" smtClean="0"/>
              <a:t>exit</a:t>
            </a:r>
            <a:r>
              <a:rPr lang="sk-SK" dirty="0" smtClean="0"/>
              <a:t>“ </a:t>
            </a:r>
            <a:r>
              <a:rPr lang="en-US" dirty="0" smtClean="0"/>
              <a:t>consumer society</a:t>
            </a:r>
            <a:r>
              <a:rPr lang="sk-SK" dirty="0" smtClean="0"/>
              <a:t>– </a:t>
            </a:r>
            <a:r>
              <a:rPr lang="sk-SK" dirty="0" err="1" smtClean="0"/>
              <a:t>shoplifting</a:t>
            </a:r>
            <a:r>
              <a:rPr lang="sk-SK" dirty="0" smtClean="0"/>
              <a:t>, </a:t>
            </a:r>
            <a:r>
              <a:rPr lang="sk-SK" dirty="0" err="1" smtClean="0"/>
              <a:t>dumpster</a:t>
            </a:r>
            <a:r>
              <a:rPr lang="sk-SK" dirty="0" smtClean="0"/>
              <a:t> </a:t>
            </a:r>
            <a:r>
              <a:rPr lang="sk-SK" dirty="0" err="1" smtClean="0"/>
              <a:t>diving</a:t>
            </a:r>
            <a:r>
              <a:rPr lang="sk-SK" dirty="0" smtClean="0"/>
              <a:t>, </a:t>
            </a:r>
            <a:r>
              <a:rPr lang="en-US" dirty="0" smtClean="0"/>
              <a:t>gardening</a:t>
            </a:r>
            <a:r>
              <a:rPr lang="sk-SK" dirty="0" smtClean="0"/>
              <a:t>, </a:t>
            </a:r>
            <a:r>
              <a:rPr lang="en-US" dirty="0" err="1" smtClean="0"/>
              <a:t>Neighbourhood</a:t>
            </a:r>
            <a:r>
              <a:rPr lang="en-US" dirty="0" smtClean="0"/>
              <a:t> b</a:t>
            </a:r>
            <a:r>
              <a:rPr lang="cs-CZ" dirty="0" smtClean="0"/>
              <a:t>a</a:t>
            </a:r>
            <a:r>
              <a:rPr lang="en-US" dirty="0" err="1" smtClean="0"/>
              <a:t>rters</a:t>
            </a:r>
            <a:r>
              <a:rPr lang="en-US" dirty="0" smtClean="0"/>
              <a:t> of products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535629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Group work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describe what is fair trade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68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question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consumption</a:t>
            </a:r>
            <a:r>
              <a:rPr lang="cs-CZ" dirty="0" smtClean="0"/>
              <a:t> </a:t>
            </a:r>
            <a:r>
              <a:rPr lang="cs-CZ" dirty="0" err="1" smtClean="0"/>
              <a:t>connected</a:t>
            </a:r>
            <a:r>
              <a:rPr lang="cs-CZ" dirty="0" smtClean="0"/>
              <a:t> to </a:t>
            </a:r>
            <a:r>
              <a:rPr lang="cs-CZ" dirty="0" err="1" smtClean="0"/>
              <a:t>values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Modernity?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6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Modernit</a:t>
            </a:r>
            <a:r>
              <a:rPr lang="en-US" b="1" dirty="0"/>
              <a:t>y</a:t>
            </a:r>
            <a:r>
              <a:rPr lang="sk-SK" b="1" dirty="0" smtClean="0"/>
              <a:t> </a:t>
            </a:r>
            <a:r>
              <a:rPr lang="sk-SK" dirty="0" smtClean="0"/>
              <a:t/>
            </a:r>
            <a:br>
              <a:rPr lang="sk-SK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 smtClean="0"/>
              <a:t>Consumption is related to </a:t>
            </a:r>
            <a:r>
              <a:rPr lang="en-US" sz="3200" b="1" dirty="0" smtClean="0"/>
              <a:t>values of modernity </a:t>
            </a:r>
            <a:r>
              <a:rPr lang="en-US" sz="3200" dirty="0" smtClean="0"/>
              <a:t>and democracy:</a:t>
            </a:r>
          </a:p>
          <a:p>
            <a:r>
              <a:rPr lang="en-US" sz="3200" dirty="0" smtClean="0"/>
              <a:t>Is constructed as </a:t>
            </a:r>
            <a:r>
              <a:rPr lang="en-US" sz="3200" b="1" dirty="0" smtClean="0"/>
              <a:t>private </a:t>
            </a:r>
            <a:r>
              <a:rPr lang="en-US" sz="3200" dirty="0" smtClean="0"/>
              <a:t>and </a:t>
            </a:r>
            <a:r>
              <a:rPr lang="en-US" sz="3200" b="1" dirty="0" smtClean="0"/>
              <a:t>individual </a:t>
            </a:r>
            <a:r>
              <a:rPr lang="en-US" sz="3200" dirty="0" smtClean="0"/>
              <a:t>– personal choice; consumer is an individual doing rational decisions and fulfilling his/her needs</a:t>
            </a:r>
          </a:p>
          <a:p>
            <a:r>
              <a:rPr lang="en-US" sz="3200" dirty="0" smtClean="0"/>
              <a:t>Consumer is citizen; consumption is an activity related to rights and responsibilities =&gt; this leads to specific ethics</a:t>
            </a:r>
          </a:p>
          <a:p>
            <a:r>
              <a:rPr lang="sk-SK" sz="3200" dirty="0" err="1" smtClean="0"/>
              <a:t>Ulrich</a:t>
            </a:r>
            <a:r>
              <a:rPr lang="sk-SK" sz="3200" dirty="0" smtClean="0"/>
              <a:t> </a:t>
            </a:r>
            <a:r>
              <a:rPr lang="sk-SK" sz="3200" dirty="0" err="1" smtClean="0"/>
              <a:t>Beck</a:t>
            </a:r>
            <a:r>
              <a:rPr lang="sk-SK" sz="3200" dirty="0" smtClean="0"/>
              <a:t> (1997): „</a:t>
            </a:r>
            <a:r>
              <a:rPr lang="sk-SK" sz="3200" dirty="0" err="1" smtClean="0"/>
              <a:t>if</a:t>
            </a:r>
            <a:r>
              <a:rPr lang="sk-SK" sz="3200" dirty="0" smtClean="0"/>
              <a:t> </a:t>
            </a:r>
            <a:r>
              <a:rPr lang="sk-SK" sz="3200" dirty="0" err="1" smtClean="0"/>
              <a:t>modernity</a:t>
            </a:r>
            <a:r>
              <a:rPr lang="sk-SK" sz="3200" dirty="0" smtClean="0"/>
              <a:t> </a:t>
            </a:r>
            <a:r>
              <a:rPr lang="sk-SK" sz="3200" dirty="0" err="1" smtClean="0"/>
              <a:t>is</a:t>
            </a:r>
            <a:r>
              <a:rPr lang="sk-SK" sz="3200" dirty="0" smtClean="0"/>
              <a:t> a </a:t>
            </a:r>
            <a:r>
              <a:rPr lang="sk-SK" sz="3200" dirty="0" err="1" smtClean="0"/>
              <a:t>democracy</a:t>
            </a:r>
            <a:r>
              <a:rPr lang="sk-SK" sz="3200" dirty="0" smtClean="0"/>
              <a:t> </a:t>
            </a:r>
            <a:r>
              <a:rPr lang="sk-SK" sz="3200" dirty="0" err="1" smtClean="0"/>
              <a:t>oriented</a:t>
            </a:r>
            <a:r>
              <a:rPr lang="sk-SK" sz="3200" dirty="0" smtClean="0"/>
              <a:t> </a:t>
            </a:r>
            <a:r>
              <a:rPr lang="sk-SK" sz="3200" dirty="0" err="1" smtClean="0"/>
              <a:t>towards</a:t>
            </a:r>
            <a:r>
              <a:rPr lang="sk-SK" sz="3200" dirty="0" smtClean="0"/>
              <a:t> </a:t>
            </a:r>
            <a:r>
              <a:rPr lang="sk-SK" sz="3200" dirty="0" err="1" smtClean="0"/>
              <a:t>producers</a:t>
            </a:r>
            <a:r>
              <a:rPr lang="sk-SK" sz="3200" dirty="0" smtClean="0"/>
              <a:t>, late </a:t>
            </a:r>
            <a:r>
              <a:rPr lang="sk-SK" sz="3200" dirty="0" err="1" smtClean="0"/>
              <a:t>modernity</a:t>
            </a:r>
            <a:r>
              <a:rPr lang="sk-SK" sz="3200" dirty="0" smtClean="0"/>
              <a:t> </a:t>
            </a:r>
            <a:r>
              <a:rPr lang="sk-SK" sz="3200" dirty="0" err="1" smtClean="0"/>
              <a:t>is</a:t>
            </a:r>
            <a:r>
              <a:rPr lang="sk-SK" sz="3200" dirty="0" smtClean="0"/>
              <a:t> a </a:t>
            </a:r>
            <a:r>
              <a:rPr lang="sk-SK" sz="3200" dirty="0" err="1" smtClean="0"/>
              <a:t>democracy</a:t>
            </a:r>
            <a:r>
              <a:rPr lang="sk-SK" sz="3200" dirty="0" smtClean="0"/>
              <a:t> </a:t>
            </a:r>
            <a:r>
              <a:rPr lang="sk-SK" sz="3200" dirty="0" err="1" smtClean="0"/>
              <a:t>oriented</a:t>
            </a:r>
            <a:r>
              <a:rPr lang="sk-SK" sz="3200" dirty="0" smtClean="0"/>
              <a:t> </a:t>
            </a:r>
            <a:r>
              <a:rPr lang="sk-SK" sz="3200" dirty="0" err="1" smtClean="0"/>
              <a:t>towards</a:t>
            </a:r>
            <a:r>
              <a:rPr lang="sk-SK" sz="3200" dirty="0" smtClean="0"/>
              <a:t> </a:t>
            </a:r>
            <a:r>
              <a:rPr lang="sk-SK" sz="3200" dirty="0" err="1" smtClean="0"/>
              <a:t>consumers</a:t>
            </a:r>
            <a:r>
              <a:rPr lang="sk-SK" sz="3200" dirty="0" smtClean="0"/>
              <a:t>“</a:t>
            </a:r>
          </a:p>
          <a:p>
            <a:endParaRPr lang="sk-SK" sz="3200" dirty="0" smtClean="0"/>
          </a:p>
        </p:txBody>
      </p:sp>
    </p:spTree>
    <p:extLst>
      <p:ext uri="{BB962C8B-B14F-4D97-AF65-F5344CB8AC3E}">
        <p14:creationId xmlns:p14="http://schemas.microsoft.com/office/powerpoint/2010/main" val="3053184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Consumer as a citizen with rights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the beginning of </a:t>
            </a:r>
            <a:r>
              <a:rPr lang="sk-SK" dirty="0" smtClean="0"/>
              <a:t>20</a:t>
            </a:r>
            <a:r>
              <a:rPr lang="en-US" baseline="30000" dirty="0" err="1" smtClean="0"/>
              <a:t>th</a:t>
            </a:r>
            <a:r>
              <a:rPr lang="en-US" dirty="0" smtClean="0"/>
              <a:t> cent. </a:t>
            </a:r>
            <a:r>
              <a:rPr lang="en-US" dirty="0" err="1"/>
              <a:t>o</a:t>
            </a:r>
            <a:r>
              <a:rPr lang="en-US" dirty="0" err="1" smtClean="0"/>
              <a:t>rganisations</a:t>
            </a:r>
            <a:r>
              <a:rPr lang="en-US" dirty="0" smtClean="0"/>
              <a:t> fighting for the rights of consumers, increase from WWII</a:t>
            </a:r>
          </a:p>
          <a:p>
            <a:r>
              <a:rPr lang="en-US" dirty="0" err="1" smtClean="0"/>
              <a:t>Sovereignity</a:t>
            </a:r>
            <a:r>
              <a:rPr lang="en-US" dirty="0" smtClean="0"/>
              <a:t> of consumer, aim of consumption is individual satisfaction</a:t>
            </a:r>
          </a:p>
          <a:p>
            <a:pPr marL="0" indent="0">
              <a:buNone/>
            </a:pPr>
            <a:r>
              <a:rPr lang="en-US" b="1" dirty="0" smtClean="0"/>
              <a:t>Rights of consumers</a:t>
            </a:r>
            <a:endParaRPr lang="sk-SK" b="1" dirty="0" smtClean="0"/>
          </a:p>
          <a:p>
            <a:pPr lvl="0"/>
            <a:r>
              <a:rPr lang="en-US" dirty="0" smtClean="0"/>
              <a:t>Right for </a:t>
            </a:r>
            <a:r>
              <a:rPr lang="en-US" dirty="0" smtClean="0"/>
              <a:t>safety</a:t>
            </a:r>
            <a:endParaRPr lang="en-US" dirty="0" smtClean="0"/>
          </a:p>
          <a:p>
            <a:pPr lvl="0"/>
            <a:r>
              <a:rPr lang="en-US" dirty="0" smtClean="0"/>
              <a:t>Right for information </a:t>
            </a:r>
            <a:endParaRPr lang="cs-CZ" dirty="0" smtClean="0"/>
          </a:p>
          <a:p>
            <a:pPr lvl="0"/>
            <a:r>
              <a:rPr lang="en-US" dirty="0" smtClean="0"/>
              <a:t>Right </a:t>
            </a:r>
            <a:r>
              <a:rPr lang="en-US" dirty="0" smtClean="0"/>
              <a:t>to choose </a:t>
            </a:r>
            <a:endParaRPr lang="cs-CZ" dirty="0" smtClean="0"/>
          </a:p>
          <a:p>
            <a:pPr lvl="0"/>
            <a:r>
              <a:rPr lang="en-US" dirty="0" smtClean="0"/>
              <a:t>Right </a:t>
            </a:r>
            <a:r>
              <a:rPr lang="en-US" dirty="0" smtClean="0"/>
              <a:t>to be </a:t>
            </a:r>
            <a:r>
              <a:rPr lang="en-US" dirty="0" smtClean="0"/>
              <a:t>heard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35686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Consumer as citizen; Consumer as a political person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Right to intervene and have impact on capitalism </a:t>
            </a:r>
          </a:p>
          <a:p>
            <a:r>
              <a:rPr lang="sk-SK" dirty="0" smtClean="0"/>
              <a:t>1. ½ 20</a:t>
            </a:r>
            <a:r>
              <a:rPr lang="en-US" baseline="30000" dirty="0" err="1" smtClean="0"/>
              <a:t>th</a:t>
            </a:r>
            <a:r>
              <a:rPr lang="en-US" dirty="0" smtClean="0"/>
              <a:t> Cent.</a:t>
            </a:r>
            <a:r>
              <a:rPr lang="sk-SK" dirty="0" smtClean="0"/>
              <a:t>– USA – </a:t>
            </a:r>
            <a:r>
              <a:rPr lang="en-US" dirty="0" smtClean="0"/>
              <a:t>Main consumption narrative is related to citizenship</a:t>
            </a:r>
            <a:r>
              <a:rPr lang="sk-SK" dirty="0" smtClean="0"/>
              <a:t>– </a:t>
            </a:r>
            <a:r>
              <a:rPr lang="en-US" dirty="0" smtClean="0"/>
              <a:t>consumer is citizen (not client or costumer) </a:t>
            </a:r>
          </a:p>
          <a:p>
            <a:r>
              <a:rPr lang="sk-SK" dirty="0" smtClean="0"/>
              <a:t>National </a:t>
            </a:r>
            <a:r>
              <a:rPr lang="sk-SK" dirty="0" err="1"/>
              <a:t>Consumer</a:t>
            </a:r>
            <a:r>
              <a:rPr lang="sk-SK" dirty="0"/>
              <a:t> </a:t>
            </a:r>
            <a:r>
              <a:rPr lang="sk-SK" dirty="0" err="1" smtClean="0"/>
              <a:t>Leagues</a:t>
            </a:r>
            <a:r>
              <a:rPr lang="sk-SK" dirty="0" smtClean="0"/>
              <a:t>, </a:t>
            </a:r>
            <a:r>
              <a:rPr lang="sk-SK" dirty="0" err="1" smtClean="0"/>
              <a:t>Progressive</a:t>
            </a:r>
            <a:r>
              <a:rPr lang="sk-SK" dirty="0" smtClean="0"/>
              <a:t> </a:t>
            </a:r>
            <a:r>
              <a:rPr lang="sk-SK" dirty="0" err="1" smtClean="0"/>
              <a:t>Movement</a:t>
            </a:r>
            <a:r>
              <a:rPr lang="sk-SK" dirty="0" smtClean="0"/>
              <a:t>, </a:t>
            </a:r>
            <a:r>
              <a:rPr lang="sk-SK" i="1" dirty="0" err="1"/>
              <a:t>Ligue</a:t>
            </a:r>
            <a:r>
              <a:rPr lang="sk-SK" i="1" dirty="0"/>
              <a:t> </a:t>
            </a:r>
            <a:r>
              <a:rPr lang="sk-SK" i="1" dirty="0" err="1"/>
              <a:t>Sociale</a:t>
            </a:r>
            <a:r>
              <a:rPr lang="sk-SK" i="1" dirty="0"/>
              <a:t> </a:t>
            </a:r>
            <a:r>
              <a:rPr lang="sk-SK" i="1" dirty="0" err="1" smtClean="0"/>
              <a:t>d’Acheteurs</a:t>
            </a:r>
            <a:r>
              <a:rPr lang="sk-SK" i="1" dirty="0" smtClean="0"/>
              <a:t>, </a:t>
            </a:r>
            <a:r>
              <a:rPr lang="en-US" dirty="0" smtClean="0"/>
              <a:t>consumer cooperatives </a:t>
            </a:r>
          </a:p>
          <a:p>
            <a:r>
              <a:rPr lang="en-US" dirty="0" smtClean="0"/>
              <a:t>Endeavour to impact working conditions of worker. White lists. “Consumer has duty to act</a:t>
            </a:r>
            <a:r>
              <a:rPr lang="sk-SK" dirty="0" smtClean="0"/>
              <a:t>“</a:t>
            </a:r>
          </a:p>
          <a:p>
            <a:r>
              <a:rPr lang="en-US" dirty="0" smtClean="0"/>
              <a:t>Connection of consumption and production; role of gender – female societies, housewives intervening in previously male spheres.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80724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Work</a:t>
            </a:r>
            <a:r>
              <a:rPr lang="cs-CZ" dirty="0" smtClean="0"/>
              <a:t> in </a:t>
            </a:r>
            <a:r>
              <a:rPr lang="cs-CZ" dirty="0" err="1" smtClean="0"/>
              <a:t>couples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Describe</a:t>
            </a:r>
            <a:r>
              <a:rPr lang="cs-CZ" dirty="0" smtClean="0"/>
              <a:t> </a:t>
            </a:r>
            <a:r>
              <a:rPr lang="cs-CZ" dirty="0" err="1" smtClean="0"/>
              <a:t>macdonalisation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335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Context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Sassateli</a:t>
            </a:r>
            <a:r>
              <a:rPr lang="en-GB" dirty="0"/>
              <a:t>: </a:t>
            </a:r>
            <a:r>
              <a:rPr lang="en-GB" dirty="0" smtClean="0"/>
              <a:t>globalised rationality + American cultural hegemony </a:t>
            </a:r>
            <a:r>
              <a:rPr lang="sk-SK" dirty="0" smtClean="0"/>
              <a:t>(</a:t>
            </a:r>
            <a:r>
              <a:rPr lang="sk-SK" dirty="0" err="1" smtClean="0"/>
              <a:t>McDonaldiz</a:t>
            </a:r>
            <a:r>
              <a:rPr lang="en-US" dirty="0" err="1" smtClean="0"/>
              <a:t>ation</a:t>
            </a:r>
            <a:r>
              <a:rPr lang="sk-SK" dirty="0" smtClean="0"/>
              <a:t>) </a:t>
            </a:r>
            <a:r>
              <a:rPr lang="en-US" dirty="0" smtClean="0"/>
              <a:t>create space for various local </a:t>
            </a:r>
            <a:r>
              <a:rPr lang="en-US" dirty="0" err="1" smtClean="0"/>
              <a:t>resitences</a:t>
            </a:r>
            <a:endParaRPr lang="en-US" dirty="0" smtClean="0"/>
          </a:p>
          <a:p>
            <a:r>
              <a:rPr lang="en-US" dirty="0" smtClean="0"/>
              <a:t>Spread of </a:t>
            </a:r>
            <a:r>
              <a:rPr lang="en-US" dirty="0"/>
              <a:t>i</a:t>
            </a:r>
            <a:r>
              <a:rPr lang="en-US" dirty="0" smtClean="0"/>
              <a:t>nexpensive fast-food </a:t>
            </a:r>
            <a:r>
              <a:rPr lang="sk-SK" dirty="0" smtClean="0"/>
              <a:t>– </a:t>
            </a:r>
            <a:r>
              <a:rPr lang="en-US" dirty="0" smtClean="0"/>
              <a:t>reaction is support of local </a:t>
            </a:r>
            <a:r>
              <a:rPr lang="sk-SK" dirty="0" smtClean="0"/>
              <a:t>„</a:t>
            </a:r>
            <a:r>
              <a:rPr lang="sk-SK" dirty="0" err="1" smtClean="0"/>
              <a:t>tradi</a:t>
            </a:r>
            <a:r>
              <a:rPr lang="en-US" dirty="0" err="1" smtClean="0"/>
              <a:t>tional</a:t>
            </a:r>
            <a:r>
              <a:rPr lang="sk-SK" dirty="0" smtClean="0"/>
              <a:t>“, </a:t>
            </a:r>
            <a:r>
              <a:rPr lang="en-US" dirty="0" smtClean="0"/>
              <a:t>natural food; related to sustainable development</a:t>
            </a:r>
            <a:r>
              <a:rPr lang="en-US" dirty="0"/>
              <a:t>;</a:t>
            </a:r>
            <a:r>
              <a:rPr lang="sk-SK" dirty="0" smtClean="0"/>
              <a:t> </a:t>
            </a:r>
            <a:r>
              <a:rPr lang="en-US" dirty="0" smtClean="0"/>
              <a:t>vegetarianism, </a:t>
            </a:r>
            <a:r>
              <a:rPr lang="sk-SK" dirty="0" err="1" smtClean="0"/>
              <a:t>slow-food</a:t>
            </a:r>
            <a:r>
              <a:rPr lang="sk-SK" dirty="0" smtClean="0"/>
              <a:t>, </a:t>
            </a:r>
            <a:r>
              <a:rPr lang="en-US" dirty="0" smtClean="0"/>
              <a:t>protests again </a:t>
            </a:r>
            <a:r>
              <a:rPr lang="sk-SK" dirty="0" err="1" smtClean="0"/>
              <a:t>McDon</a:t>
            </a:r>
            <a:r>
              <a:rPr lang="sk-SK" dirty="0" smtClean="0"/>
              <a:t>. </a:t>
            </a:r>
          </a:p>
          <a:p>
            <a:r>
              <a:rPr lang="en-GB" dirty="0" smtClean="0"/>
              <a:t>Harrison</a:t>
            </a:r>
            <a:r>
              <a:rPr lang="sk-SK" dirty="0" smtClean="0"/>
              <a:t>:</a:t>
            </a:r>
            <a:r>
              <a:rPr lang="en-GB" dirty="0" smtClean="0"/>
              <a:t> </a:t>
            </a:r>
            <a:r>
              <a:rPr lang="sk-SK" dirty="0" smtClean="0"/>
              <a:t>7 </a:t>
            </a:r>
            <a:r>
              <a:rPr lang="en-GB" dirty="0" smtClean="0"/>
              <a:t>extern</a:t>
            </a:r>
            <a:r>
              <a:rPr lang="en-US" dirty="0" smtClean="0"/>
              <a:t>al </a:t>
            </a:r>
            <a:r>
              <a:rPr lang="en-GB" dirty="0" smtClean="0"/>
              <a:t>factors increasing consumption of ethical goods </a:t>
            </a:r>
            <a:r>
              <a:rPr lang="sk-SK" dirty="0" smtClean="0"/>
              <a:t>– 1. </a:t>
            </a:r>
            <a:r>
              <a:rPr lang="en-GB" dirty="0" smtClean="0"/>
              <a:t>globalization of markets and weakening of national states, </a:t>
            </a:r>
            <a:r>
              <a:rPr lang="sk-SK" dirty="0" smtClean="0"/>
              <a:t>2. </a:t>
            </a:r>
            <a:r>
              <a:rPr lang="en-US" dirty="0" smtClean="0"/>
              <a:t>growing number of transnational companies</a:t>
            </a:r>
            <a:r>
              <a:rPr lang="en-GB" dirty="0" smtClean="0"/>
              <a:t>, </a:t>
            </a:r>
            <a:r>
              <a:rPr lang="sk-SK" dirty="0" smtClean="0"/>
              <a:t>3. </a:t>
            </a:r>
            <a:r>
              <a:rPr lang="en-US" dirty="0" smtClean="0"/>
              <a:t>growing number of groups creating competition</a:t>
            </a:r>
            <a:r>
              <a:rPr lang="sk-SK" dirty="0" smtClean="0"/>
              <a:t>, 4</a:t>
            </a:r>
            <a:r>
              <a:rPr lang="en-US" dirty="0" smtClean="0"/>
              <a:t>. consequences of technological </a:t>
            </a:r>
            <a:r>
              <a:rPr lang="en-US" dirty="0" err="1" smtClean="0"/>
              <a:t>inovations</a:t>
            </a:r>
            <a:r>
              <a:rPr lang="en-US" dirty="0" smtClean="0"/>
              <a:t> for society and environment</a:t>
            </a:r>
            <a:r>
              <a:rPr lang="en-GB" dirty="0" smtClean="0"/>
              <a:t>, </a:t>
            </a:r>
            <a:r>
              <a:rPr lang="sk-SK" dirty="0" smtClean="0"/>
              <a:t>5. </a:t>
            </a:r>
            <a:r>
              <a:rPr lang="en-US" dirty="0" smtClean="0"/>
              <a:t>stress on consumers on the market</a:t>
            </a:r>
            <a:r>
              <a:rPr lang="en-GB" dirty="0" smtClean="0"/>
              <a:t>, </a:t>
            </a:r>
            <a:r>
              <a:rPr lang="sk-SK" dirty="0" smtClean="0"/>
              <a:t>6. </a:t>
            </a:r>
            <a:r>
              <a:rPr lang="en-GB" dirty="0" smtClean="0"/>
              <a:t>efficiency of market competition</a:t>
            </a:r>
            <a:r>
              <a:rPr lang="sk-SK" dirty="0" smtClean="0"/>
              <a:t>, 7. </a:t>
            </a:r>
            <a:r>
              <a:rPr lang="en-GB" dirty="0" smtClean="0"/>
              <a:t> growing importance of movements stressing social responsibility (</a:t>
            </a:r>
            <a:r>
              <a:rPr lang="en-GB" dirty="0"/>
              <a:t>Harrison, </a:t>
            </a:r>
            <a:r>
              <a:rPr lang="en-GB" dirty="0" err="1"/>
              <a:t>Newholm</a:t>
            </a:r>
            <a:r>
              <a:rPr lang="en-GB" dirty="0"/>
              <a:t>, Shaw, </a:t>
            </a:r>
            <a:r>
              <a:rPr lang="en-GB" dirty="0" smtClean="0"/>
              <a:t>2005</a:t>
            </a:r>
            <a:r>
              <a:rPr lang="sk-SK" dirty="0" smtClean="0"/>
              <a:t>. </a:t>
            </a:r>
            <a:r>
              <a:rPr lang="en-GB" dirty="0" smtClean="0"/>
              <a:t>The </a:t>
            </a:r>
            <a:r>
              <a:rPr lang="en-GB" dirty="0"/>
              <a:t>ethical </a:t>
            </a:r>
            <a:r>
              <a:rPr lang="en-GB" dirty="0" smtClean="0"/>
              <a:t>consumer</a:t>
            </a:r>
            <a:r>
              <a:rPr lang="sk-SK" dirty="0" smtClean="0"/>
              <a:t>)</a:t>
            </a:r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36962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Ethical consumption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consumer choice to consumer </a:t>
            </a:r>
            <a:r>
              <a:rPr lang="en-US" dirty="0" err="1" smtClean="0"/>
              <a:t>souverenity</a:t>
            </a:r>
            <a:r>
              <a:rPr lang="en-US" dirty="0" smtClean="0"/>
              <a:t>, from right to action; Consumer is active / consumption is activity with social consequences; choice is power </a:t>
            </a:r>
          </a:p>
          <a:p>
            <a:r>
              <a:rPr lang="en-US" dirty="0" smtClean="0"/>
              <a:t>Ethical </a:t>
            </a:r>
            <a:r>
              <a:rPr lang="en-US" dirty="0" smtClean="0"/>
              <a:t>consumption: Can shopping change world or fight poverty/capitalism/materialism</a:t>
            </a:r>
            <a:r>
              <a:rPr lang="en-GB" dirty="0" smtClean="0"/>
              <a:t>?</a:t>
            </a:r>
            <a:r>
              <a:rPr lang="sk-SK" dirty="0" smtClean="0"/>
              <a:t> – </a:t>
            </a:r>
            <a:r>
              <a:rPr lang="en-US" dirty="0" smtClean="0"/>
              <a:t>Questions of environment, redistribution and separation of production and consumption </a:t>
            </a:r>
          </a:p>
          <a:p>
            <a:r>
              <a:rPr lang="en-US" dirty="0" smtClean="0"/>
              <a:t>Not abandoning consumerism, reevaluation how to consume:</a:t>
            </a:r>
            <a:r>
              <a:rPr lang="sk-SK" dirty="0" smtClean="0"/>
              <a:t> </a:t>
            </a:r>
            <a:r>
              <a:rPr lang="sk-SK" dirty="0"/>
              <a:t>‘</a:t>
            </a:r>
            <a:r>
              <a:rPr lang="sk-SK" dirty="0" err="1"/>
              <a:t>make</a:t>
            </a:r>
            <a:r>
              <a:rPr lang="sk-SK" dirty="0"/>
              <a:t> a </a:t>
            </a:r>
            <a:r>
              <a:rPr lang="sk-SK" dirty="0" err="1"/>
              <a:t>difference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every</a:t>
            </a:r>
            <a:r>
              <a:rPr lang="sk-SK" dirty="0"/>
              <a:t> cup’ of </a:t>
            </a:r>
            <a:r>
              <a:rPr lang="sk-SK" dirty="0" err="1" smtClean="0"/>
              <a:t>coffee</a:t>
            </a:r>
            <a:r>
              <a:rPr lang="sk-SK" dirty="0" smtClean="0"/>
              <a:t>.</a:t>
            </a:r>
            <a:r>
              <a:rPr lang="en-US" dirty="0" smtClean="0"/>
              <a:t>’</a:t>
            </a:r>
            <a:r>
              <a:rPr lang="sk-SK" dirty="0" smtClean="0"/>
              <a:t> </a:t>
            </a:r>
            <a:r>
              <a:rPr lang="sk-SK" dirty="0" err="1" smtClean="0"/>
              <a:t>Fairtrade</a:t>
            </a:r>
            <a:r>
              <a:rPr lang="sk-SK" dirty="0" smtClean="0"/>
              <a:t> </a:t>
            </a:r>
            <a:r>
              <a:rPr lang="en-US" dirty="0" smtClean="0"/>
              <a:t>activist </a:t>
            </a:r>
            <a:r>
              <a:rPr lang="sk-SK" dirty="0" smtClean="0"/>
              <a:t>Laure </a:t>
            </a:r>
            <a:r>
              <a:rPr lang="sk-SK" dirty="0" err="1"/>
              <a:t>Waridel</a:t>
            </a:r>
            <a:r>
              <a:rPr lang="sk-SK" dirty="0"/>
              <a:t> </a:t>
            </a:r>
            <a:r>
              <a:rPr lang="en-US" dirty="0" smtClean="0"/>
              <a:t>in </a:t>
            </a:r>
            <a:r>
              <a:rPr lang="sk-SK" i="1" dirty="0" err="1" smtClean="0"/>
              <a:t>Coffee</a:t>
            </a:r>
            <a:r>
              <a:rPr lang="sk-SK" i="1" dirty="0" smtClean="0"/>
              <a:t> </a:t>
            </a:r>
            <a:r>
              <a:rPr lang="sk-SK" i="1" dirty="0" err="1"/>
              <a:t>with</a:t>
            </a:r>
            <a:r>
              <a:rPr lang="sk-SK" i="1" dirty="0"/>
              <a:t> </a:t>
            </a:r>
            <a:r>
              <a:rPr lang="sk-SK" i="1" dirty="0" err="1" smtClean="0"/>
              <a:t>Pleasure</a:t>
            </a:r>
            <a:r>
              <a:rPr lang="sk-SK" dirty="0" smtClean="0"/>
              <a:t> 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386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 in couples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</a:t>
            </a:r>
          </a:p>
          <a:p>
            <a:pPr marL="0" indent="0">
              <a:buNone/>
            </a:pPr>
            <a:r>
              <a:rPr lang="en-US" dirty="0" smtClean="0"/>
              <a:t>Can </a:t>
            </a:r>
            <a:r>
              <a:rPr lang="en-US" dirty="0"/>
              <a:t>shopping change world or fight poverty/capitalism/materialism</a:t>
            </a:r>
            <a:r>
              <a:rPr lang="en-GB" dirty="0" smtClean="0"/>
              <a:t>?</a:t>
            </a:r>
            <a:endParaRPr lang="cs-CZ" dirty="0" smtClean="0"/>
          </a:p>
          <a:p>
            <a:r>
              <a:rPr lang="cs-CZ" dirty="0" err="1" smtClean="0"/>
              <a:t>Discuss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opinion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2. Why do people engage in ethical consumption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509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625</Words>
  <Application>Microsoft Office PowerPoint</Application>
  <PresentationFormat>Širokoúhlá obrazovka</PresentationFormat>
  <Paragraphs>52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Consumption as ethical/non-ethical activity; consumerism, moral discourses on consumption</vt:lpstr>
      <vt:lpstr>question</vt:lpstr>
      <vt:lpstr>Modernity  </vt:lpstr>
      <vt:lpstr>Consumer as a citizen with rights</vt:lpstr>
      <vt:lpstr>Consumer as citizen; Consumer as a political person</vt:lpstr>
      <vt:lpstr>Work in couples</vt:lpstr>
      <vt:lpstr>Context</vt:lpstr>
      <vt:lpstr>Ethical consumption</vt:lpstr>
      <vt:lpstr>Work in couples</vt:lpstr>
      <vt:lpstr>Motivation for ethical consumption</vt:lpstr>
      <vt:lpstr>Ethical consumption </vt:lpstr>
      <vt:lpstr>Group work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Spotreba ako etická/neetická činnosť; konzumerizmus; morálne diskurzy o spotrebe</dc:title>
  <dc:creator>Zuzana Burikova</dc:creator>
  <cp:lastModifiedBy>Zuzana Sekeráková Búriková</cp:lastModifiedBy>
  <cp:revision>21</cp:revision>
  <cp:lastPrinted>2019-05-09T06:56:15Z</cp:lastPrinted>
  <dcterms:created xsi:type="dcterms:W3CDTF">2017-05-16T03:56:26Z</dcterms:created>
  <dcterms:modified xsi:type="dcterms:W3CDTF">2019-05-09T06:56:37Z</dcterms:modified>
</cp:coreProperties>
</file>