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64" r:id="rId3"/>
    <p:sldId id="354" r:id="rId4"/>
    <p:sldId id="355" r:id="rId5"/>
    <p:sldId id="363" r:id="rId6"/>
    <p:sldId id="362" r:id="rId7"/>
    <p:sldId id="365" r:id="rId8"/>
    <p:sldId id="279" r:id="rId9"/>
    <p:sldId id="349" r:id="rId10"/>
    <p:sldId id="351" r:id="rId11"/>
    <p:sldId id="352" r:id="rId12"/>
    <p:sldId id="343" r:id="rId13"/>
    <p:sldId id="299" r:id="rId14"/>
    <p:sldId id="264" r:id="rId15"/>
    <p:sldId id="298" r:id="rId16"/>
    <p:sldId id="280" r:id="rId1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 varScale="1">
        <p:scale>
          <a:sx n="88" d="100"/>
          <a:sy n="88" d="100"/>
        </p:scale>
        <p:origin x="6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DACA3-754B-4FD0-A8A3-C57083F2E066}" type="datetimeFigureOut">
              <a:rPr lang="cs-CZ" smtClean="0"/>
              <a:t>26.3.2019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F94E0-90D1-48AD-9E23-26761CB69B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281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EC374-68FE-4466-A747-077B15A8F4C5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286C9-B0A4-4F96-8469-57C82F136C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0398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C5CE-9B16-4031-AFDE-ABEF2EA98C41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F1E7-56E7-488D-B6D3-EC0F121F2E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980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C5CE-9B16-4031-AFDE-ABEF2EA98C41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F1E7-56E7-488D-B6D3-EC0F121F2E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48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C5CE-9B16-4031-AFDE-ABEF2EA98C41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F1E7-56E7-488D-B6D3-EC0F121F2E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087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C5CE-9B16-4031-AFDE-ABEF2EA98C41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F1E7-56E7-488D-B6D3-EC0F121F2E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933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C5CE-9B16-4031-AFDE-ABEF2EA98C41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F1E7-56E7-488D-B6D3-EC0F121F2E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863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C5CE-9B16-4031-AFDE-ABEF2EA98C41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F1E7-56E7-488D-B6D3-EC0F121F2E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688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C5CE-9B16-4031-AFDE-ABEF2EA98C41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F1E7-56E7-488D-B6D3-EC0F121F2E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177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C5CE-9B16-4031-AFDE-ABEF2EA98C41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F1E7-56E7-488D-B6D3-EC0F121F2E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194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C5CE-9B16-4031-AFDE-ABEF2EA98C41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F1E7-56E7-488D-B6D3-EC0F121F2E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443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C5CE-9B16-4031-AFDE-ABEF2EA98C41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F1E7-56E7-488D-B6D3-EC0F121F2E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407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C5CE-9B16-4031-AFDE-ABEF2EA98C41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F1E7-56E7-488D-B6D3-EC0F121F2E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649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7C5CE-9B16-4031-AFDE-ABEF2EA98C41}" type="datetimeFigureOut">
              <a:rPr lang="sk-SK" smtClean="0"/>
              <a:t>26. 3. 2019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4F1E7-56E7-488D-B6D3-EC0F121F2E8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5778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i="1" u="sng" dirty="0" err="1" smtClean="0"/>
              <a:t>Consumption</a:t>
            </a:r>
            <a:r>
              <a:rPr lang="sk-SK" i="1" u="sng" dirty="0" smtClean="0"/>
              <a:t> and identity, </a:t>
            </a:r>
            <a:r>
              <a:rPr lang="sk-SK" i="1" u="sng" dirty="0" err="1" smtClean="0"/>
              <a:t>Consumption</a:t>
            </a:r>
            <a:r>
              <a:rPr lang="sk-SK" i="1" u="sng" dirty="0" smtClean="0"/>
              <a:t> and </a:t>
            </a:r>
            <a:r>
              <a:rPr lang="sk-SK" i="1" u="sng" dirty="0" err="1" smtClean="0"/>
              <a:t>relations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SAN266, </a:t>
            </a:r>
            <a:r>
              <a:rPr lang="sk-SK" dirty="0" err="1" smtClean="0"/>
              <a:t>Week</a:t>
            </a:r>
            <a:r>
              <a:rPr lang="sk-SK" dirty="0" smtClean="0"/>
              <a:t> </a:t>
            </a:r>
            <a:r>
              <a:rPr lang="en-US" dirty="0" smtClean="0"/>
              <a:t>6</a:t>
            </a:r>
            <a:r>
              <a:rPr lang="sk-SK" dirty="0" smtClean="0"/>
              <a:t>, 2</a:t>
            </a:r>
            <a:r>
              <a:rPr lang="en-US" dirty="0" smtClean="0"/>
              <a:t>8</a:t>
            </a:r>
            <a:r>
              <a:rPr lang="sk-SK" dirty="0" smtClean="0"/>
              <a:t>.3.201</a:t>
            </a:r>
            <a:r>
              <a:rPr lang="en-US" dirty="0" smtClean="0"/>
              <a:t>9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12243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Consumption</a:t>
            </a:r>
            <a:r>
              <a:rPr lang="sk-SK" b="1" dirty="0"/>
              <a:t> </a:t>
            </a:r>
            <a:r>
              <a:rPr lang="en-US" b="1" dirty="0"/>
              <a:t>and relationships: </a:t>
            </a:r>
            <a:r>
              <a:rPr lang="sk-SK" b="1" dirty="0" err="1"/>
              <a:t>objectification</a:t>
            </a:r>
            <a:endParaRPr lang="en-US" altLang="sk-SK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5464" y="1825625"/>
            <a:ext cx="10515600" cy="4351338"/>
          </a:xfrm>
        </p:spPr>
        <p:txBody>
          <a:bodyPr>
            <a:normAutofit/>
          </a:bodyPr>
          <a:lstStyle/>
          <a:p>
            <a:r>
              <a:rPr lang="sk-SK" altLang="sk-SK" dirty="0" smtClean="0"/>
              <a:t>„</a:t>
            </a:r>
            <a:r>
              <a:rPr lang="sk-SK" altLang="sk-SK" dirty="0"/>
              <a:t>A </a:t>
            </a:r>
            <a:r>
              <a:rPr lang="sk-SK" altLang="sk-SK" dirty="0" err="1"/>
              <a:t>theory</a:t>
            </a:r>
            <a:r>
              <a:rPr lang="sk-SK" altLang="sk-SK" dirty="0"/>
              <a:t> of </a:t>
            </a:r>
            <a:r>
              <a:rPr lang="sk-SK" altLang="sk-SK" dirty="0" err="1"/>
              <a:t>culture</a:t>
            </a:r>
            <a:r>
              <a:rPr lang="sk-SK" altLang="sk-SK" dirty="0"/>
              <a:t> </a:t>
            </a:r>
            <a:r>
              <a:rPr lang="sk-SK" altLang="sk-SK" dirty="0" err="1"/>
              <a:t>can</a:t>
            </a:r>
            <a:r>
              <a:rPr lang="sk-SK" altLang="sk-SK" dirty="0"/>
              <a:t> </a:t>
            </a:r>
            <a:r>
              <a:rPr lang="sk-SK" altLang="sk-SK" dirty="0" err="1"/>
              <a:t>have</a:t>
            </a:r>
            <a:r>
              <a:rPr lang="sk-SK" altLang="sk-SK" dirty="0"/>
              <a:t> no </a:t>
            </a:r>
            <a:r>
              <a:rPr lang="sk-SK" altLang="sk-SK" dirty="0" err="1"/>
              <a:t>independent</a:t>
            </a:r>
            <a:r>
              <a:rPr lang="sk-SK" altLang="sk-SK" dirty="0"/>
              <a:t> </a:t>
            </a:r>
            <a:r>
              <a:rPr lang="sk-SK" altLang="sk-SK" dirty="0" err="1"/>
              <a:t>subject</a:t>
            </a:r>
            <a:r>
              <a:rPr lang="sk-SK" altLang="sk-SK" dirty="0"/>
              <a:t>, as </a:t>
            </a:r>
            <a:r>
              <a:rPr lang="sk-SK" altLang="sk-SK" dirty="0" err="1"/>
              <a:t>neither</a:t>
            </a:r>
            <a:r>
              <a:rPr lang="sk-SK" altLang="sk-SK" dirty="0"/>
              <a:t> </a:t>
            </a:r>
            <a:r>
              <a:rPr lang="sk-SK" altLang="sk-SK" dirty="0" err="1"/>
              <a:t>individuals</a:t>
            </a:r>
            <a:r>
              <a:rPr lang="sk-SK" altLang="sk-SK" dirty="0"/>
              <a:t> nor </a:t>
            </a:r>
            <a:r>
              <a:rPr lang="sk-SK" altLang="sk-SK" dirty="0" err="1"/>
              <a:t>societies</a:t>
            </a:r>
            <a:r>
              <a:rPr lang="sk-SK" altLang="sk-SK" dirty="0"/>
              <a:t> </a:t>
            </a:r>
            <a:r>
              <a:rPr lang="en-US" altLang="sk-SK" dirty="0"/>
              <a:t>&lt;subject&gt; can be considered as its originators, since both are inseparable from culture itself &lt;object&gt;</a:t>
            </a:r>
            <a:r>
              <a:rPr lang="sk-SK" altLang="sk-SK" dirty="0" smtClean="0"/>
              <a:t>“</a:t>
            </a:r>
            <a:endParaRPr lang="en-US" altLang="sk-SK" dirty="0" smtClean="0"/>
          </a:p>
          <a:p>
            <a:pPr marL="0" indent="0">
              <a:buNone/>
            </a:pPr>
            <a:r>
              <a:rPr lang="sk-SK" altLang="sk-SK" dirty="0"/>
              <a:t>“</a:t>
            </a:r>
            <a:r>
              <a:rPr lang="sk-SK" altLang="sk-SK" dirty="0" err="1"/>
              <a:t>Finally</a:t>
            </a:r>
            <a:r>
              <a:rPr lang="sk-SK" altLang="sk-SK" dirty="0"/>
              <a:t>, </a:t>
            </a:r>
            <a:r>
              <a:rPr lang="sk-SK" altLang="sk-SK" dirty="0" err="1"/>
              <a:t>the</a:t>
            </a:r>
            <a:r>
              <a:rPr lang="sk-SK" altLang="sk-SK" dirty="0"/>
              <a:t> term </a:t>
            </a:r>
            <a:r>
              <a:rPr lang="sk-SK" altLang="sk-SK" dirty="0" err="1"/>
              <a:t>objectification</a:t>
            </a:r>
            <a:r>
              <a:rPr lang="sk-SK" altLang="sk-SK" dirty="0"/>
              <a:t> </a:t>
            </a:r>
            <a:r>
              <a:rPr lang="sk-SK" altLang="sk-SK" dirty="0" err="1"/>
              <a:t>may</a:t>
            </a:r>
            <a:r>
              <a:rPr lang="sk-SK" altLang="sk-SK" dirty="0"/>
              <a:t> </a:t>
            </a:r>
            <a:r>
              <a:rPr lang="sk-SK" altLang="sk-SK" dirty="0" err="1"/>
              <a:t>be</a:t>
            </a:r>
            <a:r>
              <a:rPr lang="sk-SK" altLang="sk-SK" dirty="0"/>
              <a:t> </a:t>
            </a:r>
            <a:r>
              <a:rPr lang="sk-SK" altLang="sk-SK" dirty="0" err="1"/>
              <a:t>used</a:t>
            </a:r>
            <a:r>
              <a:rPr lang="sk-SK" altLang="sk-SK" dirty="0"/>
              <a:t> to </a:t>
            </a:r>
            <a:r>
              <a:rPr lang="sk-SK" altLang="sk-SK" dirty="0" err="1"/>
              <a:t>assert</a:t>
            </a:r>
            <a:r>
              <a:rPr lang="sk-SK" altLang="sk-SK" dirty="0"/>
              <a:t> </a:t>
            </a:r>
            <a:r>
              <a:rPr lang="sk-SK" altLang="sk-SK" dirty="0" err="1"/>
              <a:t>that</a:t>
            </a:r>
            <a:r>
              <a:rPr lang="sk-SK" altLang="sk-SK" dirty="0"/>
              <a:t> </a:t>
            </a:r>
            <a:r>
              <a:rPr lang="sk-SK" altLang="sk-SK" dirty="0" err="1"/>
              <a:t>the</a:t>
            </a:r>
            <a:r>
              <a:rPr lang="sk-SK" altLang="sk-SK" dirty="0"/>
              <a:t> </a:t>
            </a:r>
            <a:r>
              <a:rPr lang="sk-SK" altLang="sk-SK" dirty="0" err="1"/>
              <a:t>process</a:t>
            </a:r>
            <a:r>
              <a:rPr lang="sk-SK" altLang="sk-SK" dirty="0"/>
              <a:t> of </a:t>
            </a:r>
            <a:r>
              <a:rPr lang="sk-SK" altLang="sk-SK" dirty="0" err="1"/>
              <a:t>culture</a:t>
            </a:r>
            <a:r>
              <a:rPr lang="sk-SK" altLang="sk-SK" dirty="0"/>
              <a:t>, </a:t>
            </a:r>
            <a:r>
              <a:rPr lang="sk-SK" altLang="sk-SK" dirty="0" err="1"/>
              <a:t>which</a:t>
            </a:r>
            <a:r>
              <a:rPr lang="sk-SK" altLang="sk-SK" dirty="0"/>
              <a:t> </a:t>
            </a:r>
            <a:r>
              <a:rPr lang="sk-SK" altLang="sk-SK" dirty="0" err="1"/>
              <a:t>must</a:t>
            </a:r>
            <a:r>
              <a:rPr lang="sk-SK" altLang="sk-SK" dirty="0"/>
              <a:t> </a:t>
            </a:r>
            <a:r>
              <a:rPr lang="sk-SK" altLang="sk-SK" dirty="0" err="1"/>
              <a:t>always</a:t>
            </a:r>
            <a:r>
              <a:rPr lang="sk-SK" altLang="sk-SK" dirty="0"/>
              <a:t> </a:t>
            </a:r>
            <a:r>
              <a:rPr lang="sk-SK" altLang="sk-SK" dirty="0" err="1"/>
              <a:t>include</a:t>
            </a:r>
            <a:r>
              <a:rPr lang="sk-SK" altLang="sk-SK" dirty="0"/>
              <a:t> </a:t>
            </a:r>
            <a:r>
              <a:rPr lang="sk-SK" altLang="sk-SK" dirty="0" err="1"/>
              <a:t>self-alienation</a:t>
            </a:r>
            <a:r>
              <a:rPr lang="sk-SK" altLang="sk-SK" dirty="0"/>
              <a:t> as a </a:t>
            </a:r>
            <a:r>
              <a:rPr lang="sk-SK" altLang="sk-SK" dirty="0" err="1"/>
              <a:t>stage</a:t>
            </a:r>
            <a:r>
              <a:rPr lang="sk-SK" altLang="sk-SK" dirty="0"/>
              <a:t> in </a:t>
            </a:r>
            <a:r>
              <a:rPr lang="sk-SK" altLang="sk-SK" dirty="0" err="1"/>
              <a:t>its</a:t>
            </a:r>
            <a:r>
              <a:rPr lang="sk-SK" altLang="sk-SK" dirty="0"/>
              <a:t> </a:t>
            </a:r>
            <a:r>
              <a:rPr lang="sk-SK" altLang="sk-SK" dirty="0" err="1"/>
              <a:t>accomplishment</a:t>
            </a:r>
            <a:r>
              <a:rPr lang="sk-SK" altLang="sk-SK" dirty="0"/>
              <a:t>, </a:t>
            </a:r>
            <a:r>
              <a:rPr lang="sk-SK" altLang="sk-SK" dirty="0" err="1"/>
              <a:t>is</a:t>
            </a:r>
            <a:r>
              <a:rPr lang="sk-SK" altLang="sk-SK" dirty="0"/>
              <a:t> </a:t>
            </a:r>
            <a:r>
              <a:rPr lang="sk-SK" altLang="sk-SK" dirty="0" err="1"/>
              <a:t>thereby</a:t>
            </a:r>
            <a:r>
              <a:rPr lang="sk-SK" altLang="sk-SK" dirty="0"/>
              <a:t> </a:t>
            </a:r>
            <a:r>
              <a:rPr lang="sk-SK" altLang="sk-SK" dirty="0" err="1"/>
              <a:t>inherently</a:t>
            </a:r>
            <a:r>
              <a:rPr lang="sk-SK" altLang="sk-SK" dirty="0"/>
              <a:t> </a:t>
            </a:r>
            <a:r>
              <a:rPr lang="sk-SK" altLang="sk-SK" dirty="0" err="1"/>
              <a:t>contradictory</a:t>
            </a:r>
            <a:r>
              <a:rPr lang="sk-SK" altLang="sk-SK" dirty="0"/>
              <a:t>.“ </a:t>
            </a:r>
            <a:r>
              <a:rPr lang="en-US" altLang="sk-SK" dirty="0"/>
              <a:t>p</a:t>
            </a:r>
            <a:r>
              <a:rPr lang="sk-SK" altLang="sk-SK" dirty="0"/>
              <a:t>. 33</a:t>
            </a:r>
            <a:endParaRPr lang="en-US" altLang="sk-SK" dirty="0"/>
          </a:p>
          <a:p>
            <a:pPr marL="0" indent="0">
              <a:buNone/>
            </a:pPr>
            <a:r>
              <a:rPr lang="en-US" altLang="sk-SK" dirty="0"/>
              <a:t>Mass culture as a dominant context for subject-object relation</a:t>
            </a:r>
          </a:p>
          <a:p>
            <a:endParaRPr lang="en-US" altLang="sk-SK" dirty="0"/>
          </a:p>
          <a:p>
            <a:endParaRPr lang="en-US" altLang="sk-SK" dirty="0" smtClean="0"/>
          </a:p>
          <a:p>
            <a:endParaRPr lang="en-US" altLang="sk-SK" dirty="0"/>
          </a:p>
          <a:p>
            <a:endParaRPr lang="sk-SK" altLang="sk-SK" dirty="0"/>
          </a:p>
        </p:txBody>
      </p:sp>
    </p:spTree>
    <p:extLst>
      <p:ext uri="{BB962C8B-B14F-4D97-AF65-F5344CB8AC3E}">
        <p14:creationId xmlns:p14="http://schemas.microsoft.com/office/powerpoint/2010/main" val="1992503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Consumption</a:t>
            </a:r>
            <a:r>
              <a:rPr lang="sk-SK" b="1" dirty="0"/>
              <a:t> </a:t>
            </a:r>
            <a:r>
              <a:rPr lang="en-US" b="1" dirty="0"/>
              <a:t>and relationships: </a:t>
            </a:r>
            <a:r>
              <a:rPr lang="sk-SK" b="1" dirty="0" err="1"/>
              <a:t>objectification</a:t>
            </a:r>
            <a:endParaRPr lang="sk-SK" altLang="sk-SK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sk-SK" sz="4000" dirty="0" smtClean="0"/>
              <a:t>Marx: focus on production; rupture between people and his/her work -&gt; alienation; “</a:t>
            </a:r>
            <a:r>
              <a:rPr lang="sk-SK" altLang="sk-SK" sz="4000" dirty="0" err="1" smtClean="0"/>
              <a:t>Simmel</a:t>
            </a:r>
            <a:r>
              <a:rPr lang="sk-SK" altLang="sk-SK" sz="4000" dirty="0" smtClean="0"/>
              <a:t> </a:t>
            </a:r>
            <a:r>
              <a:rPr lang="sk-SK" altLang="sk-SK" sz="4000" dirty="0" err="1"/>
              <a:t>effectively</a:t>
            </a:r>
            <a:r>
              <a:rPr lang="sk-SK" altLang="sk-SK" sz="4000" dirty="0"/>
              <a:t> </a:t>
            </a:r>
            <a:r>
              <a:rPr lang="sk-SK" altLang="sk-SK" sz="4000" dirty="0" err="1"/>
              <a:t>extends</a:t>
            </a:r>
            <a:r>
              <a:rPr lang="sk-SK" altLang="sk-SK" sz="4000" dirty="0"/>
              <a:t> Marx</a:t>
            </a:r>
            <a:r>
              <a:rPr lang="en-US" altLang="sk-SK" sz="4000" dirty="0"/>
              <a:t>’s </a:t>
            </a:r>
            <a:r>
              <a:rPr lang="sk-SK" altLang="sk-SK" sz="4000" dirty="0" err="1"/>
              <a:t>concept</a:t>
            </a:r>
            <a:r>
              <a:rPr lang="sk-SK" altLang="sk-SK" sz="4000" dirty="0"/>
              <a:t> of </a:t>
            </a:r>
            <a:r>
              <a:rPr lang="sk-SK" altLang="sk-SK" sz="4000" dirty="0" err="1"/>
              <a:t>rupture</a:t>
            </a:r>
            <a:r>
              <a:rPr lang="sk-SK" altLang="sk-SK" sz="4000" dirty="0"/>
              <a:t> to </a:t>
            </a:r>
            <a:r>
              <a:rPr lang="sk-SK" altLang="sk-SK" sz="4000" dirty="0" err="1"/>
              <a:t>account</a:t>
            </a:r>
            <a:r>
              <a:rPr lang="sk-SK" altLang="sk-SK" sz="4000" dirty="0"/>
              <a:t> </a:t>
            </a:r>
            <a:r>
              <a:rPr lang="sk-SK" altLang="sk-SK" sz="4000" dirty="0" err="1"/>
              <a:t>for</a:t>
            </a:r>
            <a:r>
              <a:rPr lang="sk-SK" altLang="sk-SK" sz="4000" dirty="0"/>
              <a:t> </a:t>
            </a:r>
            <a:r>
              <a:rPr lang="sk-SK" altLang="sk-SK" sz="4000" dirty="0" err="1"/>
              <a:t>the</a:t>
            </a:r>
            <a:r>
              <a:rPr lang="sk-SK" altLang="sk-SK" sz="4000" dirty="0"/>
              <a:t> </a:t>
            </a:r>
            <a:r>
              <a:rPr lang="sk-SK" altLang="sk-SK" sz="4000" dirty="0" err="1"/>
              <a:t>inability</a:t>
            </a:r>
            <a:r>
              <a:rPr lang="sk-SK" altLang="sk-SK" sz="4000" dirty="0"/>
              <a:t> of </a:t>
            </a:r>
            <a:r>
              <a:rPr lang="sk-SK" altLang="sk-SK" sz="4000" dirty="0" err="1"/>
              <a:t>modern</a:t>
            </a:r>
            <a:r>
              <a:rPr lang="sk-SK" altLang="sk-SK" sz="4000" dirty="0"/>
              <a:t> </a:t>
            </a:r>
            <a:r>
              <a:rPr lang="sk-SK" altLang="sk-SK" sz="4000" dirty="0" err="1"/>
              <a:t>individuals</a:t>
            </a:r>
            <a:r>
              <a:rPr lang="sk-SK" altLang="sk-SK" sz="4000" dirty="0"/>
              <a:t> to </a:t>
            </a:r>
            <a:r>
              <a:rPr lang="sk-SK" altLang="sk-SK" sz="4000" dirty="0" err="1"/>
              <a:t>recognize</a:t>
            </a:r>
            <a:r>
              <a:rPr lang="sk-SK" altLang="sk-SK" sz="4000" dirty="0"/>
              <a:t> </a:t>
            </a:r>
            <a:r>
              <a:rPr lang="sk-SK" altLang="sk-SK" sz="4000" dirty="0" err="1"/>
              <a:t>themselves</a:t>
            </a:r>
            <a:r>
              <a:rPr lang="sk-SK" altLang="sk-SK" sz="4000" dirty="0"/>
              <a:t> in </a:t>
            </a:r>
            <a:r>
              <a:rPr lang="sk-SK" altLang="sk-SK" sz="4000" dirty="0" err="1"/>
              <a:t>the</a:t>
            </a:r>
            <a:r>
              <a:rPr lang="sk-SK" altLang="sk-SK" sz="4000" dirty="0"/>
              <a:t> </a:t>
            </a:r>
            <a:r>
              <a:rPr lang="sk-SK" altLang="sk-SK" sz="4000" dirty="0" err="1"/>
              <a:t>world</a:t>
            </a:r>
            <a:r>
              <a:rPr lang="sk-SK" altLang="sk-SK" sz="4000" dirty="0"/>
              <a:t> of </a:t>
            </a:r>
            <a:r>
              <a:rPr lang="sk-SK" altLang="sk-SK" sz="4000" dirty="0" err="1"/>
              <a:t>goods</a:t>
            </a:r>
            <a:r>
              <a:rPr lang="sk-SK" altLang="sk-SK" sz="4000" dirty="0"/>
              <a:t>.“</a:t>
            </a:r>
          </a:p>
          <a:p>
            <a:pPr eaLnBrk="1" hangingPunct="1"/>
            <a:r>
              <a:rPr lang="en-US" altLang="sk-SK" sz="4000" dirty="0" smtClean="0"/>
              <a:t>Miller: in industrialized societies consumption is main sphere of our contact with materiality</a:t>
            </a:r>
          </a:p>
          <a:p>
            <a:r>
              <a:rPr lang="en-US" altLang="sk-SK" sz="4000" dirty="0"/>
              <a:t>“consumption as work may be defined as that which translates the object from</a:t>
            </a:r>
            <a:r>
              <a:rPr lang="sk-SK" altLang="sk-SK" sz="4000" dirty="0"/>
              <a:t> </a:t>
            </a:r>
            <a:r>
              <a:rPr lang="en-US" altLang="sk-SK" sz="4000" dirty="0"/>
              <a:t>an alienable to an inalienable condition; that is, from being a symbol of</a:t>
            </a:r>
            <a:r>
              <a:rPr lang="sk-SK" altLang="sk-SK" sz="4000" dirty="0"/>
              <a:t> </a:t>
            </a:r>
            <a:r>
              <a:rPr lang="en-US" altLang="sk-SK" sz="4000" dirty="0"/>
              <a:t>estrangement and price value to being an artefact invested with particular</a:t>
            </a:r>
            <a:r>
              <a:rPr lang="sk-SK" altLang="sk-SK" sz="4000" dirty="0"/>
              <a:t> </a:t>
            </a:r>
            <a:r>
              <a:rPr lang="cs-CZ" altLang="sk-SK" sz="4000" dirty="0" err="1"/>
              <a:t>inseparable</a:t>
            </a:r>
            <a:r>
              <a:rPr lang="cs-CZ" altLang="sk-SK" sz="4000" dirty="0"/>
              <a:t> </a:t>
            </a:r>
            <a:r>
              <a:rPr lang="cs-CZ" altLang="sk-SK" sz="4000" dirty="0" err="1"/>
              <a:t>connotations</a:t>
            </a:r>
            <a:r>
              <a:rPr lang="cs-CZ" altLang="sk-SK" sz="4000" dirty="0"/>
              <a:t> (Miller, 1987: 190)</a:t>
            </a:r>
          </a:p>
          <a:p>
            <a:pPr eaLnBrk="1" hangingPunct="1"/>
            <a:endParaRPr lang="sk-SK" altLang="sk-SK" sz="4000" dirty="0"/>
          </a:p>
          <a:p>
            <a:pPr eaLnBrk="1" hangingPunct="1"/>
            <a:endParaRPr lang="sk-SK" altLang="sk-SK" sz="4000" dirty="0"/>
          </a:p>
        </p:txBody>
      </p:sp>
    </p:spTree>
    <p:extLst>
      <p:ext uri="{BB962C8B-B14F-4D97-AF65-F5344CB8AC3E}">
        <p14:creationId xmlns:p14="http://schemas.microsoft.com/office/powerpoint/2010/main" val="914200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Miller</a:t>
            </a:r>
            <a:r>
              <a:rPr lang="sk-SK" b="1" dirty="0"/>
              <a:t>, Daniel. 1998. </a:t>
            </a:r>
            <a:r>
              <a:rPr lang="sk-SK" b="1" i="1" dirty="0" err="1"/>
              <a:t>Theory</a:t>
            </a:r>
            <a:r>
              <a:rPr lang="sk-SK" b="1" i="1" dirty="0"/>
              <a:t> of </a:t>
            </a:r>
            <a:r>
              <a:rPr lang="sk-SK" b="1" i="1" dirty="0" err="1"/>
              <a:t>Shopping</a:t>
            </a:r>
            <a:r>
              <a:rPr lang="sk-SK" b="1" dirty="0"/>
              <a:t>.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Creation of relationship with other subjects. Shopping as an expression of love and other relations. </a:t>
            </a:r>
          </a:p>
          <a:p>
            <a:r>
              <a:rPr lang="en-US" dirty="0"/>
              <a:t>“Shopping is a regular act that turns expenditure into a devotional ritual that constantly reaffirms some transcendent force, and thereby becomes a primary means by which the transcendent is constituted.” P.78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95344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 in groups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Prepare examples of: </a:t>
            </a:r>
            <a:endParaRPr lang="sk-SK" dirty="0" smtClean="0"/>
          </a:p>
          <a:p>
            <a:r>
              <a:rPr lang="en-US" dirty="0" smtClean="0"/>
              <a:t>Consumption expressing position in social hierarchy </a:t>
            </a:r>
            <a:r>
              <a:rPr lang="sk-SK" dirty="0" smtClean="0"/>
              <a:t>(</a:t>
            </a:r>
            <a:r>
              <a:rPr lang="en-US" dirty="0" smtClean="0"/>
              <a:t>e.g. class</a:t>
            </a:r>
            <a:r>
              <a:rPr lang="sk-SK" dirty="0" smtClean="0"/>
              <a:t>)</a:t>
            </a:r>
          </a:p>
          <a:p>
            <a:r>
              <a:rPr lang="en-US" dirty="0" smtClean="0"/>
              <a:t>Consumption related to ethnic, gender or other group identity. You can think about social categories </a:t>
            </a:r>
            <a:r>
              <a:rPr lang="en-US" dirty="0" err="1" smtClean="0"/>
              <a:t>intersectionally</a:t>
            </a:r>
            <a:endParaRPr lang="en-US" dirty="0" smtClean="0"/>
          </a:p>
          <a:p>
            <a:r>
              <a:rPr lang="en-US" dirty="0" smtClean="0"/>
              <a:t>Consumption expressing self/relation: a Unique combination of personal characteristics and preferences</a:t>
            </a:r>
          </a:p>
          <a:p>
            <a:r>
              <a:rPr lang="en-US" dirty="0"/>
              <a:t>Consumption </a:t>
            </a:r>
            <a:r>
              <a:rPr lang="en-US" dirty="0" smtClean="0"/>
              <a:t>expressing/creating relation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518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b="1" dirty="0" smtClean="0"/>
              <a:t>Identity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social/objective identity: Belonging to various social groups and identifying various socially relevant characteristics of such belonging– gender, class, ethnicity </a:t>
            </a:r>
          </a:p>
          <a:p>
            <a:r>
              <a:rPr lang="en-US" dirty="0" smtClean="0"/>
              <a:t>subjective/ego identity: Unique combination of personal characteristics and preferences, individual’s understanding of where she/he belongs </a:t>
            </a:r>
          </a:p>
          <a:p>
            <a:r>
              <a:rPr lang="en-US" b="1" dirty="0"/>
              <a:t>Goffman </a:t>
            </a:r>
            <a:r>
              <a:rPr lang="en-US" dirty="0"/>
              <a:t>– differentiates between objects enabling social affirmation of categorical status (uniform of a policeman/soldier, white coat of medical staff) on the one hand and objects enabling expressivity (expressing lifestyle, preferences, taste) </a:t>
            </a:r>
          </a:p>
          <a:p>
            <a:r>
              <a:rPr lang="en-US" b="1" dirty="0" smtClean="0"/>
              <a:t>Bauman</a:t>
            </a:r>
            <a:r>
              <a:rPr lang="en-US" dirty="0" smtClean="0"/>
              <a:t>: Consumption as a means for creation of identity in postmodern society, identities are liquid – people can experiment with them, adopt and abandon them; consumption is an individualistic play with identities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076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Intersectionality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</a:t>
            </a:r>
            <a:r>
              <a:rPr lang="sk-SK" dirty="0" err="1" smtClean="0"/>
              <a:t>dentity</a:t>
            </a:r>
            <a:r>
              <a:rPr lang="sk-SK" dirty="0" smtClean="0"/>
              <a:t> </a:t>
            </a:r>
            <a:r>
              <a:rPr lang="sk-SK" dirty="0" err="1"/>
              <a:t>is</a:t>
            </a:r>
            <a:r>
              <a:rPr lang="sk-SK" dirty="0"/>
              <a:t> a </a:t>
            </a:r>
            <a:r>
              <a:rPr lang="sk-SK" dirty="0" err="1"/>
              <a:t>slippery</a:t>
            </a:r>
            <a:r>
              <a:rPr lang="sk-SK" dirty="0"/>
              <a:t> </a:t>
            </a:r>
            <a:r>
              <a:rPr lang="sk-SK" dirty="0" err="1" smtClean="0"/>
              <a:t>concept</a:t>
            </a:r>
            <a:r>
              <a:rPr lang="en-US" dirty="0" smtClean="0"/>
              <a:t>, it </a:t>
            </a:r>
            <a:r>
              <a:rPr lang="sk-SK" dirty="0" err="1" smtClean="0"/>
              <a:t>incorporate</a:t>
            </a:r>
            <a:r>
              <a:rPr lang="en-US" dirty="0" smtClean="0"/>
              <a:t>s</a:t>
            </a:r>
            <a:r>
              <a:rPr lang="sk-SK" dirty="0" smtClean="0"/>
              <a:t> </a:t>
            </a:r>
            <a:r>
              <a:rPr lang="sk-SK" dirty="0" err="1"/>
              <a:t>too</a:t>
            </a:r>
            <a:r>
              <a:rPr lang="sk-SK" dirty="0"/>
              <a:t> </a:t>
            </a:r>
            <a:r>
              <a:rPr lang="sk-SK" dirty="0" err="1" smtClean="0"/>
              <a:t>much</a:t>
            </a:r>
            <a:r>
              <a:rPr lang="en-US" dirty="0" smtClean="0"/>
              <a:t>; There is a problem of </a:t>
            </a:r>
            <a:r>
              <a:rPr lang="cs-CZ" dirty="0" smtClean="0"/>
              <a:t>„</a:t>
            </a:r>
            <a:r>
              <a:rPr lang="en-US" dirty="0" err="1" smtClean="0"/>
              <a:t>groupism</a:t>
            </a:r>
            <a:r>
              <a:rPr lang="cs-CZ" dirty="0" smtClean="0"/>
              <a:t>“ in many </a:t>
            </a:r>
            <a:r>
              <a:rPr lang="cs-CZ" dirty="0" err="1" smtClean="0"/>
              <a:t>studies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identity: </a:t>
            </a:r>
            <a:r>
              <a:rPr lang="en-GB" dirty="0"/>
              <a:t>Groups are treated as homogeneous categories of people with particular and given characteristics (</a:t>
            </a:r>
            <a:r>
              <a:rPr lang="en-GB" i="1" dirty="0"/>
              <a:t>e.g. </a:t>
            </a:r>
            <a:r>
              <a:rPr lang="en-GB" dirty="0"/>
              <a:t>groups relating to women or ethnic groups are defined as having particular needs, predispositions and strategies). </a:t>
            </a:r>
            <a:r>
              <a:rPr lang="sk-SK" b="1" dirty="0" err="1"/>
              <a:t>Brubaker</a:t>
            </a:r>
            <a:endParaRPr lang="en-GB" dirty="0"/>
          </a:p>
          <a:p>
            <a:r>
              <a:rPr lang="en-GB" dirty="0"/>
              <a:t>A</a:t>
            </a:r>
            <a:r>
              <a:rPr lang="en-GB" dirty="0" smtClean="0"/>
              <a:t>n </a:t>
            </a:r>
            <a:r>
              <a:rPr lang="en-GB" b="1" dirty="0"/>
              <a:t>intersectional approach </a:t>
            </a:r>
            <a:r>
              <a:rPr lang="en-GB" dirty="0"/>
              <a:t>emphasises the importance of attending to the multiple social structures and processes that intertwine to produce specific social positions and </a:t>
            </a:r>
            <a:r>
              <a:rPr lang="en-GB" dirty="0" smtClean="0"/>
              <a:t>identities </a:t>
            </a:r>
          </a:p>
          <a:p>
            <a:r>
              <a:rPr lang="en-GB" dirty="0"/>
              <a:t>In this way classes are always gendered and </a:t>
            </a:r>
            <a:r>
              <a:rPr lang="en-GB" dirty="0" err="1"/>
              <a:t>racialised</a:t>
            </a:r>
            <a:r>
              <a:rPr lang="en-GB" dirty="0"/>
              <a:t> and gender is always classed and </a:t>
            </a:r>
            <a:r>
              <a:rPr lang="en-GB" dirty="0" err="1"/>
              <a:t>racialised</a:t>
            </a:r>
            <a:r>
              <a:rPr lang="en-GB" dirty="0"/>
              <a:t> and so on, thereby dispelling the idea of homogeneous and essential social </a:t>
            </a:r>
            <a:r>
              <a:rPr lang="en-GB" dirty="0" smtClean="0"/>
              <a:t>categories </a:t>
            </a:r>
          </a:p>
          <a:p>
            <a:r>
              <a:rPr lang="en-GB" dirty="0"/>
              <a:t>Crenshaw (1994), Collins (1993</a:t>
            </a:r>
            <a:r>
              <a:rPr lang="en-GB" dirty="0" smtClean="0"/>
              <a:t>), </a:t>
            </a:r>
            <a:r>
              <a:rPr lang="en-GB" dirty="0" err="1" smtClean="0"/>
              <a:t>Anthias</a:t>
            </a:r>
            <a:r>
              <a:rPr lang="en-GB" dirty="0" smtClean="0"/>
              <a:t> </a:t>
            </a:r>
            <a:r>
              <a:rPr lang="en-GB" dirty="0"/>
              <a:t>&amp; Yuval Davis 1989; Yuval Davis </a:t>
            </a:r>
            <a:r>
              <a:rPr lang="en-GB" dirty="0" smtClean="0"/>
              <a:t>1997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23712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sk-SK" b="1" dirty="0" smtClean="0"/>
              <a:t>Consumption and self – example: Body and normality, body and its transformations</a:t>
            </a:r>
            <a:endParaRPr lang="cs-CZ" altLang="sk-SK" b="1" dirty="0" smtClean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sk-SK" dirty="0" smtClean="0"/>
              <a:t>Culture as ability to have certain physical appearance and activities. </a:t>
            </a:r>
          </a:p>
          <a:p>
            <a:pPr eaLnBrk="1" hangingPunct="1"/>
            <a:r>
              <a:rPr lang="en-US" altLang="sk-SK" dirty="0" smtClean="0"/>
              <a:t>What is perceived as standard/aesthetic body/movement within particular cultures and what materiality/technologies enable it? High heels</a:t>
            </a:r>
            <a:r>
              <a:rPr lang="sk-SK" altLang="sk-SK" dirty="0" smtClean="0"/>
              <a:t>,</a:t>
            </a:r>
            <a:r>
              <a:rPr lang="en-US" altLang="sk-SK" dirty="0" smtClean="0"/>
              <a:t>walking on the desert and snow,</a:t>
            </a:r>
            <a:r>
              <a:rPr lang="sk-SK" altLang="sk-SK" dirty="0" smtClean="0"/>
              <a:t> </a:t>
            </a:r>
            <a:r>
              <a:rPr lang="en-US" altLang="sk-SK" dirty="0" smtClean="0"/>
              <a:t>circumcision; tattoo</a:t>
            </a:r>
            <a:endParaRPr lang="cs-CZ" altLang="sk-SK" dirty="0"/>
          </a:p>
          <a:p>
            <a:r>
              <a:rPr lang="en-US" altLang="sk-SK" dirty="0" smtClean="0"/>
              <a:t>Cult of cultivations </a:t>
            </a:r>
            <a:r>
              <a:rPr lang="en-US" altLang="sk-SK" dirty="0"/>
              <a:t>L</a:t>
            </a:r>
            <a:r>
              <a:rPr lang="sk-SK" altLang="sk-SK" dirty="0" err="1" smtClean="0"/>
              <a:t>asch</a:t>
            </a:r>
            <a:r>
              <a:rPr lang="en-US" altLang="sk-SK" dirty="0" smtClean="0"/>
              <a:t> (</a:t>
            </a:r>
            <a:r>
              <a:rPr lang="sk-SK" altLang="sk-SK" dirty="0" smtClean="0"/>
              <a:t>1979</a:t>
            </a:r>
            <a:r>
              <a:rPr lang="en-US" altLang="sk-SK" dirty="0" smtClean="0"/>
              <a:t>)</a:t>
            </a:r>
            <a:r>
              <a:rPr lang="sk-SK" altLang="sk-SK" dirty="0" smtClean="0"/>
              <a:t> </a:t>
            </a:r>
            <a:r>
              <a:rPr lang="sk-SK" altLang="sk-SK" dirty="0"/>
              <a:t>– </a:t>
            </a:r>
            <a:r>
              <a:rPr lang="en-US" altLang="sk-SK" dirty="0" smtClean="0"/>
              <a:t>from brushing tooth to breast implants: </a:t>
            </a:r>
            <a:r>
              <a:rPr lang="en-US" dirty="0"/>
              <a:t>the body “to be escaped” </a:t>
            </a:r>
            <a:r>
              <a:rPr lang="en-US" dirty="0" smtClean="0"/>
              <a:t>and body “</a:t>
            </a:r>
            <a:r>
              <a:rPr lang="en-US" dirty="0"/>
              <a:t>to be worked on”</a:t>
            </a:r>
            <a:endParaRPr lang="sk-SK" altLang="sk-SK" dirty="0"/>
          </a:p>
        </p:txBody>
      </p:sp>
    </p:spTree>
    <p:extLst>
      <p:ext uri="{BB962C8B-B14F-4D97-AF65-F5344CB8AC3E}">
        <p14:creationId xmlns:p14="http://schemas.microsoft.com/office/powerpoint/2010/main" val="1848798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Consumption</a:t>
            </a:r>
            <a:r>
              <a:rPr lang="sk-SK" b="1" dirty="0" smtClean="0"/>
              <a:t> </a:t>
            </a:r>
            <a:r>
              <a:rPr lang="en-US" b="1" dirty="0" smtClean="0"/>
              <a:t>and identity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1" dirty="0" smtClean="0"/>
              <a:t>Daniel </a:t>
            </a:r>
            <a:r>
              <a:rPr lang="cs-CZ" sz="2400" b="1" dirty="0"/>
              <a:t>Miller</a:t>
            </a:r>
            <a:r>
              <a:rPr lang="en-US" sz="2400" b="1" dirty="0"/>
              <a:t> (</a:t>
            </a:r>
            <a:r>
              <a:rPr lang="sk-SK" sz="2400" b="1" dirty="0" err="1"/>
              <a:t>ed</a:t>
            </a:r>
            <a:r>
              <a:rPr lang="sk-SK" sz="2400" b="1" dirty="0"/>
              <a:t>.</a:t>
            </a:r>
            <a:r>
              <a:rPr lang="en-US" sz="2400" b="1" dirty="0"/>
              <a:t>).</a:t>
            </a:r>
            <a:r>
              <a:rPr lang="cs-CZ" sz="2400" b="1" dirty="0"/>
              <a:t> </a:t>
            </a:r>
            <a:r>
              <a:rPr lang="en-US" sz="2400" b="1" dirty="0"/>
              <a:t>1995</a:t>
            </a:r>
            <a:r>
              <a:rPr lang="cs-CZ" sz="2400" b="1" dirty="0"/>
              <a:t>. </a:t>
            </a:r>
            <a:r>
              <a:rPr lang="cs-CZ" sz="2400" b="1" dirty="0" err="1"/>
              <a:t>Acknowledging</a:t>
            </a:r>
            <a:r>
              <a:rPr lang="cs-CZ" sz="2400" b="1" dirty="0"/>
              <a:t> </a:t>
            </a:r>
            <a:r>
              <a:rPr lang="cs-CZ" sz="2400" b="1" dirty="0" err="1"/>
              <a:t>Consumption</a:t>
            </a:r>
            <a:r>
              <a:rPr lang="cs-CZ" sz="2400" b="1" dirty="0"/>
              <a:t>. </a:t>
            </a:r>
            <a:endParaRPr lang="sk-SK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400" dirty="0" smtClean="0"/>
              <a:t>The study of consumption transforms anthropology as a discipline</a:t>
            </a:r>
            <a:endParaRPr lang="sk-SK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400" dirty="0" smtClean="0"/>
              <a:t>Global mass consumption leads to increase in definition of culture, ideas and selves through commodities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400" dirty="0" smtClean="0"/>
              <a:t>Gender, ethnicity, religion etc. expressed through commodities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400" b="1" dirty="0"/>
              <a:t>Friedman, Jonathan (ed.). 2004. </a:t>
            </a:r>
            <a:r>
              <a:rPr lang="en-GB" sz="2400" b="1" i="1" dirty="0"/>
              <a:t>Consumption and Identity</a:t>
            </a:r>
            <a:r>
              <a:rPr lang="en-GB" sz="2400" b="1" dirty="0"/>
              <a:t>. </a:t>
            </a:r>
            <a:endParaRPr lang="en-GB" sz="2400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400" dirty="0"/>
              <a:t>explicit connection between self-identification and consumption. The former may be a conscious act, a statement about the relation between self and world, or it may be a taken for granted aspect of everyday life, i.e. of a pre-defined and fully socialized identity. </a:t>
            </a:r>
            <a:endParaRPr lang="en-GB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638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we got here? What has happened to Weber’s puritans? : </a:t>
            </a:r>
            <a:r>
              <a:rPr lang="en-US" b="1" dirty="0"/>
              <a:t>Consumer revolution and </a:t>
            </a:r>
            <a:r>
              <a:rPr lang="en-US" b="1" dirty="0" smtClean="0"/>
              <a:t>identities </a:t>
            </a:r>
            <a:endParaRPr lang="cs-CZ" b="1" dirty="0" smtClean="0"/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sk-SK" sz="3200" b="1" dirty="0" err="1" smtClean="0"/>
              <a:t>Collin</a:t>
            </a:r>
            <a:r>
              <a:rPr lang="sk-SK" sz="3200" b="1" dirty="0" smtClean="0"/>
              <a:t> Campbell.1987. </a:t>
            </a:r>
            <a:r>
              <a:rPr lang="sk-SK" sz="3200" b="1" dirty="0" err="1" smtClean="0"/>
              <a:t>The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Romantic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Ethic</a:t>
            </a:r>
            <a:r>
              <a:rPr lang="sk-SK" sz="3200" b="1" dirty="0" smtClean="0"/>
              <a:t> and </a:t>
            </a:r>
            <a:r>
              <a:rPr lang="sk-SK" sz="3200" b="1" dirty="0" err="1" smtClean="0"/>
              <a:t>the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Spirit</a:t>
            </a:r>
            <a:r>
              <a:rPr lang="sk-SK" sz="3200" b="1" dirty="0" smtClean="0"/>
              <a:t> of </a:t>
            </a:r>
            <a:r>
              <a:rPr lang="sk-SK" sz="3200" b="1" dirty="0" err="1" smtClean="0"/>
              <a:t>Consumerism</a:t>
            </a:r>
            <a:r>
              <a:rPr lang="sk-SK" sz="3200" b="1" dirty="0" smtClean="0"/>
              <a:t>.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en-US" sz="3200" dirty="0" smtClean="0"/>
              <a:t>How is it possible that puritans gave rise to consumer revolution?</a:t>
            </a:r>
          </a:p>
          <a:p>
            <a:pPr algn="just">
              <a:lnSpc>
                <a:spcPct val="80000"/>
              </a:lnSpc>
            </a:pPr>
            <a:r>
              <a:rPr lang="en-US" sz="3200" dirty="0"/>
              <a:t>Consumption was interconnected to new ethical and aesthetic orientations and created a new culture of consumption</a:t>
            </a:r>
            <a:endParaRPr lang="sk-SK" sz="3200" dirty="0"/>
          </a:p>
          <a:p>
            <a:pPr algn="just">
              <a:lnSpc>
                <a:spcPct val="80000"/>
              </a:lnSpc>
            </a:pPr>
            <a:r>
              <a:rPr lang="sk-SK" sz="3200" dirty="0" smtClean="0"/>
              <a:t> </a:t>
            </a:r>
            <a:r>
              <a:rPr lang="en-US" sz="3200" dirty="0" smtClean="0"/>
              <a:t>puritan control of emotion enabled a modern understanding of pleasure: created an ability to imagine objects and manipulate meanings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sk-SK" sz="3200" b="1" dirty="0" smtClean="0"/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cs-CZ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959061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Consumer revolution and identities</a:t>
            </a:r>
            <a:endParaRPr lang="cs-CZ" dirty="0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3200" dirty="0" smtClean="0"/>
              <a:t>What is distinctively modern in our approach to material culture? Search for novelty connected with specific hedonism: </a:t>
            </a:r>
          </a:p>
          <a:p>
            <a:r>
              <a:rPr lang="sk-SK" sz="3200" dirty="0"/>
              <a:t>„</a:t>
            </a:r>
            <a:r>
              <a:rPr lang="sk-SK" sz="3200" dirty="0" err="1"/>
              <a:t>The</a:t>
            </a:r>
            <a:r>
              <a:rPr lang="sk-SK" sz="3200" dirty="0"/>
              <a:t> </a:t>
            </a:r>
            <a:r>
              <a:rPr lang="sk-SK" sz="3200" dirty="0" err="1"/>
              <a:t>crucial</a:t>
            </a:r>
            <a:r>
              <a:rPr lang="sk-SK" sz="3200" dirty="0"/>
              <a:t> feature of </a:t>
            </a:r>
            <a:r>
              <a:rPr lang="sk-SK" sz="3200" dirty="0" err="1"/>
              <a:t>the</a:t>
            </a:r>
            <a:r>
              <a:rPr lang="sk-SK" sz="3200" dirty="0"/>
              <a:t> role of </a:t>
            </a:r>
            <a:r>
              <a:rPr lang="sk-SK" sz="3200" dirty="0" err="1"/>
              <a:t>the</a:t>
            </a:r>
            <a:r>
              <a:rPr lang="sk-SK" sz="3200" dirty="0"/>
              <a:t> </a:t>
            </a:r>
            <a:r>
              <a:rPr lang="sk-SK" sz="3200" dirty="0" err="1"/>
              <a:t>modern</a:t>
            </a:r>
            <a:r>
              <a:rPr lang="sk-SK" sz="3200" dirty="0"/>
              <a:t> </a:t>
            </a:r>
            <a:r>
              <a:rPr lang="sk-SK" sz="3200" dirty="0" err="1"/>
              <a:t>consumer</a:t>
            </a:r>
            <a:r>
              <a:rPr lang="sk-SK" sz="3200" dirty="0"/>
              <a:t> </a:t>
            </a:r>
            <a:r>
              <a:rPr lang="sk-SK" sz="3200" dirty="0" err="1"/>
              <a:t>is</a:t>
            </a:r>
            <a:r>
              <a:rPr lang="sk-SK" sz="3200" dirty="0"/>
              <a:t> </a:t>
            </a:r>
            <a:r>
              <a:rPr lang="sk-SK" sz="3200" dirty="0" err="1"/>
              <a:t>the</a:t>
            </a:r>
            <a:r>
              <a:rPr lang="sk-SK" sz="3200" dirty="0"/>
              <a:t> </a:t>
            </a:r>
            <a:r>
              <a:rPr lang="sk-SK" sz="3200" dirty="0" err="1"/>
              <a:t>primary</a:t>
            </a:r>
            <a:r>
              <a:rPr lang="sk-SK" sz="3200" dirty="0"/>
              <a:t> </a:t>
            </a:r>
            <a:r>
              <a:rPr lang="sk-SK" sz="3200" dirty="0" err="1"/>
              <a:t>obligation</a:t>
            </a:r>
            <a:r>
              <a:rPr lang="sk-SK" sz="3200" dirty="0"/>
              <a:t> to </a:t>
            </a:r>
            <a:r>
              <a:rPr lang="sk-SK" sz="3200" dirty="0" err="1"/>
              <a:t>want</a:t>
            </a:r>
            <a:r>
              <a:rPr lang="sk-SK" sz="3200" dirty="0"/>
              <a:t> to </a:t>
            </a:r>
            <a:r>
              <a:rPr lang="sk-SK" sz="3200" dirty="0" err="1"/>
              <a:t>want</a:t>
            </a:r>
            <a:r>
              <a:rPr lang="sk-SK" sz="3200" dirty="0"/>
              <a:t> </a:t>
            </a:r>
            <a:r>
              <a:rPr lang="sk-SK" sz="3200" dirty="0" err="1"/>
              <a:t>under</a:t>
            </a:r>
            <a:r>
              <a:rPr lang="sk-SK" sz="3200" dirty="0"/>
              <a:t> </a:t>
            </a:r>
            <a:r>
              <a:rPr lang="sk-SK" sz="3200" dirty="0" err="1"/>
              <a:t>all</a:t>
            </a:r>
            <a:r>
              <a:rPr lang="sk-SK" sz="3200" dirty="0"/>
              <a:t> </a:t>
            </a:r>
            <a:r>
              <a:rPr lang="sk-SK" sz="3200" dirty="0" err="1"/>
              <a:t>circumstances</a:t>
            </a:r>
            <a:r>
              <a:rPr lang="sk-SK" sz="3200" dirty="0"/>
              <a:t> and at </a:t>
            </a:r>
            <a:r>
              <a:rPr lang="sk-SK" sz="3200" dirty="0" err="1"/>
              <a:t>all</a:t>
            </a:r>
            <a:r>
              <a:rPr lang="sk-SK" sz="3200" dirty="0"/>
              <a:t> </a:t>
            </a:r>
            <a:r>
              <a:rPr lang="sk-SK" sz="3200" dirty="0" err="1"/>
              <a:t>times</a:t>
            </a:r>
            <a:r>
              <a:rPr lang="sk-SK" sz="3200" dirty="0"/>
              <a:t> </a:t>
            </a:r>
            <a:r>
              <a:rPr lang="sk-SK" sz="3200" dirty="0" err="1"/>
              <a:t>irrespective</a:t>
            </a:r>
            <a:r>
              <a:rPr lang="sk-SK" sz="3200" dirty="0"/>
              <a:t> of </a:t>
            </a:r>
            <a:r>
              <a:rPr lang="sk-SK" sz="3200" dirty="0" err="1"/>
              <a:t>what</a:t>
            </a:r>
            <a:r>
              <a:rPr lang="sk-SK" sz="3200" dirty="0"/>
              <a:t> </a:t>
            </a:r>
            <a:r>
              <a:rPr lang="sk-SK" sz="3200" dirty="0" err="1"/>
              <a:t>goods</a:t>
            </a:r>
            <a:r>
              <a:rPr lang="sk-SK" sz="3200" dirty="0"/>
              <a:t> and </a:t>
            </a:r>
            <a:r>
              <a:rPr lang="sk-SK" sz="3200" dirty="0" err="1"/>
              <a:t>services</a:t>
            </a:r>
            <a:r>
              <a:rPr lang="sk-SK" sz="3200" dirty="0"/>
              <a:t> are </a:t>
            </a:r>
            <a:r>
              <a:rPr lang="sk-SK" sz="3200" dirty="0" err="1"/>
              <a:t>actually</a:t>
            </a:r>
            <a:r>
              <a:rPr lang="sk-SK" sz="3200" dirty="0"/>
              <a:t> </a:t>
            </a:r>
            <a:r>
              <a:rPr lang="sk-SK" sz="3200" dirty="0" err="1"/>
              <a:t>acquired</a:t>
            </a:r>
            <a:r>
              <a:rPr lang="sk-SK" sz="3200" dirty="0"/>
              <a:t> or </a:t>
            </a:r>
            <a:r>
              <a:rPr lang="sk-SK" sz="3200" dirty="0" err="1"/>
              <a:t>consumed</a:t>
            </a:r>
            <a:r>
              <a:rPr lang="sk-SK" sz="3200" dirty="0"/>
              <a:t>“ (</a:t>
            </a:r>
            <a:r>
              <a:rPr lang="sk-SK" sz="3200" dirty="0" err="1"/>
              <a:t>Campbell</a:t>
            </a:r>
            <a:r>
              <a:rPr lang="sk-SK" sz="3200" dirty="0"/>
              <a:t>. 1983 s.282</a:t>
            </a:r>
            <a:r>
              <a:rPr lang="cs-CZ" sz="3200" dirty="0"/>
              <a:t>).</a:t>
            </a:r>
          </a:p>
          <a:p>
            <a:pPr eaLnBrk="1" hangingPunct="1"/>
            <a:r>
              <a:rPr lang="en-US" sz="3200" dirty="0" smtClean="0"/>
              <a:t>Desire for new is not result of conspicuous consumption (Remember Veblen). Ethic results from </a:t>
            </a:r>
            <a:r>
              <a:rPr lang="en-US" sz="3200" dirty="0" err="1" smtClean="0"/>
              <a:t>Romantism</a:t>
            </a:r>
            <a:r>
              <a:rPr lang="en-US" sz="3200" dirty="0" smtClean="0"/>
              <a:t> offering reasons and repertoire of consumer desires. Not outwardly salvation, but perfecting oneself and aesthetic pleasure</a:t>
            </a:r>
          </a:p>
          <a:p>
            <a:r>
              <a:rPr lang="en-US" sz="3200" dirty="0"/>
              <a:t>New consumer is a hedonist of mind (not body) searching for imaginative, not sensual pleasure. </a:t>
            </a:r>
            <a:endParaRPr lang="sk-SK" sz="3200" dirty="0"/>
          </a:p>
          <a:p>
            <a:pPr eaLnBrk="1" hangingPunct="1"/>
            <a:endParaRPr lang="sk-SK" sz="3200" dirty="0" smtClean="0"/>
          </a:p>
          <a:p>
            <a:pPr eaLnBrk="1" hangingPunct="1"/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515270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/>
              <a:t>Consumption and identity in postmodern society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Consumption as an important sphere for creating and expressing identities in </a:t>
            </a:r>
            <a:r>
              <a:rPr lang="en-US" b="1" dirty="0" smtClean="0"/>
              <a:t>postmodern </a:t>
            </a:r>
            <a:r>
              <a:rPr lang="en-US" b="1" dirty="0"/>
              <a:t>societies.</a:t>
            </a:r>
          </a:p>
          <a:p>
            <a:r>
              <a:rPr lang="en-US" b="1" dirty="0" smtClean="0"/>
              <a:t>Bauman</a:t>
            </a:r>
            <a:r>
              <a:rPr lang="cs-CZ" b="1" dirty="0" smtClean="0"/>
              <a:t> (</a:t>
            </a:r>
            <a:r>
              <a:rPr lang="en-US" b="1" dirty="0" smtClean="0"/>
              <a:t>Liquid Modernity)</a:t>
            </a:r>
            <a:r>
              <a:rPr lang="en-US" dirty="0" smtClean="0"/>
              <a:t>: Consumption as a means for creation of identity in postmodern society, identities are liquid – people can experiment with them, adopt and abandon them; consumption is an individualistic play with identities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268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Consumption and identity in postmodern society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Consumption and </a:t>
            </a:r>
            <a:r>
              <a:rPr lang="sk-SK" dirty="0" smtClean="0"/>
              <a:t>identity </a:t>
            </a:r>
            <a:r>
              <a:rPr lang="en-US" dirty="0" smtClean="0"/>
              <a:t>are related through </a:t>
            </a:r>
            <a:r>
              <a:rPr lang="en-US" b="1" dirty="0" smtClean="0"/>
              <a:t>lifestyle</a:t>
            </a:r>
            <a:r>
              <a:rPr lang="en-US" dirty="0" smtClean="0"/>
              <a:t>. Lifestyle is oriented around objects of consumption. Everyday routines of sociality</a:t>
            </a:r>
            <a:r>
              <a:rPr lang="sk-SK" dirty="0" smtClean="0"/>
              <a:t>:</a:t>
            </a:r>
          </a:p>
          <a:p>
            <a:r>
              <a:rPr lang="sk-SK" b="1" dirty="0" err="1" smtClean="0"/>
              <a:t>Giddens</a:t>
            </a:r>
            <a:r>
              <a:rPr lang="en-US" b="1" dirty="0"/>
              <a:t>:</a:t>
            </a:r>
            <a:r>
              <a:rPr lang="sk-SK" b="1" dirty="0" smtClean="0"/>
              <a:t> </a:t>
            </a:r>
            <a:r>
              <a:rPr lang="en-US" dirty="0" smtClean="0"/>
              <a:t>Consumption </a:t>
            </a:r>
            <a:r>
              <a:rPr lang="en-US" dirty="0"/>
              <a:t>and </a:t>
            </a:r>
            <a:r>
              <a:rPr lang="sk-SK" dirty="0"/>
              <a:t>identity </a:t>
            </a:r>
            <a:r>
              <a:rPr lang="en-US" dirty="0"/>
              <a:t>are related through </a:t>
            </a:r>
            <a:r>
              <a:rPr lang="en-US" b="1" dirty="0"/>
              <a:t>lifestyle</a:t>
            </a:r>
            <a:r>
              <a:rPr lang="en-US" dirty="0"/>
              <a:t>; Everyday routines of sociality: </a:t>
            </a:r>
            <a:r>
              <a:rPr lang="sk-SK" dirty="0"/>
              <a:t>„</a:t>
            </a:r>
            <a:r>
              <a:rPr lang="en-US" dirty="0"/>
              <a:t>lifestyle is routine acting</a:t>
            </a:r>
            <a:r>
              <a:rPr lang="sk-SK" dirty="0"/>
              <a:t> “</a:t>
            </a:r>
            <a:r>
              <a:rPr lang="en-US" dirty="0"/>
              <a:t>;</a:t>
            </a:r>
            <a:r>
              <a:rPr lang="sk-SK" dirty="0"/>
              <a:t> </a:t>
            </a:r>
            <a:r>
              <a:rPr lang="en-US" dirty="0"/>
              <a:t>routines are embedded in everyday choices and practices of fashion, food, </a:t>
            </a:r>
            <a:r>
              <a:rPr lang="en-US" dirty="0" err="1"/>
              <a:t>behaviour</a:t>
            </a:r>
            <a:r>
              <a:rPr lang="en-US" dirty="0"/>
              <a:t> etc.; Routines (unlike Bourdieu’s habitus) can be changed  </a:t>
            </a:r>
            <a:endParaRPr lang="sk-SK" dirty="0"/>
          </a:p>
          <a:p>
            <a:r>
              <a:rPr lang="sk-SK" b="1" dirty="0" err="1" smtClean="0"/>
              <a:t>Slater</a:t>
            </a:r>
            <a:r>
              <a:rPr lang="sk-SK" dirty="0" smtClean="0"/>
              <a:t>: </a:t>
            </a:r>
            <a:r>
              <a:rPr lang="en-US" dirty="0" smtClean="0"/>
              <a:t>lifestyle does not correspond to traditional status differences and class differentiation</a:t>
            </a:r>
            <a:r>
              <a:rPr lang="sk-SK" dirty="0" smtClean="0"/>
              <a:t>, </a:t>
            </a:r>
            <a:r>
              <a:rPr lang="en-US" dirty="0" smtClean="0"/>
              <a:t>does not expect long socialization and learning</a:t>
            </a:r>
            <a:r>
              <a:rPr lang="sk-SK" dirty="0" smtClean="0"/>
              <a:t>. </a:t>
            </a:r>
            <a:r>
              <a:rPr lang="en-US" dirty="0" smtClean="0"/>
              <a:t>Is not stable, depends on consumer choices, cultural representations, signs and media. </a:t>
            </a:r>
            <a:r>
              <a:rPr lang="en-US" b="1" dirty="0" smtClean="0"/>
              <a:t>Voluntary </a:t>
            </a:r>
            <a:r>
              <a:rPr lang="sk-SK" dirty="0" smtClean="0"/>
              <a:t>– </a:t>
            </a:r>
            <a:r>
              <a:rPr lang="en-US" b="1" dirty="0" smtClean="0"/>
              <a:t>choice </a:t>
            </a:r>
            <a:r>
              <a:rPr lang="en-US" dirty="0" smtClean="0"/>
              <a:t>of </a:t>
            </a:r>
            <a:r>
              <a:rPr lang="sk-SK" dirty="0" smtClean="0"/>
              <a:t>identity</a:t>
            </a:r>
            <a:r>
              <a:rPr lang="en-US" dirty="0" smtClean="0"/>
              <a:t>; identity can be accepted and abandoned</a:t>
            </a:r>
            <a:endParaRPr lang="sk-SK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672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Consumption</a:t>
            </a:r>
            <a:r>
              <a:rPr lang="sk-SK" dirty="0" smtClean="0"/>
              <a:t> and identity: </a:t>
            </a:r>
            <a:r>
              <a:rPr lang="sk-SK" dirty="0" err="1" smtClean="0"/>
              <a:t>example</a:t>
            </a:r>
            <a:r>
              <a:rPr lang="sk-SK" dirty="0" smtClean="0"/>
              <a:t> - </a:t>
            </a:r>
            <a:r>
              <a:rPr lang="sk-SK" dirty="0" err="1" smtClean="0"/>
              <a:t>gender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b="1" dirty="0" err="1"/>
              <a:t>Jantzen</a:t>
            </a:r>
            <a:r>
              <a:rPr lang="sk-SK" b="1" dirty="0"/>
              <a:t>, </a:t>
            </a:r>
            <a:r>
              <a:rPr lang="sk-SK" b="1" dirty="0" err="1"/>
              <a:t>Ostergaard</a:t>
            </a:r>
            <a:r>
              <a:rPr lang="sk-SK" b="1" dirty="0"/>
              <a:t>, </a:t>
            </a:r>
            <a:r>
              <a:rPr lang="sk-SK" b="1" dirty="0" err="1"/>
              <a:t>Vieira</a:t>
            </a:r>
            <a:r>
              <a:rPr lang="sk-SK" b="1" dirty="0"/>
              <a:t>: </a:t>
            </a:r>
            <a:r>
              <a:rPr lang="sk-SK" b="1" dirty="0" err="1"/>
              <a:t>Becoming</a:t>
            </a:r>
            <a:r>
              <a:rPr lang="sk-SK" b="1" dirty="0"/>
              <a:t> a </a:t>
            </a:r>
            <a:r>
              <a:rPr lang="sk-SK" b="1" dirty="0" err="1"/>
              <a:t>woman</a:t>
            </a:r>
            <a:r>
              <a:rPr lang="sk-SK" b="1" dirty="0"/>
              <a:t> to </a:t>
            </a:r>
            <a:r>
              <a:rPr lang="sk-SK" b="1" dirty="0" err="1"/>
              <a:t>the</a:t>
            </a:r>
            <a:r>
              <a:rPr lang="sk-SK" b="1" dirty="0"/>
              <a:t> </a:t>
            </a:r>
            <a:r>
              <a:rPr lang="sk-SK" b="1" dirty="0" err="1"/>
              <a:t>backbone</a:t>
            </a:r>
            <a:r>
              <a:rPr lang="sk-SK" b="1" dirty="0"/>
              <a:t>. </a:t>
            </a:r>
            <a:r>
              <a:rPr lang="sk-SK" b="1" dirty="0" err="1"/>
              <a:t>Lingerie</a:t>
            </a:r>
            <a:r>
              <a:rPr lang="sk-SK" b="1" dirty="0"/>
              <a:t> </a:t>
            </a:r>
            <a:r>
              <a:rPr lang="sk-SK" b="1" dirty="0" err="1"/>
              <a:t>consumption</a:t>
            </a:r>
            <a:r>
              <a:rPr lang="sk-SK" b="1" dirty="0"/>
              <a:t> and </a:t>
            </a:r>
            <a:r>
              <a:rPr lang="sk-SK" b="1" dirty="0" err="1"/>
              <a:t>experience</a:t>
            </a:r>
            <a:r>
              <a:rPr lang="sk-SK" b="1" dirty="0"/>
              <a:t> of </a:t>
            </a:r>
            <a:r>
              <a:rPr lang="sk-SK" b="1" dirty="0" err="1"/>
              <a:t>feminine</a:t>
            </a:r>
            <a:r>
              <a:rPr lang="sk-SK" b="1" dirty="0"/>
              <a:t> </a:t>
            </a:r>
            <a:r>
              <a:rPr lang="sk-SK" b="1" dirty="0" smtClean="0"/>
              <a:t>identity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dirty="0" err="1" smtClean="0"/>
              <a:t>Edndeavour</a:t>
            </a:r>
            <a:r>
              <a:rPr lang="sk-SK" dirty="0" smtClean="0"/>
              <a:t> to </a:t>
            </a:r>
            <a:r>
              <a:rPr lang="sk-SK" dirty="0" err="1" smtClean="0"/>
              <a:t>control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environment</a:t>
            </a:r>
            <a:r>
              <a:rPr lang="sk-SK" dirty="0" smtClean="0"/>
              <a:t> </a:t>
            </a:r>
            <a:r>
              <a:rPr lang="sk-SK" dirty="0" err="1" smtClean="0"/>
              <a:t>through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control</a:t>
            </a:r>
            <a:r>
              <a:rPr lang="sk-SK" dirty="0" smtClean="0"/>
              <a:t> over </a:t>
            </a:r>
            <a:r>
              <a:rPr lang="sk-SK" dirty="0" err="1" smtClean="0"/>
              <a:t>the</a:t>
            </a:r>
            <a:r>
              <a:rPr lang="sk-SK" dirty="0" smtClean="0"/>
              <a:t> body: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sk-SK" dirty="0"/>
              <a:t>Foucault: technologies of </a:t>
            </a:r>
            <a:r>
              <a:rPr lang="en-US" altLang="sk-SK" dirty="0" err="1"/>
              <a:t>subjectivation</a:t>
            </a:r>
            <a:r>
              <a:rPr lang="en-US" altLang="sk-SK" dirty="0"/>
              <a:t> -&gt; technologies for creation of self/person -&gt; formalized sets of techniques leading individuals to correct management of their bodies</a:t>
            </a:r>
            <a:endParaRPr lang="cs-CZ" altLang="sk-SK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dirty="0" err="1" smtClean="0"/>
              <a:t>Right</a:t>
            </a:r>
            <a:r>
              <a:rPr lang="sk-SK" dirty="0" smtClean="0"/>
              <a:t> </a:t>
            </a:r>
            <a:r>
              <a:rPr lang="sk-SK" dirty="0" err="1" smtClean="0"/>
              <a:t>things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right</a:t>
            </a:r>
            <a:r>
              <a:rPr lang="sk-SK" dirty="0" smtClean="0"/>
              <a:t> </a:t>
            </a:r>
            <a:r>
              <a:rPr lang="sk-SK" dirty="0" err="1" smtClean="0"/>
              <a:t>occassion</a:t>
            </a:r>
            <a:r>
              <a:rPr lang="sk-SK" dirty="0" smtClean="0"/>
              <a:t> on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right</a:t>
            </a:r>
            <a:r>
              <a:rPr lang="sk-SK" dirty="0" smtClean="0"/>
              <a:t> body</a:t>
            </a:r>
            <a:r>
              <a:rPr lang="en-US" dirty="0" smtClean="0"/>
              <a:t>; lingerie enables certain feeling, experience of the body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38674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Group </a:t>
            </a:r>
            <a:r>
              <a:rPr lang="cs-CZ" b="1" dirty="0" err="1" smtClean="0"/>
              <a:t>Work</a:t>
            </a:r>
            <a:r>
              <a:rPr lang="en-US" b="1" dirty="0"/>
              <a:t> </a:t>
            </a:r>
            <a:r>
              <a:rPr lang="en-US" b="1" dirty="0" smtClean="0"/>
              <a:t>- text 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dirty="0" err="1" smtClean="0"/>
              <a:t>Summarize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argument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Woodward</a:t>
            </a:r>
            <a:r>
              <a:rPr lang="en-US" sz="2400" dirty="0" smtClean="0"/>
              <a:t>’s text (</a:t>
            </a:r>
            <a:r>
              <a:rPr lang="en-US" sz="2400" dirty="0"/>
              <a:t>6</a:t>
            </a:r>
            <a:r>
              <a:rPr lang="cs-CZ" sz="2400" dirty="0" smtClean="0"/>
              <a:t> </a:t>
            </a:r>
            <a:r>
              <a:rPr lang="cs-CZ" sz="2400" dirty="0" err="1" smtClean="0"/>
              <a:t>sentences</a:t>
            </a:r>
            <a:r>
              <a:rPr lang="en-US" sz="2400" dirty="0" smtClean="0"/>
              <a:t>)</a:t>
            </a:r>
            <a:r>
              <a:rPr lang="cs-CZ" sz="2400" dirty="0" smtClean="0"/>
              <a:t> 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Answer following questions:</a:t>
            </a:r>
          </a:p>
          <a:p>
            <a:pPr lvl="1"/>
            <a:r>
              <a:rPr lang="en-US" dirty="0" smtClean="0"/>
              <a:t>Is consumption of fashion individual/individualistic?</a:t>
            </a:r>
          </a:p>
          <a:p>
            <a:pPr lvl="1"/>
            <a:r>
              <a:rPr lang="en-US" dirty="0" smtClean="0"/>
              <a:t>What is the role of materiality in creation of meaning of jeans for consumers?</a:t>
            </a:r>
          </a:p>
          <a:p>
            <a:pPr lvl="1"/>
            <a:endParaRPr lang="en-US" dirty="0" smtClean="0"/>
          </a:p>
          <a:p>
            <a:pPr lvl="1"/>
            <a:endParaRPr lang="cs-CZ" dirty="0" smtClean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900269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Consumption</a:t>
            </a:r>
            <a:r>
              <a:rPr lang="sk-SK" b="1" dirty="0" smtClean="0"/>
              <a:t> </a:t>
            </a:r>
            <a:r>
              <a:rPr lang="en-US" b="1" dirty="0" smtClean="0"/>
              <a:t>and relationships: </a:t>
            </a:r>
            <a:r>
              <a:rPr lang="sk-SK" b="1" dirty="0" err="1" smtClean="0"/>
              <a:t>objectification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cs-CZ" b="1" dirty="0"/>
              <a:t>Daniel Miller. 1987. </a:t>
            </a:r>
            <a:r>
              <a:rPr lang="cs-CZ" b="1" dirty="0" err="1"/>
              <a:t>Material</a:t>
            </a:r>
            <a:r>
              <a:rPr lang="cs-CZ" b="1" dirty="0"/>
              <a:t> </a:t>
            </a:r>
            <a:r>
              <a:rPr lang="cs-CZ" b="1" dirty="0" err="1"/>
              <a:t>Culture</a:t>
            </a:r>
            <a:r>
              <a:rPr lang="cs-CZ" b="1" dirty="0"/>
              <a:t> and </a:t>
            </a:r>
            <a:r>
              <a:rPr lang="cs-CZ" b="1" dirty="0" err="1"/>
              <a:t>Mass</a:t>
            </a:r>
            <a:r>
              <a:rPr lang="cs-CZ" b="1" dirty="0"/>
              <a:t> </a:t>
            </a:r>
            <a:r>
              <a:rPr lang="cs-CZ" b="1" dirty="0" err="1"/>
              <a:t>Consumption</a:t>
            </a:r>
            <a:endParaRPr lang="cs-CZ" dirty="0"/>
          </a:p>
          <a:p>
            <a:r>
              <a:rPr lang="en-US" dirty="0" smtClean="0"/>
              <a:t>Objects of consumption are key elements of culture – they are used in dialectic process of </a:t>
            </a:r>
            <a:r>
              <a:rPr lang="sk-SK" b="1" dirty="0" err="1" smtClean="0"/>
              <a:t>objectification</a:t>
            </a:r>
            <a:r>
              <a:rPr lang="en-US" b="1" dirty="0"/>
              <a:t> </a:t>
            </a:r>
            <a:r>
              <a:rPr lang="en-US" dirty="0" smtClean="0"/>
              <a:t>and as such</a:t>
            </a:r>
            <a:r>
              <a:rPr lang="sk-SK" dirty="0" smtClean="0"/>
              <a:t> </a:t>
            </a:r>
            <a:r>
              <a:rPr lang="en-US" dirty="0" smtClean="0"/>
              <a:t>are means for creation of social meanings, identities and practices </a:t>
            </a:r>
          </a:p>
          <a:p>
            <a:r>
              <a:rPr lang="en-GB" altLang="sk-SK" dirty="0"/>
              <a:t>The concept is inspired by Hegel, Marx, Simmel”, Bourdieu, and </a:t>
            </a:r>
            <a:r>
              <a:rPr lang="en-GB" altLang="sk-SK" dirty="0" smtClean="0"/>
              <a:t>Munn</a:t>
            </a:r>
          </a:p>
          <a:p>
            <a:r>
              <a:rPr lang="en-US" altLang="sk-SK" dirty="0"/>
              <a:t>For Miller it does not make sense to </a:t>
            </a:r>
            <a:r>
              <a:rPr lang="en-US" altLang="sk-SK" dirty="0" err="1"/>
              <a:t>analyse</a:t>
            </a:r>
            <a:r>
              <a:rPr lang="en-US" altLang="sk-SK" dirty="0"/>
              <a:t> things on their own and social relations on their own: Culture</a:t>
            </a:r>
            <a:r>
              <a:rPr lang="sk-SK" altLang="sk-SK" dirty="0"/>
              <a:t> „</a:t>
            </a:r>
            <a:r>
              <a:rPr lang="sk-SK" altLang="sk-SK" dirty="0" err="1"/>
              <a:t>is</a:t>
            </a:r>
            <a:r>
              <a:rPr lang="sk-SK" altLang="sk-SK" dirty="0"/>
              <a:t> </a:t>
            </a:r>
            <a:r>
              <a:rPr lang="sk-SK" altLang="sk-SK" dirty="0" err="1"/>
              <a:t>always</a:t>
            </a:r>
            <a:r>
              <a:rPr lang="sk-SK" altLang="sk-SK" dirty="0"/>
              <a:t> a </a:t>
            </a:r>
            <a:r>
              <a:rPr lang="sk-SK" altLang="sk-SK" dirty="0" err="1"/>
              <a:t>process</a:t>
            </a:r>
            <a:r>
              <a:rPr lang="sk-SK" altLang="sk-SK" dirty="0"/>
              <a:t> and </a:t>
            </a:r>
            <a:r>
              <a:rPr lang="sk-SK" altLang="sk-SK" dirty="0" err="1"/>
              <a:t>is</a:t>
            </a:r>
            <a:r>
              <a:rPr lang="sk-SK" altLang="sk-SK" dirty="0"/>
              <a:t> never </a:t>
            </a:r>
            <a:r>
              <a:rPr lang="sk-SK" altLang="sk-SK" dirty="0" err="1"/>
              <a:t>reducible</a:t>
            </a:r>
            <a:r>
              <a:rPr lang="sk-SK" altLang="sk-SK" dirty="0"/>
              <a:t> to </a:t>
            </a:r>
            <a:r>
              <a:rPr lang="sk-SK" altLang="sk-SK" dirty="0" err="1"/>
              <a:t>either</a:t>
            </a:r>
            <a:r>
              <a:rPr lang="sk-SK" altLang="sk-SK" dirty="0"/>
              <a:t> </a:t>
            </a:r>
            <a:r>
              <a:rPr lang="sk-SK" altLang="sk-SK" dirty="0" err="1"/>
              <a:t>its</a:t>
            </a:r>
            <a:r>
              <a:rPr lang="sk-SK" altLang="sk-SK" dirty="0"/>
              <a:t> </a:t>
            </a:r>
            <a:r>
              <a:rPr lang="sk-SK" altLang="sk-SK" dirty="0" err="1"/>
              <a:t>object</a:t>
            </a:r>
            <a:r>
              <a:rPr lang="sk-SK" altLang="sk-SK" dirty="0"/>
              <a:t> or </a:t>
            </a:r>
            <a:r>
              <a:rPr lang="sk-SK" altLang="sk-SK" dirty="0" err="1"/>
              <a:t>its</a:t>
            </a:r>
            <a:r>
              <a:rPr lang="sk-SK" altLang="sk-SK" dirty="0"/>
              <a:t> </a:t>
            </a:r>
            <a:r>
              <a:rPr lang="sk-SK" altLang="sk-SK" dirty="0" err="1"/>
              <a:t>subject</a:t>
            </a:r>
            <a:r>
              <a:rPr lang="sk-SK" altLang="sk-SK" dirty="0"/>
              <a:t> </a:t>
            </a:r>
            <a:r>
              <a:rPr lang="sk-SK" altLang="sk-SK" dirty="0" err="1"/>
              <a:t>form</a:t>
            </a:r>
            <a:r>
              <a:rPr lang="sk-SK" altLang="sk-SK" dirty="0"/>
              <a:t>“ </a:t>
            </a:r>
            <a:r>
              <a:rPr lang="en-US" altLang="sk-SK" dirty="0"/>
              <a:t>p</a:t>
            </a:r>
            <a:r>
              <a:rPr lang="sk-SK" altLang="sk-SK" dirty="0"/>
              <a:t>.11</a:t>
            </a:r>
            <a:endParaRPr lang="en-US" altLang="sk-SK" dirty="0"/>
          </a:p>
          <a:p>
            <a:endParaRPr lang="en-GB" altLang="sk-SK" dirty="0" smtClean="0"/>
          </a:p>
          <a:p>
            <a:endParaRPr lang="en-GB" altLang="sk-SK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70674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1339</Words>
  <Application>Microsoft Office PowerPoint</Application>
  <PresentationFormat>Širokoúhlá obrazovka</PresentationFormat>
  <Paragraphs>77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Consumption and identity, Consumption and relations</vt:lpstr>
      <vt:lpstr>Consumption and identity</vt:lpstr>
      <vt:lpstr>How we got here? What has happened to Weber’s puritans? : Consumer revolution and identities </vt:lpstr>
      <vt:lpstr>Consumer revolution and identities</vt:lpstr>
      <vt:lpstr>Consumption and identity in postmodern society</vt:lpstr>
      <vt:lpstr>Consumption and identity in postmodern society</vt:lpstr>
      <vt:lpstr>Consumption and identity: example - gender</vt:lpstr>
      <vt:lpstr>Group Work - text </vt:lpstr>
      <vt:lpstr>Consumption and relationships: objectification</vt:lpstr>
      <vt:lpstr>Consumption and relationships: objectification</vt:lpstr>
      <vt:lpstr>Consumption and relationships: objectification</vt:lpstr>
      <vt:lpstr>Miller, Daniel. 1998. Theory of Shopping. </vt:lpstr>
      <vt:lpstr>Work in groups</vt:lpstr>
      <vt:lpstr>Identity</vt:lpstr>
      <vt:lpstr>Intersectionality</vt:lpstr>
      <vt:lpstr>Consumption and self – example: Body and normality, body and its transformations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Spotreba a identita, spotreba a vzťahy</dc:title>
  <dc:creator>Zuzana Burikova</dc:creator>
  <cp:lastModifiedBy>Zuzana Burikova</cp:lastModifiedBy>
  <cp:revision>40</cp:revision>
  <cp:lastPrinted>2017-03-21T11:32:25Z</cp:lastPrinted>
  <dcterms:created xsi:type="dcterms:W3CDTF">2017-03-20T10:13:18Z</dcterms:created>
  <dcterms:modified xsi:type="dcterms:W3CDTF">2019-03-26T12:05:24Z</dcterms:modified>
</cp:coreProperties>
</file>