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74" r:id="rId3"/>
    <p:sldId id="267" r:id="rId4"/>
    <p:sldId id="273" r:id="rId5"/>
    <p:sldId id="257" r:id="rId6"/>
    <p:sldId id="260" r:id="rId7"/>
    <p:sldId id="271" r:id="rId8"/>
    <p:sldId id="264" r:id="rId9"/>
    <p:sldId id="275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8FEF7-7010-4DC6-BE12-3C8A055E7911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5CF51-B398-4DA7-92EE-B28F0A485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150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070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53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780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229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69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804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135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314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30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365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773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0A422-ABE1-4859-8083-C7B8C05E82C6}" type="datetimeFigureOut">
              <a:rPr lang="sk-SK" smtClean="0"/>
              <a:t>22. 4. 2019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B00CF-6915-44EB-A720-AD1857A080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166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Consumption as a ritual; Consumption and rituals</a:t>
            </a:r>
            <a:r>
              <a:rPr lang="sk-SK" i="1" u="sng" dirty="0"/>
              <a:t> 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smtClean="0"/>
              <a:t>, </a:t>
            </a:r>
            <a:r>
              <a:rPr lang="sk-SK" dirty="0" smtClean="0"/>
              <a:t>SAN261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512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Mary Douglas, </a:t>
            </a:r>
            <a:r>
              <a:rPr lang="sk-SK" b="1" dirty="0" err="1"/>
              <a:t>Byron</a:t>
            </a:r>
            <a:r>
              <a:rPr lang="sk-SK" b="1" dirty="0"/>
              <a:t> </a:t>
            </a:r>
            <a:r>
              <a:rPr lang="sk-SK" b="1" dirty="0" err="1"/>
              <a:t>Isherwood</a:t>
            </a:r>
            <a:r>
              <a:rPr lang="sk-SK" b="1" dirty="0"/>
              <a:t>. 1979. </a:t>
            </a:r>
            <a:r>
              <a:rPr lang="sk-SK" b="1" dirty="0" err="1"/>
              <a:t>World</a:t>
            </a:r>
            <a:r>
              <a:rPr lang="sk-SK" b="1" dirty="0"/>
              <a:t> of </a:t>
            </a:r>
            <a:r>
              <a:rPr lang="sk-SK" b="1" dirty="0" err="1"/>
              <a:t>goods</a:t>
            </a:r>
            <a:r>
              <a:rPr lang="sk-SK" b="1" dirty="0"/>
              <a:t>.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sk-SK" dirty="0" err="1" smtClean="0"/>
              <a:t>But</a:t>
            </a:r>
            <a:r>
              <a:rPr lang="sk-SK" dirty="0" smtClean="0"/>
              <a:t> </a:t>
            </a: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meaning</a:t>
            </a:r>
            <a:r>
              <a:rPr lang="sk-SK" dirty="0"/>
              <a:t>?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flows</a:t>
            </a:r>
            <a:r>
              <a:rPr lang="sk-SK" dirty="0"/>
              <a:t> and </a:t>
            </a:r>
            <a:r>
              <a:rPr lang="sk-SK" dirty="0" err="1"/>
              <a:t>drifts</a:t>
            </a:r>
            <a:r>
              <a:rPr lang="sk-SK" dirty="0"/>
              <a:t>;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hard</a:t>
            </a:r>
            <a:r>
              <a:rPr lang="sk-SK" dirty="0"/>
              <a:t> to </a:t>
            </a:r>
            <a:r>
              <a:rPr lang="sk-SK" dirty="0" err="1"/>
              <a:t>grasp</a:t>
            </a:r>
            <a:r>
              <a:rPr lang="sk-SK" dirty="0"/>
              <a:t>. </a:t>
            </a:r>
            <a:r>
              <a:rPr lang="sk-SK" dirty="0" err="1" smtClean="0"/>
              <a:t>Meaning</a:t>
            </a:r>
            <a:r>
              <a:rPr lang="en-US" dirty="0" smtClean="0"/>
              <a:t> </a:t>
            </a:r>
            <a:r>
              <a:rPr lang="sk-SK" dirty="0" err="1" smtClean="0"/>
              <a:t>tacked</a:t>
            </a:r>
            <a:r>
              <a:rPr lang="sk-SK" dirty="0" smtClean="0"/>
              <a:t> </a:t>
            </a:r>
            <a:r>
              <a:rPr lang="sk-SK" dirty="0"/>
              <a:t>to </a:t>
            </a:r>
            <a:r>
              <a:rPr lang="sk-SK" dirty="0" err="1"/>
              <a:t>one</a:t>
            </a:r>
            <a:r>
              <a:rPr lang="sk-SK" dirty="0"/>
              <a:t> set of </a:t>
            </a:r>
            <a:r>
              <a:rPr lang="sk-SK" dirty="0" err="1"/>
              <a:t>clues</a:t>
            </a:r>
            <a:r>
              <a:rPr lang="sk-SK" dirty="0"/>
              <a:t> </a:t>
            </a:r>
            <a:r>
              <a:rPr lang="sk-SK" dirty="0" err="1"/>
              <a:t>transforms</a:t>
            </a:r>
            <a:r>
              <a:rPr lang="sk-SK" dirty="0"/>
              <a:t> </a:t>
            </a:r>
            <a:r>
              <a:rPr lang="sk-SK" dirty="0" err="1"/>
              <a:t>itself</a:t>
            </a:r>
            <a:r>
              <a:rPr lang="sk-SK" dirty="0"/>
              <a:t>. </a:t>
            </a:r>
            <a:r>
              <a:rPr lang="sk-SK" dirty="0" err="1"/>
              <a:t>One</a:t>
            </a:r>
            <a:r>
              <a:rPr lang="sk-SK" dirty="0"/>
              <a:t> person </a:t>
            </a:r>
            <a:r>
              <a:rPr lang="sk-SK" dirty="0" err="1"/>
              <a:t>gets</a:t>
            </a:r>
            <a:r>
              <a:rPr lang="sk-SK" dirty="0"/>
              <a:t> </a:t>
            </a:r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 smtClean="0"/>
              <a:t>pattern</a:t>
            </a:r>
            <a:r>
              <a:rPr lang="en-US" dirty="0" smtClean="0"/>
              <a:t> </a:t>
            </a:r>
            <a:r>
              <a:rPr lang="sk-SK" dirty="0" smtClean="0"/>
              <a:t>and </a:t>
            </a:r>
            <a:r>
              <a:rPr lang="sk-SK" dirty="0" err="1"/>
              <a:t>another</a:t>
            </a:r>
            <a:r>
              <a:rPr lang="sk-SK" dirty="0"/>
              <a:t> a </a:t>
            </a:r>
            <a:r>
              <a:rPr lang="sk-SK" dirty="0" err="1"/>
              <a:t>quite</a:t>
            </a:r>
            <a:r>
              <a:rPr lang="sk-SK" dirty="0"/>
              <a:t> </a:t>
            </a:r>
            <a:r>
              <a:rPr lang="sk-SK" dirty="0" err="1"/>
              <a:t>different</a:t>
            </a:r>
            <a:r>
              <a:rPr lang="sk-SK" dirty="0"/>
              <a:t> </a:t>
            </a:r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same</a:t>
            </a:r>
            <a:r>
              <a:rPr lang="sk-SK" dirty="0"/>
              <a:t> </a:t>
            </a:r>
            <a:r>
              <a:rPr lang="sk-SK" dirty="0" err="1"/>
              <a:t>events</a:t>
            </a:r>
            <a:r>
              <a:rPr lang="sk-SK" dirty="0"/>
              <a:t>; </a:t>
            </a:r>
            <a:r>
              <a:rPr lang="sk-SK" dirty="0" err="1"/>
              <a:t>seen</a:t>
            </a:r>
            <a:r>
              <a:rPr lang="sk-SK" dirty="0"/>
              <a:t> a </a:t>
            </a:r>
            <a:r>
              <a:rPr lang="sk-SK" dirty="0" err="1" smtClean="0"/>
              <a:t>year</a:t>
            </a:r>
            <a:r>
              <a:rPr lang="en-US" dirty="0" smtClean="0"/>
              <a:t> </a:t>
            </a:r>
            <a:r>
              <a:rPr lang="sk-SK" dirty="0" err="1" smtClean="0"/>
              <a:t>later</a:t>
            </a:r>
            <a:r>
              <a:rPr lang="sk-SK" dirty="0" smtClean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take</a:t>
            </a:r>
            <a:r>
              <a:rPr lang="sk-SK" dirty="0"/>
              <a:t> a </a:t>
            </a:r>
            <a:r>
              <a:rPr lang="sk-SK" dirty="0" err="1"/>
              <a:t>different</a:t>
            </a:r>
            <a:r>
              <a:rPr lang="sk-SK" dirty="0"/>
              <a:t> </a:t>
            </a:r>
            <a:r>
              <a:rPr lang="sk-SK" dirty="0" err="1"/>
              <a:t>aspect</a:t>
            </a:r>
            <a:r>
              <a:rPr lang="sk-SK" dirty="0"/>
              <a:t> </a:t>
            </a:r>
            <a:r>
              <a:rPr lang="sk-SK" dirty="0" err="1"/>
              <a:t>again</a:t>
            </a:r>
            <a:r>
              <a:rPr lang="sk-SK" dirty="0"/>
              <a:t>.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main</a:t>
            </a:r>
            <a:r>
              <a:rPr lang="sk-SK" dirty="0"/>
              <a:t> </a:t>
            </a:r>
            <a:r>
              <a:rPr lang="sk-SK" dirty="0" err="1"/>
              <a:t>problem</a:t>
            </a:r>
            <a:r>
              <a:rPr lang="sk-SK" dirty="0"/>
              <a:t> of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 smtClean="0"/>
              <a:t>life</a:t>
            </a:r>
            <a:r>
              <a:rPr lang="en-US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/>
              <a:t>to </a:t>
            </a:r>
            <a:r>
              <a:rPr lang="sk-SK" dirty="0" err="1"/>
              <a:t>pin</a:t>
            </a:r>
            <a:r>
              <a:rPr lang="sk-SK" dirty="0"/>
              <a:t> </a:t>
            </a:r>
            <a:r>
              <a:rPr lang="sk-SK" dirty="0" err="1"/>
              <a:t>down</a:t>
            </a:r>
            <a:r>
              <a:rPr lang="sk-SK" dirty="0"/>
              <a:t> </a:t>
            </a:r>
            <a:r>
              <a:rPr lang="sk-SK" dirty="0" err="1"/>
              <a:t>meanings</a:t>
            </a:r>
            <a:r>
              <a:rPr lang="sk-SK" dirty="0"/>
              <a:t> so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stay</a:t>
            </a:r>
            <a:r>
              <a:rPr lang="sk-SK" dirty="0"/>
              <a:t> </a:t>
            </a:r>
            <a:r>
              <a:rPr lang="sk-SK" dirty="0" err="1"/>
              <a:t>still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a </a:t>
            </a:r>
            <a:r>
              <a:rPr lang="sk-SK" dirty="0" err="1"/>
              <a:t>little</a:t>
            </a:r>
            <a:r>
              <a:rPr lang="sk-SK" dirty="0"/>
              <a:t> </a:t>
            </a:r>
            <a:r>
              <a:rPr lang="sk-SK" dirty="0" err="1" smtClean="0"/>
              <a:t>time</a:t>
            </a:r>
            <a:r>
              <a:rPr lang="en-US" dirty="0" smtClean="0"/>
              <a:t>.“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74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Mary Douglas, </a:t>
            </a:r>
            <a:r>
              <a:rPr lang="sk-SK" b="1" dirty="0" err="1" smtClean="0"/>
              <a:t>Byron</a:t>
            </a:r>
            <a:r>
              <a:rPr lang="sk-SK" b="1" dirty="0" smtClean="0"/>
              <a:t> </a:t>
            </a:r>
            <a:r>
              <a:rPr lang="sk-SK" b="1" dirty="0" err="1" smtClean="0"/>
              <a:t>Isherwood</a:t>
            </a:r>
            <a:r>
              <a:rPr lang="sk-SK" b="1" dirty="0" smtClean="0"/>
              <a:t>. 1979. </a:t>
            </a:r>
            <a:r>
              <a:rPr lang="sk-SK" b="1" dirty="0" err="1" smtClean="0"/>
              <a:t>World</a:t>
            </a:r>
            <a:r>
              <a:rPr lang="sk-SK" b="1" dirty="0" smtClean="0"/>
              <a:t> of </a:t>
            </a:r>
            <a:r>
              <a:rPr lang="sk-SK" b="1" dirty="0" err="1" smtClean="0"/>
              <a:t>goods</a:t>
            </a:r>
            <a:r>
              <a:rPr lang="sk-SK" b="1" dirty="0" smtClean="0"/>
              <a:t>.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en-US" dirty="0"/>
              <a:t>Consumption and demand as social practices, consumption as ritual (wedding, Sunday lunch)</a:t>
            </a:r>
          </a:p>
          <a:p>
            <a:pPr algn="just">
              <a:spcBef>
                <a:spcPts val="600"/>
              </a:spcBef>
            </a:pPr>
            <a:r>
              <a:rPr lang="en-US" dirty="0" smtClean="0"/>
              <a:t>commodities</a:t>
            </a:r>
            <a:r>
              <a:rPr lang="en-US" dirty="0"/>
              <a:t>: nonverbal medium for human communication, they have meaning</a:t>
            </a:r>
          </a:p>
          <a:p>
            <a:pPr algn="just">
              <a:spcBef>
                <a:spcPts val="600"/>
              </a:spcBef>
            </a:pPr>
            <a:r>
              <a:rPr lang="en-US" dirty="0" smtClean="0"/>
              <a:t>Meanings are not socially arbitrary, they reflect existing social order; classification are crucial for reproduction of order </a:t>
            </a:r>
          </a:p>
          <a:p>
            <a:pPr algn="just">
              <a:spcBef>
                <a:spcPts val="600"/>
              </a:spcBef>
            </a:pPr>
            <a:r>
              <a:rPr lang="en-US" b="1" dirty="0" smtClean="0"/>
              <a:t>Information approach </a:t>
            </a:r>
            <a:r>
              <a:rPr lang="en-US" dirty="0" smtClean="0"/>
              <a:t>to consumption </a:t>
            </a:r>
            <a:r>
              <a:rPr lang="sk-SK" dirty="0" smtClean="0"/>
              <a:t>– </a:t>
            </a:r>
            <a:r>
              <a:rPr lang="en-US" dirty="0" smtClean="0"/>
              <a:t>commodities make instable and invisible social categories visible through rituals of consumption</a:t>
            </a:r>
          </a:p>
          <a:p>
            <a:pPr algn="just">
              <a:spcBef>
                <a:spcPts val="600"/>
              </a:spcBef>
            </a:pPr>
            <a:endParaRPr lang="sk-SK" dirty="0" smtClean="0"/>
          </a:p>
          <a:p>
            <a:pPr algn="just">
              <a:spcBef>
                <a:spcPts val="600"/>
              </a:spcBef>
            </a:pPr>
            <a:endParaRPr lang="sk-SK" dirty="0"/>
          </a:p>
          <a:p>
            <a:pPr algn="just">
              <a:spcBef>
                <a:spcPts val="600"/>
              </a:spcBef>
            </a:pPr>
            <a:endParaRPr lang="sk-SK" dirty="0" smtClean="0"/>
          </a:p>
          <a:p>
            <a:pPr algn="just">
              <a:spcBef>
                <a:spcPts val="600"/>
              </a:spcBef>
            </a:pPr>
            <a:endParaRPr lang="sk-SK" dirty="0" smtClean="0"/>
          </a:p>
          <a:p>
            <a:pPr algn="just">
              <a:spcBef>
                <a:spcPts val="600"/>
              </a:spcBef>
            </a:pPr>
            <a:endParaRPr lang="sk-SK" dirty="0" smtClean="0"/>
          </a:p>
          <a:p>
            <a:pPr algn="just">
              <a:spcBef>
                <a:spcPts val="600"/>
              </a:spcBef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03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Mary Douglas, </a:t>
            </a:r>
            <a:r>
              <a:rPr lang="sk-SK" b="1" dirty="0" err="1"/>
              <a:t>Byron</a:t>
            </a:r>
            <a:r>
              <a:rPr lang="sk-SK" b="1" dirty="0"/>
              <a:t> </a:t>
            </a:r>
            <a:r>
              <a:rPr lang="sk-SK" b="1" dirty="0" err="1"/>
              <a:t>Isherwood</a:t>
            </a:r>
            <a:r>
              <a:rPr lang="sk-SK" b="1" dirty="0"/>
              <a:t>. 1979. </a:t>
            </a:r>
            <a:r>
              <a:rPr lang="sk-SK" b="1" dirty="0" err="1"/>
              <a:t>World</a:t>
            </a:r>
            <a:r>
              <a:rPr lang="sk-SK" b="1" dirty="0"/>
              <a:t> of </a:t>
            </a:r>
            <a:r>
              <a:rPr lang="sk-SK" b="1" dirty="0" err="1"/>
              <a:t>goods</a:t>
            </a:r>
            <a:r>
              <a:rPr lang="sk-SK" b="1" dirty="0"/>
              <a:t>.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k-SK" dirty="0"/>
              <a:t>„ </a:t>
            </a:r>
            <a:r>
              <a:rPr lang="sk-SK" b="1" dirty="0" err="1"/>
              <a:t>Rituals</a:t>
            </a:r>
            <a:r>
              <a:rPr lang="sk-SK" b="1" dirty="0"/>
              <a:t> are </a:t>
            </a:r>
            <a:r>
              <a:rPr lang="sk-SK" dirty="0" err="1"/>
              <a:t>conventions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b="1" dirty="0"/>
              <a:t>set </a:t>
            </a:r>
            <a:r>
              <a:rPr lang="sk-SK" b="1" dirty="0" err="1"/>
              <a:t>up</a:t>
            </a:r>
            <a:r>
              <a:rPr lang="sk-SK" b="1" dirty="0"/>
              <a:t> </a:t>
            </a:r>
            <a:r>
              <a:rPr lang="sk-SK" b="1" dirty="0" err="1"/>
              <a:t>visible</a:t>
            </a:r>
            <a:r>
              <a:rPr lang="sk-SK" b="1" dirty="0"/>
              <a:t> </a:t>
            </a:r>
            <a:r>
              <a:rPr lang="sk-SK" b="1" dirty="0" err="1"/>
              <a:t>public</a:t>
            </a:r>
            <a:r>
              <a:rPr lang="sk-SK" b="1" dirty="0"/>
              <a:t> </a:t>
            </a:r>
            <a:r>
              <a:rPr lang="sk-SK" b="1" dirty="0" err="1"/>
              <a:t>definitions</a:t>
            </a:r>
            <a:r>
              <a:rPr lang="sk-SK" dirty="0"/>
              <a:t>.“</a:t>
            </a:r>
          </a:p>
          <a:p>
            <a:pPr algn="just">
              <a:spcBef>
                <a:spcPts val="0"/>
              </a:spcBef>
            </a:pPr>
            <a:endParaRPr lang="en-US" dirty="0" smtClean="0"/>
          </a:p>
          <a:p>
            <a:pPr algn="just">
              <a:spcBef>
                <a:spcPts val="0"/>
              </a:spcBef>
            </a:pPr>
            <a:r>
              <a:rPr lang="sk-SK" dirty="0" smtClean="0"/>
              <a:t>„</a:t>
            </a:r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sk-SK" b="1" dirty="0" err="1"/>
              <a:t>is</a:t>
            </a:r>
            <a:r>
              <a:rPr lang="sk-SK" b="1" dirty="0"/>
              <a:t> a </a:t>
            </a:r>
            <a:r>
              <a:rPr lang="sk-SK" b="1" dirty="0" err="1"/>
              <a:t>system</a:t>
            </a:r>
            <a:r>
              <a:rPr lang="sk-SK" b="1" dirty="0"/>
              <a:t> of </a:t>
            </a:r>
            <a:r>
              <a:rPr lang="sk-SK" b="1" dirty="0" err="1"/>
              <a:t>reciprocal</a:t>
            </a:r>
            <a:r>
              <a:rPr lang="sk-SK" b="1" dirty="0"/>
              <a:t> </a:t>
            </a:r>
            <a:r>
              <a:rPr lang="sk-SK" b="1" dirty="0" err="1"/>
              <a:t>rituals</a:t>
            </a:r>
            <a:r>
              <a:rPr lang="sk-SK" b="1" dirty="0"/>
              <a:t>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entail</a:t>
            </a:r>
            <a:r>
              <a:rPr lang="sk-SK" dirty="0"/>
              <a:t> </a:t>
            </a:r>
            <a:r>
              <a:rPr lang="sk-SK" dirty="0" err="1"/>
              <a:t>expenditures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appropriate</a:t>
            </a:r>
            <a:r>
              <a:rPr lang="sk-SK" dirty="0"/>
              <a:t> </a:t>
            </a:r>
            <a:r>
              <a:rPr lang="sk-SK" dirty="0" err="1"/>
              <a:t>marking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occasion</a:t>
            </a:r>
            <a:r>
              <a:rPr lang="sk-SK" dirty="0"/>
              <a:t>, or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guests</a:t>
            </a:r>
            <a:r>
              <a:rPr lang="sk-SK" dirty="0"/>
              <a:t> and </a:t>
            </a:r>
            <a:r>
              <a:rPr lang="sk-SK" dirty="0" err="1"/>
              <a:t>hosts</a:t>
            </a:r>
            <a:r>
              <a:rPr lang="sk-SK" dirty="0"/>
              <a:t>, or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community</a:t>
            </a:r>
            <a:r>
              <a:rPr lang="sk-SK" dirty="0"/>
              <a:t> at </a:t>
            </a:r>
            <a:r>
              <a:rPr lang="sk-SK" dirty="0" err="1"/>
              <a:t>large</a:t>
            </a:r>
            <a:r>
              <a:rPr lang="sk-SK" dirty="0"/>
              <a:t>.“ </a:t>
            </a:r>
            <a:endParaRPr lang="en-US" dirty="0"/>
          </a:p>
          <a:p>
            <a:pPr algn="just">
              <a:spcBef>
                <a:spcPts val="0"/>
              </a:spcBef>
            </a:pPr>
            <a:endParaRPr lang="en-US" dirty="0" smtClean="0"/>
          </a:p>
          <a:p>
            <a:pPr algn="just">
              <a:spcBef>
                <a:spcPts val="0"/>
              </a:spcBef>
            </a:pPr>
            <a:r>
              <a:rPr lang="sk-SK" dirty="0" smtClean="0"/>
              <a:t>„</a:t>
            </a:r>
            <a:r>
              <a:rPr lang="sk-SK" b="1" dirty="0" err="1"/>
              <a:t>Goods</a:t>
            </a:r>
            <a:r>
              <a:rPr lang="sk-SK" dirty="0"/>
              <a:t>, in </a:t>
            </a:r>
            <a:r>
              <a:rPr lang="sk-SK" dirty="0" err="1"/>
              <a:t>this</a:t>
            </a:r>
            <a:r>
              <a:rPr lang="sk-SK" dirty="0"/>
              <a:t> </a:t>
            </a:r>
            <a:r>
              <a:rPr lang="sk-SK" dirty="0" err="1"/>
              <a:t>perspective</a:t>
            </a:r>
            <a:r>
              <a:rPr lang="sk-SK" dirty="0"/>
              <a:t>, are </a:t>
            </a:r>
            <a:r>
              <a:rPr lang="sk-SK" b="1" dirty="0" err="1"/>
              <a:t>ritual</a:t>
            </a:r>
            <a:r>
              <a:rPr lang="sk-SK" b="1" dirty="0"/>
              <a:t> </a:t>
            </a:r>
            <a:r>
              <a:rPr lang="sk-SK" b="1" dirty="0" err="1"/>
              <a:t>adjuncts</a:t>
            </a:r>
            <a:r>
              <a:rPr lang="sk-SK" b="1" dirty="0"/>
              <a:t>; </a:t>
            </a:r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sk-SK" b="1" dirty="0" err="1"/>
              <a:t>is</a:t>
            </a:r>
            <a:r>
              <a:rPr lang="sk-SK" b="1" dirty="0"/>
              <a:t> a </a:t>
            </a:r>
            <a:r>
              <a:rPr lang="sk-SK" b="1" dirty="0" err="1"/>
              <a:t>ritual</a:t>
            </a:r>
            <a:r>
              <a:rPr lang="sk-SK" b="1" dirty="0"/>
              <a:t> </a:t>
            </a:r>
            <a:r>
              <a:rPr lang="sk-SK" b="1" dirty="0" err="1"/>
              <a:t>process</a:t>
            </a:r>
            <a:r>
              <a:rPr lang="sk-SK" b="1" dirty="0"/>
              <a:t> </a:t>
            </a:r>
            <a:r>
              <a:rPr lang="sk-SK" dirty="0" err="1"/>
              <a:t>whose</a:t>
            </a:r>
            <a:r>
              <a:rPr lang="sk-SK" dirty="0"/>
              <a:t> </a:t>
            </a:r>
            <a:r>
              <a:rPr lang="sk-SK" dirty="0" err="1"/>
              <a:t>primary</a:t>
            </a:r>
            <a:r>
              <a:rPr lang="sk-SK" dirty="0"/>
              <a:t> </a:t>
            </a:r>
            <a:r>
              <a:rPr lang="sk-SK" dirty="0" err="1"/>
              <a:t>function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to </a:t>
            </a:r>
            <a:r>
              <a:rPr lang="sk-SK" dirty="0" err="1"/>
              <a:t>make</a:t>
            </a:r>
            <a:r>
              <a:rPr lang="sk-SK" dirty="0"/>
              <a:t> </a:t>
            </a:r>
            <a:r>
              <a:rPr lang="sk-SK" dirty="0" err="1"/>
              <a:t>sense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inchoate</a:t>
            </a:r>
            <a:r>
              <a:rPr lang="sk-SK" dirty="0"/>
              <a:t> </a:t>
            </a:r>
            <a:r>
              <a:rPr lang="sk-SK" dirty="0" err="1"/>
              <a:t>flux</a:t>
            </a:r>
            <a:r>
              <a:rPr lang="sk-SK" dirty="0"/>
              <a:t> of </a:t>
            </a:r>
            <a:r>
              <a:rPr lang="sk-SK" dirty="0" err="1"/>
              <a:t>events</a:t>
            </a:r>
            <a:r>
              <a:rPr lang="sk-SK" dirty="0"/>
              <a:t>.“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244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Miller</a:t>
            </a:r>
            <a:r>
              <a:rPr lang="sk-SK" b="1" dirty="0" smtClean="0"/>
              <a:t>, Daniel. 1998. </a:t>
            </a:r>
            <a:r>
              <a:rPr lang="sk-SK" b="1" i="1" dirty="0" err="1" smtClean="0"/>
              <a:t>Theory</a:t>
            </a:r>
            <a:r>
              <a:rPr lang="sk-SK" b="1" i="1" dirty="0" smtClean="0"/>
              <a:t> </a:t>
            </a:r>
            <a:r>
              <a:rPr lang="sk-SK" b="1" i="1" dirty="0"/>
              <a:t>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sk-SK" b="1" dirty="0" smtClean="0"/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Consumption as a ritual praxis</a:t>
            </a:r>
            <a:endParaRPr lang="sk-SK" dirty="0" smtClean="0"/>
          </a:p>
          <a:p>
            <a:r>
              <a:rPr lang="en-US" dirty="0" smtClean="0"/>
              <a:t>Consumption as destruction, reversal of production – not </a:t>
            </a:r>
            <a:r>
              <a:rPr lang="en-US" dirty="0" err="1" smtClean="0"/>
              <a:t>olny</a:t>
            </a:r>
            <a:r>
              <a:rPr lang="en-US" dirty="0" smtClean="0"/>
              <a:t> in industrial capitalism </a:t>
            </a:r>
            <a:r>
              <a:rPr lang="sk-SK" dirty="0" smtClean="0"/>
              <a:t>– </a:t>
            </a:r>
            <a:r>
              <a:rPr lang="sk-SK" dirty="0"/>
              <a:t>TBC, </a:t>
            </a:r>
            <a:r>
              <a:rPr lang="sk-SK" dirty="0" err="1"/>
              <a:t>Fame</a:t>
            </a:r>
            <a:r>
              <a:rPr lang="sk-SK" dirty="0"/>
              <a:t> of </a:t>
            </a:r>
            <a:r>
              <a:rPr lang="sk-SK" dirty="0" err="1" smtClean="0"/>
              <a:t>Gawa</a:t>
            </a:r>
            <a:r>
              <a:rPr lang="en-US" dirty="0" smtClean="0"/>
              <a:t> by Nancy Munn</a:t>
            </a:r>
            <a:r>
              <a:rPr lang="cs-CZ" dirty="0" smtClean="0"/>
              <a:t>, </a:t>
            </a:r>
            <a:r>
              <a:rPr lang="cs-CZ" dirty="0" err="1" smtClean="0"/>
              <a:t>philodopher</a:t>
            </a:r>
            <a:r>
              <a:rPr lang="cs-CZ" dirty="0" smtClean="0"/>
              <a:t> </a:t>
            </a:r>
            <a:r>
              <a:rPr lang="sk-SK" dirty="0" err="1" smtClean="0"/>
              <a:t>Bataille</a:t>
            </a:r>
            <a:endParaRPr lang="sk-SK" dirty="0" smtClean="0"/>
          </a:p>
          <a:p>
            <a:r>
              <a:rPr lang="en-US" b="1" dirty="0">
                <a:latin typeface="Arial" charset="0"/>
              </a:rPr>
              <a:t>Shopping and sacrifice </a:t>
            </a:r>
            <a:r>
              <a:rPr lang="sk-SK" b="1" dirty="0">
                <a:latin typeface="Arial" charset="0"/>
              </a:rPr>
              <a:t>– </a:t>
            </a:r>
            <a:r>
              <a:rPr lang="en-US" b="1" dirty="0">
                <a:latin typeface="Arial" charset="0"/>
              </a:rPr>
              <a:t>same structure</a:t>
            </a:r>
            <a:endParaRPr lang="sk-SK" b="1" dirty="0">
              <a:latin typeface="Arial" charset="0"/>
            </a:endParaRPr>
          </a:p>
          <a:p>
            <a:r>
              <a:rPr lang="cs-CZ" dirty="0" err="1"/>
              <a:t>Both</a:t>
            </a:r>
            <a:r>
              <a:rPr lang="cs-CZ" dirty="0"/>
              <a:t> shopping as </a:t>
            </a:r>
            <a:r>
              <a:rPr lang="cs-CZ" dirty="0" err="1"/>
              <a:t>ritual</a:t>
            </a:r>
            <a:r>
              <a:rPr lang="cs-CZ" dirty="0"/>
              <a:t> and </a:t>
            </a:r>
            <a:r>
              <a:rPr lang="cs-CZ" dirty="0" err="1"/>
              <a:t>sacrifice</a:t>
            </a:r>
            <a:r>
              <a:rPr lang="cs-CZ" dirty="0"/>
              <a:t> </a:t>
            </a:r>
            <a:r>
              <a:rPr lang="cs-CZ" dirty="0" err="1"/>
              <a:t>separate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and </a:t>
            </a:r>
            <a:r>
              <a:rPr lang="cs-CZ" dirty="0" err="1"/>
              <a:t>consumption</a:t>
            </a:r>
            <a:r>
              <a:rPr lang="en-US" dirty="0"/>
              <a:t> </a:t>
            </a:r>
            <a:endParaRPr lang="sk-SK" dirty="0"/>
          </a:p>
          <a:p>
            <a:r>
              <a:rPr lang="en-US" dirty="0" smtClean="0"/>
              <a:t>Sacrifice </a:t>
            </a:r>
            <a:r>
              <a:rPr lang="sk-SK" dirty="0" smtClean="0"/>
              <a:t>– </a:t>
            </a:r>
            <a:r>
              <a:rPr lang="en-US" dirty="0" smtClean="0"/>
              <a:t>before consumption of produce in archaic religions – idealized segment of produce is given to Gods to cancel possible negative influence</a:t>
            </a:r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7525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cs-CZ" dirty="0" smtClean="0"/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Arial" charset="0"/>
              </a:rPr>
              <a:t>sacrifice: </a:t>
            </a:r>
          </a:p>
          <a:p>
            <a:r>
              <a:rPr lang="en-US" dirty="0" smtClean="0">
                <a:latin typeface="Arial" charset="0"/>
              </a:rPr>
              <a:t>separation of food consumed by gods from food consumed by </a:t>
            </a:r>
            <a:r>
              <a:rPr lang="en-US" dirty="0">
                <a:latin typeface="Arial" charset="0"/>
              </a:rPr>
              <a:t>people (transcendental </a:t>
            </a:r>
            <a:r>
              <a:rPr lang="en-US" dirty="0" smtClean="0">
                <a:latin typeface="Arial" charset="0"/>
              </a:rPr>
              <a:t>transformation)</a:t>
            </a:r>
          </a:p>
          <a:p>
            <a:r>
              <a:rPr lang="en-US" dirty="0" smtClean="0">
                <a:latin typeface="Arial" charset="0"/>
              </a:rPr>
              <a:t>creates </a:t>
            </a:r>
            <a:r>
              <a:rPr lang="en-US" dirty="0">
                <a:latin typeface="Arial" charset="0"/>
              </a:rPr>
              <a:t>relationship with </a:t>
            </a:r>
            <a:r>
              <a:rPr lang="en-US" dirty="0" smtClean="0">
                <a:latin typeface="Arial" charset="0"/>
              </a:rPr>
              <a:t>god/s (creation of social </a:t>
            </a:r>
            <a:r>
              <a:rPr lang="en-US" dirty="0">
                <a:latin typeface="Arial" charset="0"/>
              </a:rPr>
              <a:t>order and </a:t>
            </a:r>
            <a:r>
              <a:rPr lang="en-US" dirty="0" smtClean="0">
                <a:latin typeface="Arial" charset="0"/>
              </a:rPr>
              <a:t>relationships)</a:t>
            </a:r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charset="0"/>
              </a:rPr>
              <a:t>shopping: </a:t>
            </a:r>
          </a:p>
          <a:p>
            <a:r>
              <a:rPr lang="en-US" dirty="0" smtClean="0">
                <a:latin typeface="Arial" charset="0"/>
              </a:rPr>
              <a:t>transformation of spending to saving </a:t>
            </a:r>
            <a:r>
              <a:rPr lang="en-US" dirty="0">
                <a:latin typeface="Arial" charset="0"/>
              </a:rPr>
              <a:t>(transcendental transformation)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creates relationship with other people </a:t>
            </a:r>
            <a:r>
              <a:rPr lang="en-US" dirty="0">
                <a:latin typeface="Arial" charset="0"/>
              </a:rPr>
              <a:t>(creation of social order and relationships</a:t>
            </a:r>
            <a:r>
              <a:rPr lang="en-US" dirty="0" smtClean="0">
                <a:latin typeface="Arial" charset="0"/>
              </a:rPr>
              <a:t>)</a:t>
            </a:r>
            <a:endParaRPr lang="cs-CZ" dirty="0"/>
          </a:p>
          <a:p>
            <a:pPr marL="0" indent="0">
              <a:buNone/>
            </a:pPr>
            <a:endParaRPr lang="sk-SK" dirty="0" smtClean="0">
              <a:latin typeface="Arial" charset="0"/>
            </a:endParaRPr>
          </a:p>
          <a:p>
            <a:pPr marL="0" indent="0">
              <a:buNone/>
            </a:pPr>
            <a:endParaRPr lang="sk-SK" dirty="0" smtClean="0">
              <a:latin typeface="Arial" charset="0"/>
            </a:endParaRPr>
          </a:p>
          <a:p>
            <a:pPr marL="0" indent="0">
              <a:buNone/>
            </a:pPr>
            <a:endParaRPr lang="cs-CZ" dirty="0">
              <a:latin typeface="Arial" charset="0"/>
            </a:endParaRPr>
          </a:p>
          <a:p>
            <a:pPr marL="0" indent="0">
              <a:buNone/>
            </a:pPr>
            <a:endParaRPr lang="cs-CZ" dirty="0">
              <a:latin typeface="Arial" charset="0"/>
            </a:endParaRPr>
          </a:p>
          <a:p>
            <a:pPr marL="0" indent="0">
              <a:buNone/>
            </a:pPr>
            <a:endParaRPr lang="sk-SK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 charset="0"/>
              </a:rPr>
              <a:t>Stages of shopping: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charset="0"/>
              </a:rPr>
              <a:t>Idea of excess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in</a:t>
            </a:r>
            <a:r>
              <a:rPr lang="sk-SK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discourse (not in praxis), excess related to violent destruction</a:t>
            </a:r>
            <a:r>
              <a:rPr lang="sk-SK" dirty="0" smtClean="0">
                <a:latin typeface="Arial" charset="0"/>
              </a:rPr>
              <a:t>– </a:t>
            </a:r>
            <a:r>
              <a:rPr lang="en-US" dirty="0" smtClean="0">
                <a:latin typeface="Arial" charset="0"/>
              </a:rPr>
              <a:t>spending woman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Arial" charset="0"/>
              </a:rPr>
              <a:t>Prax</a:t>
            </a:r>
            <a:r>
              <a:rPr lang="en-US" dirty="0" smtClean="0">
                <a:latin typeface="Arial" charset="0"/>
              </a:rPr>
              <a:t> negating discourse </a:t>
            </a:r>
            <a:r>
              <a:rPr lang="sk-SK" dirty="0" smtClean="0">
                <a:latin typeface="Arial" charset="0"/>
              </a:rPr>
              <a:t>– </a:t>
            </a:r>
            <a:r>
              <a:rPr lang="en-US" dirty="0" smtClean="0">
                <a:latin typeface="Arial" charset="0"/>
              </a:rPr>
              <a:t>ritual of shopping – the aim is transcendence – shopping is saving, household is </a:t>
            </a:r>
            <a:r>
              <a:rPr lang="en-US" dirty="0" err="1" smtClean="0">
                <a:latin typeface="Arial" charset="0"/>
              </a:rPr>
              <a:t>centre</a:t>
            </a:r>
            <a:endParaRPr lang="en-US" dirty="0" smtClean="0">
              <a:latin typeface="Arial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charset="0"/>
              </a:rPr>
              <a:t>Creation of relationship with other subjects. Shopping as an expression of love and other relations.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551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cs-CZ" dirty="0" smtClean="0"/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charset="0"/>
              </a:rPr>
              <a:t>Shopping and sacrifice have same structure</a:t>
            </a:r>
          </a:p>
          <a:p>
            <a:r>
              <a:rPr lang="en-US" dirty="0">
                <a:latin typeface="Arial" charset="0"/>
              </a:rPr>
              <a:t>Sacrifice and shopping aim to create desiring subjects – god who wants a sacrifice, the person/family who wants bought goods </a:t>
            </a:r>
          </a:p>
          <a:p>
            <a:r>
              <a:rPr lang="en-US" dirty="0" smtClean="0">
                <a:latin typeface="Arial" charset="0"/>
              </a:rPr>
              <a:t>There is </a:t>
            </a:r>
            <a:r>
              <a:rPr lang="cs-CZ" dirty="0" err="1" smtClean="0">
                <a:latin typeface="Arial" charset="0"/>
              </a:rPr>
              <a:t>also</a:t>
            </a:r>
            <a:r>
              <a:rPr lang="cs-CZ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continuity in </a:t>
            </a:r>
            <a:r>
              <a:rPr lang="cs-CZ" dirty="0" err="1" smtClean="0">
                <a:latin typeface="Arial" charset="0"/>
              </a:rPr>
              <a:t>development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from</a:t>
            </a:r>
            <a:r>
              <a:rPr lang="cs-CZ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sacrifice </a:t>
            </a:r>
            <a:r>
              <a:rPr lang="cs-CZ" dirty="0" smtClean="0">
                <a:latin typeface="Arial" charset="0"/>
              </a:rPr>
              <a:t>as </a:t>
            </a:r>
            <a:r>
              <a:rPr lang="cs-CZ" dirty="0" err="1" smtClean="0">
                <a:latin typeface="Arial" charset="0"/>
              </a:rPr>
              <a:t>devotional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practice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focusing</a:t>
            </a:r>
            <a:r>
              <a:rPr lang="cs-CZ" dirty="0" smtClean="0">
                <a:latin typeface="Arial" charset="0"/>
              </a:rPr>
              <a:t> on </a:t>
            </a:r>
            <a:r>
              <a:rPr lang="cs-CZ" dirty="0" err="1" smtClean="0">
                <a:latin typeface="Arial" charset="0"/>
              </a:rPr>
              <a:t>God</a:t>
            </a:r>
            <a:r>
              <a:rPr lang="cs-CZ" dirty="0" smtClean="0">
                <a:latin typeface="Arial" charset="0"/>
              </a:rPr>
              <a:t>/s to </a:t>
            </a:r>
            <a:r>
              <a:rPr lang="en-US" dirty="0" smtClean="0">
                <a:latin typeface="Arial" charset="0"/>
              </a:rPr>
              <a:t>shopping </a:t>
            </a:r>
            <a:r>
              <a:rPr lang="cs-CZ" dirty="0" err="1" smtClean="0">
                <a:latin typeface="Arial" charset="0"/>
              </a:rPr>
              <a:t>devotional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practice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focusing</a:t>
            </a:r>
            <a:r>
              <a:rPr lang="cs-CZ" dirty="0" smtClean="0">
                <a:latin typeface="Arial" charset="0"/>
              </a:rPr>
              <a:t> on </a:t>
            </a:r>
            <a:r>
              <a:rPr lang="cs-CZ" dirty="0" err="1" smtClean="0">
                <a:latin typeface="Arial" charset="0"/>
              </a:rPr>
              <a:t>humans</a:t>
            </a:r>
            <a:r>
              <a:rPr lang="cs-CZ" dirty="0" smtClean="0">
                <a:latin typeface="Arial" charset="0"/>
              </a:rPr>
              <a:t> (</a:t>
            </a:r>
            <a:r>
              <a:rPr lang="cs-CZ" dirty="0" err="1" smtClean="0">
                <a:latin typeface="Arial" charset="0"/>
              </a:rPr>
              <a:t>loved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ones</a:t>
            </a:r>
            <a:r>
              <a:rPr lang="sk-SK" dirty="0" smtClean="0">
                <a:latin typeface="Arial" charset="0"/>
              </a:rPr>
              <a:t>) –  </a:t>
            </a:r>
            <a:r>
              <a:rPr lang="en-US" dirty="0" smtClean="0">
                <a:latin typeface="Arial" charset="0"/>
              </a:rPr>
              <a:t>transformation of the object of devotional practice </a:t>
            </a:r>
          </a:p>
          <a:p>
            <a:r>
              <a:rPr lang="en-US" dirty="0" smtClean="0">
                <a:latin typeface="Arial" charset="0"/>
              </a:rPr>
              <a:t>As a consequence of secularization the relationship with god is </a:t>
            </a:r>
            <a:r>
              <a:rPr lang="sk-SK" dirty="0" err="1" smtClean="0">
                <a:latin typeface="Arial" charset="0"/>
              </a:rPr>
              <a:t>superceded</a:t>
            </a:r>
            <a:r>
              <a:rPr lang="sk-SK" dirty="0" smtClean="0">
                <a:latin typeface="Arial" charset="0"/>
              </a:rPr>
              <a:t> by </a:t>
            </a:r>
            <a:r>
              <a:rPr lang="sk-SK" dirty="0" err="1" smtClean="0">
                <a:latin typeface="Arial" charset="0"/>
              </a:rPr>
              <a:t>romantic</a:t>
            </a:r>
            <a:r>
              <a:rPr lang="sk-SK" dirty="0" smtClean="0">
                <a:latin typeface="Arial" charset="0"/>
              </a:rPr>
              <a:t> love. </a:t>
            </a:r>
            <a:r>
              <a:rPr lang="sk-SK" dirty="0" err="1" smtClean="0">
                <a:latin typeface="Arial" charset="0"/>
              </a:rPr>
              <a:t>Commodities</a:t>
            </a:r>
            <a:r>
              <a:rPr lang="sk-SK" dirty="0" smtClean="0">
                <a:latin typeface="Arial" charset="0"/>
              </a:rPr>
              <a:t> are </a:t>
            </a:r>
            <a:r>
              <a:rPr lang="sk-SK" dirty="0" err="1" smtClean="0">
                <a:latin typeface="Arial" charset="0"/>
              </a:rPr>
              <a:t>means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for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creation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complex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relations</a:t>
            </a:r>
            <a:r>
              <a:rPr lang="sk-SK" dirty="0" smtClean="0">
                <a:latin typeface="Arial" charset="0"/>
              </a:rPr>
              <a:t> in </a:t>
            </a:r>
            <a:r>
              <a:rPr lang="sk-SK" dirty="0" err="1" smtClean="0">
                <a:latin typeface="Arial" charset="0"/>
              </a:rPr>
              <a:t>capitalism</a:t>
            </a:r>
            <a:r>
              <a:rPr lang="sk-SK" dirty="0" smtClean="0">
                <a:latin typeface="Arial" charset="0"/>
              </a:rPr>
              <a:t>, </a:t>
            </a:r>
            <a:r>
              <a:rPr lang="sk-SK" dirty="0" err="1" smtClean="0">
                <a:latin typeface="Arial" charset="0"/>
              </a:rPr>
              <a:t>inalienability</a:t>
            </a:r>
            <a:r>
              <a:rPr lang="sk-SK" dirty="0" smtClean="0">
                <a:latin typeface="Arial" charset="0"/>
              </a:rPr>
              <a:t> of </a:t>
            </a:r>
            <a:r>
              <a:rPr lang="sk-SK" dirty="0" err="1" smtClean="0">
                <a:latin typeface="Arial" charset="0"/>
              </a:rPr>
              <a:t>both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objects</a:t>
            </a:r>
            <a:r>
              <a:rPr lang="sk-SK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subjects</a:t>
            </a:r>
            <a:endParaRPr lang="cs-CZ" dirty="0">
              <a:latin typeface="Arial" charset="0"/>
            </a:endParaRPr>
          </a:p>
          <a:p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8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“Shopping is a regular act that turns expenditure into a devotional ritual that constantly reaffirms some transcendent force, and thereby becomes a primary means by which the transcendent is constituted.” P.78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394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613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Consumption as a ritual; Consumption and rituals </vt:lpstr>
      <vt:lpstr>Mary Douglas, Byron Isherwood. 1979. World of goods. </vt:lpstr>
      <vt:lpstr>Mary Douglas, Byron Isherwood. 1979. World of goods. </vt:lpstr>
      <vt:lpstr>Mary Douglas, Byron Isherwood. 1979. World of goods. </vt:lpstr>
      <vt:lpstr>Miller, Daniel. 1998. Theory of Shopping. </vt:lpstr>
      <vt:lpstr>Miller, Daniel. 1998. Theory of Shopping. </vt:lpstr>
      <vt:lpstr>Miller, Daniel. 1998. Theory of Shopping. </vt:lpstr>
      <vt:lpstr>Miller, Daniel. 1998. Theory of Shopping. </vt:lpstr>
      <vt:lpstr>Miller, Daniel. 1998. Theory of Shopping.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22</cp:revision>
  <cp:lastPrinted>2018-03-27T09:17:15Z</cp:lastPrinted>
  <dcterms:created xsi:type="dcterms:W3CDTF">2017-03-27T08:02:03Z</dcterms:created>
  <dcterms:modified xsi:type="dcterms:W3CDTF">2019-04-22T15:29:59Z</dcterms:modified>
</cp:coreProperties>
</file>